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1" r:id="rId8"/>
    <p:sldId id="258" r:id="rId9"/>
    <p:sldId id="263" r:id="rId10"/>
    <p:sldId id="262" r:id="rId11"/>
    <p:sldId id="264" r:id="rId12"/>
    <p:sldId id="265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39389-F2B2-4720-B5AF-49CE47A51142}" v="1" dt="2023-10-27T12:46:54.308"/>
    <p1510:client id="{315BE2DF-CC75-4710-83D3-F1195F21E966}" v="1" dt="2023-12-04T00:33:27.409"/>
    <p1510:client id="{3BD9A9BC-0705-491D-B1D4-A433BFD9C2BA}" v="2" dt="2023-11-25T04:39:32.419"/>
    <p1510:client id="{7152084F-6313-4F21-A779-8484DB2E19D0}" v="1" dt="2023-09-25T04:26:50.516"/>
    <p1510:client id="{86B79DDD-E90D-4535-9B47-AB960DAAEF66}" v="1" dt="2023-10-22T05:39:35.382"/>
    <p1510:client id="{CFFDF7FB-835C-497F-9922-B816F5F67D3B}" v="15" dt="2023-09-11T15:21:38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CFFDF7FB-835C-497F-9922-B816F5F67D3B}"/>
    <pc:docChg chg="sldOrd">
      <pc:chgData name="" userId="" providerId="" clId="Web-{CFFDF7FB-835C-497F-9922-B816F5F67D3B}" dt="2023-09-11T14:57:02.248" v="0"/>
      <pc:docMkLst>
        <pc:docMk/>
      </pc:docMkLst>
      <pc:sldChg chg="ord">
        <pc:chgData name="" userId="" providerId="" clId="Web-{CFFDF7FB-835C-497F-9922-B816F5F67D3B}" dt="2023-09-11T14:57:02.248" v="0"/>
        <pc:sldMkLst>
          <pc:docMk/>
          <pc:sldMk cId="2519381336" sldId="257"/>
        </pc:sldMkLst>
      </pc:sldChg>
    </pc:docChg>
  </pc:docChgLst>
  <pc:docChgLst>
    <pc:chgData name="Sabhyam Mishra" userId="S::kh.en.u3cds22062@kh.students.amrita.edu::0a649e7f-052d-40ce-9a6f-57a93ffb43b9" providerId="AD" clId="Web-{CFFDF7FB-835C-497F-9922-B816F5F67D3B}"/>
    <pc:docChg chg="modSld">
      <pc:chgData name="Sabhyam Mishra" userId="S::kh.en.u3cds22062@kh.students.amrita.edu::0a649e7f-052d-40ce-9a6f-57a93ffb43b9" providerId="AD" clId="Web-{CFFDF7FB-835C-497F-9922-B816F5F67D3B}" dt="2023-09-11T15:21:38.197" v="12" actId="20577"/>
      <pc:docMkLst>
        <pc:docMk/>
      </pc:docMkLst>
      <pc:sldChg chg="modSp">
        <pc:chgData name="Sabhyam Mishra" userId="S::kh.en.u3cds22062@kh.students.amrita.edu::0a649e7f-052d-40ce-9a6f-57a93ffb43b9" providerId="AD" clId="Web-{CFFDF7FB-835C-497F-9922-B816F5F67D3B}" dt="2023-09-11T15:21:38.197" v="12" actId="20577"/>
        <pc:sldMkLst>
          <pc:docMk/>
          <pc:sldMk cId="1952400192" sldId="258"/>
        </pc:sldMkLst>
        <pc:spChg chg="mod">
          <ac:chgData name="Sabhyam Mishra" userId="S::kh.en.u3cds22062@kh.students.amrita.edu::0a649e7f-052d-40ce-9a6f-57a93ffb43b9" providerId="AD" clId="Web-{CFFDF7FB-835C-497F-9922-B816F5F67D3B}" dt="2023-09-11T15:21:38.197" v="12" actId="20577"/>
          <ac:spMkLst>
            <pc:docMk/>
            <pc:sldMk cId="1952400192" sldId="258"/>
            <ac:spMk id="3" creationId="{239FB114-2EAE-95CC-C2C4-90785DE47B57}"/>
          </ac:spMkLst>
        </pc:spChg>
      </pc:sldChg>
    </pc:docChg>
  </pc:docChgLst>
  <pc:docChgLst>
    <pc:chgData name="Sabhyam Mishra" userId="S::kh.en.u3cds22062@kh.students.amrita.edu::0a649e7f-052d-40ce-9a6f-57a93ffb43b9" providerId="AD" clId="Web-{7152084F-6313-4F21-A779-8484DB2E19D0}"/>
    <pc:docChg chg="modSld">
      <pc:chgData name="Sabhyam Mishra" userId="S::kh.en.u3cds22062@kh.students.amrita.edu::0a649e7f-052d-40ce-9a6f-57a93ffb43b9" providerId="AD" clId="Web-{7152084F-6313-4F21-A779-8484DB2E19D0}" dt="2023-09-25T04:26:50.516" v="0" actId="1076"/>
      <pc:docMkLst>
        <pc:docMk/>
      </pc:docMkLst>
      <pc:sldChg chg="modSp">
        <pc:chgData name="Sabhyam Mishra" userId="S::kh.en.u3cds22062@kh.students.amrita.edu::0a649e7f-052d-40ce-9a6f-57a93ffb43b9" providerId="AD" clId="Web-{7152084F-6313-4F21-A779-8484DB2E19D0}" dt="2023-09-25T04:26:50.516" v="0" actId="1076"/>
        <pc:sldMkLst>
          <pc:docMk/>
          <pc:sldMk cId="4147351474" sldId="268"/>
        </pc:sldMkLst>
        <pc:cxnChg chg="mod">
          <ac:chgData name="Sabhyam Mishra" userId="S::kh.en.u3cds22062@kh.students.amrita.edu::0a649e7f-052d-40ce-9a6f-57a93ffb43b9" providerId="AD" clId="Web-{7152084F-6313-4F21-A779-8484DB2E19D0}" dt="2023-09-25T04:26:50.516" v="0" actId="1076"/>
          <ac:cxnSpMkLst>
            <pc:docMk/>
            <pc:sldMk cId="4147351474" sldId="268"/>
            <ac:cxnSpMk id="22" creationId="{B2782B24-644C-78D7-2616-063E776B7449}"/>
          </ac:cxnSpMkLst>
        </pc:cxnChg>
      </pc:sldChg>
    </pc:docChg>
  </pc:docChgLst>
  <pc:docChgLst>
    <pc:chgData name="Mugil R" userId="S::kh.en.u3cds22047@kh.students.amrita.edu::d8125c49-8c20-4e01-958d-ab82e5ad853c" providerId="AD" clId="Web-{3BD9A9BC-0705-491D-B1D4-A433BFD9C2BA}"/>
    <pc:docChg chg="sldOrd">
      <pc:chgData name="Mugil R" userId="S::kh.en.u3cds22047@kh.students.amrita.edu::d8125c49-8c20-4e01-958d-ab82e5ad853c" providerId="AD" clId="Web-{3BD9A9BC-0705-491D-B1D4-A433BFD9C2BA}" dt="2023-11-25T04:39:32.419" v="1"/>
      <pc:docMkLst>
        <pc:docMk/>
      </pc:docMkLst>
      <pc:sldChg chg="ord">
        <pc:chgData name="Mugil R" userId="S::kh.en.u3cds22047@kh.students.amrita.edu::d8125c49-8c20-4e01-958d-ab82e5ad853c" providerId="AD" clId="Web-{3BD9A9BC-0705-491D-B1D4-A433BFD9C2BA}" dt="2023-11-25T04:39:32.419" v="1"/>
        <pc:sldMkLst>
          <pc:docMk/>
          <pc:sldMk cId="1952400192" sldId="258"/>
        </pc:sldMkLst>
      </pc:sldChg>
      <pc:sldChg chg="ord">
        <pc:chgData name="Mugil R" userId="S::kh.en.u3cds22047@kh.students.amrita.edu::d8125c49-8c20-4e01-958d-ab82e5ad853c" providerId="AD" clId="Web-{3BD9A9BC-0705-491D-B1D4-A433BFD9C2BA}" dt="2023-11-25T04:39:31.106" v="0"/>
        <pc:sldMkLst>
          <pc:docMk/>
          <pc:sldMk cId="2785417150" sldId="266"/>
        </pc:sldMkLst>
      </pc:sldChg>
    </pc:docChg>
  </pc:docChgLst>
  <pc:docChgLst>
    <pc:chgData name="Mugil R" userId="S::kh.en.u3cds22047@kh.students.amrita.edu::d8125c49-8c20-4e01-958d-ab82e5ad853c" providerId="AD" clId="Web-{0D339389-F2B2-4720-B5AF-49CE47A51142}"/>
    <pc:docChg chg="sldOrd">
      <pc:chgData name="Mugil R" userId="S::kh.en.u3cds22047@kh.students.amrita.edu::d8125c49-8c20-4e01-958d-ab82e5ad853c" providerId="AD" clId="Web-{0D339389-F2B2-4720-B5AF-49CE47A51142}" dt="2023-10-27T12:46:54.308" v="0"/>
      <pc:docMkLst>
        <pc:docMk/>
      </pc:docMkLst>
      <pc:sldChg chg="ord">
        <pc:chgData name="Mugil R" userId="S::kh.en.u3cds22047@kh.students.amrita.edu::d8125c49-8c20-4e01-958d-ab82e5ad853c" providerId="AD" clId="Web-{0D339389-F2B2-4720-B5AF-49CE47A51142}" dt="2023-10-27T12:46:54.308" v="0"/>
        <pc:sldMkLst>
          <pc:docMk/>
          <pc:sldMk cId="4147351474" sldId="268"/>
        </pc:sldMkLst>
      </pc:sldChg>
    </pc:docChg>
  </pc:docChgLst>
  <pc:docChgLst>
    <pc:chgData name="Kiran S" userId="S::kh.en.u3cds22042@kh.students.amrita.edu::de0e3907-6f1b-4ce1-a9ff-059d73be1300" providerId="AD" clId="Web-{315BE2DF-CC75-4710-83D3-F1195F21E966}"/>
    <pc:docChg chg="modSld">
      <pc:chgData name="Kiran S" userId="S::kh.en.u3cds22042@kh.students.amrita.edu::de0e3907-6f1b-4ce1-a9ff-059d73be1300" providerId="AD" clId="Web-{315BE2DF-CC75-4710-83D3-F1195F21E966}" dt="2023-12-04T00:33:27.409" v="0" actId="1076"/>
      <pc:docMkLst>
        <pc:docMk/>
      </pc:docMkLst>
      <pc:sldChg chg="modSp">
        <pc:chgData name="Kiran S" userId="S::kh.en.u3cds22042@kh.students.amrita.edu::de0e3907-6f1b-4ce1-a9ff-059d73be1300" providerId="AD" clId="Web-{315BE2DF-CC75-4710-83D3-F1195F21E966}" dt="2023-12-04T00:33:27.409" v="0" actId="1076"/>
        <pc:sldMkLst>
          <pc:docMk/>
          <pc:sldMk cId="2586099663" sldId="275"/>
        </pc:sldMkLst>
        <pc:picChg chg="mod">
          <ac:chgData name="Kiran S" userId="S::kh.en.u3cds22042@kh.students.amrita.edu::de0e3907-6f1b-4ce1-a9ff-059d73be1300" providerId="AD" clId="Web-{315BE2DF-CC75-4710-83D3-F1195F21E966}" dt="2023-12-04T00:33:27.409" v="0" actId="1076"/>
          <ac:picMkLst>
            <pc:docMk/>
            <pc:sldMk cId="2586099663" sldId="275"/>
            <ac:picMk id="6" creationId="{9E45F42B-E96B-94AF-47A3-C517CFCF3C8C}"/>
          </ac:picMkLst>
        </pc:picChg>
      </pc:sldChg>
    </pc:docChg>
  </pc:docChgLst>
  <pc:docChgLst>
    <pc:chgData name="Parthip R Prasad" userId="S::kh.en.u3cds22057@kh.students.amrita.edu::9eff65bb-c150-4fe1-aeab-f1c94438129e" providerId="AD" clId="Web-{86B79DDD-E90D-4535-9B47-AB960DAAEF66}"/>
    <pc:docChg chg="sldOrd">
      <pc:chgData name="Parthip R Prasad" userId="S::kh.en.u3cds22057@kh.students.amrita.edu::9eff65bb-c150-4fe1-aeab-f1c94438129e" providerId="AD" clId="Web-{86B79DDD-E90D-4535-9B47-AB960DAAEF66}" dt="2023-10-22T05:39:35.382" v="0"/>
      <pc:docMkLst>
        <pc:docMk/>
      </pc:docMkLst>
      <pc:sldChg chg="ord">
        <pc:chgData name="Parthip R Prasad" userId="S::kh.en.u3cds22057@kh.students.amrita.edu::9eff65bb-c150-4fe1-aeab-f1c94438129e" providerId="AD" clId="Web-{86B79DDD-E90D-4535-9B47-AB960DAAEF66}" dt="2023-10-22T05:39:35.382" v="0"/>
        <pc:sldMkLst>
          <pc:docMk/>
          <pc:sldMk cId="167886968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10E4-E8FC-0A36-DE79-83FB6625B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42DD8-A8B4-1236-4B00-5A874F52D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8DD4-D1AB-9D79-9284-C2111E2F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CD105-0B0E-7194-3347-C20BA972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67C33-B652-E472-72BB-56FC1B03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1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B50E-056D-73E6-66CB-24E3B87F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13072-5DCC-34C2-BA06-841E64D03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FCA2-1B73-C643-BA3B-5E9AD78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9CC80-6514-181C-FA18-08501D09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61FF-E684-9C3E-6E6D-BFCB8890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8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66059-CA4F-4134-47D0-31902DEC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FCB9A-0FE6-48FA-A4F5-4BEAB95CD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352EF-8603-0D51-ADD0-DB9AF1BE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25FE2-8FAA-4156-13E0-C761A8F2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7E176-E16D-6815-CC09-5855FD7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C1B3-63A7-EBDF-9512-BEB0AE97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EEFF-F389-995A-FD79-A6BEA404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3F295-EEDD-A64F-FBF9-EE7A69F6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23E7-8F8C-9739-2716-DF6A60A8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8050-0B91-ECB8-3509-F63A468B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7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135F-C560-333F-AD02-99BE31FAF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E43C-03BA-8BF1-732B-2C321A2A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C18D1-5D39-DA27-7118-9228BDE6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EF57-045D-4416-6319-C7E977BC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5A4F-11E3-C311-C4D8-CFABEE13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7FFA-C6FD-84C2-797D-C94FF250D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AEB34-DC7B-A0E2-4DB5-9B57B3EDD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EE12-5B7C-B4CE-9613-79B62C715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79221-79A5-3DDB-21AC-BFA0DA0B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72526-97C3-D804-60D9-3502353C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4918-4E65-7FBA-2BC2-24E8ACD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B16F-D317-CE1B-C275-9FDFD41C2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D1C6E-D89E-213F-6513-32903E90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37AF5-21D7-2B06-AE7A-6CB7C1F38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D5628-13E1-2487-4C41-88F35B030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AC35D-0320-C7DE-CBF2-021256466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3F4B4-073F-BBAF-15C4-99E034012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91A2A-C434-4DCE-5B55-B54FFF82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2B32C-3358-8226-D582-7A28B9F7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169C-9E23-03C5-95EE-A808C861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779F-DEE8-1827-2A56-7CD45F74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EE61C-9642-C3B0-6E4F-71D5E4A2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E21FC1-5BC1-5973-86A4-EB4945B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B4302-BEE0-D20D-EBED-945FC5370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3376C-AAA6-B91E-21CE-D0F61559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395A0-D425-529E-2AA3-3C11D53F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1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B7CF-060B-4282-962E-EC0E76C3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F8C8-65E9-C47A-8337-A272A94D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47B80-A147-211B-A7FC-93781F2ED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4AEDF-F333-FC94-28AC-A756C827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6F762-C601-4EB4-AD7C-5D12B834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E66ED-5FA9-6A5C-BCD8-74A9D5C6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B3B7-4272-66CF-52ED-96F17CC4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984525-FD83-2D63-985A-D01E7623D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1DD59-0146-A2B3-62E1-BD902CBD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65392-8658-1C2D-6C75-454732A4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B2ED1-47DF-E38B-9FBB-DC8375A6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2E1EE-CB09-4FAE-EA6C-054CDB62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7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13126-B1E0-5E17-3C2F-36F3090C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2AF2B-AF48-26FA-607C-36B149E6B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A3E0-0693-79D8-97E2-4160BAB0C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0B601-86E4-C14A-895A-810B7FEF4374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5094D-D775-09A3-E8E7-76197B9A2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C6E2-4168-96F5-FC42-2D8BD5B1C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842A4-6DED-E145-8465-E766645A6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4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9DBD4-3EE8-FAF2-D4FB-180C3924D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Analysis of Algorithm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6303E-5879-98A4-5A49-0C55DFFF4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93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F1F4-60F6-9EF4-9A3A-F0211DE40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190B-578A-73F8-C860-EFDF8D14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/>
              <a:t>Algorithm sum(A, n) 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S=0</a:t>
            </a:r>
          </a:p>
          <a:p>
            <a:pPr marL="0" indent="0">
              <a:buNone/>
            </a:pPr>
            <a:r>
              <a:rPr lang="en-IN"/>
              <a:t>For(I=0;I&lt;</a:t>
            </a:r>
            <a:r>
              <a:rPr lang="en-IN" err="1"/>
              <a:t>n;I</a:t>
            </a:r>
            <a:r>
              <a:rPr lang="en-IN"/>
              <a:t>++) 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S=S+A[I]        </a:t>
            </a:r>
            <a:endParaRPr lang="en-IN" b="1"/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Return s</a:t>
            </a:r>
          </a:p>
          <a:p>
            <a:pPr marL="0" indent="0">
              <a:buNone/>
            </a:pPr>
            <a:r>
              <a:rPr lang="en-IN"/>
              <a:t>}</a:t>
            </a:r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D210EE-C708-423B-968A-63447DF3566A}"/>
              </a:ext>
            </a:extLst>
          </p:cNvPr>
          <p:cNvCxnSpPr>
            <a:cxnSpLocks/>
          </p:cNvCxnSpPr>
          <p:nvPr/>
        </p:nvCxnSpPr>
        <p:spPr>
          <a:xfrm>
            <a:off x="3862973" y="3667380"/>
            <a:ext cx="2233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0EEEDC-05A0-0148-E3EF-3A1D0FE14F08}"/>
              </a:ext>
            </a:extLst>
          </p:cNvPr>
          <p:cNvSpPr txBox="1"/>
          <p:nvPr/>
        </p:nvSpPr>
        <p:spPr>
          <a:xfrm>
            <a:off x="6595985" y="32980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N+1</a:t>
            </a:r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235EAD-1BD1-47A9-DD55-476319512313}"/>
              </a:ext>
            </a:extLst>
          </p:cNvPr>
          <p:cNvCxnSpPr>
            <a:cxnSpLocks/>
          </p:cNvCxnSpPr>
          <p:nvPr/>
        </p:nvCxnSpPr>
        <p:spPr>
          <a:xfrm>
            <a:off x="3129497" y="4608674"/>
            <a:ext cx="3117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C7A84C-A927-CFAD-D8FB-7BE5C93A3DFE}"/>
              </a:ext>
            </a:extLst>
          </p:cNvPr>
          <p:cNvSpPr txBox="1"/>
          <p:nvPr/>
        </p:nvSpPr>
        <p:spPr>
          <a:xfrm>
            <a:off x="6377573" y="422540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N</a:t>
            </a: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CC291F-2DD2-975A-48DB-9D4E68047EA3}"/>
              </a:ext>
            </a:extLst>
          </p:cNvPr>
          <p:cNvCxnSpPr>
            <a:cxnSpLocks/>
          </p:cNvCxnSpPr>
          <p:nvPr/>
        </p:nvCxnSpPr>
        <p:spPr>
          <a:xfrm>
            <a:off x="2475481" y="5372711"/>
            <a:ext cx="3166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0D8A7C9-792C-4CFD-0E68-BCAC24FAD38F}"/>
              </a:ext>
            </a:extLst>
          </p:cNvPr>
          <p:cNvSpPr txBox="1"/>
          <p:nvPr/>
        </p:nvSpPr>
        <p:spPr>
          <a:xfrm>
            <a:off x="5754526" y="52081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1</a:t>
            </a:r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782B24-644C-78D7-2616-063E776B7449}"/>
              </a:ext>
            </a:extLst>
          </p:cNvPr>
          <p:cNvCxnSpPr>
            <a:cxnSpLocks/>
          </p:cNvCxnSpPr>
          <p:nvPr/>
        </p:nvCxnSpPr>
        <p:spPr>
          <a:xfrm>
            <a:off x="1455500" y="2878893"/>
            <a:ext cx="4559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6F74A48-7254-0C8C-49C9-2608026C069B}"/>
              </a:ext>
            </a:extLst>
          </p:cNvPr>
          <p:cNvSpPr txBox="1"/>
          <p:nvPr/>
        </p:nvSpPr>
        <p:spPr>
          <a:xfrm>
            <a:off x="6246770" y="2514600"/>
            <a:ext cx="9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1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A277CF-BB9D-A034-B101-0DBEBC8F9337}"/>
              </a:ext>
            </a:extLst>
          </p:cNvPr>
          <p:cNvSpPr txBox="1"/>
          <p:nvPr/>
        </p:nvSpPr>
        <p:spPr>
          <a:xfrm>
            <a:off x="8706357" y="1280516"/>
            <a:ext cx="24547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F(n) =2n+3,      O(n)</a:t>
            </a:r>
          </a:p>
          <a:p>
            <a:pPr algn="l"/>
            <a:r>
              <a:rPr lang="en-IN" b="1"/>
              <a:t>Space</a:t>
            </a:r>
          </a:p>
          <a:p>
            <a:pPr algn="l"/>
            <a:r>
              <a:rPr lang="en-IN"/>
              <a:t>A=n</a:t>
            </a:r>
          </a:p>
          <a:p>
            <a:pPr algn="l"/>
            <a:r>
              <a:rPr lang="en-IN"/>
              <a:t>N=1</a:t>
            </a:r>
          </a:p>
          <a:p>
            <a:pPr algn="l"/>
            <a:r>
              <a:rPr lang="en-IN"/>
              <a:t>S=1</a:t>
            </a:r>
          </a:p>
          <a:p>
            <a:pPr algn="l"/>
            <a:r>
              <a:rPr lang="en-IN" err="1"/>
              <a:t>i</a:t>
            </a:r>
            <a:r>
              <a:rPr lang="en-IN"/>
              <a:t>=1</a:t>
            </a:r>
          </a:p>
          <a:p>
            <a:pPr algn="l"/>
            <a:r>
              <a:rPr lang="en-IN"/>
              <a:t>S(n) =n+3, O(n) </a:t>
            </a:r>
          </a:p>
          <a:p>
            <a:pPr algn="l"/>
            <a:endParaRPr lang="en-IN"/>
          </a:p>
          <a:p>
            <a:pPr algn="l"/>
            <a:endParaRPr lang="en-IN"/>
          </a:p>
          <a:p>
            <a:pPr algn="l"/>
            <a:endParaRPr lang="en-IN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5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FEE8-0CB7-739C-F68E-4ED16523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9876E-BCAE-7445-0D83-4A86DC50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Swap 2numbers</a:t>
            </a:r>
          </a:p>
          <a:p>
            <a:pPr marL="514350" indent="-514350">
              <a:buAutoNum type="arabicParenR"/>
            </a:pPr>
            <a:r>
              <a:rPr lang="en-IN"/>
              <a:t>Start</a:t>
            </a:r>
          </a:p>
          <a:p>
            <a:pPr marL="514350" indent="-514350">
              <a:buAutoNum type="arabicParenR"/>
            </a:pPr>
            <a:r>
              <a:rPr lang="en-IN"/>
              <a:t> Read 2numbers num1, num2</a:t>
            </a:r>
          </a:p>
          <a:p>
            <a:pPr marL="514350" indent="-514350">
              <a:buAutoNum type="arabicParenR"/>
            </a:pPr>
            <a:r>
              <a:rPr lang="en-IN"/>
              <a:t> T=num1</a:t>
            </a:r>
          </a:p>
          <a:p>
            <a:pPr marL="514350" indent="-514350">
              <a:buAutoNum type="arabicParenR"/>
            </a:pPr>
            <a:r>
              <a:rPr lang="en-IN"/>
              <a:t>num1=num2</a:t>
            </a:r>
          </a:p>
          <a:p>
            <a:pPr marL="514350" indent="-514350">
              <a:buAutoNum type="arabicParenR"/>
            </a:pPr>
            <a:r>
              <a:rPr lang="en-IN"/>
              <a:t>num2=T</a:t>
            </a:r>
          </a:p>
          <a:p>
            <a:pPr marL="514350" indent="-514350">
              <a:buAutoNum type="arabicParenR"/>
            </a:pPr>
            <a:r>
              <a:rPr lang="en-IN"/>
              <a:t>Print num1, num2</a:t>
            </a:r>
          </a:p>
          <a:p>
            <a:pPr marL="514350" indent="-514350">
              <a:buAutoNum type="arabicParenR"/>
            </a:pPr>
            <a:endParaRPr lang="en-IN"/>
          </a:p>
          <a:p>
            <a:pPr marL="514350" indent="-514350">
              <a:buAutoNum type="arabicParenR"/>
            </a:pPr>
            <a:endParaRPr lang="en-IN"/>
          </a:p>
          <a:p>
            <a:pPr marL="514350" indent="-514350">
              <a:buAutoNum type="arabicParenR"/>
            </a:pPr>
            <a:endParaRPr lang="en-IN"/>
          </a:p>
          <a:p>
            <a:pPr marL="514350" indent="-514350">
              <a:buAutoNum type="arabicParenR"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F8B31-0CFE-B49B-AE7E-EAB43086B3A8}"/>
              </a:ext>
            </a:extLst>
          </p:cNvPr>
          <p:cNvSpPr txBox="1"/>
          <p:nvPr/>
        </p:nvSpPr>
        <p:spPr>
          <a:xfrm flipH="1">
            <a:off x="7008360" y="4389117"/>
            <a:ext cx="3260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F(n) =5                O(n) =1</a:t>
            </a:r>
          </a:p>
          <a:p>
            <a:pPr algn="l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S(n) =3words      O(n) =1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3187-A1AE-7693-FAC4-8E7310B8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FF00-E77E-0953-85BB-59DFFDF1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Algorithm Add(A, B, n) </a:t>
            </a:r>
          </a:p>
          <a:p>
            <a:pPr marL="0" indent="0">
              <a:buNone/>
            </a:pPr>
            <a:r>
              <a:rPr lang="en-IN"/>
              <a:t>for(I=0;I&lt;</a:t>
            </a:r>
            <a:r>
              <a:rPr lang="en-IN" err="1"/>
              <a:t>n;I</a:t>
            </a:r>
            <a:r>
              <a:rPr lang="en-IN"/>
              <a:t>++) 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for(j=0;j&lt;</a:t>
            </a:r>
            <a:r>
              <a:rPr lang="en-IN" err="1"/>
              <a:t>n;j</a:t>
            </a:r>
            <a:r>
              <a:rPr lang="en-IN"/>
              <a:t>++) 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C[I][j]=A[I][j]+B[I][j]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0CE6CC-95DE-10E9-E062-CD5C489EB6AD}"/>
              </a:ext>
            </a:extLst>
          </p:cNvPr>
          <p:cNvCxnSpPr>
            <a:cxnSpLocks/>
          </p:cNvCxnSpPr>
          <p:nvPr/>
        </p:nvCxnSpPr>
        <p:spPr>
          <a:xfrm>
            <a:off x="3251743" y="2707749"/>
            <a:ext cx="3801851" cy="9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892D78-DF5C-EC97-A693-6AF869B5B756}"/>
              </a:ext>
            </a:extLst>
          </p:cNvPr>
          <p:cNvCxnSpPr>
            <a:cxnSpLocks/>
          </p:cNvCxnSpPr>
          <p:nvPr/>
        </p:nvCxnSpPr>
        <p:spPr>
          <a:xfrm>
            <a:off x="3361765" y="3801850"/>
            <a:ext cx="3496235" cy="61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BE918F-6378-B4FD-34AD-2327A06F4792}"/>
              </a:ext>
            </a:extLst>
          </p:cNvPr>
          <p:cNvCxnSpPr>
            <a:cxnSpLocks/>
          </p:cNvCxnSpPr>
          <p:nvPr/>
        </p:nvCxnSpPr>
        <p:spPr>
          <a:xfrm>
            <a:off x="4076904" y="4706471"/>
            <a:ext cx="2976690" cy="18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D3C313-5450-CBF0-DE20-5A1FB2E407FB}"/>
              </a:ext>
            </a:extLst>
          </p:cNvPr>
          <p:cNvSpPr txBox="1"/>
          <p:nvPr/>
        </p:nvSpPr>
        <p:spPr>
          <a:xfrm>
            <a:off x="7175839" y="2436213"/>
            <a:ext cx="17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N+1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1C97F1-1042-2446-1DAE-0DD15107DC89}"/>
              </a:ext>
            </a:extLst>
          </p:cNvPr>
          <p:cNvSpPr txBox="1"/>
          <p:nvPr/>
        </p:nvSpPr>
        <p:spPr>
          <a:xfrm>
            <a:off x="7053594" y="3801850"/>
            <a:ext cx="1295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N*N+1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B9160-E06E-4A84-367E-778043CEA1CF}"/>
              </a:ext>
            </a:extLst>
          </p:cNvPr>
          <p:cNvSpPr txBox="1"/>
          <p:nvPr/>
        </p:nvSpPr>
        <p:spPr>
          <a:xfrm>
            <a:off x="7175839" y="4706471"/>
            <a:ext cx="1717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N*N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4E0BA-112A-8BFA-400D-790306656DF6}"/>
              </a:ext>
            </a:extLst>
          </p:cNvPr>
          <p:cNvSpPr txBox="1"/>
          <p:nvPr/>
        </p:nvSpPr>
        <p:spPr>
          <a:xfrm>
            <a:off x="7985719" y="739334"/>
            <a:ext cx="29233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F(n) =2n^2+2n+1</a:t>
            </a:r>
          </a:p>
          <a:p>
            <a:pPr algn="l"/>
            <a:r>
              <a:rPr lang="en-IN"/>
              <a:t>Function is of order n^2</a:t>
            </a:r>
          </a:p>
          <a:p>
            <a:pPr algn="l"/>
            <a:r>
              <a:rPr lang="en-IN" b="1"/>
              <a:t>Space</a:t>
            </a:r>
          </a:p>
          <a:p>
            <a:pPr algn="l"/>
            <a:r>
              <a:rPr lang="en-IN"/>
              <a:t>A=n^2</a:t>
            </a:r>
          </a:p>
          <a:p>
            <a:pPr algn="l"/>
            <a:r>
              <a:rPr lang="en-IN"/>
              <a:t>B=n^2</a:t>
            </a:r>
          </a:p>
          <a:p>
            <a:pPr algn="l"/>
            <a:r>
              <a:rPr lang="en-IN"/>
              <a:t>C=n^2</a:t>
            </a:r>
          </a:p>
          <a:p>
            <a:pPr algn="l"/>
            <a:r>
              <a:rPr lang="en-IN"/>
              <a:t>N=1</a:t>
            </a:r>
          </a:p>
          <a:p>
            <a:pPr algn="l"/>
            <a:r>
              <a:rPr lang="en-IN"/>
              <a:t>I=1</a:t>
            </a:r>
          </a:p>
          <a:p>
            <a:pPr algn="l"/>
            <a:r>
              <a:rPr lang="en-IN"/>
              <a:t>J=1</a:t>
            </a:r>
          </a:p>
          <a:p>
            <a:pPr algn="l"/>
            <a:r>
              <a:rPr lang="en-IN"/>
              <a:t>S(n) =3n^2+3</a:t>
            </a:r>
          </a:p>
          <a:p>
            <a:pPr algn="l"/>
            <a:r>
              <a:rPr lang="en-IN"/>
              <a:t>Is of order n^2</a:t>
            </a:r>
          </a:p>
          <a:p>
            <a:pPr algn="l"/>
            <a:endParaRPr lang="en-IN"/>
          </a:p>
          <a:p>
            <a:pPr algn="l"/>
            <a:endParaRPr lang="en-IN"/>
          </a:p>
          <a:p>
            <a:pPr algn="l"/>
            <a:endParaRPr lang="en-IN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5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03C0-7EFC-62E9-2FE2-10D9537A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318EF11-2639-6BD6-CF37-985103A58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33" y="1825625"/>
            <a:ext cx="7680733" cy="4351338"/>
          </a:xfrm>
        </p:spPr>
      </p:pic>
    </p:spTree>
    <p:extLst>
      <p:ext uri="{BB962C8B-B14F-4D97-AF65-F5344CB8AC3E}">
        <p14:creationId xmlns:p14="http://schemas.microsoft.com/office/powerpoint/2010/main" val="127017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9E9F0F16-890E-8654-B5A9-EBEF99AE3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77" y="2141537"/>
            <a:ext cx="6448130" cy="435133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0C4595E-FBD3-3DFC-99F7-36D22D92C1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Example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7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3720-8D04-0026-F085-C881DD48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Types of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D2D65-D5FB-58E3-1364-ACDA82EE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O(1) –constant</a:t>
            </a:r>
          </a:p>
          <a:p>
            <a:r>
              <a:rPr lang="en-IN"/>
              <a:t> O(</a:t>
            </a:r>
            <a:r>
              <a:rPr lang="en-IN" err="1"/>
              <a:t>logn</a:t>
            </a:r>
            <a:r>
              <a:rPr lang="en-IN"/>
              <a:t>) –logarithmic</a:t>
            </a:r>
          </a:p>
          <a:p>
            <a:r>
              <a:rPr lang="en-IN"/>
              <a:t>O(n) –linear</a:t>
            </a:r>
          </a:p>
          <a:p>
            <a:r>
              <a:rPr lang="en-IN"/>
              <a:t>O(n^2) –quadratic</a:t>
            </a:r>
          </a:p>
          <a:p>
            <a:r>
              <a:rPr lang="en-IN"/>
              <a:t>O(n^3) –cubic</a:t>
            </a:r>
          </a:p>
          <a:p>
            <a:r>
              <a:rPr lang="en-IN"/>
              <a:t>O(2^n) –Exponential</a:t>
            </a:r>
          </a:p>
          <a:p>
            <a:r>
              <a:rPr lang="en-IN" b="1">
                <a:solidFill>
                  <a:srgbClr val="FF0000"/>
                </a:solidFill>
              </a:rPr>
              <a:t>1&lt;</a:t>
            </a:r>
            <a:r>
              <a:rPr lang="en-IN" b="1" err="1">
                <a:solidFill>
                  <a:srgbClr val="FF0000"/>
                </a:solidFill>
              </a:rPr>
              <a:t>logn</a:t>
            </a:r>
            <a:r>
              <a:rPr lang="en-IN" b="1">
                <a:solidFill>
                  <a:srgbClr val="FF0000"/>
                </a:solidFill>
              </a:rPr>
              <a:t>&lt;√n&lt;n&lt;</a:t>
            </a:r>
            <a:r>
              <a:rPr lang="en-IN" b="1" err="1">
                <a:solidFill>
                  <a:srgbClr val="FF0000"/>
                </a:solidFill>
              </a:rPr>
              <a:t>nlogn</a:t>
            </a:r>
            <a:r>
              <a:rPr lang="en-IN" b="1">
                <a:solidFill>
                  <a:srgbClr val="FF0000"/>
                </a:solidFill>
              </a:rPr>
              <a:t>&lt;n^2&lt;n^3&lt;2^n&lt;</a:t>
            </a:r>
            <a:r>
              <a:rPr lang="en-IN" b="1" err="1">
                <a:solidFill>
                  <a:srgbClr val="FF0000"/>
                </a:solidFill>
              </a:rPr>
              <a:t>n^n</a:t>
            </a:r>
            <a:endParaRPr lang="en-IN" b="1">
              <a:solidFill>
                <a:srgbClr val="FF0000"/>
              </a:solidFill>
            </a:endParaRP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1C22-43F8-A2C1-A461-E3E68C53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66952"/>
          </a:xfrm>
        </p:spPr>
        <p:txBody>
          <a:bodyPr>
            <a:normAutofit fontScale="90000"/>
          </a:bodyPr>
          <a:lstStyle/>
          <a:p>
            <a:r>
              <a:rPr lang="en-IN" b="1"/>
              <a:t>
Asymptotic Notations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D485-4B43-B03B-3788-FF6B2ADA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mathematical notations used to describe the running time of an algorithm</a:t>
            </a:r>
          </a:p>
          <a:p>
            <a:r>
              <a:rPr lang="en-IN"/>
              <a:t>Used to describe the running time of an algorithm – how much time an algorithm takes with a given input, 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42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A958-E8A5-5FAF-5FA6-F11CBC23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Big Oh Notation, Ο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E1D52-5D2C-FD85-4761-2F78BFA1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43" y="1798055"/>
            <a:ext cx="11971957" cy="4351338"/>
          </a:xfrm>
        </p:spPr>
        <p:txBody>
          <a:bodyPr/>
          <a:lstStyle/>
          <a:p>
            <a:r>
              <a:rPr lang="en-IN"/>
              <a:t>Ο(n) is the formal way to express the upper bound of an algorithm’s running time.</a:t>
            </a:r>
          </a:p>
          <a:p>
            <a:r>
              <a:rPr lang="en-IN"/>
              <a:t> measures the worst case time complexity or the longest amount of time an algorithm can possibly take to complete.</a:t>
            </a:r>
          </a:p>
          <a:p>
            <a:endParaRPr lang="en-IN"/>
          </a:p>
          <a:p>
            <a:pPr marL="0" indent="0">
              <a:buNone/>
            </a:pPr>
            <a:r>
              <a:rPr lang="en-IN" b="1"/>
              <a:t>f(n)</a:t>
            </a:r>
            <a:r>
              <a:rPr lang="en-IN" b="1" i="0">
                <a:solidFill>
                  <a:srgbClr val="000000"/>
                </a:solidFill>
                <a:effectLst/>
                <a:latin typeface="Open Sans" panose="02000000000000000000" pitchFamily="2" charset="0"/>
              </a:rPr>
              <a:t> is O(g(n)), if for some real constants c (c &gt; 0) and n</a:t>
            </a:r>
            <a:r>
              <a:rPr lang="en-IN" b="1" i="0" baseline="-2500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en-IN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IN" b="1"/>
              <a:t>f(n)</a:t>
            </a:r>
            <a:r>
              <a:rPr lang="en-IN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&lt;= </a:t>
            </a:r>
            <a:r>
              <a:rPr lang="en-IN" b="1"/>
              <a:t>c g(n)</a:t>
            </a:r>
            <a:r>
              <a:rPr lang="en-IN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for every input size n (n &gt; n</a:t>
            </a:r>
            <a:r>
              <a:rPr lang="en-IN" b="1" i="0" baseline="-2500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en-IN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52751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9E45F42B-E96B-94AF-47A3-C517CFCF3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41" y="1214364"/>
            <a:ext cx="6289199" cy="5513294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31A355B-63D7-E20B-AA71-AD5FBD041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Big Oh Notation, Ο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86099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4B8C-2C52-D192-DFBF-3ABBDE37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C4CD-E640-590A-3AD0-204E07D16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43" y="1825625"/>
            <a:ext cx="119719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Consider the following f(n) and g(n)...</a:t>
            </a:r>
            <a:br>
              <a:rPr lang="en-IN"/>
            </a:b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f(n) = 3n + 2</a:t>
            </a:r>
            <a:b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g(n) = n</a:t>
            </a:r>
            <a:br>
              <a:rPr lang="en-IN"/>
            </a:b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If we want to represent </a:t>
            </a: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f(n)</a:t>
            </a: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as </a:t>
            </a: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O(g(n))</a:t>
            </a: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then it must </a:t>
            </a: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f(n) &lt;= C g(n)</a:t>
            </a: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for all values of </a:t>
            </a: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 &gt; 0</a:t>
            </a: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</a:t>
            </a:r>
            <a:r>
              <a:rPr lang="en-IN" b="1" i="0" baseline="-2500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0</a:t>
            </a: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&gt;= 1</a:t>
            </a:r>
            <a:br>
              <a:rPr lang="en-IN"/>
            </a:b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f(n) &lt;= C g(n)</a:t>
            </a:r>
            <a:br>
              <a:rPr lang="en-IN"/>
            </a:b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⇒3n + 2 &lt;= C n</a:t>
            </a:r>
            <a:br>
              <a:rPr lang="en-IN"/>
            </a:b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Above condition is always TRUE for all values of </a:t>
            </a: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 = 4</a:t>
            </a: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 &gt;= 2</a:t>
            </a: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  <a:br>
              <a:rPr lang="en-IN"/>
            </a:br>
            <a:r>
              <a:rPr lang="en-IN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By using Big - Oh notation we can represent the time complexity as follows...</a:t>
            </a:r>
            <a:br>
              <a:rPr lang="en-IN"/>
            </a:br>
            <a:r>
              <a:rPr lang="en-IN" b="1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3n + 2 = O(n)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3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EEFB-29A0-4EB1-26FF-85FF1AE3A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35C1-687F-0920-427C-53DD01CEA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879" y="1833690"/>
            <a:ext cx="10515600" cy="3505888"/>
          </a:xfrm>
        </p:spPr>
        <p:txBody>
          <a:bodyPr>
            <a:normAutofit lnSpcReduction="10000"/>
          </a:bodyPr>
          <a:lstStyle/>
          <a:p>
            <a:r>
              <a:rPr lang="en-IN"/>
              <a:t> Finite no: of steps to solve a problem. </a:t>
            </a:r>
          </a:p>
          <a:p>
            <a:pPr marL="0" indent="0">
              <a:buNone/>
            </a:pPr>
            <a:r>
              <a:rPr lang="en-IN" b="1"/>
              <a:t>Characteristics of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Input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Definiteness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Finiteness</a:t>
            </a:r>
          </a:p>
          <a:p>
            <a:pPr marL="514350" indent="-514350">
              <a:buFont typeface="+mj-lt"/>
              <a:buAutoNum type="arabicPeriod"/>
            </a:pPr>
            <a:r>
              <a:rPr lang="en-IN"/>
              <a:t>Effectiveness</a:t>
            </a: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/>
          </a:p>
          <a:p>
            <a:pPr marL="514350" indent="-514350">
              <a:buFont typeface="+mj-lt"/>
              <a:buAutoNum type="arabicPeriod"/>
            </a:pPr>
            <a:endParaRPr lang="en-IN" b="1"/>
          </a:p>
          <a:p>
            <a:pPr marL="514350" indent="-514350">
              <a:buFont typeface="+mj-lt"/>
              <a:buAutoNum type="arabicPeriod"/>
            </a:pPr>
            <a:endParaRPr lang="en-IN" b="1"/>
          </a:p>
          <a:p>
            <a:endParaRPr lang="en-IN" b="1"/>
          </a:p>
          <a:p>
            <a:pPr marL="514350" indent="-514350">
              <a:buFont typeface="+mj-lt"/>
              <a:buAutoNum type="arabicPeriod"/>
            </a:pPr>
            <a:endParaRPr lang="en-IN" b="1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8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7B4A-D55C-4883-3010-7BCC6104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Omega Notation (Ω-Notation)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B0ED-5E93-CE33-814E-D34771E76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Execution time serves as a lower bound on the algorithm’s time complexity.</a:t>
            </a:r>
          </a:p>
          <a:p>
            <a:r>
              <a:rPr lang="en-IN"/>
              <a:t> defined as the condition that allows an algorithm to complete statement execution in the shortest amount of time.</a:t>
            </a:r>
          </a:p>
          <a:p>
            <a:r>
              <a:rPr lang="en-IN"/>
              <a:t> </a:t>
            </a:r>
            <a:r>
              <a:rPr lang="en-IN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g and f be the function from the set of natural numbers to itself. The function f is said to be </a:t>
            </a:r>
            <a:r>
              <a:rPr lang="el-GR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Ω(</a:t>
            </a:r>
            <a:r>
              <a:rPr lang="en-IN" b="1" i="0">
                <a:solidFill>
                  <a:srgbClr val="353535"/>
                </a:solidFill>
                <a:effectLst/>
                <a:latin typeface="Arial" panose="020B0604020202020204" pitchFamily="34" charset="0"/>
              </a:rPr>
              <a:t>g), if there is a constant c &gt; 0 and a natural number n0 such that c*g(n) ≤ f(n) for all n ≥ n0</a:t>
            </a:r>
          </a:p>
          <a:p>
            <a:r>
              <a:rPr lang="en-IN" b="1"/>
              <a:t>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9963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9BE39B0D-5E59-DF76-FBFD-A08D1E21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11" y="2273774"/>
            <a:ext cx="7505903" cy="399226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DC3C2E-DD38-27DC-29D8-61492D8C8D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Omega Notation (Ω-Notation)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20672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838F3-87C9-7808-F697-ABEDFC07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Function f(n) = 4n + 3and g(n) = n . </a:t>
            </a:r>
          </a:p>
          <a:p>
            <a:pPr marL="0" indent="0">
              <a:buNone/>
            </a:pPr>
            <a:r>
              <a:rPr lang="en-IN"/>
              <a:t>Now we need to see whether f(n) = Ω(g(n)) . </a:t>
            </a:r>
          </a:p>
          <a:p>
            <a:pPr marL="0" indent="0">
              <a:buNone/>
            </a:pPr>
            <a:r>
              <a:rPr lang="en-IN"/>
              <a:t>For that, we have to try and see whether we can find values for c and n0 where it will fulfil the condition if f(n) ≥ cg(n) for any n ≥ n0 where c, n are real numbers and c &gt; 0 and n0 ≥ 1 then f(n) = Ω(g(n)).</a:t>
            </a:r>
          </a:p>
          <a:p>
            <a:pPr marL="0" indent="0">
              <a:buNone/>
            </a:pPr>
            <a:r>
              <a:rPr lang="en-IN"/>
              <a:t> If we are successful then we can say f(n) = Ω(g(n)) when f(n) = 4n + 3 and g(n) = n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C86AEC-4B34-87A7-EE7B-5F20C85EA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Omega Notation (Ω-Notation)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06149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9CF65244-78DC-D169-8B16-2841E58F0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72" y="2135106"/>
            <a:ext cx="7380220" cy="352540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192DD1-3203-0FA4-7F23-6E95221CC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Omega Notation (Ω-Notation)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8831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04AF-DD46-A15C-E408-CEEED1E7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Theta notation (Θ-notation)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2BAB-6EBD-F5AE-6624-5EFFCDEC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Theta notation encloses the function from above and below. Since it represents the upper and the lower bound of the running time of an algorithm, it is used for </a:t>
            </a:r>
            <a:r>
              <a:rPr lang="en-IN" err="1"/>
              <a:t>analyzing</a:t>
            </a:r>
            <a:r>
              <a:rPr lang="en-IN"/>
              <a:t> the average-case complexity of an algorithm.</a:t>
            </a:r>
          </a:p>
          <a:p>
            <a:r>
              <a:rPr lang="el-GR" b="1"/>
              <a:t>Θ(</a:t>
            </a:r>
            <a:r>
              <a:rPr lang="en-IN" b="1"/>
              <a:t>g(n)) = { f(n): there exist positive constants c</a:t>
            </a:r>
            <a:r>
              <a:rPr lang="en-IN" b="1" baseline="-25000">
                <a:effectLst/>
              </a:rPr>
              <a:t>1</a:t>
            </a:r>
            <a:r>
              <a:rPr lang="en-IN" b="1"/>
              <a:t>, c</a:t>
            </a:r>
            <a:r>
              <a:rPr lang="en-IN" b="1" baseline="-25000">
                <a:effectLst/>
              </a:rPr>
              <a:t>2</a:t>
            </a:r>
            <a:r>
              <a:rPr lang="en-IN" b="1"/>
              <a:t> and n</a:t>
            </a:r>
            <a:r>
              <a:rPr lang="en-IN" b="1" baseline="-25000">
                <a:effectLst/>
              </a:rPr>
              <a:t>0</a:t>
            </a:r>
            <a:r>
              <a:rPr lang="en-IN" b="1"/>
              <a:t> such that 0 ≤ c</a:t>
            </a:r>
            <a:r>
              <a:rPr lang="en-IN" b="1" baseline="-25000">
                <a:effectLst/>
              </a:rPr>
              <a:t>1</a:t>
            </a:r>
            <a:r>
              <a:rPr lang="en-IN" b="1"/>
              <a:t>g(n) ≤ f(n) ≤ c</a:t>
            </a:r>
            <a:r>
              <a:rPr lang="en-IN" b="1" baseline="-25000">
                <a:effectLst/>
              </a:rPr>
              <a:t>2</a:t>
            </a:r>
            <a:r>
              <a:rPr lang="en-IN" b="1"/>
              <a:t>g(n) for all n ≥ n</a:t>
            </a:r>
            <a:r>
              <a:rPr lang="en-IN" b="1" baseline="-25000">
                <a:effectLst/>
              </a:rPr>
              <a:t>0</a:t>
            </a:r>
            <a:r>
              <a:rPr lang="en-IN" b="1"/>
              <a:t> }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20049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586076A-D4DB-402D-A6EA-57362D8666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81" y="1825625"/>
            <a:ext cx="6625732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64B0B26-02E6-B38E-9887-A09DC84F6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Theta notation (Θ-notation)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70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D17-D657-1C69-D9A9-9A32B7BB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Analysis of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B458-56B8-9C86-3110-36979E1C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It is processing or </a:t>
            </a:r>
            <a:r>
              <a:rPr lang="en-IN" err="1"/>
              <a:t>compairing</a:t>
            </a:r>
            <a:r>
              <a:rPr lang="en-IN"/>
              <a:t> 2algorithms with respect to time, space </a:t>
            </a:r>
            <a:r>
              <a:rPr lang="en-IN" err="1"/>
              <a:t>etc</a:t>
            </a:r>
            <a:endParaRPr lang="en-IN"/>
          </a:p>
          <a:p>
            <a:r>
              <a:rPr lang="en-IN"/>
              <a:t> For a given problem, which algorithm is best.</a:t>
            </a:r>
          </a:p>
          <a:p>
            <a:r>
              <a:rPr lang="en-IN"/>
              <a:t>How much time/ space the algorithm takes to run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1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28F8-6A0D-8595-0F64-61A2A99A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br>
              <a:rPr lang="en-IN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09323-B61F-7B49-74AF-B2299CC4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/>
              <a:t>Searching an element in an array(Array, x) 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Case 1:  </a:t>
            </a:r>
            <a:r>
              <a:rPr lang="en-IN" b="1"/>
              <a:t>x is the first element in the array(Best Case) </a:t>
            </a:r>
          </a:p>
          <a:p>
            <a:pPr marL="0" indent="0">
              <a:buNone/>
            </a:pPr>
            <a:r>
              <a:rPr lang="en-IN" b="1"/>
              <a:t>                Number of comparisons=1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Case 2: </a:t>
            </a:r>
            <a:r>
              <a:rPr lang="en-IN" b="1"/>
              <a:t>x is not present( Worst Case) </a:t>
            </a:r>
          </a:p>
          <a:p>
            <a:pPr marL="0" indent="0">
              <a:buNone/>
            </a:pPr>
            <a:r>
              <a:rPr lang="en-IN" b="1"/>
              <a:t>               Number of comparisons= n</a:t>
            </a:r>
          </a:p>
          <a:p>
            <a:pPr marL="0" indent="0">
              <a:buNone/>
            </a:pPr>
            <a:r>
              <a:rPr lang="en-IN" b="1"/>
              <a:t>              Depends on size of input</a:t>
            </a:r>
          </a:p>
          <a:p>
            <a:pPr marL="0" indent="0">
              <a:buNone/>
            </a:pPr>
            <a:r>
              <a:rPr lang="en-IN" b="1">
                <a:solidFill>
                  <a:srgbClr val="FF0000"/>
                </a:solidFill>
              </a:rPr>
              <a:t>Case 3: </a:t>
            </a:r>
            <a:r>
              <a:rPr lang="en-IN" b="1"/>
              <a:t>x is in middle (Average Case) </a:t>
            </a:r>
          </a:p>
          <a:p>
            <a:pPr marL="0" indent="0">
              <a:buNone/>
            </a:pPr>
            <a:r>
              <a:rPr lang="en-IN" b="1"/>
              <a:t>              Number of comparisons=n/2</a:t>
            </a:r>
          </a:p>
          <a:p>
            <a:pPr marL="0" indent="0">
              <a:buNone/>
            </a:pPr>
            <a:endParaRPr lang="en-US" b="1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F6C0ED8-B762-5007-2A09-64AE41DC8694}"/>
              </a:ext>
            </a:extLst>
          </p:cNvPr>
          <p:cNvSpPr/>
          <p:nvPr/>
        </p:nvSpPr>
        <p:spPr>
          <a:xfrm>
            <a:off x="6444979" y="3139961"/>
            <a:ext cx="1956816" cy="96926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E701-CB49-2885-FAD4-E2C000A23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Analysis of Algorithms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B114-2EAE-95CC-C2C4-90785DE47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/>
              <a:t> </a:t>
            </a:r>
            <a:r>
              <a:rPr lang="en-IN" b="1"/>
              <a:t>Priori Analysis </a:t>
            </a:r>
          </a:p>
          <a:p>
            <a:r>
              <a:rPr lang="en-IN"/>
              <a:t>Analysis before execution. </a:t>
            </a:r>
          </a:p>
          <a:p>
            <a:r>
              <a:rPr lang="en-IN"/>
              <a:t>It is independent of hardware.</a:t>
            </a:r>
            <a:endParaRPr lang="en-IN">
              <a:cs typeface="Calibri"/>
            </a:endParaRPr>
          </a:p>
          <a:p>
            <a:r>
              <a:rPr lang="en-IN">
                <a:solidFill>
                  <a:srgbClr val="353535"/>
                </a:solidFill>
                <a:latin typeface="Arial"/>
                <a:cs typeface="Arial"/>
              </a:rPr>
              <a:t>Will</a:t>
            </a:r>
            <a:r>
              <a:rPr lang="en-IN" b="0" i="0">
                <a:solidFill>
                  <a:srgbClr val="353535"/>
                </a:solidFill>
                <a:effectLst/>
                <a:latin typeface="Arial"/>
                <a:cs typeface="Arial"/>
              </a:rPr>
              <a:t> give approximate answer.</a:t>
            </a:r>
            <a:endParaRPr lang="en-IN">
              <a:latin typeface="Arial"/>
              <a:cs typeface="Arial"/>
            </a:endParaRPr>
          </a:p>
          <a:p>
            <a:pPr marL="514350" indent="-514350">
              <a:buAutoNum type="arabicPeriod" startAt="2"/>
            </a:pPr>
            <a:r>
              <a:rPr lang="en-IN" b="1"/>
              <a:t>Posteriori Analysis</a:t>
            </a:r>
          </a:p>
          <a:p>
            <a:r>
              <a:rPr lang="en-IN"/>
              <a:t> Done after execution of an algorithm.</a:t>
            </a:r>
          </a:p>
          <a:p>
            <a:r>
              <a:rPr lang="en-IN"/>
              <a:t> Dependent on language ,type of hardware</a:t>
            </a:r>
          </a:p>
          <a:p>
            <a:r>
              <a:rPr lang="en-IN"/>
              <a:t> </a:t>
            </a:r>
            <a:r>
              <a:rPr lang="en-IN">
                <a:solidFill>
                  <a:srgbClr val="000000"/>
                </a:solidFill>
                <a:latin typeface="Calibri"/>
                <a:cs typeface="Calibri"/>
              </a:rPr>
              <a:t>G</a:t>
            </a:r>
            <a:r>
              <a:rPr lang="en-IN">
                <a:solidFill>
                  <a:srgbClr val="353535"/>
                </a:solidFill>
                <a:latin typeface="Arial"/>
                <a:cs typeface="Arial"/>
              </a:rPr>
              <a:t>ive</a:t>
            </a:r>
            <a:r>
              <a:rPr lang="en-IN" b="0" i="0">
                <a:solidFill>
                  <a:srgbClr val="353535"/>
                </a:solidFill>
                <a:effectLst/>
                <a:latin typeface="Arial"/>
                <a:cs typeface="Arial"/>
              </a:rPr>
              <a:t> exact answer.</a:t>
            </a:r>
            <a:endParaRPr lang="en-IN">
              <a:latin typeface="Arial"/>
              <a:cs typeface="Arial"/>
            </a:endParaRPr>
          </a:p>
          <a:p>
            <a:pPr marL="0" indent="0">
              <a:buNone/>
            </a:pPr>
            <a:endParaRPr lang="en-IN" b="1"/>
          </a:p>
          <a:p>
            <a:pPr marL="0" indent="0">
              <a:buNone/>
            </a:pPr>
            <a:endParaRPr lang="en-IN" b="1"/>
          </a:p>
          <a:p>
            <a:pPr marL="514350" indent="-514350">
              <a:buAutoNum type="arabicPeriod" startAt="2"/>
            </a:pPr>
            <a:endParaRPr lang="en-IN" b="1"/>
          </a:p>
          <a:p>
            <a:pPr marL="0" indent="0">
              <a:buNone/>
            </a:pPr>
            <a:endParaRPr lang="en-IN"/>
          </a:p>
          <a:p>
            <a:endParaRPr lang="en-IN"/>
          </a:p>
          <a:p>
            <a:pPr marL="514350" indent="-514350">
              <a:buFont typeface="+mj-lt"/>
              <a:buAutoNum type="arabicPeriod"/>
            </a:pPr>
            <a:endParaRPr lang="en-IN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endParaRPr lang="en-IN"/>
          </a:p>
          <a:p>
            <a:endParaRPr lang="en-IN"/>
          </a:p>
          <a:p>
            <a:pPr marL="0" indent="0">
              <a:buNone/>
            </a:pPr>
            <a:endParaRPr lang="en-I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69A021F-B664-9144-E338-BF6EEC8E78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RAM MODEL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8EC33D-E127-68B7-508E-7254B888FD9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 Machine independent algorithm design depends upon a hypothetical computer called </a:t>
            </a:r>
            <a:r>
              <a:rPr lang="en-IN" b="1"/>
              <a:t>Random Access Machine or RAM Model</a:t>
            </a:r>
          </a:p>
          <a:p>
            <a:endParaRPr lang="en-IN" b="1"/>
          </a:p>
          <a:p>
            <a:r>
              <a:rPr lang="en-IN"/>
              <a:t> To find the best algorithm, we measure the run time of an algorithm by counting up number of steps it takes on a given problem instance. </a:t>
            </a:r>
          </a:p>
          <a:p>
            <a:endParaRPr lang="en-IN"/>
          </a:p>
          <a:p>
            <a:r>
              <a:rPr lang="en-IN"/>
              <a:t> Number of steps an algorithm takes for a given input will decide the run time of algorithm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9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8A8-4899-5E37-1F5F-DC244C75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Comparison</a:t>
            </a: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7C8770-6C9F-7BE8-D1D7-EC946187F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385109"/>
              </p:ext>
            </p:extLst>
          </p:nvPr>
        </p:nvGraphicFramePr>
        <p:xfrm>
          <a:off x="838200" y="1825625"/>
          <a:ext cx="1051559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32209044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967433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222604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WORST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BEST CASE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 CASE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77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Input for which the algorithm takes maximum time to find a solution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Input for which the algorithm takes minimum time to find a solution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Input for which the algorithm takes average time to find a solution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65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For this input, there will be slowest Execution of Algorithm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 this input, algorithm executes faster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For this input, Algorithm executes on an average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0192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39F7C3-44C9-07A1-70ED-4AAF0E31D0F5}"/>
              </a:ext>
            </a:extLst>
          </p:cNvPr>
          <p:cNvSpPr txBox="1"/>
          <p:nvPr/>
        </p:nvSpPr>
        <p:spPr>
          <a:xfrm>
            <a:off x="3618481" y="3862973"/>
            <a:ext cx="6112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case&lt;=Average case&lt;=Worst case</a:t>
            </a:r>
            <a:endParaRPr lang="en-US" sz="28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6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B08CED-4D8C-B411-BB94-7E2337E80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RAM MODEL of Computation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BCCB8D-0AF4-9AE9-6019-DC4BF515EE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 Each simple operation takes exactly one step</a:t>
            </a:r>
          </a:p>
          <a:p>
            <a:r>
              <a:rPr lang="en-IN"/>
              <a:t> Each memory access takes exactly one step</a:t>
            </a:r>
          </a:p>
          <a:p>
            <a:r>
              <a:rPr lang="en-IN"/>
              <a:t> Loops and subroutines are not considered simple operations instead they are composition of many single step operation.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/>
              <a:t>   The time it takes to run through a loop or execute a subprogram depends upon the number of loop iterations or the specific nature of subprogram.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1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AEBC-587F-F04C-3A1D-E6BE142B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Frequency Count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D393-9B83-2D8C-8B71-4AF7F7B0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By expressing the running time of algorithm as function of input size n f(n) &amp; compare these different function corresponding to running time. </a:t>
            </a:r>
          </a:p>
          <a:p>
            <a:r>
              <a:rPr lang="en-IN"/>
              <a:t> Function is independent of hardware and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9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6B5753000C348BA726F99FE2F0B93" ma:contentTypeVersion="3" ma:contentTypeDescription="Create a new document." ma:contentTypeScope="" ma:versionID="2af05746b020ec600da33b1393493f6a">
  <xsd:schema xmlns:xsd="http://www.w3.org/2001/XMLSchema" xmlns:xs="http://www.w3.org/2001/XMLSchema" xmlns:p="http://schemas.microsoft.com/office/2006/metadata/properties" xmlns:ns2="2e9bb298-4dfd-4be4-977d-753482541b67" targetNamespace="http://schemas.microsoft.com/office/2006/metadata/properties" ma:root="true" ma:fieldsID="ac44e89b28e2a0d7a16ca76106e06430" ns2:_="">
    <xsd:import namespace="2e9bb298-4dfd-4be4-977d-753482541b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bb298-4dfd-4be4-977d-753482541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95F214-419D-4AC6-B1D8-E58D125283D7}">
  <ds:schemaRefs>
    <ds:schemaRef ds:uri="2e9bb298-4dfd-4be4-977d-753482541b6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1023537-4109-4069-A4D8-56B497E503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B97E86-D20D-461C-A8F8-A0143B67F9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Analysis of Algorithm</vt:lpstr>
      <vt:lpstr>Algorithm</vt:lpstr>
      <vt:lpstr>Analysis of Algorithm</vt:lpstr>
      <vt:lpstr>Example </vt:lpstr>
      <vt:lpstr>Analysis of Algorithms</vt:lpstr>
      <vt:lpstr>RAM MODEL</vt:lpstr>
      <vt:lpstr>Comparison</vt:lpstr>
      <vt:lpstr>RAM MODEL of Computation</vt:lpstr>
      <vt:lpstr>Frequency Count</vt:lpstr>
      <vt:lpstr>Example</vt:lpstr>
      <vt:lpstr>Example</vt:lpstr>
      <vt:lpstr>Example</vt:lpstr>
      <vt:lpstr>Example</vt:lpstr>
      <vt:lpstr>Example</vt:lpstr>
      <vt:lpstr>Types of functions</vt:lpstr>
      <vt:lpstr>
Asymptotic Notations</vt:lpstr>
      <vt:lpstr>Big Oh Notation, Ο</vt:lpstr>
      <vt:lpstr>Big Oh Notation, Ο</vt:lpstr>
      <vt:lpstr>Example</vt:lpstr>
      <vt:lpstr>Omega Notation (Ω-Notation)</vt:lpstr>
      <vt:lpstr>Omega Notation (Ω-Notation)</vt:lpstr>
      <vt:lpstr>Omega Notation (Ω-Notation)</vt:lpstr>
      <vt:lpstr>Omega Notation (Ω-Notation)</vt:lpstr>
      <vt:lpstr>Theta notation (Θ-notation)</vt:lpstr>
      <vt:lpstr>Theta notation (Θ-notation)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</dc:title>
  <dc:creator>Savitha Gopal</dc:creator>
  <cp:revision>1</cp:revision>
  <dcterms:created xsi:type="dcterms:W3CDTF">2023-08-20T16:38:40Z</dcterms:created>
  <dcterms:modified xsi:type="dcterms:W3CDTF">2023-12-04T00:33:43Z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0x01010047E6B5753000C348BA726F99FE2F0B93</vt:lpwstr>
  </property>
</Properties>
</file>