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9" r:id="rId3"/>
    <p:sldId id="270" r:id="rId4"/>
    <p:sldId id="271" r:id="rId5"/>
    <p:sldId id="272"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11/7/2023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3097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313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199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605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702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107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9561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896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699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16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11/7/2023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119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11/7/2023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604005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640080"/>
            <a:ext cx="6251110" cy="3566160"/>
          </a:xfrm>
        </p:spPr>
        <p:txBody>
          <a:bodyPr anchor="b">
            <a:normAutofit/>
          </a:bodyPr>
          <a:lstStyle/>
          <a:p>
            <a:pPr>
              <a:lnSpc>
                <a:spcPct val="90000"/>
              </a:lnSpc>
            </a:pPr>
            <a:r>
              <a:rPr lang="en-US" sz="7400"/>
              <a:t>Applications of Stack and Queue</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D56C17"/>
          </a:solidFill>
          <a:ln w="38100" cap="rnd">
            <a:solidFill>
              <a:srgbClr val="D56C1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2A964E-0B82-0EEA-F964-CE1E8BEA3F10}"/>
              </a:ext>
            </a:extLst>
          </p:cNvPr>
          <p:cNvPicPr>
            <a:picLocks noChangeAspect="1"/>
          </p:cNvPicPr>
          <p:nvPr/>
        </p:nvPicPr>
        <p:blipFill rotWithShape="1">
          <a:blip r:embed="rId2"/>
          <a:srcRect l="34575" r="11111" b="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08218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329184"/>
            <a:ext cx="6251110" cy="1783080"/>
          </a:xfrm>
        </p:spPr>
        <p:txBody>
          <a:bodyPr anchor="b">
            <a:normAutofit/>
          </a:bodyPr>
          <a:lstStyle/>
          <a:p>
            <a:pPr>
              <a:lnSpc>
                <a:spcPct val="90000"/>
              </a:lnSpc>
            </a:pPr>
            <a:r>
              <a:rPr lang="en-US" sz="5600"/>
              <a:t>Applications of Stack </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278BA"/>
          </a:solidFill>
          <a:ln w="38100" cap="rnd">
            <a:solidFill>
              <a:srgbClr val="3278B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4657345" y="2587752"/>
            <a:ext cx="6251110" cy="3483864"/>
          </a:xfrm>
        </p:spPr>
        <p:txBody>
          <a:bodyPr>
            <a:normAutofit fontScale="92500"/>
          </a:bodyPr>
          <a:lstStyle/>
          <a:p>
            <a:r>
              <a:rPr lang="en-IN" b="1" dirty="0"/>
              <a:t> Function calls and recursion: When a function is called, the current state of the program is pushed onto the stack. When the function returns, the state is popped from the stack to resume the previous function’s execution.</a:t>
            </a:r>
          </a:p>
          <a:p>
            <a:r>
              <a:rPr lang="en-IN" b="1" dirty="0"/>
              <a:t>Undo/Redo operations: The undo-redo feature in various applications uses stacks to keep track of the previous actions. Each time an action is performed, it is pushed onto the stack. To undo the action, the top element of the stack is popped, and the reverse operation is performed.</a:t>
            </a:r>
            <a:endParaRPr lang="en-US" b="1" dirty="0"/>
          </a:p>
        </p:txBody>
      </p:sp>
      <p:pic>
        <p:nvPicPr>
          <p:cNvPr id="6" name="Picture 5" descr="Piles of paperwork">
            <a:extLst>
              <a:ext uri="{FF2B5EF4-FFF2-40B4-BE49-F238E27FC236}">
                <a16:creationId xmlns:a16="http://schemas.microsoft.com/office/drawing/2014/main" id="{AE173C8A-17F4-CED8-6651-93BA74F53E3F}"/>
              </a:ext>
            </a:extLst>
          </p:cNvPr>
          <p:cNvPicPr>
            <a:picLocks noChangeAspect="1"/>
          </p:cNvPicPr>
          <p:nvPr/>
        </p:nvPicPr>
        <p:blipFill rotWithShape="1">
          <a:blip r:embed="rId2"/>
          <a:srcRect l="25206" r="23863"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18196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E8334-2C40-00B0-14C5-F558F16051DE}"/>
              </a:ext>
            </a:extLst>
          </p:cNvPr>
          <p:cNvSpPr>
            <a:spLocks noGrp="1"/>
          </p:cNvSpPr>
          <p:nvPr>
            <p:ph idx="1"/>
          </p:nvPr>
        </p:nvSpPr>
        <p:spPr>
          <a:xfrm>
            <a:off x="489800" y="2338908"/>
            <a:ext cx="10515600" cy="4251960"/>
          </a:xfrm>
        </p:spPr>
        <p:txBody>
          <a:bodyPr>
            <a:normAutofit/>
          </a:bodyPr>
          <a:lstStyle/>
          <a:p>
            <a:r>
              <a:rPr lang="en-IN" b="1" dirty="0">
                <a:latin typeface="Arial" panose="020B0604020202020204" pitchFamily="34" charset="0"/>
                <a:cs typeface="Arial" panose="020B0604020202020204" pitchFamily="34" charset="0"/>
              </a:rPr>
              <a:t>Expression evaluation</a:t>
            </a:r>
            <a:r>
              <a:rPr lang="en-IN" dirty="0">
                <a:latin typeface="Arial" panose="020B0604020202020204" pitchFamily="34" charset="0"/>
                <a:cs typeface="Arial" panose="020B0604020202020204" pitchFamily="34" charset="0"/>
              </a:rPr>
              <a:t>: Stack data structure is used to evaluate expressions in infix, postfix, and prefix notations. Operators and operands are pushed onto the stack, and operations are performed based on the stack’s top elements.</a:t>
            </a:r>
          </a:p>
          <a:p>
            <a:r>
              <a:rPr lang="en-IN" b="1" i="0" dirty="0">
                <a:solidFill>
                  <a:srgbClr val="353535"/>
                </a:solidFill>
                <a:effectLst/>
                <a:latin typeface="Arial" panose="020B0604020202020204" pitchFamily="34" charset="0"/>
                <a:cs typeface="Arial" panose="020B0604020202020204" pitchFamily="34" charset="0"/>
              </a:rPr>
              <a:t>Browser history:</a:t>
            </a:r>
            <a:r>
              <a:rPr lang="en-IN" b="0" i="0" dirty="0">
                <a:solidFill>
                  <a:srgbClr val="353535"/>
                </a:solidFill>
                <a:effectLst/>
                <a:latin typeface="Arial" panose="020B0604020202020204" pitchFamily="34" charset="0"/>
                <a:cs typeface="Arial" panose="020B0604020202020204" pitchFamily="34" charset="0"/>
              </a:rPr>
              <a:t> Web browsers use stacks to keep track of the web pages you visit. Each time you visit a new page, the URL is pushed onto the stack, and when you hit the back button, the previous URL is popped from the sta</a:t>
            </a:r>
            <a:r>
              <a:rPr lang="en-IN" b="0" i="0" dirty="0">
                <a:solidFill>
                  <a:srgbClr val="353535"/>
                </a:solidFill>
                <a:effectLst/>
                <a:latin typeface="Arial" panose="020B0604020202020204" pitchFamily="34" charset="0"/>
              </a:rPr>
              <a:t>ck.</a:t>
            </a:r>
          </a:p>
          <a:p>
            <a:endParaRPr lang="en-US" dirty="0"/>
          </a:p>
        </p:txBody>
      </p:sp>
      <p:sp>
        <p:nvSpPr>
          <p:cNvPr id="5" name="Title">
            <a:extLst>
              <a:ext uri="{FF2B5EF4-FFF2-40B4-BE49-F238E27FC236}">
                <a16:creationId xmlns:a16="http://schemas.microsoft.com/office/drawing/2014/main" id="{7DDA9615-722F-BE6E-B6F0-1F07A78BCA83}"/>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nSpc>
                <a:spcPct val="90000"/>
              </a:lnSpc>
            </a:pPr>
            <a:r>
              <a:rPr lang="en-US" sz="5600" dirty="0"/>
              <a:t>Applications of Stack </a:t>
            </a:r>
          </a:p>
        </p:txBody>
      </p:sp>
    </p:spTree>
    <p:extLst>
      <p:ext uri="{BB962C8B-B14F-4D97-AF65-F5344CB8AC3E}">
        <p14:creationId xmlns:p14="http://schemas.microsoft.com/office/powerpoint/2010/main" val="62399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68EB4-B977-AEAC-5706-85B59E2B86D5}"/>
              </a:ext>
            </a:extLst>
          </p:cNvPr>
          <p:cNvSpPr>
            <a:spLocks noGrp="1"/>
          </p:cNvSpPr>
          <p:nvPr>
            <p:ph idx="1"/>
          </p:nvPr>
        </p:nvSpPr>
        <p:spPr/>
        <p:txBody>
          <a:bodyPr>
            <a:normAutofit fontScale="92500"/>
          </a:bodyPr>
          <a:lstStyle/>
          <a:p>
            <a:r>
              <a:rPr lang="en-IN" b="1" dirty="0">
                <a:latin typeface="Arial" panose="020B0604020202020204" pitchFamily="34" charset="0"/>
                <a:cs typeface="Arial" panose="020B0604020202020204" pitchFamily="34" charset="0"/>
              </a:rPr>
              <a:t>Balanced Parentheses</a:t>
            </a:r>
            <a:r>
              <a:rPr lang="en-IN" dirty="0">
                <a:latin typeface="Arial" panose="020B0604020202020204" pitchFamily="34" charset="0"/>
                <a:cs typeface="Arial" panose="020B0604020202020204" pitchFamily="34" charset="0"/>
              </a:rPr>
              <a:t>: Stack data structure is used to check if parentheses are balanced or not. An opening parenthesis is pushed onto the stack, and a closing parenthesis is popped from the stack. If the stack is empty at the end of the expression, the parentheses are balanced.
</a:t>
            </a:r>
            <a:r>
              <a:rPr lang="en-IN" b="1" dirty="0">
                <a:latin typeface="Arial" panose="020B0604020202020204" pitchFamily="34" charset="0"/>
                <a:cs typeface="Arial" panose="020B0604020202020204" pitchFamily="34" charset="0"/>
              </a:rPr>
              <a:t>Backtracking Algorithms</a:t>
            </a:r>
            <a:r>
              <a:rPr lang="en-IN" dirty="0">
                <a:latin typeface="Arial" panose="020B0604020202020204" pitchFamily="34" charset="0"/>
                <a:cs typeface="Arial" panose="020B0604020202020204" pitchFamily="34" charset="0"/>
              </a:rPr>
              <a:t>: The backtracking algorithm uses stacks to keep track of the states of the problem-solving process. The current state is pushed onto the stack, and when the algorithm backtracks, the previous state is popped from the stack.</a:t>
            </a:r>
            <a:endParaRPr lang="en-US" dirty="0">
              <a:latin typeface="Arial" panose="020B0604020202020204" pitchFamily="34" charset="0"/>
              <a:cs typeface="Arial" panose="020B0604020202020204" pitchFamily="34" charset="0"/>
            </a:endParaRPr>
          </a:p>
        </p:txBody>
      </p:sp>
      <p:sp>
        <p:nvSpPr>
          <p:cNvPr id="5" name="Title">
            <a:extLst>
              <a:ext uri="{FF2B5EF4-FFF2-40B4-BE49-F238E27FC236}">
                <a16:creationId xmlns:a16="http://schemas.microsoft.com/office/drawing/2014/main" id="{EA887E21-6A57-33EB-5441-6F757C3F265C}"/>
              </a:ext>
            </a:extLst>
          </p:cNvPr>
          <p:cNvSpPr txBox="1">
            <a:spLocks noGrp="1"/>
          </p:cNvSpPr>
          <p:nvPr>
            <p:ph type="title"/>
          </p:nvPr>
        </p:nvSpPr>
        <p:spPr>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nSpc>
                <a:spcPct val="90000"/>
              </a:lnSpc>
            </a:pPr>
            <a:r>
              <a:rPr lang="en-US" sz="5600" dirty="0"/>
              <a:t>Applications of Stack </a:t>
            </a:r>
          </a:p>
        </p:txBody>
      </p:sp>
    </p:spTree>
    <p:extLst>
      <p:ext uri="{BB962C8B-B14F-4D97-AF65-F5344CB8AC3E}">
        <p14:creationId xmlns:p14="http://schemas.microsoft.com/office/powerpoint/2010/main" val="81222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F52C-7633-29CF-F1A7-0C89BA8DC56C}"/>
              </a:ext>
            </a:extLst>
          </p:cNvPr>
          <p:cNvSpPr>
            <a:spLocks noGrp="1"/>
          </p:cNvSpPr>
          <p:nvPr>
            <p:ph type="title"/>
          </p:nvPr>
        </p:nvSpPr>
        <p:spPr/>
        <p:txBody>
          <a:bodyPr/>
          <a:lstStyle/>
          <a:p>
            <a:r>
              <a:rPr lang="en-IN" dirty="0"/>
              <a:t>Applications of queue</a:t>
            </a:r>
            <a:endParaRPr lang="en-US" dirty="0"/>
          </a:p>
        </p:txBody>
      </p:sp>
      <p:sp>
        <p:nvSpPr>
          <p:cNvPr id="3" name="Content Placeholder 2">
            <a:extLst>
              <a:ext uri="{FF2B5EF4-FFF2-40B4-BE49-F238E27FC236}">
                <a16:creationId xmlns:a16="http://schemas.microsoft.com/office/drawing/2014/main" id="{08480522-31FF-8CDC-F213-8D14F02641B7}"/>
              </a:ext>
            </a:extLst>
          </p:cNvPr>
          <p:cNvSpPr>
            <a:spLocks noGrp="1"/>
          </p:cNvSpPr>
          <p:nvPr>
            <p:ph idx="1"/>
          </p:nvPr>
        </p:nvSpPr>
        <p:spPr/>
        <p:txBody>
          <a:bodyPr/>
          <a:lstStyle/>
          <a:p>
            <a:r>
              <a:rPr lang="en-IN" b="1" i="0" dirty="0">
                <a:solidFill>
                  <a:srgbClr val="353535"/>
                </a:solidFill>
                <a:effectLst/>
                <a:latin typeface="Arial" panose="020B0604020202020204" pitchFamily="34" charset="0"/>
              </a:rPr>
              <a:t>Task Scheduling</a:t>
            </a:r>
            <a:r>
              <a:rPr lang="en-IN" b="0" i="0" dirty="0">
                <a:solidFill>
                  <a:srgbClr val="353535"/>
                </a:solidFill>
                <a:effectLst/>
                <a:latin typeface="Arial" panose="020B0604020202020204" pitchFamily="34" charset="0"/>
              </a:rPr>
              <a:t>: Queues can be used to schedule tasks based on priority or the order in which they were received.</a:t>
            </a:r>
          </a:p>
          <a:p>
            <a:r>
              <a:rPr lang="en-IN" b="1" i="0" dirty="0">
                <a:solidFill>
                  <a:srgbClr val="353535"/>
                </a:solidFill>
                <a:effectLst/>
                <a:latin typeface="Arial" panose="020B0604020202020204" pitchFamily="34" charset="0"/>
              </a:rPr>
              <a:t> Resource Allocation:</a:t>
            </a:r>
            <a:r>
              <a:rPr lang="en-IN" b="0" i="0" dirty="0">
                <a:solidFill>
                  <a:srgbClr val="353535"/>
                </a:solidFill>
                <a:effectLst/>
                <a:latin typeface="Arial" panose="020B0604020202020204" pitchFamily="34" charset="0"/>
              </a:rPr>
              <a:t> Queues can be used to manage and allocate resources, such as printers or CPU processing time.</a:t>
            </a:r>
          </a:p>
          <a:p>
            <a:r>
              <a:rPr lang="en-IN" b="1" i="0" dirty="0">
                <a:solidFill>
                  <a:srgbClr val="353535"/>
                </a:solidFill>
                <a:effectLst/>
                <a:latin typeface="Arial" panose="020B0604020202020204" pitchFamily="34" charset="0"/>
              </a:rPr>
              <a:t> Batch Processing</a:t>
            </a:r>
            <a:r>
              <a:rPr lang="en-IN" b="0" i="0" dirty="0">
                <a:solidFill>
                  <a:srgbClr val="353535"/>
                </a:solidFill>
                <a:effectLst/>
                <a:latin typeface="Arial" panose="020B0604020202020204" pitchFamily="34" charset="0"/>
              </a:rPr>
              <a:t>: Queues can be used to handle batch processing jobs, such as data analysis or image rendering.</a:t>
            </a:r>
          </a:p>
          <a:p>
            <a:endParaRPr lang="en-US" dirty="0"/>
          </a:p>
        </p:txBody>
      </p:sp>
    </p:spTree>
    <p:extLst>
      <p:ext uri="{BB962C8B-B14F-4D97-AF65-F5344CB8AC3E}">
        <p14:creationId xmlns:p14="http://schemas.microsoft.com/office/powerpoint/2010/main" val="47435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76674-26C7-737F-64D1-B24C9F3E1591}"/>
              </a:ext>
            </a:extLst>
          </p:cNvPr>
          <p:cNvSpPr>
            <a:spLocks noGrp="1"/>
          </p:cNvSpPr>
          <p:nvPr>
            <p:ph idx="1"/>
          </p:nvPr>
        </p:nvSpPr>
        <p:spPr/>
        <p:txBody>
          <a:bodyPr>
            <a:normAutofit fontScale="70000" lnSpcReduction="20000"/>
          </a:bodyPr>
          <a:lstStyle/>
          <a:p>
            <a:r>
              <a:rPr lang="en-IN" b="1" i="0">
                <a:solidFill>
                  <a:srgbClr val="353535"/>
                </a:solidFill>
                <a:effectLst/>
                <a:latin typeface="Arial" panose="020B0604020202020204" pitchFamily="34" charset="0"/>
              </a:rPr>
              <a:t>Message Buffering</a:t>
            </a:r>
            <a:r>
              <a:rPr lang="en-IN" b="0" i="0">
                <a:solidFill>
                  <a:srgbClr val="353535"/>
                </a:solidFill>
                <a:effectLst/>
                <a:latin typeface="Arial" panose="020B0604020202020204" pitchFamily="34" charset="0"/>
              </a:rPr>
              <a:t>: Queues can be used to buffer messages in communication systems, such as message queues in messaging systems or buffers in computer networks.</a:t>
            </a:r>
          </a:p>
          <a:p>
            <a:r>
              <a:rPr lang="en-IN" b="1" i="0">
                <a:solidFill>
                  <a:srgbClr val="353535"/>
                </a:solidFill>
                <a:effectLst/>
                <a:latin typeface="Arial" panose="020B0604020202020204" pitchFamily="34" charset="0"/>
              </a:rPr>
              <a:t>Event Handling</a:t>
            </a:r>
            <a:r>
              <a:rPr lang="en-IN" b="0" i="0">
                <a:solidFill>
                  <a:srgbClr val="353535"/>
                </a:solidFill>
                <a:effectLst/>
                <a:latin typeface="Arial" panose="020B0604020202020204" pitchFamily="34" charset="0"/>
              </a:rPr>
              <a:t>: Queues can be used to handle events in event-driven systems, such as GUI applications or simulation systems.</a:t>
            </a:r>
          </a:p>
          <a:p>
            <a:r>
              <a:rPr lang="en-IN" b="1" i="0">
                <a:solidFill>
                  <a:srgbClr val="353535"/>
                </a:solidFill>
                <a:effectLst/>
                <a:latin typeface="Arial" panose="020B0604020202020204" pitchFamily="34" charset="0"/>
              </a:rPr>
              <a:t>Traffic Management</a:t>
            </a:r>
            <a:r>
              <a:rPr lang="en-IN" b="0" i="0">
                <a:solidFill>
                  <a:srgbClr val="353535"/>
                </a:solidFill>
                <a:effectLst/>
                <a:latin typeface="Arial" panose="020B0604020202020204" pitchFamily="34" charset="0"/>
              </a:rPr>
              <a:t>: Queues can be used to manage traffic flow in transportation systems, such as airport control systems or road networks.</a:t>
            </a:r>
          </a:p>
          <a:p>
            <a:r>
              <a:rPr lang="en-IN" b="1" i="0">
                <a:solidFill>
                  <a:srgbClr val="353535"/>
                </a:solidFill>
                <a:effectLst/>
                <a:latin typeface="Arial" panose="020B0604020202020204" pitchFamily="34" charset="0"/>
              </a:rPr>
              <a:t>Operating systems:</a:t>
            </a:r>
            <a:r>
              <a:rPr lang="en-IN" b="0" i="0">
                <a:solidFill>
                  <a:srgbClr val="353535"/>
                </a:solidFill>
                <a:effectLst/>
                <a:latin typeface="Arial" panose="020B0604020202020204" pitchFamily="34" charset="0"/>
              </a:rPr>
              <a:t> Operating systems often use queues to manage processes and resources. For example, a process scheduler might use a queue to manage the order in which processes are executed.</a:t>
            </a:r>
          </a:p>
          <a:p>
            <a:r>
              <a:rPr lang="en-IN" b="1" i="0">
                <a:solidFill>
                  <a:srgbClr val="353535"/>
                </a:solidFill>
                <a:effectLst/>
                <a:latin typeface="Arial" panose="020B0604020202020204" pitchFamily="34" charset="0"/>
              </a:rPr>
              <a:t>Network protocols: </a:t>
            </a:r>
            <a:r>
              <a:rPr lang="en-IN" b="0" i="0">
                <a:solidFill>
                  <a:srgbClr val="353535"/>
                </a:solidFill>
                <a:effectLst/>
                <a:latin typeface="Arial" panose="020B0604020202020204" pitchFamily="34" charset="0"/>
              </a:rPr>
              <a:t>Network protocols like TCP and UDP use queues to manage packets that are transmitted over the network. Queues can help to ensure that packets are delivered in the correct order and at the appropriate rate.</a:t>
            </a:r>
          </a:p>
        </p:txBody>
      </p:sp>
      <p:sp>
        <p:nvSpPr>
          <p:cNvPr id="5" name="Title 1">
            <a:extLst>
              <a:ext uri="{FF2B5EF4-FFF2-40B4-BE49-F238E27FC236}">
                <a16:creationId xmlns:a16="http://schemas.microsoft.com/office/drawing/2014/main" id="{B159893D-FE48-2412-65A5-C77EC6A0389C}"/>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IN" dirty="0"/>
              <a:t>Applications of queue</a:t>
            </a:r>
            <a:endParaRPr lang="en-US" dirty="0"/>
          </a:p>
        </p:txBody>
      </p:sp>
    </p:spTree>
    <p:extLst>
      <p:ext uri="{BB962C8B-B14F-4D97-AF65-F5344CB8AC3E}">
        <p14:creationId xmlns:p14="http://schemas.microsoft.com/office/powerpoint/2010/main" val="530676467"/>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3B2E22"/>
      </a:dk2>
      <a:lt2>
        <a:srgbClr val="E8E5E2"/>
      </a:lt2>
      <a:accent1>
        <a:srgbClr val="3278BA"/>
      </a:accent1>
      <a:accent2>
        <a:srgbClr val="3EB0B8"/>
      </a:accent2>
      <a:accent3>
        <a:srgbClr val="4452CC"/>
      </a:accent3>
      <a:accent4>
        <a:srgbClr val="BA3B32"/>
      </a:accent4>
      <a:accent5>
        <a:srgbClr val="CC8544"/>
      </a:accent5>
      <a:accent6>
        <a:srgbClr val="B1A330"/>
      </a:accent6>
      <a:hlink>
        <a:srgbClr val="B1743B"/>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04B4E1-808F-4FAF-AE7E-02DCFB070E09}"/>
</file>

<file path=customXml/itemProps2.xml><?xml version="1.0" encoding="utf-8"?>
<ds:datastoreItem xmlns:ds="http://schemas.openxmlformats.org/officeDocument/2006/customXml" ds:itemID="{095967A4-989F-4857-9995-D5619924FE8A}"/>
</file>

<file path=customXml/itemProps3.xml><?xml version="1.0" encoding="utf-8"?>
<ds:datastoreItem xmlns:ds="http://schemas.openxmlformats.org/officeDocument/2006/customXml" ds:itemID="{91548442-2B74-4993-BFE0-57FA14B8B009}"/>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SketchyVTI</vt:lpstr>
      <vt:lpstr>Applications of Stack and Queue</vt:lpstr>
      <vt:lpstr>Applications of Stack </vt:lpstr>
      <vt:lpstr>Applications of Stack </vt:lpstr>
      <vt:lpstr>Applications of Stack </vt:lpstr>
      <vt:lpstr>Applications of queue</vt:lpstr>
      <vt:lpstr>Applications of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Stack and Queue</dc:title>
  <dc:creator>Savitha Gopal</dc:creator>
  <cp:lastModifiedBy>Savitha Gopal</cp:lastModifiedBy>
  <cp:revision>3</cp:revision>
  <dcterms:created xsi:type="dcterms:W3CDTF">2023-11-04T01:33:41Z</dcterms:created>
  <dcterms:modified xsi:type="dcterms:W3CDTF">2023-11-07T05:59:03Z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