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8" r:id="rId5"/>
    <p:sldId id="260" r:id="rId6"/>
    <p:sldId id="259" r:id="rId7"/>
    <p:sldId id="261" r:id="rId8"/>
    <p:sldId id="262" r:id="rId9"/>
    <p:sldId id="263" r:id="rId10"/>
    <p:sldId id="264" r:id="rId11"/>
    <p:sldId id="265" r:id="rId12"/>
    <p:sldId id="267" r:id="rId13"/>
    <p:sldId id="266" r:id="rId14"/>
    <p:sldId id="268" r:id="rId15"/>
    <p:sldId id="269" r:id="rId16"/>
    <p:sldId id="272" r:id="rId17"/>
    <p:sldId id="273" r:id="rId18"/>
    <p:sldId id="274" r:id="rId19"/>
    <p:sldId id="270"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099203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4917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15533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4849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71105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0598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11/25/2023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0800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11/25/2023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3999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5649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7292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11/25/2023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5147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11/25/2023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77695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939D-711A-E851-6008-CE1835EFF775}"/>
              </a:ext>
            </a:extLst>
          </p:cNvPr>
          <p:cNvSpPr>
            <a:spLocks noGrp="1"/>
          </p:cNvSpPr>
          <p:nvPr>
            <p:ph type="ctrTitle"/>
          </p:nvPr>
        </p:nvSpPr>
        <p:spPr/>
        <p:txBody>
          <a:bodyPr/>
          <a:lstStyle/>
          <a:p>
            <a:r>
              <a:rPr lang="en-IN" dirty="0"/>
              <a:t>Queue</a:t>
            </a:r>
            <a:endParaRPr lang="en-US" dirty="0"/>
          </a:p>
        </p:txBody>
      </p:sp>
      <p:sp>
        <p:nvSpPr>
          <p:cNvPr id="3" name="Subtitle 2">
            <a:extLst>
              <a:ext uri="{FF2B5EF4-FFF2-40B4-BE49-F238E27FC236}">
                <a16:creationId xmlns:a16="http://schemas.microsoft.com/office/drawing/2014/main" id="{1FDCC16B-1AAF-B238-9109-B5B57999C8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24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7C037759-0B62-4174-1066-BC35DDE4E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347" y="871616"/>
            <a:ext cx="7315200" cy="1926847"/>
          </a:xfrm>
        </p:spPr>
      </p:pic>
      <p:sp>
        <p:nvSpPr>
          <p:cNvPr id="5" name="Title 1">
            <a:extLst>
              <a:ext uri="{FF2B5EF4-FFF2-40B4-BE49-F238E27FC236}">
                <a16:creationId xmlns:a16="http://schemas.microsoft.com/office/drawing/2014/main" id="{D5D66D8F-497A-2748-EA97-FA6B62DC25DF}"/>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dirty="0"/>
              <a:t>Queue</a:t>
            </a:r>
            <a:endParaRPr lang="en-US" dirty="0"/>
          </a:p>
        </p:txBody>
      </p:sp>
      <p:pic>
        <p:nvPicPr>
          <p:cNvPr id="2" name="Picture 2">
            <a:extLst>
              <a:ext uri="{FF2B5EF4-FFF2-40B4-BE49-F238E27FC236}">
                <a16:creationId xmlns:a16="http://schemas.microsoft.com/office/drawing/2014/main" id="{44EAA44D-D633-41FE-93EF-434D2263B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728" y="2309126"/>
            <a:ext cx="8128000" cy="4146785"/>
          </a:xfrm>
          <a:prstGeom prst="rect">
            <a:avLst/>
          </a:prstGeom>
        </p:spPr>
      </p:pic>
    </p:spTree>
    <p:extLst>
      <p:ext uri="{BB962C8B-B14F-4D97-AF65-F5344CB8AC3E}">
        <p14:creationId xmlns:p14="http://schemas.microsoft.com/office/powerpoint/2010/main" val="388200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3EC5-4A5C-928F-5C9E-E70DCB9409FB}"/>
              </a:ext>
            </a:extLst>
          </p:cNvPr>
          <p:cNvSpPr>
            <a:spLocks noGrp="1"/>
          </p:cNvSpPr>
          <p:nvPr>
            <p:ph type="title"/>
          </p:nvPr>
        </p:nvSpPr>
        <p:spPr>
          <a:xfrm>
            <a:off x="252918" y="1123837"/>
            <a:ext cx="3292215" cy="4601183"/>
          </a:xfrm>
        </p:spPr>
        <p:txBody>
          <a:bodyPr/>
          <a:lstStyle/>
          <a:p>
            <a:r>
              <a:rPr lang="en-IN" dirty="0"/>
              <a:t>Queue Implementation </a:t>
            </a:r>
            <a:r>
              <a:rPr lang="en-IN"/>
              <a:t>using Array</a:t>
            </a:r>
            <a:endParaRPr lang="en-US" dirty="0"/>
          </a:p>
        </p:txBody>
      </p:sp>
      <p:sp>
        <p:nvSpPr>
          <p:cNvPr id="3" name="Content Placeholder 2">
            <a:extLst>
              <a:ext uri="{FF2B5EF4-FFF2-40B4-BE49-F238E27FC236}">
                <a16:creationId xmlns:a16="http://schemas.microsoft.com/office/drawing/2014/main" id="{87B1C589-5797-42E5-2C72-DD26C0B5FB25}"/>
              </a:ext>
            </a:extLst>
          </p:cNvPr>
          <p:cNvSpPr>
            <a:spLocks noGrp="1"/>
          </p:cNvSpPr>
          <p:nvPr>
            <p:ph idx="1"/>
          </p:nvPr>
        </p:nvSpPr>
        <p:spPr>
          <a:xfrm>
            <a:off x="3869268" y="476759"/>
            <a:ext cx="7315200" cy="6148973"/>
          </a:xfrm>
        </p:spPr>
        <p:txBody>
          <a:bodyPr/>
          <a:lstStyle/>
          <a:p>
            <a:r>
              <a:rPr lang="en-IN" b="1" dirty="0">
                <a:latin typeface="Times New Roman" panose="02020603050405020304" pitchFamily="18" charset="0"/>
                <a:cs typeface="Times New Roman" panose="02020603050405020304" pitchFamily="18" charset="0"/>
              </a:rPr>
              <a:t>Algorithm for </a:t>
            </a:r>
            <a:r>
              <a:rPr lang="en-IN" b="1" dirty="0" err="1">
                <a:latin typeface="Times New Roman" panose="02020603050405020304" pitchFamily="18" charset="0"/>
                <a:cs typeface="Times New Roman" panose="02020603050405020304" pitchFamily="18" charset="0"/>
              </a:rPr>
              <a:t>Enqueue</a:t>
            </a: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1)Start</a:t>
            </a:r>
          </a:p>
          <a:p>
            <a:pPr marL="0" indent="0">
              <a:buNone/>
            </a:pPr>
            <a:r>
              <a:rPr lang="en-IN" b="1" dirty="0">
                <a:latin typeface="Times New Roman" panose="02020603050405020304" pitchFamily="18" charset="0"/>
                <a:cs typeface="Times New Roman" panose="02020603050405020304" pitchFamily="18" charset="0"/>
              </a:rPr>
              <a:t>2)Declare item </a:t>
            </a:r>
          </a:p>
          <a:p>
            <a:pPr marL="0" indent="0">
              <a:buNone/>
            </a:pPr>
            <a:r>
              <a:rPr lang="en-IN" b="1" dirty="0">
                <a:latin typeface="Times New Roman" panose="02020603050405020304" pitchFamily="18" charset="0"/>
                <a:cs typeface="Times New Roman" panose="02020603050405020304" pitchFamily="18" charset="0"/>
              </a:rPr>
              <a:t>3) Check if rear =size-1, then go to step4 else go to step5</a:t>
            </a:r>
          </a:p>
          <a:p>
            <a:pPr marL="0" indent="0">
              <a:buNone/>
            </a:pPr>
            <a:r>
              <a:rPr lang="en-IN" b="1" dirty="0">
                <a:latin typeface="Times New Roman" panose="02020603050405020304" pitchFamily="18" charset="0"/>
                <a:cs typeface="Times New Roman" panose="02020603050405020304" pitchFamily="18" charset="0"/>
              </a:rPr>
              <a:t>4) Print Queue overflow and go to step 10</a:t>
            </a:r>
          </a:p>
          <a:p>
            <a:pPr marL="0" indent="0">
              <a:buNone/>
            </a:pPr>
            <a:r>
              <a:rPr lang="en-IN" b="1" dirty="0">
                <a:latin typeface="Times New Roman" panose="02020603050405020304" pitchFamily="18" charset="0"/>
                <a:cs typeface="Times New Roman" panose="02020603050405020304" pitchFamily="18" charset="0"/>
              </a:rPr>
              <a:t>5) Read the element to be inserted as item</a:t>
            </a:r>
          </a:p>
          <a:p>
            <a:pPr marL="0" indent="0">
              <a:buNone/>
            </a:pPr>
            <a:r>
              <a:rPr lang="en-IN" b="1" dirty="0">
                <a:latin typeface="Times New Roman" panose="02020603050405020304" pitchFamily="18" charset="0"/>
                <a:cs typeface="Times New Roman" panose="02020603050405020304" pitchFamily="18" charset="0"/>
              </a:rPr>
              <a:t>6) Check  if front=-1, then go to step7 else go to step8</a:t>
            </a:r>
          </a:p>
          <a:p>
            <a:pPr marL="0" indent="0">
              <a:buNone/>
            </a:pPr>
            <a:r>
              <a:rPr lang="en-IN" b="1" dirty="0">
                <a:latin typeface="Times New Roman" panose="02020603050405020304" pitchFamily="18" charset="0"/>
                <a:cs typeface="Times New Roman" panose="02020603050405020304" pitchFamily="18" charset="0"/>
              </a:rPr>
              <a:t>7) Assign front as front+1</a:t>
            </a:r>
          </a:p>
          <a:p>
            <a:pPr marL="0" indent="0">
              <a:buNone/>
            </a:pPr>
            <a:r>
              <a:rPr lang="en-IN" b="1" dirty="0">
                <a:latin typeface="Times New Roman" panose="02020603050405020304" pitchFamily="18" charset="0"/>
                <a:cs typeface="Times New Roman" panose="02020603050405020304" pitchFamily="18" charset="0"/>
              </a:rPr>
              <a:t>8) Set rear as rear+1</a:t>
            </a:r>
          </a:p>
          <a:p>
            <a:pPr marL="0" indent="0">
              <a:buNone/>
            </a:pPr>
            <a:r>
              <a:rPr lang="en-IN" b="1" dirty="0">
                <a:latin typeface="Times New Roman" panose="02020603050405020304" pitchFamily="18" charset="0"/>
                <a:cs typeface="Times New Roman" panose="02020603050405020304" pitchFamily="18" charset="0"/>
              </a:rPr>
              <a:t>9) Assign queue[rear] as item</a:t>
            </a:r>
          </a:p>
          <a:p>
            <a:pPr marL="0" indent="0">
              <a:buNone/>
            </a:pPr>
            <a:r>
              <a:rPr lang="en-IN" b="1" dirty="0">
                <a:latin typeface="Times New Roman" panose="02020603050405020304" pitchFamily="18" charset="0"/>
                <a:cs typeface="Times New Roman" panose="02020603050405020304" pitchFamily="18" charset="0"/>
              </a:rPr>
              <a:t>10) stop</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966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A0A40-24FB-F84A-2374-2CD5533285A8}"/>
              </a:ext>
            </a:extLst>
          </p:cNvPr>
          <p:cNvSpPr>
            <a:spLocks noGrp="1"/>
          </p:cNvSpPr>
          <p:nvPr>
            <p:ph idx="1"/>
          </p:nvPr>
        </p:nvSpPr>
        <p:spPr/>
        <p:txBody>
          <a:bodyPr/>
          <a:lstStyle/>
          <a:p>
            <a:pPr marL="0" indent="0">
              <a:buNone/>
            </a:pPr>
            <a:r>
              <a:rPr lang="en-IN" b="1" dirty="0"/>
              <a:t>void </a:t>
            </a:r>
            <a:r>
              <a:rPr lang="en-IN" b="1" dirty="0" err="1"/>
              <a:t>enqueue</a:t>
            </a:r>
            <a:r>
              <a:rPr lang="en-IN" b="1" dirty="0"/>
              <a:t>() {</a:t>
            </a:r>
          </a:p>
          <a:p>
            <a:pPr marL="0" indent="0">
              <a:buNone/>
            </a:pPr>
            <a:r>
              <a:rPr lang="en-IN" b="1" dirty="0" err="1"/>
              <a:t>Int</a:t>
            </a:r>
            <a:r>
              <a:rPr lang="en-IN" b="1" dirty="0"/>
              <a:t> item;</a:t>
            </a:r>
          </a:p>
          <a:p>
            <a:pPr marL="0" indent="0">
              <a:buNone/>
            </a:pPr>
            <a:r>
              <a:rPr lang="en-IN" b="1" dirty="0"/>
              <a:t>If(rear=size-1) {</a:t>
            </a:r>
          </a:p>
          <a:p>
            <a:pPr marL="0" indent="0">
              <a:buNone/>
            </a:pPr>
            <a:r>
              <a:rPr lang="en-IN" b="1" dirty="0" err="1"/>
              <a:t>Printf</a:t>
            </a:r>
            <a:r>
              <a:rPr lang="en-IN" b="1" dirty="0"/>
              <a:t> (“Queue overflow. Insertion cannot be done”) ;}</a:t>
            </a:r>
          </a:p>
          <a:p>
            <a:pPr marL="0" indent="0">
              <a:buNone/>
            </a:pPr>
            <a:r>
              <a:rPr lang="en-IN" b="1" dirty="0"/>
              <a:t>Else{</a:t>
            </a:r>
          </a:p>
          <a:p>
            <a:pPr marL="0" indent="0">
              <a:buNone/>
            </a:pPr>
            <a:r>
              <a:rPr lang="en-IN" b="1" dirty="0" err="1"/>
              <a:t>Printf</a:t>
            </a:r>
            <a:r>
              <a:rPr lang="en-IN" b="1" dirty="0"/>
              <a:t> (“Enter element to be inserted “) ;</a:t>
            </a:r>
          </a:p>
          <a:p>
            <a:pPr marL="0" indent="0">
              <a:buNone/>
            </a:pPr>
            <a:r>
              <a:rPr lang="en-IN" b="1" dirty="0" err="1"/>
              <a:t>Scanf</a:t>
            </a:r>
            <a:r>
              <a:rPr lang="en-IN" b="1" dirty="0"/>
              <a:t>(“%d”, &amp;item) ;</a:t>
            </a:r>
          </a:p>
          <a:p>
            <a:pPr marL="0" indent="0">
              <a:buNone/>
            </a:pPr>
            <a:r>
              <a:rPr lang="en-IN" b="1" dirty="0"/>
              <a:t>If(front==-1) {</a:t>
            </a:r>
          </a:p>
          <a:p>
            <a:pPr marL="0" indent="0">
              <a:buNone/>
            </a:pPr>
            <a:r>
              <a:rPr lang="en-IN" b="1" dirty="0"/>
              <a:t>front=front+1;}</a:t>
            </a:r>
          </a:p>
          <a:p>
            <a:pPr marL="0" indent="0">
              <a:buNone/>
            </a:pPr>
            <a:r>
              <a:rPr lang="en-IN" b="1" dirty="0"/>
              <a:t>rear=rear+1;</a:t>
            </a:r>
          </a:p>
          <a:p>
            <a:pPr marL="0" indent="0">
              <a:buNone/>
            </a:pPr>
            <a:r>
              <a:rPr lang="en-IN" b="1" dirty="0"/>
              <a:t>Queue[rear]=item;}}</a:t>
            </a:r>
          </a:p>
          <a:p>
            <a:endParaRPr lang="en-US" b="1" dirty="0"/>
          </a:p>
        </p:txBody>
      </p:sp>
      <p:sp>
        <p:nvSpPr>
          <p:cNvPr id="5" name="Title 1">
            <a:extLst>
              <a:ext uri="{FF2B5EF4-FFF2-40B4-BE49-F238E27FC236}">
                <a16:creationId xmlns:a16="http://schemas.microsoft.com/office/drawing/2014/main" id="{AC0883D8-A15F-BC2F-23F5-62EEE96F6863}"/>
              </a:ext>
            </a:extLst>
          </p:cNvPr>
          <p:cNvSpPr txBox="1">
            <a:spLocks noGrp="1"/>
          </p:cNvSpPr>
          <p:nvPr>
            <p:ph type="title"/>
          </p:nvPr>
        </p:nvSpPr>
        <p:spPr>
          <a:xfrm>
            <a:off x="252918" y="1123837"/>
            <a:ext cx="313329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dirty="0"/>
              <a:t>Queue Implementation using Array</a:t>
            </a:r>
            <a:endParaRPr lang="en-US" dirty="0"/>
          </a:p>
        </p:txBody>
      </p:sp>
    </p:spTree>
    <p:extLst>
      <p:ext uri="{BB962C8B-B14F-4D97-AF65-F5344CB8AC3E}">
        <p14:creationId xmlns:p14="http://schemas.microsoft.com/office/powerpoint/2010/main" val="381372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3514E-C611-CEF5-6B4B-FBCD68357D55}"/>
              </a:ext>
            </a:extLst>
          </p:cNvPr>
          <p:cNvSpPr>
            <a:spLocks noGrp="1"/>
          </p:cNvSpPr>
          <p:nvPr>
            <p:ph idx="1"/>
          </p:nvPr>
        </p:nvSpPr>
        <p:spPr/>
        <p:txBody>
          <a:bodyPr/>
          <a:lstStyle/>
          <a:p>
            <a:r>
              <a:rPr lang="en-IN" b="1" dirty="0"/>
              <a:t>Algorithm for </a:t>
            </a:r>
            <a:r>
              <a:rPr lang="en-IN" b="1" dirty="0" err="1"/>
              <a:t>Dequeue</a:t>
            </a:r>
            <a:endParaRPr lang="en-IN" b="1" dirty="0"/>
          </a:p>
          <a:p>
            <a:r>
              <a:rPr lang="en-IN" b="1" dirty="0"/>
              <a:t>1) start</a:t>
            </a:r>
          </a:p>
          <a:p>
            <a:r>
              <a:rPr lang="en-IN" b="1" dirty="0"/>
              <a:t>2) Declare item</a:t>
            </a:r>
          </a:p>
          <a:p>
            <a:r>
              <a:rPr lang="en-IN" b="1" dirty="0"/>
              <a:t>3) Check if front=-1 Or front&gt;rear, then go to step4 else go to step5</a:t>
            </a:r>
          </a:p>
          <a:p>
            <a:r>
              <a:rPr lang="en-IN" b="1" dirty="0"/>
              <a:t>4) Print Queue underflow go to step8</a:t>
            </a:r>
          </a:p>
          <a:p>
            <a:r>
              <a:rPr lang="en-IN" b="1" dirty="0"/>
              <a:t>5) Set  item=queue[front]</a:t>
            </a:r>
          </a:p>
          <a:p>
            <a:r>
              <a:rPr lang="en-IN" b="1" dirty="0"/>
              <a:t>6) Assign front as front+1</a:t>
            </a:r>
          </a:p>
          <a:p>
            <a:r>
              <a:rPr lang="en-IN" b="1" dirty="0"/>
              <a:t>7) print the deleted item as item</a:t>
            </a:r>
          </a:p>
          <a:p>
            <a:r>
              <a:rPr lang="en-IN" b="1" dirty="0"/>
              <a:t>8) Stop</a:t>
            </a:r>
          </a:p>
          <a:p>
            <a:endParaRPr lang="en-IN" b="1" dirty="0"/>
          </a:p>
          <a:p>
            <a:endParaRPr lang="en-IN" b="1" dirty="0"/>
          </a:p>
          <a:p>
            <a:endParaRPr lang="en-IN" b="1" dirty="0"/>
          </a:p>
          <a:p>
            <a:endParaRPr lang="en-IN" b="1" dirty="0"/>
          </a:p>
          <a:p>
            <a:endParaRPr lang="en-US" b="1" dirty="0"/>
          </a:p>
        </p:txBody>
      </p:sp>
      <p:sp>
        <p:nvSpPr>
          <p:cNvPr id="5" name="Title 1">
            <a:extLst>
              <a:ext uri="{FF2B5EF4-FFF2-40B4-BE49-F238E27FC236}">
                <a16:creationId xmlns:a16="http://schemas.microsoft.com/office/drawing/2014/main" id="{3E18560B-B532-FE6B-40B6-4FD7CB2009EC}"/>
              </a:ext>
            </a:extLst>
          </p:cNvPr>
          <p:cNvSpPr txBox="1">
            <a:spLocks noGrp="1"/>
          </p:cNvSpPr>
          <p:nvPr>
            <p:ph type="title"/>
          </p:nvPr>
        </p:nvSpPr>
        <p:spPr>
          <a:xfrm>
            <a:off x="252919" y="1123837"/>
            <a:ext cx="3182193"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dirty="0"/>
              <a:t>Queue Implementation using Array</a:t>
            </a:r>
            <a:endParaRPr lang="en-US" dirty="0"/>
          </a:p>
        </p:txBody>
      </p:sp>
    </p:spTree>
    <p:extLst>
      <p:ext uri="{BB962C8B-B14F-4D97-AF65-F5344CB8AC3E}">
        <p14:creationId xmlns:p14="http://schemas.microsoft.com/office/powerpoint/2010/main" val="32318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0282D3-1065-9814-0222-EB4AB350914B}"/>
              </a:ext>
            </a:extLst>
          </p:cNvPr>
          <p:cNvSpPr>
            <a:spLocks noGrp="1"/>
          </p:cNvSpPr>
          <p:nvPr>
            <p:ph idx="1"/>
          </p:nvPr>
        </p:nvSpPr>
        <p:spPr/>
        <p:txBody>
          <a:bodyPr/>
          <a:lstStyle/>
          <a:p>
            <a:r>
              <a:rPr lang="en-IN" b="1" dirty="0"/>
              <a:t>Void </a:t>
            </a:r>
            <a:r>
              <a:rPr lang="en-IN" b="1" dirty="0" err="1"/>
              <a:t>Dequeue</a:t>
            </a:r>
            <a:r>
              <a:rPr lang="en-IN" b="1" dirty="0"/>
              <a:t> () {</a:t>
            </a:r>
          </a:p>
          <a:p>
            <a:r>
              <a:rPr lang="en-IN" b="1" dirty="0" err="1"/>
              <a:t>Int</a:t>
            </a:r>
            <a:r>
              <a:rPr lang="en-IN" b="1" dirty="0"/>
              <a:t> item;</a:t>
            </a:r>
          </a:p>
          <a:p>
            <a:r>
              <a:rPr lang="en-IN" b="1" dirty="0"/>
              <a:t>If(front==-1||front&gt;rear) {</a:t>
            </a:r>
          </a:p>
          <a:p>
            <a:r>
              <a:rPr lang="en-IN" b="1" dirty="0" err="1"/>
              <a:t>Printf</a:t>
            </a:r>
            <a:r>
              <a:rPr lang="en-IN" b="1" dirty="0"/>
              <a:t> (“queue underflow. Deletion cannot be done”) }</a:t>
            </a:r>
          </a:p>
          <a:p>
            <a:r>
              <a:rPr lang="en-IN" b="1" dirty="0"/>
              <a:t>else {</a:t>
            </a:r>
          </a:p>
          <a:p>
            <a:r>
              <a:rPr lang="en-IN" b="1" dirty="0"/>
              <a:t>Item=queue [front];</a:t>
            </a:r>
          </a:p>
          <a:p>
            <a:r>
              <a:rPr lang="en-IN" b="1" dirty="0"/>
              <a:t>front=front+1;</a:t>
            </a:r>
          </a:p>
          <a:p>
            <a:r>
              <a:rPr lang="en-IN" b="1" dirty="0" err="1"/>
              <a:t>Printf</a:t>
            </a:r>
            <a:r>
              <a:rPr lang="en-IN" b="1" dirty="0"/>
              <a:t> (“deleted item </a:t>
            </a:r>
            <a:r>
              <a:rPr lang="en-IN" b="1" dirty="0" err="1"/>
              <a:t>is%d</a:t>
            </a:r>
            <a:r>
              <a:rPr lang="en-IN" b="1" dirty="0"/>
              <a:t>”, item) ;}}</a:t>
            </a:r>
            <a:endParaRPr lang="en-US" b="1" dirty="0"/>
          </a:p>
        </p:txBody>
      </p:sp>
      <p:sp>
        <p:nvSpPr>
          <p:cNvPr id="5" name="Title 1">
            <a:extLst>
              <a:ext uri="{FF2B5EF4-FFF2-40B4-BE49-F238E27FC236}">
                <a16:creationId xmlns:a16="http://schemas.microsoft.com/office/drawing/2014/main" id="{B78D16E0-798D-9170-C6EB-A5184F9F1457}"/>
              </a:ext>
            </a:extLst>
          </p:cNvPr>
          <p:cNvSpPr txBox="1">
            <a:spLocks noGrp="1"/>
          </p:cNvSpPr>
          <p:nvPr>
            <p:ph type="title"/>
          </p:nvPr>
        </p:nvSpPr>
        <p:spPr>
          <a:xfrm>
            <a:off x="0" y="1123837"/>
            <a:ext cx="333731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a:t>Queue Implementation using Array</a:t>
            </a:r>
            <a:endParaRPr lang="en-US" dirty="0"/>
          </a:p>
        </p:txBody>
      </p:sp>
    </p:spTree>
    <p:extLst>
      <p:ext uri="{BB962C8B-B14F-4D97-AF65-F5344CB8AC3E}">
        <p14:creationId xmlns:p14="http://schemas.microsoft.com/office/powerpoint/2010/main" val="1391884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2DCE-5AD6-ECF7-0624-CE46F47D9C33}"/>
              </a:ext>
            </a:extLst>
          </p:cNvPr>
          <p:cNvSpPr>
            <a:spLocks noGrp="1"/>
          </p:cNvSpPr>
          <p:nvPr>
            <p:ph type="title"/>
          </p:nvPr>
        </p:nvSpPr>
        <p:spPr>
          <a:xfrm>
            <a:off x="252919" y="1123837"/>
            <a:ext cx="3194418" cy="4601183"/>
          </a:xfrm>
        </p:spPr>
        <p:txBody>
          <a:bodyPr/>
          <a:lstStyle/>
          <a:p>
            <a:r>
              <a:rPr lang="en-IN" dirty="0"/>
              <a:t>Queue Implementation using linked list</a:t>
            </a:r>
            <a:endParaRPr lang="en-US" dirty="0"/>
          </a:p>
        </p:txBody>
      </p:sp>
      <p:sp>
        <p:nvSpPr>
          <p:cNvPr id="3" name="Content Placeholder 2">
            <a:extLst>
              <a:ext uri="{FF2B5EF4-FFF2-40B4-BE49-F238E27FC236}">
                <a16:creationId xmlns:a16="http://schemas.microsoft.com/office/drawing/2014/main" id="{06FF50CD-7764-8C06-A787-F387CDB5D79A}"/>
              </a:ext>
            </a:extLst>
          </p:cNvPr>
          <p:cNvSpPr>
            <a:spLocks noGrp="1"/>
          </p:cNvSpPr>
          <p:nvPr>
            <p:ph idx="1"/>
          </p:nvPr>
        </p:nvSpPr>
        <p:spPr>
          <a:xfrm>
            <a:off x="3869268" y="864108"/>
            <a:ext cx="7315200" cy="5993892"/>
          </a:xfrm>
        </p:spPr>
        <p:txBody>
          <a:bodyPr>
            <a:normAutofit fontScale="92500" lnSpcReduction="20000"/>
          </a:bodyPr>
          <a:lstStyle/>
          <a:p>
            <a:endParaRPr lang="en-IN" b="1" dirty="0"/>
          </a:p>
          <a:p>
            <a:endParaRPr lang="en-IN" b="1" dirty="0"/>
          </a:p>
          <a:p>
            <a:endParaRPr lang="en-IN" b="1" dirty="0"/>
          </a:p>
          <a:p>
            <a:endParaRPr lang="en-IN" b="1" dirty="0"/>
          </a:p>
          <a:p>
            <a:r>
              <a:rPr lang="en-IN" b="1" u="sng" dirty="0" err="1"/>
              <a:t>Enqueue</a:t>
            </a:r>
            <a:endParaRPr lang="en-IN" b="1" u="sng" dirty="0"/>
          </a:p>
          <a:p>
            <a:pPr marL="0" indent="0">
              <a:buNone/>
            </a:pPr>
            <a:r>
              <a:rPr lang="en-IN" b="1" dirty="0"/>
              <a:t>1)start</a:t>
            </a:r>
          </a:p>
          <a:p>
            <a:pPr marL="0" indent="0">
              <a:buNone/>
            </a:pPr>
            <a:r>
              <a:rPr lang="en-IN" b="1" dirty="0"/>
              <a:t>2) Declare a structure pointer new</a:t>
            </a:r>
          </a:p>
          <a:p>
            <a:pPr marL="0" indent="0">
              <a:buNone/>
            </a:pPr>
            <a:r>
              <a:rPr lang="en-IN" b="1" dirty="0"/>
              <a:t>3) Allocate memory to new</a:t>
            </a:r>
          </a:p>
          <a:p>
            <a:pPr marL="0" indent="0">
              <a:buNone/>
            </a:pPr>
            <a:r>
              <a:rPr lang="en-IN" b="1" dirty="0"/>
              <a:t>4) Read the element to be inserted as item</a:t>
            </a:r>
          </a:p>
          <a:p>
            <a:pPr marL="0" indent="0">
              <a:buNone/>
            </a:pPr>
            <a:r>
              <a:rPr lang="en-IN" b="1" dirty="0"/>
              <a:t>5) Set new-&gt;data=item</a:t>
            </a:r>
          </a:p>
          <a:p>
            <a:pPr marL="0" indent="0">
              <a:buNone/>
            </a:pPr>
            <a:r>
              <a:rPr lang="en-IN" b="1" dirty="0"/>
              <a:t>6) set  new-&gt;next =NULL</a:t>
            </a:r>
          </a:p>
          <a:p>
            <a:pPr marL="0" indent="0">
              <a:buNone/>
            </a:pPr>
            <a:r>
              <a:rPr lang="en-IN" b="1" dirty="0"/>
              <a:t>7) check if rear=NULL then go to step8 else go to step9</a:t>
            </a:r>
          </a:p>
          <a:p>
            <a:pPr marL="0" indent="0">
              <a:buNone/>
            </a:pPr>
            <a:r>
              <a:rPr lang="en-IN" b="1" dirty="0"/>
              <a:t>8)Set Front=rear=new</a:t>
            </a:r>
          </a:p>
          <a:p>
            <a:pPr marL="0" indent="0">
              <a:buNone/>
            </a:pPr>
            <a:r>
              <a:rPr lang="en-IN" b="1" dirty="0"/>
              <a:t>9) set rear-&gt;next=new</a:t>
            </a:r>
          </a:p>
          <a:p>
            <a:pPr marL="0" indent="0">
              <a:buNone/>
            </a:pPr>
            <a:r>
              <a:rPr lang="en-IN" b="1" dirty="0"/>
              <a:t>10) Set rear=new</a:t>
            </a:r>
          </a:p>
          <a:p>
            <a:pPr marL="0" indent="0">
              <a:buNone/>
            </a:pPr>
            <a:r>
              <a:rPr lang="en-IN" b="1" dirty="0"/>
              <a:t>11) stop</a:t>
            </a:r>
          </a:p>
          <a:p>
            <a:pPr marL="0" indent="0">
              <a:buNone/>
            </a:pPr>
            <a:endParaRPr lang="en-IN" b="1" dirty="0"/>
          </a:p>
          <a:p>
            <a:pPr marL="0" indent="0">
              <a:buNone/>
            </a:pPr>
            <a:endParaRPr lang="en-IN" b="1" dirty="0"/>
          </a:p>
          <a:p>
            <a:endParaRPr lang="en-IN" b="1" dirty="0"/>
          </a:p>
          <a:p>
            <a:endParaRPr lang="en-IN" b="1" dirty="0"/>
          </a:p>
          <a:p>
            <a:endParaRPr lang="en-IN" b="1" dirty="0"/>
          </a:p>
          <a:p>
            <a:endParaRPr lang="en-IN" b="1" dirty="0"/>
          </a:p>
          <a:p>
            <a:endParaRPr lang="en-IN" b="1" dirty="0"/>
          </a:p>
          <a:p>
            <a:endParaRPr lang="en-US" b="1" dirty="0"/>
          </a:p>
        </p:txBody>
      </p:sp>
    </p:spTree>
    <p:extLst>
      <p:ext uri="{BB962C8B-B14F-4D97-AF65-F5344CB8AC3E}">
        <p14:creationId xmlns:p14="http://schemas.microsoft.com/office/powerpoint/2010/main" val="1176220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CDE55329-0967-82CA-1F11-E628EE14B6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2414" y="729223"/>
            <a:ext cx="6879639" cy="3427141"/>
          </a:xfrm>
        </p:spPr>
      </p:pic>
      <p:sp>
        <p:nvSpPr>
          <p:cNvPr id="5" name="Title 1">
            <a:extLst>
              <a:ext uri="{FF2B5EF4-FFF2-40B4-BE49-F238E27FC236}">
                <a16:creationId xmlns:a16="http://schemas.microsoft.com/office/drawing/2014/main" id="{F3134189-C183-9680-1C40-F7AF7C8F1B58}"/>
              </a:ext>
            </a:extLst>
          </p:cNvPr>
          <p:cNvSpPr txBox="1">
            <a:spLocks noGrp="1"/>
          </p:cNvSpPr>
          <p:nvPr>
            <p:ph type="title"/>
          </p:nvPr>
        </p:nvSpPr>
        <p:spPr>
          <a:xfrm>
            <a:off x="252918" y="1123837"/>
            <a:ext cx="3133295"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dirty="0"/>
              <a:t>Queue Implementation using linked list</a:t>
            </a:r>
            <a:endParaRPr lang="en-US" dirty="0"/>
          </a:p>
        </p:txBody>
      </p:sp>
    </p:spTree>
    <p:extLst>
      <p:ext uri="{BB962C8B-B14F-4D97-AF65-F5344CB8AC3E}">
        <p14:creationId xmlns:p14="http://schemas.microsoft.com/office/powerpoint/2010/main" val="2865206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C975D10-29CF-1D8A-8878-75B5ED8148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1275" y="2252662"/>
            <a:ext cx="4810125" cy="2343150"/>
          </a:xfrm>
        </p:spPr>
      </p:pic>
      <p:sp>
        <p:nvSpPr>
          <p:cNvPr id="6" name="Title 1">
            <a:extLst>
              <a:ext uri="{FF2B5EF4-FFF2-40B4-BE49-F238E27FC236}">
                <a16:creationId xmlns:a16="http://schemas.microsoft.com/office/drawing/2014/main" id="{A8999A65-F75F-71E3-C348-FCFDF3C15D79}"/>
              </a:ext>
            </a:extLst>
          </p:cNvPr>
          <p:cNvSpPr txBox="1">
            <a:spLocks noGrp="1"/>
          </p:cNvSpPr>
          <p:nvPr>
            <p:ph type="title"/>
          </p:nvPr>
        </p:nvSpPr>
        <p:spPr>
          <a:xfrm>
            <a:off x="252918" y="1123837"/>
            <a:ext cx="3169969"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dirty="0"/>
              <a:t>Queue Implementation using linked list</a:t>
            </a:r>
            <a:endParaRPr lang="en-US" dirty="0"/>
          </a:p>
        </p:txBody>
      </p:sp>
    </p:spTree>
    <p:extLst>
      <p:ext uri="{BB962C8B-B14F-4D97-AF65-F5344CB8AC3E}">
        <p14:creationId xmlns:p14="http://schemas.microsoft.com/office/powerpoint/2010/main" val="893755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64004A8-2BC2-633A-D298-A5C83C1CB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8338" y="2266950"/>
            <a:ext cx="6096000" cy="2314575"/>
          </a:xfrm>
        </p:spPr>
      </p:pic>
      <p:sp>
        <p:nvSpPr>
          <p:cNvPr id="5" name="Title 1">
            <a:extLst>
              <a:ext uri="{FF2B5EF4-FFF2-40B4-BE49-F238E27FC236}">
                <a16:creationId xmlns:a16="http://schemas.microsoft.com/office/drawing/2014/main" id="{5C810390-9FE8-741C-5EE5-F08B7370EFE7}"/>
              </a:ext>
            </a:extLst>
          </p:cNvPr>
          <p:cNvSpPr txBox="1">
            <a:spLocks noGrp="1"/>
          </p:cNvSpPr>
          <p:nvPr>
            <p:ph type="title"/>
          </p:nvPr>
        </p:nvSpPr>
        <p:spPr>
          <a:xfrm>
            <a:off x="252413" y="1123950"/>
            <a:ext cx="3219450"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dirty="0"/>
              <a:t>Queue Implementation using linked list</a:t>
            </a:r>
            <a:endParaRPr lang="en-US" dirty="0"/>
          </a:p>
        </p:txBody>
      </p:sp>
    </p:spTree>
    <p:extLst>
      <p:ext uri="{BB962C8B-B14F-4D97-AF65-F5344CB8AC3E}">
        <p14:creationId xmlns:p14="http://schemas.microsoft.com/office/powerpoint/2010/main" val="4154723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7E6EB-575C-3548-BF05-9EB5EFA01629}"/>
              </a:ext>
            </a:extLst>
          </p:cNvPr>
          <p:cNvSpPr>
            <a:spLocks noGrp="1"/>
          </p:cNvSpPr>
          <p:nvPr>
            <p:ph idx="1"/>
          </p:nvPr>
        </p:nvSpPr>
        <p:spPr>
          <a:xfrm>
            <a:off x="3508460" y="1123837"/>
            <a:ext cx="8152767" cy="5120640"/>
          </a:xfrm>
        </p:spPr>
        <p:txBody>
          <a:bodyPr>
            <a:noAutofit/>
          </a:bodyPr>
          <a:lstStyle/>
          <a:p>
            <a:pPr marL="457200" indent="-457200">
              <a:buAutoNum type="arabicParenR"/>
            </a:pPr>
            <a:endParaRPr lang="en-IN" sz="1600" b="1" dirty="0"/>
          </a:p>
          <a:p>
            <a:pPr marL="457200" indent="-457200">
              <a:buAutoNum type="arabicParenR"/>
            </a:pPr>
            <a:endParaRPr lang="en-IN" sz="1600" b="1" dirty="0"/>
          </a:p>
          <a:p>
            <a:pPr marL="457200" indent="-457200">
              <a:buAutoNum type="arabicParenR"/>
            </a:pPr>
            <a:endParaRPr lang="en-IN" sz="1600" b="1" dirty="0"/>
          </a:p>
          <a:p>
            <a:pPr marL="457200" indent="-457200">
              <a:buAutoNum type="arabicParenR"/>
            </a:pPr>
            <a:endParaRPr lang="en-IN" sz="1600" b="1" dirty="0"/>
          </a:p>
          <a:p>
            <a:pPr marL="0" indent="0">
              <a:buNone/>
            </a:pPr>
            <a:r>
              <a:rPr lang="en-IN" sz="1600" b="1" u="sng" dirty="0" err="1"/>
              <a:t>Dequeue</a:t>
            </a:r>
            <a:endParaRPr lang="en-IN" sz="1600" b="1" u="sng" dirty="0"/>
          </a:p>
          <a:p>
            <a:pPr marL="457200" indent="-457200">
              <a:buAutoNum type="arabicParenR"/>
            </a:pPr>
            <a:r>
              <a:rPr lang="en-IN" sz="1600" b="1" dirty="0"/>
              <a:t>Start</a:t>
            </a:r>
          </a:p>
          <a:p>
            <a:pPr marL="457200" indent="-457200">
              <a:buAutoNum type="arabicParenR"/>
            </a:pPr>
            <a:r>
              <a:rPr lang="en-IN" sz="1600" b="1" dirty="0"/>
              <a:t>Declare a structure pointer  temp</a:t>
            </a:r>
          </a:p>
          <a:p>
            <a:pPr marL="457200" indent="-457200">
              <a:buAutoNum type="arabicParenR"/>
            </a:pPr>
            <a:r>
              <a:rPr lang="en-IN" sz="1600" b="1" dirty="0"/>
              <a:t>Check if  front=NULL, then print Queue underflow then go to step 10 else step4</a:t>
            </a:r>
          </a:p>
          <a:p>
            <a:pPr marL="0" indent="0">
              <a:buNone/>
            </a:pPr>
            <a:r>
              <a:rPr lang="en-IN" sz="1600" b="1" dirty="0"/>
              <a:t>4) Assign Temp as front</a:t>
            </a:r>
          </a:p>
          <a:p>
            <a:pPr marL="0" indent="0">
              <a:buNone/>
            </a:pPr>
            <a:r>
              <a:rPr lang="en-IN" sz="1600" b="1" dirty="0"/>
              <a:t>5) Check if front-&gt;next=NULL, then  repeat step6-7 else go to step7 
6) Set front=rear=NULL
7) Return temp-&gt;data</a:t>
            </a:r>
          </a:p>
          <a:p>
            <a:pPr marL="0" indent="0">
              <a:buNone/>
            </a:pPr>
            <a:r>
              <a:rPr lang="en-IN" sz="1600" b="1" dirty="0"/>
              <a:t>8) Set front=temp-&gt;next</a:t>
            </a:r>
          </a:p>
          <a:p>
            <a:pPr marL="0" indent="0">
              <a:buNone/>
            </a:pPr>
            <a:r>
              <a:rPr lang="en-IN" sz="1600" b="1" dirty="0"/>
              <a:t>9) Delete temp</a:t>
            </a:r>
          </a:p>
          <a:p>
            <a:pPr marL="0" indent="0">
              <a:buNone/>
            </a:pPr>
            <a:r>
              <a:rPr lang="en-IN" sz="1600" b="1" dirty="0"/>
              <a:t>10) stop</a:t>
            </a:r>
          </a:p>
          <a:p>
            <a:pPr marL="0" indent="0">
              <a:buNone/>
            </a:pPr>
            <a:endParaRPr lang="en-IN" sz="1600" b="1" dirty="0"/>
          </a:p>
          <a:p>
            <a:pPr marL="0" indent="0">
              <a:buNone/>
            </a:pPr>
            <a:endParaRPr lang="en-IN" sz="1600" b="1" dirty="0"/>
          </a:p>
          <a:p>
            <a:pPr marL="457200" indent="-457200">
              <a:buFont typeface="+mj-lt"/>
              <a:buAutoNum type="arabicPeriod"/>
            </a:pPr>
            <a:endParaRPr lang="en-IN" sz="1600" b="1" dirty="0"/>
          </a:p>
          <a:p>
            <a:pPr marL="0" indent="0">
              <a:buNone/>
            </a:pPr>
            <a:endParaRPr lang="en-IN" sz="1600" b="1" dirty="0"/>
          </a:p>
          <a:p>
            <a:pPr marL="457200" indent="-457200">
              <a:buAutoNum type="arabicParenR"/>
            </a:pPr>
            <a:endParaRPr lang="en-IN" sz="1600" b="1" dirty="0"/>
          </a:p>
          <a:p>
            <a:pPr marL="457200" indent="-457200">
              <a:buAutoNum type="arabicParenR"/>
            </a:pPr>
            <a:endParaRPr lang="en-IN" sz="1600" b="1" dirty="0"/>
          </a:p>
          <a:p>
            <a:pPr marL="457200" indent="-457200">
              <a:buAutoNum type="arabicParenR"/>
            </a:pPr>
            <a:endParaRPr lang="en-US" sz="1600" b="1" dirty="0"/>
          </a:p>
        </p:txBody>
      </p:sp>
      <p:sp>
        <p:nvSpPr>
          <p:cNvPr id="5" name="Title 1">
            <a:extLst>
              <a:ext uri="{FF2B5EF4-FFF2-40B4-BE49-F238E27FC236}">
                <a16:creationId xmlns:a16="http://schemas.microsoft.com/office/drawing/2014/main" id="{359508D8-324C-7557-88BF-955C5FAA9E63}"/>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dirty="0"/>
              <a:t>Queue Implementation using linked list</a:t>
            </a:r>
            <a:endParaRPr lang="en-US" dirty="0"/>
          </a:p>
        </p:txBody>
      </p:sp>
    </p:spTree>
    <p:extLst>
      <p:ext uri="{BB962C8B-B14F-4D97-AF65-F5344CB8AC3E}">
        <p14:creationId xmlns:p14="http://schemas.microsoft.com/office/powerpoint/2010/main" val="371566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E680-C88D-BA8F-8BD8-BABFD3C7BA0F}"/>
              </a:ext>
            </a:extLst>
          </p:cNvPr>
          <p:cNvSpPr>
            <a:spLocks noGrp="1"/>
          </p:cNvSpPr>
          <p:nvPr>
            <p:ph type="title"/>
          </p:nvPr>
        </p:nvSpPr>
        <p:spPr/>
        <p:txBody>
          <a:bodyPr/>
          <a:lstStyle/>
          <a:p>
            <a:r>
              <a:rPr lang="en-IN" dirty="0"/>
              <a:t>Queue</a:t>
            </a:r>
            <a:endParaRPr lang="en-US" dirty="0"/>
          </a:p>
        </p:txBody>
      </p:sp>
      <p:sp>
        <p:nvSpPr>
          <p:cNvPr id="3" name="Content Placeholder 2">
            <a:extLst>
              <a:ext uri="{FF2B5EF4-FFF2-40B4-BE49-F238E27FC236}">
                <a16:creationId xmlns:a16="http://schemas.microsoft.com/office/drawing/2014/main" id="{B174EA07-9BE6-FAA3-E817-AEA13A000F51}"/>
              </a:ext>
            </a:extLst>
          </p:cNvPr>
          <p:cNvSpPr>
            <a:spLocks noGrp="1"/>
          </p:cNvSpPr>
          <p:nvPr>
            <p:ph idx="1"/>
          </p:nvPr>
        </p:nvSpPr>
        <p:spPr>
          <a:xfrm>
            <a:off x="3869268" y="868680"/>
            <a:ext cx="7315200" cy="5120640"/>
          </a:xfrm>
        </p:spPr>
        <p:txBody>
          <a:bodyPr/>
          <a:lstStyle/>
          <a:p>
            <a:r>
              <a:rPr lang="en-US" dirty="0"/>
              <a:t>Queue is a  linear data structure that permits insertion of an element at one end and deletion of an element at the other end. </a:t>
            </a:r>
            <a:endParaRPr lang="en-IN" dirty="0"/>
          </a:p>
          <a:p>
            <a:r>
              <a:rPr lang="en-US" dirty="0"/>
              <a:t>The end at which the deletion of an element take place is called front, and the end at which insertion of a new element can take place is called rear. </a:t>
            </a:r>
            <a:endParaRPr lang="en-IN" dirty="0"/>
          </a:p>
          <a:p>
            <a:r>
              <a:rPr lang="en-US" dirty="0"/>
              <a:t>The deletion or insertion of elements can take place only at the </a:t>
            </a:r>
          </a:p>
          <a:p>
            <a:pPr marL="0" indent="0">
              <a:buNone/>
            </a:pPr>
            <a:r>
              <a:rPr lang="en-US" dirty="0"/>
              <a:t>front and rear end of the list respectively</a:t>
            </a:r>
            <a:endParaRPr lang="en-IN" dirty="0"/>
          </a:p>
          <a:p>
            <a:r>
              <a:rPr lang="en-US" dirty="0"/>
              <a:t>first element that gets added into the queue is the first one to get removed from the list. Hence, Queue is also referred to as First-In-First-Out (FIFO) list.</a:t>
            </a:r>
            <a:endParaRPr lang="en-IN" dirty="0"/>
          </a:p>
          <a:p>
            <a:endParaRPr lang="en-US" dirty="0"/>
          </a:p>
        </p:txBody>
      </p:sp>
    </p:spTree>
    <p:extLst>
      <p:ext uri="{BB962C8B-B14F-4D97-AF65-F5344CB8AC3E}">
        <p14:creationId xmlns:p14="http://schemas.microsoft.com/office/powerpoint/2010/main" val="317233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8BAD44CF-5ED7-6E12-65E2-E54A81A063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2022" y="1123837"/>
            <a:ext cx="5762801" cy="5121275"/>
          </a:xfrm>
        </p:spPr>
      </p:pic>
      <p:sp>
        <p:nvSpPr>
          <p:cNvPr id="5" name="Title 1">
            <a:extLst>
              <a:ext uri="{FF2B5EF4-FFF2-40B4-BE49-F238E27FC236}">
                <a16:creationId xmlns:a16="http://schemas.microsoft.com/office/drawing/2014/main" id="{B4546AEF-FD9F-040C-281B-250AEE99A064}"/>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dirty="0"/>
              <a:t>Queue Implementation using linked list</a:t>
            </a:r>
            <a:endParaRPr lang="en-US" dirty="0"/>
          </a:p>
        </p:txBody>
      </p:sp>
    </p:spTree>
    <p:extLst>
      <p:ext uri="{BB962C8B-B14F-4D97-AF65-F5344CB8AC3E}">
        <p14:creationId xmlns:p14="http://schemas.microsoft.com/office/powerpoint/2010/main" val="50999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AF7C-4915-E60E-EFA2-C954CC92469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FEFBAEA-338C-05B1-5CFC-B63097557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1593611"/>
            <a:ext cx="7315200" cy="3661253"/>
          </a:xfrm>
          <a:prstGeom prst="rect">
            <a:avLst/>
          </a:prstGeom>
        </p:spPr>
      </p:pic>
    </p:spTree>
    <p:extLst>
      <p:ext uri="{BB962C8B-B14F-4D97-AF65-F5344CB8AC3E}">
        <p14:creationId xmlns:p14="http://schemas.microsoft.com/office/powerpoint/2010/main" val="257831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E9612-D30B-E5F3-0966-91BDDF85A737}"/>
              </a:ext>
            </a:extLst>
          </p:cNvPr>
          <p:cNvSpPr>
            <a:spLocks noGrp="1"/>
          </p:cNvSpPr>
          <p:nvPr>
            <p:ph idx="1"/>
          </p:nvPr>
        </p:nvSpPr>
        <p:spPr/>
        <p:txBody>
          <a:bodyPr/>
          <a:lstStyle/>
          <a:p>
            <a:r>
              <a:rPr lang="en-IN" dirty="0"/>
              <a:t>Consider a railway reservation booth, at which we have to get into the reservation queue. New customers got into the queue from the rear end, whereas the customers who get their seats reserved leave the queue from the front end.</a:t>
            </a:r>
          </a:p>
          <a:p>
            <a:r>
              <a:rPr lang="en-IN" dirty="0"/>
              <a:t> It means the customers are serviced in the order in which they arrive the service </a:t>
            </a:r>
            <a:r>
              <a:rPr lang="en-IN" dirty="0" err="1"/>
              <a:t>center</a:t>
            </a:r>
            <a:r>
              <a:rPr lang="en-IN" dirty="0"/>
              <a:t> (i.e. first come first serve type of service)</a:t>
            </a:r>
            <a:endParaRPr lang="en-US" dirty="0"/>
          </a:p>
        </p:txBody>
      </p:sp>
      <p:sp>
        <p:nvSpPr>
          <p:cNvPr id="5" name="Title 1">
            <a:extLst>
              <a:ext uri="{FF2B5EF4-FFF2-40B4-BE49-F238E27FC236}">
                <a16:creationId xmlns:a16="http://schemas.microsoft.com/office/drawing/2014/main" id="{C11CB872-7842-2615-C2B3-FCD21E4D6733}"/>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dirty="0"/>
              <a:t>Queue</a:t>
            </a:r>
            <a:endParaRPr lang="en-US" dirty="0"/>
          </a:p>
        </p:txBody>
      </p:sp>
    </p:spTree>
    <p:extLst>
      <p:ext uri="{BB962C8B-B14F-4D97-AF65-F5344CB8AC3E}">
        <p14:creationId xmlns:p14="http://schemas.microsoft.com/office/powerpoint/2010/main" val="117106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3867-DFDE-1C76-C3FE-758F4583D14E}"/>
              </a:ext>
            </a:extLst>
          </p:cNvPr>
          <p:cNvSpPr>
            <a:spLocks noGrp="1"/>
          </p:cNvSpPr>
          <p:nvPr>
            <p:ph type="title"/>
          </p:nvPr>
        </p:nvSpPr>
        <p:spPr/>
        <p:txBody>
          <a:bodyPr/>
          <a:lstStyle/>
          <a:p>
            <a:r>
              <a:rPr lang="en-IN" dirty="0"/>
              <a:t>Operations on Queue</a:t>
            </a:r>
            <a:endParaRPr lang="en-US" dirty="0"/>
          </a:p>
        </p:txBody>
      </p:sp>
      <p:sp>
        <p:nvSpPr>
          <p:cNvPr id="3" name="Content Placeholder 2">
            <a:extLst>
              <a:ext uri="{FF2B5EF4-FFF2-40B4-BE49-F238E27FC236}">
                <a16:creationId xmlns:a16="http://schemas.microsoft.com/office/drawing/2014/main" id="{91CB8517-9ECA-27A7-C823-45123BC32CF8}"/>
              </a:ext>
            </a:extLst>
          </p:cNvPr>
          <p:cNvSpPr>
            <a:spLocks noGrp="1"/>
          </p:cNvSpPr>
          <p:nvPr>
            <p:ph idx="1"/>
          </p:nvPr>
        </p:nvSpPr>
        <p:spPr/>
        <p:txBody>
          <a:bodyPr/>
          <a:lstStyle/>
          <a:p>
            <a:r>
              <a:rPr lang="en-IN" dirty="0" err="1"/>
              <a:t>Enqueue</a:t>
            </a:r>
            <a:r>
              <a:rPr lang="en-IN" dirty="0"/>
              <a:t> − add/ store an item to the </a:t>
            </a:r>
            <a:r>
              <a:rPr lang="en-IN" dirty="0" err="1"/>
              <a:t>queue.insertion</a:t>
            </a:r>
            <a:r>
              <a:rPr lang="en-IN" dirty="0"/>
              <a:t> will be done at rear</a:t>
            </a:r>
          </a:p>
          <a:p>
            <a:r>
              <a:rPr lang="en-IN" dirty="0"/>
              <a:t>
</a:t>
            </a:r>
            <a:r>
              <a:rPr lang="en-IN" dirty="0" err="1"/>
              <a:t>dequeue</a:t>
            </a:r>
            <a:r>
              <a:rPr lang="en-IN" dirty="0"/>
              <a:t> − remove an item from the </a:t>
            </a:r>
            <a:r>
              <a:rPr lang="en-IN" dirty="0" err="1"/>
              <a:t>queue.deletion</a:t>
            </a:r>
            <a:r>
              <a:rPr lang="en-IN" dirty="0"/>
              <a:t> will be done at front</a:t>
            </a:r>
            <a:endParaRPr lang="en-US" dirty="0"/>
          </a:p>
        </p:txBody>
      </p:sp>
    </p:spTree>
    <p:extLst>
      <p:ext uri="{BB962C8B-B14F-4D97-AF65-F5344CB8AC3E}">
        <p14:creationId xmlns:p14="http://schemas.microsoft.com/office/powerpoint/2010/main" val="90503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6110A1DD-6C67-EF3F-2D7A-D692AD1C2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2600" y="1246909"/>
            <a:ext cx="6467475" cy="4926513"/>
          </a:xfrm>
        </p:spPr>
      </p:pic>
      <p:sp>
        <p:nvSpPr>
          <p:cNvPr id="5" name="Title 1">
            <a:extLst>
              <a:ext uri="{FF2B5EF4-FFF2-40B4-BE49-F238E27FC236}">
                <a16:creationId xmlns:a16="http://schemas.microsoft.com/office/drawing/2014/main" id="{10230BED-FFDF-A694-80BE-47A36C1DE182}"/>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dirty="0"/>
              <a:t>Queue</a:t>
            </a:r>
            <a:endParaRPr lang="en-US" dirty="0"/>
          </a:p>
        </p:txBody>
      </p:sp>
    </p:spTree>
    <p:extLst>
      <p:ext uri="{BB962C8B-B14F-4D97-AF65-F5344CB8AC3E}">
        <p14:creationId xmlns:p14="http://schemas.microsoft.com/office/powerpoint/2010/main" val="103299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C24D-F2FE-D389-38A1-7AED3F41A328}"/>
              </a:ext>
            </a:extLst>
          </p:cNvPr>
          <p:cNvSpPr>
            <a:spLocks noGrp="1"/>
          </p:cNvSpPr>
          <p:nvPr>
            <p:ph type="title"/>
          </p:nvPr>
        </p:nvSpPr>
        <p:spPr/>
        <p:txBody>
          <a:bodyPr/>
          <a:lstStyle/>
          <a:p>
            <a:r>
              <a:rPr lang="en-IN" dirty="0"/>
              <a:t>Queue</a:t>
            </a:r>
            <a:endParaRPr lang="en-US" dirty="0"/>
          </a:p>
        </p:txBody>
      </p:sp>
      <p:pic>
        <p:nvPicPr>
          <p:cNvPr id="8" name="Picture 8">
            <a:extLst>
              <a:ext uri="{FF2B5EF4-FFF2-40B4-BE49-F238E27FC236}">
                <a16:creationId xmlns:a16="http://schemas.microsoft.com/office/drawing/2014/main" id="{5C08A768-7D9A-4D28-E7C2-6C508D636E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7252"/>
          <a:stretch/>
        </p:blipFill>
        <p:spPr>
          <a:xfrm>
            <a:off x="3722043" y="1284828"/>
            <a:ext cx="7315200" cy="2370327"/>
          </a:xfrm>
        </p:spPr>
      </p:pic>
    </p:spTree>
    <p:extLst>
      <p:ext uri="{BB962C8B-B14F-4D97-AF65-F5344CB8AC3E}">
        <p14:creationId xmlns:p14="http://schemas.microsoft.com/office/powerpoint/2010/main" val="222823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381E355-A00D-0A3B-399E-B38B0333B6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738" y="2228744"/>
            <a:ext cx="7315200" cy="2390986"/>
          </a:xfrm>
        </p:spPr>
      </p:pic>
      <p:sp>
        <p:nvSpPr>
          <p:cNvPr id="5" name="Title 1">
            <a:extLst>
              <a:ext uri="{FF2B5EF4-FFF2-40B4-BE49-F238E27FC236}">
                <a16:creationId xmlns:a16="http://schemas.microsoft.com/office/drawing/2014/main" id="{7C5FBD00-D995-864A-FE0A-8985FF820F3B}"/>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dirty="0"/>
              <a:t>Queue</a:t>
            </a:r>
            <a:endParaRPr lang="en-US" dirty="0"/>
          </a:p>
        </p:txBody>
      </p:sp>
    </p:spTree>
    <p:extLst>
      <p:ext uri="{BB962C8B-B14F-4D97-AF65-F5344CB8AC3E}">
        <p14:creationId xmlns:p14="http://schemas.microsoft.com/office/powerpoint/2010/main" val="1050801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866FE19D-AE80-885F-88A2-95DBDDF26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8006" y="863600"/>
            <a:ext cx="6536664" cy="5121275"/>
          </a:xfrm>
        </p:spPr>
      </p:pic>
      <p:sp>
        <p:nvSpPr>
          <p:cNvPr id="5" name="Title 1">
            <a:extLst>
              <a:ext uri="{FF2B5EF4-FFF2-40B4-BE49-F238E27FC236}">
                <a16:creationId xmlns:a16="http://schemas.microsoft.com/office/drawing/2014/main" id="{0D267611-3957-1700-C4D5-F7ABDA16CE7F}"/>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dirty="0"/>
              <a:t>Queue</a:t>
            </a:r>
            <a:endParaRPr lang="en-US" dirty="0"/>
          </a:p>
        </p:txBody>
      </p:sp>
    </p:spTree>
    <p:extLst>
      <p:ext uri="{BB962C8B-B14F-4D97-AF65-F5344CB8AC3E}">
        <p14:creationId xmlns:p14="http://schemas.microsoft.com/office/powerpoint/2010/main" val="152826661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E6B5753000C348BA726F99FE2F0B93" ma:contentTypeVersion="5" ma:contentTypeDescription="Create a new document." ma:contentTypeScope="" ma:versionID="86422cb962ee0e72bbf42d0f8775927f">
  <xsd:schema xmlns:xsd="http://www.w3.org/2001/XMLSchema" xmlns:xs="http://www.w3.org/2001/XMLSchema" xmlns:p="http://schemas.microsoft.com/office/2006/metadata/properties" xmlns:ns2="2e9bb298-4dfd-4be4-977d-753482541b67" xmlns:ns3="9cc2de29-1b0e-4ab8-a781-ea52e22a278f" targetNamespace="http://schemas.microsoft.com/office/2006/metadata/properties" ma:root="true" ma:fieldsID="627b25f3fb28ff02e9f0ec4584240ed3" ns2:_="" ns3:_="">
    <xsd:import namespace="2e9bb298-4dfd-4be4-977d-753482541b67"/>
    <xsd:import namespace="9cc2de29-1b0e-4ab8-a781-ea52e22a27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bb298-4dfd-4be4-977d-753482541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2de29-1b0e-4ab8-a781-ea52e22a278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11DB98-36B6-46AB-A863-4EC0F0CA6CA9}"/>
</file>

<file path=customXml/itemProps2.xml><?xml version="1.0" encoding="utf-8"?>
<ds:datastoreItem xmlns:ds="http://schemas.openxmlformats.org/officeDocument/2006/customXml" ds:itemID="{4ABB3D3B-018D-4110-8CDC-C971F925AFBF}"/>
</file>

<file path=customXml/itemProps3.xml><?xml version="1.0" encoding="utf-8"?>
<ds:datastoreItem xmlns:ds="http://schemas.openxmlformats.org/officeDocument/2006/customXml" ds:itemID="{65B573C3-7A04-4CC5-93D4-0464B66990E8}"/>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Frame</vt:lpstr>
      <vt:lpstr>Queue</vt:lpstr>
      <vt:lpstr>Queue</vt:lpstr>
      <vt:lpstr>PowerPoint Presentation</vt:lpstr>
      <vt:lpstr>Queue</vt:lpstr>
      <vt:lpstr>Operations on Queue</vt:lpstr>
      <vt:lpstr>Queue</vt:lpstr>
      <vt:lpstr>Queue</vt:lpstr>
      <vt:lpstr>Queue</vt:lpstr>
      <vt:lpstr>Queue</vt:lpstr>
      <vt:lpstr>Queue</vt:lpstr>
      <vt:lpstr>Queue Implementation using Array</vt:lpstr>
      <vt:lpstr>Queue Implementation using Array</vt:lpstr>
      <vt:lpstr>Queue Implementation using Array</vt:lpstr>
      <vt:lpstr>Queue Implementation using Array</vt:lpstr>
      <vt:lpstr>Queue Implementation using linked list</vt:lpstr>
      <vt:lpstr>Queue Implementation using linked list</vt:lpstr>
      <vt:lpstr>Queue Implementation using linked list</vt:lpstr>
      <vt:lpstr>Queue Implementation using linked list</vt:lpstr>
      <vt:lpstr>Queue Implementation using linked list</vt:lpstr>
      <vt:lpstr>Queue Implementation using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Savitha Gopal</dc:creator>
  <cp:lastModifiedBy>Savitha Gopal</cp:lastModifiedBy>
  <cp:revision>5</cp:revision>
  <dcterms:created xsi:type="dcterms:W3CDTF">2023-11-02T12:33:01Z</dcterms:created>
  <dcterms:modified xsi:type="dcterms:W3CDTF">2023-11-25T06:55:16Z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0x01010047E6B5753000C348BA726F99FE2F0B93</vt:lpwstr>
  </property>
</Properties>
</file>