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3"/>
  </p:sldMasterIdLst>
  <p:sldIdLst>
    <p:sldId id="258" r:id="rId4"/>
    <p:sldId id="266" r:id="rId5"/>
    <p:sldId id="267" r:id="rId6"/>
    <p:sldId id="274" r:id="rId7"/>
    <p:sldId id="268" r:id="rId8"/>
    <p:sldId id="269" r:id="rId9"/>
    <p:sldId id="275" r:id="rId10"/>
    <p:sldId id="270" r:id="rId11"/>
    <p:sldId id="272" r:id="rId12"/>
    <p:sldId id="276" r:id="rId13"/>
    <p:sldId id="271" r:id="rId14"/>
    <p:sldId id="273" r:id="rId15"/>
    <p:sldId id="279" r:id="rId16"/>
    <p:sldId id="277" r:id="rId17"/>
    <p:sldId id="278" r:id="rId18"/>
    <p:sldId id="282" r:id="rId19"/>
    <p:sldId id="280" r:id="rId20"/>
    <p:sldId id="281" r:id="rId21"/>
    <p:sldId id="28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4C2885-9A2F-4016-8736-1C310F6DEF67}" v="2" dt="2023-12-03T10:20:37.8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customXml" Target="../customXml/item3.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win Binil" userId="S::kh.en.u3cds22022@kh.students.amrita.edu::758921e7-37b1-428f-b096-243e863ac47e" providerId="AD" clId="Web-{F24C2885-9A2F-4016-8736-1C310F6DEF67}"/>
    <pc:docChg chg="sldOrd">
      <pc:chgData name="Ashwin Binil" userId="S::kh.en.u3cds22022@kh.students.amrita.edu::758921e7-37b1-428f-b096-243e863ac47e" providerId="AD" clId="Web-{F24C2885-9A2F-4016-8736-1C310F6DEF67}" dt="2023-12-03T10:20:37.875" v="1"/>
      <pc:docMkLst>
        <pc:docMk/>
      </pc:docMkLst>
      <pc:sldChg chg="ord">
        <pc:chgData name="Ashwin Binil" userId="S::kh.en.u3cds22022@kh.students.amrita.edu::758921e7-37b1-428f-b096-243e863ac47e" providerId="AD" clId="Web-{F24C2885-9A2F-4016-8736-1C310F6DEF67}" dt="2023-12-03T10:20:37.875" v="1"/>
        <pc:sldMkLst>
          <pc:docMk/>
          <pc:sldMk cId="2449058004" sldId="26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12/3/2023</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7879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12/3/2023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98712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12/3/2023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22514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12/3/2023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80572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12/3/2023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543218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12/3/2023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46503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12/3/2023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554889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12/3/2023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90546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12/3/2023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061763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12/3/2023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49113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12/3/2023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531198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12/3/2023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2442266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56436FE-6431-4AA2-A47A-3613519F3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cNvSpPr>
            <a:spLocks noGrp="1"/>
          </p:cNvSpPr>
          <p:nvPr>
            <p:ph type="ctrTitle"/>
          </p:nvPr>
        </p:nvSpPr>
        <p:spPr>
          <a:xfrm>
            <a:off x="609600" y="1200150"/>
            <a:ext cx="5258696" cy="3303196"/>
          </a:xfrm>
        </p:spPr>
        <p:txBody>
          <a:bodyPr>
            <a:normAutofit/>
          </a:bodyPr>
          <a:lstStyle/>
          <a:p>
            <a:r>
              <a:rPr lang="en-US" dirty="0"/>
              <a:t>Stack</a:t>
            </a:r>
          </a:p>
        </p:txBody>
      </p:sp>
      <p:pic>
        <p:nvPicPr>
          <p:cNvPr id="3" name="Picture 2" descr="Piles of paper">
            <a:extLst>
              <a:ext uri="{FF2B5EF4-FFF2-40B4-BE49-F238E27FC236}">
                <a16:creationId xmlns:a16="http://schemas.microsoft.com/office/drawing/2014/main" id="{B4958439-793F-0309-FD84-965D55627242}"/>
              </a:ext>
            </a:extLst>
          </p:cNvPr>
          <p:cNvPicPr>
            <a:picLocks noChangeAspect="1"/>
          </p:cNvPicPr>
          <p:nvPr/>
        </p:nvPicPr>
        <p:blipFill rotWithShape="1">
          <a:blip r:embed="rId2"/>
          <a:srcRect l="37962" r="5321" b="4"/>
          <a:stretch/>
        </p:blipFill>
        <p:spPr>
          <a:xfrm>
            <a:off x="6364448" y="10"/>
            <a:ext cx="5827552" cy="6857990"/>
          </a:xfrm>
          <a:custGeom>
            <a:avLst/>
            <a:gdLst/>
            <a:ahLst/>
            <a:cxnLst/>
            <a:rect l="l" t="t" r="r" b="b"/>
            <a:pathLst>
              <a:path w="5827552" h="6858000">
                <a:moveTo>
                  <a:pt x="391440" y="4232571"/>
                </a:moveTo>
                <a:cubicBezTo>
                  <a:pt x="581049" y="4232571"/>
                  <a:pt x="734757" y="4386279"/>
                  <a:pt x="734757" y="4575888"/>
                </a:cubicBezTo>
                <a:cubicBezTo>
                  <a:pt x="734757" y="4765497"/>
                  <a:pt x="581049" y="4919205"/>
                  <a:pt x="391440" y="4919205"/>
                </a:cubicBezTo>
                <a:cubicBezTo>
                  <a:pt x="201831" y="4919205"/>
                  <a:pt x="48123" y="4765497"/>
                  <a:pt x="48123" y="4575888"/>
                </a:cubicBezTo>
                <a:cubicBezTo>
                  <a:pt x="48123" y="4386279"/>
                  <a:pt x="201831" y="4232571"/>
                  <a:pt x="391440" y="4232571"/>
                </a:cubicBezTo>
                <a:close/>
                <a:moveTo>
                  <a:pt x="247368" y="1806694"/>
                </a:moveTo>
                <a:cubicBezTo>
                  <a:pt x="383986" y="1806694"/>
                  <a:pt x="494736" y="1917444"/>
                  <a:pt x="494736" y="2054062"/>
                </a:cubicBezTo>
                <a:cubicBezTo>
                  <a:pt x="494736" y="2190680"/>
                  <a:pt x="383986" y="2301430"/>
                  <a:pt x="247368" y="2301430"/>
                </a:cubicBezTo>
                <a:cubicBezTo>
                  <a:pt x="110750" y="2301430"/>
                  <a:pt x="0" y="2190680"/>
                  <a:pt x="0" y="2054062"/>
                </a:cubicBezTo>
                <a:cubicBezTo>
                  <a:pt x="0" y="1917444"/>
                  <a:pt x="110750" y="1806694"/>
                  <a:pt x="247368" y="1806694"/>
                </a:cubicBezTo>
                <a:close/>
                <a:moveTo>
                  <a:pt x="247369" y="1294715"/>
                </a:moveTo>
                <a:cubicBezTo>
                  <a:pt x="326938" y="1294715"/>
                  <a:pt x="391441" y="1359218"/>
                  <a:pt x="391441" y="1438787"/>
                </a:cubicBezTo>
                <a:cubicBezTo>
                  <a:pt x="391441" y="1518356"/>
                  <a:pt x="326938" y="1582859"/>
                  <a:pt x="247369" y="1582859"/>
                </a:cubicBezTo>
                <a:cubicBezTo>
                  <a:pt x="167800" y="1582859"/>
                  <a:pt x="103297" y="1518356"/>
                  <a:pt x="103297" y="1438787"/>
                </a:cubicBezTo>
                <a:cubicBezTo>
                  <a:pt x="103297" y="1359218"/>
                  <a:pt x="167800" y="1294715"/>
                  <a:pt x="247369" y="1294715"/>
                </a:cubicBezTo>
                <a:close/>
                <a:moveTo>
                  <a:pt x="480671" y="0"/>
                </a:moveTo>
                <a:lnTo>
                  <a:pt x="5827552" y="0"/>
                </a:lnTo>
                <a:lnTo>
                  <a:pt x="5827552" y="6858000"/>
                </a:lnTo>
                <a:lnTo>
                  <a:pt x="5825818" y="6858000"/>
                </a:lnTo>
                <a:lnTo>
                  <a:pt x="236731" y="6858000"/>
                </a:lnTo>
                <a:lnTo>
                  <a:pt x="225831" y="6841105"/>
                </a:lnTo>
                <a:cubicBezTo>
                  <a:pt x="35993" y="6490332"/>
                  <a:pt x="58970" y="6027176"/>
                  <a:pt x="314550" y="5720066"/>
                </a:cubicBezTo>
                <a:cubicBezTo>
                  <a:pt x="1530043" y="4259025"/>
                  <a:pt x="615593" y="4079388"/>
                  <a:pt x="503588" y="3464278"/>
                </a:cubicBezTo>
                <a:cubicBezTo>
                  <a:pt x="330606" y="2514465"/>
                  <a:pt x="722867" y="2276432"/>
                  <a:pt x="675681" y="1809180"/>
                </a:cubicBezTo>
                <a:cubicBezTo>
                  <a:pt x="624359" y="1301070"/>
                  <a:pt x="219491" y="1102027"/>
                  <a:pt x="245003" y="646882"/>
                </a:cubicBezTo>
                <a:cubicBezTo>
                  <a:pt x="249830" y="424885"/>
                  <a:pt x="318025" y="228632"/>
                  <a:pt x="431196" y="64140"/>
                </a:cubicBezTo>
                <a:close/>
              </a:path>
            </a:pathLst>
          </a:custGeom>
        </p:spPr>
      </p:pic>
    </p:spTree>
    <p:extLst>
      <p:ext uri="{BB962C8B-B14F-4D97-AF65-F5344CB8AC3E}">
        <p14:creationId xmlns:p14="http://schemas.microsoft.com/office/powerpoint/2010/main" val="4027271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0084-DA61-05B1-4E17-8346E56CD026}"/>
              </a:ext>
            </a:extLst>
          </p:cNvPr>
          <p:cNvSpPr>
            <a:spLocks noGrp="1"/>
          </p:cNvSpPr>
          <p:nvPr>
            <p:ph type="title"/>
          </p:nvPr>
        </p:nvSpPr>
        <p:spPr/>
        <p:txBody>
          <a:bodyPr/>
          <a:lstStyle/>
          <a:p>
            <a:r>
              <a:rPr lang="en-IN" dirty="0"/>
              <a:t>Pop</a:t>
            </a:r>
            <a:endParaRPr lang="en-US" dirty="0"/>
          </a:p>
        </p:txBody>
      </p:sp>
      <p:pic>
        <p:nvPicPr>
          <p:cNvPr id="4" name="Picture 4">
            <a:extLst>
              <a:ext uri="{FF2B5EF4-FFF2-40B4-BE49-F238E27FC236}">
                <a16:creationId xmlns:a16="http://schemas.microsoft.com/office/drawing/2014/main" id="{BA2106BF-A052-949E-71AE-0EAAFDE1A8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8096" y="2452688"/>
            <a:ext cx="8361626" cy="3343275"/>
          </a:xfrm>
        </p:spPr>
      </p:pic>
    </p:spTree>
    <p:extLst>
      <p:ext uri="{BB962C8B-B14F-4D97-AF65-F5344CB8AC3E}">
        <p14:creationId xmlns:p14="http://schemas.microsoft.com/office/powerpoint/2010/main" val="3050972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1A53C8D-55F2-3AE5-5773-4667BB039725}"/>
              </a:ext>
            </a:extLst>
          </p:cNvPr>
          <p:cNvSpPr txBox="1">
            <a:spLocks noGrp="1"/>
          </p:cNvSpPr>
          <p:nvPr>
            <p:ph type="title"/>
          </p:nvPr>
        </p:nvSpPr>
        <p:spPr>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IN" dirty="0"/>
              <a:t> Static implementation-Using Array</a:t>
            </a:r>
            <a:endParaRPr lang="en-US" dirty="0"/>
          </a:p>
        </p:txBody>
      </p:sp>
      <p:sp>
        <p:nvSpPr>
          <p:cNvPr id="7" name="Content Placeholder 2">
            <a:extLst>
              <a:ext uri="{FF2B5EF4-FFF2-40B4-BE49-F238E27FC236}">
                <a16:creationId xmlns:a16="http://schemas.microsoft.com/office/drawing/2014/main" id="{6426DA61-932A-8386-E44D-A1C316B0F79E}"/>
              </a:ext>
            </a:extLst>
          </p:cNvPr>
          <p:cNvSpPr txBox="1">
            <a:spLocks noGrp="1"/>
          </p:cNvSpPr>
          <p:nvPr>
            <p:ph idx="1"/>
          </p:nvPr>
        </p:nvSpPr>
        <p:spPr>
          <a:prstGeom prst="rect">
            <a:avLst/>
          </a:prstGeom>
        </p:spPr>
        <p:txBody>
          <a:bodyPr vert="horz" lIns="91440" tIns="45720" rIns="91440" bIns="45720" rtlCol="0">
            <a:normAutofit lnSpcReduction="10000"/>
          </a:bodyPr>
          <a:lst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u="sng" dirty="0"/>
              <a:t>Algorithm for POP Operation</a:t>
            </a:r>
          </a:p>
          <a:p>
            <a:pPr marL="457200" indent="-457200">
              <a:buFont typeface="Avenir Next LT Pro" panose="020B0504020202020204" pitchFamily="34" charset="0"/>
              <a:buAutoNum type="arabicParenR"/>
            </a:pPr>
            <a:r>
              <a:rPr lang="en-IN" b="1" dirty="0"/>
              <a:t>Start</a:t>
            </a:r>
            <a:r>
              <a:rPr lang="en-IN" b="1" u="sng" dirty="0"/>
              <a:t> </a:t>
            </a:r>
          </a:p>
          <a:p>
            <a:pPr marL="457200" indent="-457200">
              <a:buFont typeface="Avenir Next LT Pro" panose="020B0504020202020204" pitchFamily="34" charset="0"/>
              <a:buAutoNum type="arabicParenR"/>
            </a:pPr>
            <a:r>
              <a:rPr lang="en-IN" b="1" dirty="0"/>
              <a:t>Declare item</a:t>
            </a:r>
          </a:p>
          <a:p>
            <a:pPr marL="457200" indent="-457200">
              <a:buFont typeface="Avenir Next LT Pro" panose="020B0504020202020204" pitchFamily="34" charset="0"/>
              <a:buAutoNum type="arabicParenR"/>
            </a:pPr>
            <a:r>
              <a:rPr lang="en-IN" b="1" dirty="0"/>
              <a:t> Check whether if  Top= -1, then go to step3 else go to step 4</a:t>
            </a:r>
          </a:p>
          <a:p>
            <a:pPr marL="457200" indent="-457200">
              <a:buFont typeface="Avenir Next LT Pro" panose="020B0504020202020204" pitchFamily="34" charset="0"/>
              <a:buAutoNum type="arabicParenR"/>
            </a:pPr>
            <a:r>
              <a:rPr lang="en-IN" b="1" dirty="0"/>
              <a:t> Print Stack underflow. Deletion cannot be done go to step 7</a:t>
            </a:r>
          </a:p>
          <a:p>
            <a:pPr marL="457200" indent="-457200">
              <a:buFont typeface="Avenir Next LT Pro" panose="020B0504020202020204" pitchFamily="34" charset="0"/>
              <a:buAutoNum type="arabicParenR"/>
            </a:pPr>
            <a:r>
              <a:rPr lang="en-IN" b="1" dirty="0"/>
              <a:t>Set item=Stack[Top]</a:t>
            </a:r>
          </a:p>
          <a:p>
            <a:pPr marL="457200" indent="-457200">
              <a:buFont typeface="Avenir Next LT Pro" panose="020B0504020202020204" pitchFamily="34" charset="0"/>
              <a:buAutoNum type="arabicParenR"/>
            </a:pPr>
            <a:r>
              <a:rPr lang="en-IN" b="1" dirty="0"/>
              <a:t>Set Top=Top-1</a:t>
            </a:r>
          </a:p>
          <a:p>
            <a:pPr marL="457200" indent="-457200">
              <a:buFont typeface="Avenir Next LT Pro" panose="020B0504020202020204" pitchFamily="34" charset="0"/>
              <a:buAutoNum type="arabicParenR"/>
            </a:pPr>
            <a:r>
              <a:rPr lang="en-IN" b="1" dirty="0"/>
              <a:t>Print the deleted item as item</a:t>
            </a:r>
          </a:p>
          <a:p>
            <a:pPr marL="457200" indent="-457200">
              <a:buFont typeface="Avenir Next LT Pro" panose="020B0504020202020204" pitchFamily="34" charset="0"/>
              <a:buAutoNum type="arabicParenR"/>
            </a:pPr>
            <a:r>
              <a:rPr lang="en-IN" b="1" dirty="0"/>
              <a:t>Stop</a:t>
            </a:r>
          </a:p>
          <a:p>
            <a:endParaRPr lang="en-IN" b="1" u="sng" dirty="0"/>
          </a:p>
          <a:p>
            <a:endParaRPr lang="en-US" b="1" u="sng" dirty="0"/>
          </a:p>
        </p:txBody>
      </p:sp>
    </p:spTree>
    <p:extLst>
      <p:ext uri="{BB962C8B-B14F-4D97-AF65-F5344CB8AC3E}">
        <p14:creationId xmlns:p14="http://schemas.microsoft.com/office/powerpoint/2010/main" val="195563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73FA67-D59E-1F00-0C1B-62EA125E46BA}"/>
              </a:ext>
            </a:extLst>
          </p:cNvPr>
          <p:cNvSpPr>
            <a:spLocks noGrp="1"/>
          </p:cNvSpPr>
          <p:nvPr>
            <p:ph idx="1"/>
          </p:nvPr>
        </p:nvSpPr>
        <p:spPr>
          <a:xfrm>
            <a:off x="609600" y="2106203"/>
            <a:ext cx="10972800" cy="4617325"/>
          </a:xfrm>
        </p:spPr>
        <p:txBody>
          <a:bodyPr/>
          <a:lstStyle/>
          <a:p>
            <a:r>
              <a:rPr lang="en-IN" b="1" dirty="0"/>
              <a:t>void pop() </a:t>
            </a:r>
          </a:p>
          <a:p>
            <a:r>
              <a:rPr lang="en-IN" b="1" dirty="0"/>
              <a:t>{</a:t>
            </a:r>
          </a:p>
          <a:p>
            <a:r>
              <a:rPr lang="en-IN" b="1" dirty="0" err="1"/>
              <a:t>int</a:t>
            </a:r>
            <a:r>
              <a:rPr lang="en-IN" b="1" dirty="0"/>
              <a:t>  item;</a:t>
            </a:r>
          </a:p>
          <a:p>
            <a:r>
              <a:rPr lang="en-IN" b="1" dirty="0"/>
              <a:t>If(Top==-1) {</a:t>
            </a:r>
          </a:p>
          <a:p>
            <a:r>
              <a:rPr lang="en-IN" b="1" dirty="0" err="1"/>
              <a:t>printf</a:t>
            </a:r>
            <a:r>
              <a:rPr lang="en-IN" b="1" dirty="0"/>
              <a:t> (“stack underflow. Deletion cannot be possible “) ;}</a:t>
            </a:r>
          </a:p>
          <a:p>
            <a:r>
              <a:rPr lang="en-IN" b="1" dirty="0"/>
              <a:t>else{</a:t>
            </a:r>
          </a:p>
          <a:p>
            <a:r>
              <a:rPr lang="en-IN" b="1" dirty="0"/>
              <a:t>item=Stack[Top];</a:t>
            </a:r>
          </a:p>
          <a:p>
            <a:r>
              <a:rPr lang="en-IN" b="1" dirty="0"/>
              <a:t>Top=Top-1;</a:t>
            </a:r>
          </a:p>
          <a:p>
            <a:r>
              <a:rPr lang="en-IN" b="1" dirty="0" err="1"/>
              <a:t>printf</a:t>
            </a:r>
            <a:r>
              <a:rPr lang="en-IN" b="1" dirty="0"/>
              <a:t> (“Deleted item </a:t>
            </a:r>
            <a:r>
              <a:rPr lang="en-IN" b="1" dirty="0" err="1"/>
              <a:t>is%d</a:t>
            </a:r>
            <a:r>
              <a:rPr lang="en-IN" b="1" dirty="0"/>
              <a:t>”, item) ;}</a:t>
            </a:r>
          </a:p>
          <a:p>
            <a:endParaRPr lang="en-IN" dirty="0"/>
          </a:p>
          <a:p>
            <a:endParaRPr lang="en-US" dirty="0"/>
          </a:p>
        </p:txBody>
      </p:sp>
      <p:sp>
        <p:nvSpPr>
          <p:cNvPr id="5" name="Title 1">
            <a:extLst>
              <a:ext uri="{FF2B5EF4-FFF2-40B4-BE49-F238E27FC236}">
                <a16:creationId xmlns:a16="http://schemas.microsoft.com/office/drawing/2014/main" id="{156EF14E-A598-4741-002B-6A71E94F272E}"/>
              </a:ext>
            </a:extLst>
          </p:cNvPr>
          <p:cNvSpPr txBox="1">
            <a:spLocks noGrp="1"/>
          </p:cNvSpPr>
          <p:nvPr>
            <p:ph type="title"/>
          </p:nvPr>
        </p:nvSpPr>
        <p:spPr>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IN" dirty="0"/>
              <a:t> Static implementation-Using Array</a:t>
            </a:r>
            <a:endParaRPr lang="en-US" dirty="0"/>
          </a:p>
        </p:txBody>
      </p:sp>
    </p:spTree>
    <p:extLst>
      <p:ext uri="{BB962C8B-B14F-4D97-AF65-F5344CB8AC3E}">
        <p14:creationId xmlns:p14="http://schemas.microsoft.com/office/powerpoint/2010/main" val="3523552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9BAC2-59CF-5DF8-2E38-C8642A689A3B}"/>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ED8CC621-60B6-8C97-75AB-1750F099EC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557784"/>
            <a:ext cx="6229350" cy="3057525"/>
          </a:xfrm>
        </p:spPr>
      </p:pic>
      <p:pic>
        <p:nvPicPr>
          <p:cNvPr id="5" name="Picture 5">
            <a:extLst>
              <a:ext uri="{FF2B5EF4-FFF2-40B4-BE49-F238E27FC236}">
                <a16:creationId xmlns:a16="http://schemas.microsoft.com/office/drawing/2014/main" id="{6D42C721-B9D2-5AD6-F486-5C493D1BC6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6485" y="3615309"/>
            <a:ext cx="6372225" cy="3057525"/>
          </a:xfrm>
          <a:prstGeom prst="rect">
            <a:avLst/>
          </a:prstGeom>
        </p:spPr>
      </p:pic>
    </p:spTree>
    <p:extLst>
      <p:ext uri="{BB962C8B-B14F-4D97-AF65-F5344CB8AC3E}">
        <p14:creationId xmlns:p14="http://schemas.microsoft.com/office/powerpoint/2010/main" val="122888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B392DF-7598-74F6-8D68-75B0B38B2BB6}"/>
              </a:ext>
            </a:extLst>
          </p:cNvPr>
          <p:cNvSpPr>
            <a:spLocks noGrp="1"/>
          </p:cNvSpPr>
          <p:nvPr>
            <p:ph idx="1"/>
          </p:nvPr>
        </p:nvSpPr>
        <p:spPr/>
        <p:txBody>
          <a:bodyPr/>
          <a:lstStyle/>
          <a:p>
            <a:r>
              <a:rPr lang="en-IN" dirty="0"/>
              <a:t>Algorithm for PUSH() </a:t>
            </a:r>
          </a:p>
          <a:p>
            <a:pPr marL="457200" indent="-457200">
              <a:buAutoNum type="arabicParenR"/>
            </a:pPr>
            <a:r>
              <a:rPr lang="en-IN" dirty="0"/>
              <a:t>Start</a:t>
            </a:r>
          </a:p>
          <a:p>
            <a:pPr marL="457200" indent="-457200">
              <a:buAutoNum type="arabicParenR"/>
            </a:pPr>
            <a:r>
              <a:rPr lang="en-IN" dirty="0"/>
              <a:t>Declare a structure pointer new</a:t>
            </a:r>
          </a:p>
          <a:p>
            <a:pPr marL="457200" indent="-457200">
              <a:buAutoNum type="arabicParenR"/>
            </a:pPr>
            <a:r>
              <a:rPr lang="en-IN" dirty="0"/>
              <a:t>Allocate memory to new</a:t>
            </a:r>
          </a:p>
          <a:p>
            <a:pPr marL="457200" indent="-457200">
              <a:buAutoNum type="arabicParenR"/>
            </a:pPr>
            <a:r>
              <a:rPr lang="en-IN" dirty="0"/>
              <a:t>Read the element to be inserted as new-&gt;data</a:t>
            </a:r>
          </a:p>
          <a:p>
            <a:pPr marL="457200" indent="-457200">
              <a:buAutoNum type="arabicParenR"/>
            </a:pPr>
            <a:r>
              <a:rPr lang="en-IN" dirty="0"/>
              <a:t>Assign new-&gt;next as Top</a:t>
            </a:r>
          </a:p>
          <a:p>
            <a:pPr marL="457200" indent="-457200">
              <a:buAutoNum type="arabicParenR"/>
            </a:pPr>
            <a:r>
              <a:rPr lang="en-IN" dirty="0"/>
              <a:t>Assign Top as new</a:t>
            </a:r>
          </a:p>
          <a:p>
            <a:pPr marL="457200" indent="-457200">
              <a:buAutoNum type="arabicParenR"/>
            </a:pPr>
            <a:r>
              <a:rPr lang="en-IN" dirty="0"/>
              <a:t>Stop</a:t>
            </a:r>
          </a:p>
          <a:p>
            <a:pPr marL="457200" indent="-457200">
              <a:buAutoNum type="arabicParenR"/>
            </a:pPr>
            <a:endParaRPr lang="en-IN" dirty="0"/>
          </a:p>
          <a:p>
            <a:pPr marL="457200" indent="-457200">
              <a:buAutoNum type="arabicParenR"/>
            </a:pPr>
            <a:endParaRPr lang="en-IN" dirty="0"/>
          </a:p>
          <a:p>
            <a:pPr marL="457200" indent="-457200">
              <a:buAutoNum type="arabicParenR"/>
            </a:pPr>
            <a:endParaRPr lang="en-US" dirty="0"/>
          </a:p>
        </p:txBody>
      </p:sp>
      <p:sp>
        <p:nvSpPr>
          <p:cNvPr id="5" name="Title 1">
            <a:extLst>
              <a:ext uri="{FF2B5EF4-FFF2-40B4-BE49-F238E27FC236}">
                <a16:creationId xmlns:a16="http://schemas.microsoft.com/office/drawing/2014/main" id="{96002C3C-C32E-3527-D143-9B0BC06EBB2E}"/>
              </a:ext>
            </a:extLst>
          </p:cNvPr>
          <p:cNvSpPr txBox="1">
            <a:spLocks noGrp="1"/>
          </p:cNvSpPr>
          <p:nvPr>
            <p:ph type="title"/>
          </p:nvPr>
        </p:nvSpPr>
        <p:spPr>
          <a:prstGeom prst="rect">
            <a:avLst/>
          </a:prstGeom>
        </p:spPr>
        <p:txBody>
          <a:bodyPr vert="horz" lIns="91440" tIns="45720" rIns="91440" bIns="45720" rtlCol="0" anchor="b">
            <a:normAutofit fontScale="90000"/>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IN" dirty="0"/>
              <a:t> Dynamic implementation-Using Linked List</a:t>
            </a:r>
            <a:endParaRPr lang="en-US" dirty="0"/>
          </a:p>
        </p:txBody>
      </p:sp>
    </p:spTree>
    <p:extLst>
      <p:ext uri="{BB962C8B-B14F-4D97-AF65-F5344CB8AC3E}">
        <p14:creationId xmlns:p14="http://schemas.microsoft.com/office/powerpoint/2010/main" val="3910552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F8DA94-D0F1-AFBE-C27C-04C89E8623DC}"/>
              </a:ext>
            </a:extLst>
          </p:cNvPr>
          <p:cNvSpPr>
            <a:spLocks noGrp="1"/>
          </p:cNvSpPr>
          <p:nvPr>
            <p:ph idx="1"/>
          </p:nvPr>
        </p:nvSpPr>
        <p:spPr/>
        <p:txBody>
          <a:bodyPr/>
          <a:lstStyle/>
          <a:p>
            <a:r>
              <a:rPr lang="en-IN" dirty="0"/>
              <a:t>void push() </a:t>
            </a:r>
          </a:p>
          <a:p>
            <a:r>
              <a:rPr lang="en-IN" dirty="0"/>
              <a:t>{</a:t>
            </a:r>
          </a:p>
          <a:p>
            <a:r>
              <a:rPr lang="en-IN" dirty="0" err="1"/>
              <a:t>struct</a:t>
            </a:r>
            <a:r>
              <a:rPr lang="en-IN" dirty="0"/>
              <a:t> node *new;</a:t>
            </a:r>
          </a:p>
          <a:p>
            <a:r>
              <a:rPr lang="en-IN" dirty="0"/>
              <a:t>new=(</a:t>
            </a:r>
            <a:r>
              <a:rPr lang="en-IN" dirty="0" err="1"/>
              <a:t>struct</a:t>
            </a:r>
            <a:r>
              <a:rPr lang="en-IN" dirty="0"/>
              <a:t> node*) </a:t>
            </a:r>
            <a:r>
              <a:rPr lang="en-IN" dirty="0" err="1"/>
              <a:t>malloc</a:t>
            </a:r>
            <a:r>
              <a:rPr lang="en-IN" dirty="0"/>
              <a:t>(</a:t>
            </a:r>
            <a:r>
              <a:rPr lang="en-IN" dirty="0" err="1"/>
              <a:t>sizeof</a:t>
            </a:r>
            <a:r>
              <a:rPr lang="en-IN" dirty="0"/>
              <a:t>(</a:t>
            </a:r>
            <a:r>
              <a:rPr lang="en-IN" dirty="0" err="1"/>
              <a:t>struct</a:t>
            </a:r>
            <a:r>
              <a:rPr lang="en-IN" dirty="0"/>
              <a:t> node)) ;</a:t>
            </a:r>
          </a:p>
          <a:p>
            <a:r>
              <a:rPr lang="en-IN" dirty="0" err="1"/>
              <a:t>Printf</a:t>
            </a:r>
            <a:r>
              <a:rPr lang="en-IN" dirty="0"/>
              <a:t>(“enter element to be inserted”) ;</a:t>
            </a:r>
          </a:p>
          <a:p>
            <a:r>
              <a:rPr lang="en-IN" dirty="0" err="1"/>
              <a:t>Scanf</a:t>
            </a:r>
            <a:r>
              <a:rPr lang="en-IN" dirty="0"/>
              <a:t>(“%d”, &amp;new-&gt;data) ;</a:t>
            </a:r>
          </a:p>
          <a:p>
            <a:r>
              <a:rPr lang="en-IN" dirty="0"/>
              <a:t>new-&gt;next=top;</a:t>
            </a:r>
          </a:p>
          <a:p>
            <a:r>
              <a:rPr lang="en-IN" dirty="0"/>
              <a:t>Top=new;}</a:t>
            </a:r>
            <a:endParaRPr lang="en-US" dirty="0"/>
          </a:p>
        </p:txBody>
      </p:sp>
      <p:sp>
        <p:nvSpPr>
          <p:cNvPr id="5" name="Title 1">
            <a:extLst>
              <a:ext uri="{FF2B5EF4-FFF2-40B4-BE49-F238E27FC236}">
                <a16:creationId xmlns:a16="http://schemas.microsoft.com/office/drawing/2014/main" id="{A4240E34-0F6B-3DA3-2C33-A461BB3C342D}"/>
              </a:ext>
            </a:extLst>
          </p:cNvPr>
          <p:cNvSpPr txBox="1">
            <a:spLocks noGrp="1"/>
          </p:cNvSpPr>
          <p:nvPr>
            <p:ph type="title"/>
          </p:nvPr>
        </p:nvSpPr>
        <p:spPr>
          <a:prstGeom prst="rect">
            <a:avLst/>
          </a:prstGeom>
        </p:spPr>
        <p:txBody>
          <a:bodyPr vert="horz" lIns="91440" tIns="45720" rIns="91440" bIns="45720" rtlCol="0" anchor="b">
            <a:normAutofit fontScale="90000"/>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IN" dirty="0"/>
              <a:t> Dynamic implementation-Using Linked List</a:t>
            </a:r>
            <a:endParaRPr lang="en-US" dirty="0"/>
          </a:p>
        </p:txBody>
      </p:sp>
    </p:spTree>
    <p:extLst>
      <p:ext uri="{BB962C8B-B14F-4D97-AF65-F5344CB8AC3E}">
        <p14:creationId xmlns:p14="http://schemas.microsoft.com/office/powerpoint/2010/main" val="2646953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2DD01-8CD9-9613-3C31-DEE807059E33}"/>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ED92182E-BE7F-E603-9DD5-A9758E68AF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5125" y="2595563"/>
            <a:ext cx="6381750" cy="3057525"/>
          </a:xfrm>
        </p:spPr>
      </p:pic>
    </p:spTree>
    <p:extLst>
      <p:ext uri="{BB962C8B-B14F-4D97-AF65-F5344CB8AC3E}">
        <p14:creationId xmlns:p14="http://schemas.microsoft.com/office/powerpoint/2010/main" val="1964757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2ADC54-007A-507B-A9BE-E4C0C4D6BEEB}"/>
              </a:ext>
            </a:extLst>
          </p:cNvPr>
          <p:cNvSpPr>
            <a:spLocks noGrp="1"/>
          </p:cNvSpPr>
          <p:nvPr>
            <p:ph idx="1"/>
          </p:nvPr>
        </p:nvSpPr>
        <p:spPr/>
        <p:txBody>
          <a:bodyPr/>
          <a:lstStyle/>
          <a:p>
            <a:pPr marL="457200" indent="-457200">
              <a:buAutoNum type="arabicParenR"/>
            </a:pPr>
            <a:r>
              <a:rPr lang="en-IN" dirty="0"/>
              <a:t>Start</a:t>
            </a:r>
          </a:p>
          <a:p>
            <a:pPr marL="457200" indent="-457200">
              <a:buAutoNum type="arabicParenR"/>
            </a:pPr>
            <a:r>
              <a:rPr lang="en-IN" dirty="0"/>
              <a:t>Declare structure pointer Temp</a:t>
            </a:r>
          </a:p>
          <a:p>
            <a:pPr marL="457200" indent="-457200">
              <a:buAutoNum type="arabicParenR"/>
            </a:pPr>
            <a:r>
              <a:rPr lang="en-IN" dirty="0"/>
              <a:t>Check if top==NULL Then print stack underflow and go to step8 else go to Step4</a:t>
            </a:r>
          </a:p>
          <a:p>
            <a:pPr marL="457200" indent="-457200">
              <a:buAutoNum type="arabicParenR"/>
            </a:pPr>
            <a:r>
              <a:rPr lang="en-IN" dirty="0"/>
              <a:t>Assign temp as Top</a:t>
            </a:r>
          </a:p>
          <a:p>
            <a:pPr marL="457200" indent="-457200">
              <a:buAutoNum type="arabicParenR"/>
            </a:pPr>
            <a:r>
              <a:rPr lang="en-IN" dirty="0"/>
              <a:t>Print temp-&gt;data</a:t>
            </a:r>
          </a:p>
          <a:p>
            <a:pPr marL="457200" indent="-457200">
              <a:buAutoNum type="arabicParenR"/>
            </a:pPr>
            <a:r>
              <a:rPr lang="en-IN" dirty="0"/>
              <a:t>Assign top as temp&gt;next</a:t>
            </a:r>
          </a:p>
          <a:p>
            <a:pPr marL="457200" indent="-457200">
              <a:buAutoNum type="arabicParenR"/>
            </a:pPr>
            <a:r>
              <a:rPr lang="en-IN" dirty="0"/>
              <a:t>Delete temp</a:t>
            </a:r>
          </a:p>
          <a:p>
            <a:pPr marL="457200" indent="-457200">
              <a:buAutoNum type="arabicParenR"/>
            </a:pPr>
            <a:r>
              <a:rPr lang="en-IN" dirty="0"/>
              <a:t>Stop</a:t>
            </a:r>
            <a:endParaRPr lang="en-US" dirty="0"/>
          </a:p>
        </p:txBody>
      </p:sp>
      <p:sp>
        <p:nvSpPr>
          <p:cNvPr id="5" name="Title 1">
            <a:extLst>
              <a:ext uri="{FF2B5EF4-FFF2-40B4-BE49-F238E27FC236}">
                <a16:creationId xmlns:a16="http://schemas.microsoft.com/office/drawing/2014/main" id="{9D22A12C-8896-9ACA-471B-F06BBBE28504}"/>
              </a:ext>
            </a:extLst>
          </p:cNvPr>
          <p:cNvSpPr txBox="1">
            <a:spLocks noGrp="1"/>
          </p:cNvSpPr>
          <p:nvPr>
            <p:ph type="title"/>
          </p:nvPr>
        </p:nvSpPr>
        <p:spPr>
          <a:prstGeom prst="rect">
            <a:avLst/>
          </a:prstGeom>
        </p:spPr>
        <p:txBody>
          <a:bodyPr vert="horz" lIns="91440" tIns="45720" rIns="91440" bIns="45720" rtlCol="0" anchor="b">
            <a:normAutofit fontScale="90000"/>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IN" dirty="0"/>
              <a:t> Dynamic implementation-Using Linked List</a:t>
            </a:r>
            <a:endParaRPr lang="en-US" dirty="0"/>
          </a:p>
        </p:txBody>
      </p:sp>
    </p:spTree>
    <p:extLst>
      <p:ext uri="{BB962C8B-B14F-4D97-AF65-F5344CB8AC3E}">
        <p14:creationId xmlns:p14="http://schemas.microsoft.com/office/powerpoint/2010/main" val="2486425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43ECD9-9694-397C-B5F8-B42FCDBB80F9}"/>
              </a:ext>
            </a:extLst>
          </p:cNvPr>
          <p:cNvSpPr>
            <a:spLocks noGrp="1"/>
          </p:cNvSpPr>
          <p:nvPr>
            <p:ph idx="1"/>
          </p:nvPr>
        </p:nvSpPr>
        <p:spPr/>
        <p:txBody>
          <a:bodyPr>
            <a:normAutofit fontScale="92500" lnSpcReduction="20000"/>
          </a:bodyPr>
          <a:lstStyle/>
          <a:p>
            <a:r>
              <a:rPr lang="en-IN" dirty="0"/>
              <a:t>void pop() </a:t>
            </a:r>
          </a:p>
          <a:p>
            <a:r>
              <a:rPr lang="en-IN" dirty="0"/>
              <a:t>{</a:t>
            </a:r>
          </a:p>
          <a:p>
            <a:r>
              <a:rPr lang="en-IN" dirty="0" err="1"/>
              <a:t>struct</a:t>
            </a:r>
            <a:r>
              <a:rPr lang="en-IN" dirty="0"/>
              <a:t> node *temp;</a:t>
            </a:r>
          </a:p>
          <a:p>
            <a:r>
              <a:rPr lang="en-IN" dirty="0"/>
              <a:t>if(Top==NULL) {</a:t>
            </a:r>
          </a:p>
          <a:p>
            <a:r>
              <a:rPr lang="en-IN" dirty="0" err="1"/>
              <a:t>printf</a:t>
            </a:r>
            <a:r>
              <a:rPr lang="en-IN" dirty="0"/>
              <a:t>(“stack underflow”) ;}</a:t>
            </a:r>
          </a:p>
          <a:p>
            <a:r>
              <a:rPr lang="en-IN" dirty="0"/>
              <a:t>else{</a:t>
            </a:r>
          </a:p>
          <a:p>
            <a:r>
              <a:rPr lang="en-IN" dirty="0"/>
              <a:t>temp=Top;</a:t>
            </a:r>
          </a:p>
          <a:p>
            <a:r>
              <a:rPr lang="en-IN" dirty="0" err="1"/>
              <a:t>printf</a:t>
            </a:r>
            <a:r>
              <a:rPr lang="en-IN" dirty="0"/>
              <a:t> (“deleted item </a:t>
            </a:r>
            <a:r>
              <a:rPr lang="en-IN" dirty="0" err="1"/>
              <a:t>is%d</a:t>
            </a:r>
            <a:r>
              <a:rPr lang="en-IN" dirty="0"/>
              <a:t>”, temp-&gt;data) ;</a:t>
            </a:r>
          </a:p>
          <a:p>
            <a:r>
              <a:rPr lang="en-IN" dirty="0"/>
              <a:t>Top=temp -&gt;next;</a:t>
            </a:r>
          </a:p>
          <a:p>
            <a:r>
              <a:rPr lang="en-IN" dirty="0"/>
              <a:t>Free(temp);}</a:t>
            </a:r>
            <a:endParaRPr lang="en-US" dirty="0"/>
          </a:p>
        </p:txBody>
      </p:sp>
      <p:sp>
        <p:nvSpPr>
          <p:cNvPr id="5" name="Title 1">
            <a:extLst>
              <a:ext uri="{FF2B5EF4-FFF2-40B4-BE49-F238E27FC236}">
                <a16:creationId xmlns:a16="http://schemas.microsoft.com/office/drawing/2014/main" id="{2E776C14-E7F1-8A89-A192-29C858AAEFD3}"/>
              </a:ext>
            </a:extLst>
          </p:cNvPr>
          <p:cNvSpPr txBox="1">
            <a:spLocks noGrp="1"/>
          </p:cNvSpPr>
          <p:nvPr>
            <p:ph type="title"/>
          </p:nvPr>
        </p:nvSpPr>
        <p:spPr>
          <a:prstGeom prst="rect">
            <a:avLst/>
          </a:prstGeom>
        </p:spPr>
        <p:txBody>
          <a:bodyPr vert="horz" lIns="91440" tIns="45720" rIns="91440" bIns="45720" rtlCol="0" anchor="b">
            <a:normAutofit fontScale="90000"/>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IN" dirty="0"/>
              <a:t> Dynamic implementation-Using Linked List</a:t>
            </a:r>
            <a:endParaRPr lang="en-US" dirty="0"/>
          </a:p>
        </p:txBody>
      </p:sp>
    </p:spTree>
    <p:extLst>
      <p:ext uri="{BB962C8B-B14F-4D97-AF65-F5344CB8AC3E}">
        <p14:creationId xmlns:p14="http://schemas.microsoft.com/office/powerpoint/2010/main" val="3744003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47858-DCEA-E6A4-66AF-93121C33425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66269A6-CAB4-D746-8F5C-7C9B826E2D5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86056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p:cNvSpPr>
            <a:spLocks noGrp="1"/>
          </p:cNvSpPr>
          <p:nvPr>
            <p:ph type="ctrTitle"/>
          </p:nvPr>
        </p:nvSpPr>
        <p:spPr>
          <a:xfrm>
            <a:off x="609600" y="220044"/>
            <a:ext cx="5369169" cy="831272"/>
          </a:xfrm>
        </p:spPr>
        <p:txBody>
          <a:bodyPr>
            <a:normAutofit/>
          </a:bodyPr>
          <a:lstStyle/>
          <a:p>
            <a:r>
              <a:rPr lang="en-US" dirty="0"/>
              <a:t>Stack</a:t>
            </a:r>
          </a:p>
        </p:txBody>
      </p:sp>
      <p:sp>
        <p:nvSpPr>
          <p:cNvPr id="3" name="Content Placeholder"/>
          <p:cNvSpPr>
            <a:spLocks noGrp="1"/>
          </p:cNvSpPr>
          <p:nvPr>
            <p:ph idx="1"/>
          </p:nvPr>
        </p:nvSpPr>
        <p:spPr>
          <a:xfrm>
            <a:off x="501209" y="1271360"/>
            <a:ext cx="7567025" cy="5366596"/>
          </a:xfrm>
        </p:spPr>
        <p:txBody>
          <a:bodyPr anchor="t">
            <a:normAutofit/>
          </a:bodyPr>
          <a:lstStyle/>
          <a:p>
            <a:pPr marL="342900" indent="-342900">
              <a:buFont typeface="Arial" panose="020B0604020202020204" pitchFamily="34" charset="0"/>
              <a:buChar char="•"/>
            </a:pPr>
            <a:r>
              <a:rPr lang="en-IN" dirty="0"/>
              <a:t> stack is an ordered collection of homogeneous data elements where the insertion and deletion operations take place at one end only.</a:t>
            </a:r>
          </a:p>
          <a:p>
            <a:pPr marL="342900" indent="-342900">
              <a:buFont typeface="Arial" panose="020B0604020202020204" pitchFamily="34" charset="0"/>
              <a:buChar char="•"/>
            </a:pPr>
            <a:r>
              <a:rPr lang="en-IN" dirty="0"/>
              <a:t> insertion and 'deletion operations in the case of a stack are specially termed PUSH and  </a:t>
            </a:r>
            <a:r>
              <a:rPr lang="en-IN" dirty="0" err="1"/>
              <a:t>POP,respectively</a:t>
            </a:r>
            <a:r>
              <a:rPr lang="en-IN" dirty="0"/>
              <a:t>, and the position of the stack where these operations are performed is known as the TOP of the stack.</a:t>
            </a:r>
          </a:p>
          <a:p>
            <a:pPr marL="342900" indent="-342900">
              <a:buFont typeface="Arial" panose="020B0604020202020204" pitchFamily="34" charset="0"/>
              <a:buChar char="•"/>
            </a:pPr>
            <a:r>
              <a:rPr lang="en-IN" dirty="0"/>
              <a:t> element in a stack is termed an ITEM. The maximum number of elements that a stack can accommodate is termed SIZE.</a:t>
            </a:r>
          </a:p>
          <a:p>
            <a:pPr marL="342900" indent="-342900">
              <a:buFont typeface="Arial" panose="020B0604020202020204" pitchFamily="34" charset="0"/>
              <a:buChar char="•"/>
            </a:pPr>
            <a:r>
              <a:rPr lang="en-IN" dirty="0"/>
              <a:t> stack is also called Last-In-First-Out (LIFO) type of list or First in Last Out(FILO) </a:t>
            </a:r>
          </a:p>
          <a:p>
            <a:pPr marL="342900" indent="-342900">
              <a:buFont typeface="Arial" panose="020B0604020202020204" pitchFamily="34" charset="0"/>
              <a:buChar char="•"/>
            </a:pPr>
            <a:r>
              <a:rPr lang="en-IN" dirty="0"/>
              <a:t> Linear data structure</a:t>
            </a:r>
          </a:p>
          <a:p>
            <a:pPr marL="342900" indent="-342900">
              <a:buFont typeface="Arial" panose="020B0604020202020204" pitchFamily="34" charset="0"/>
              <a:buChar char="•"/>
            </a:pPr>
            <a:r>
              <a:rPr lang="en-IN" dirty="0"/>
              <a:t> Abstract Datatype</a:t>
            </a:r>
            <a:endParaRPr lang="en-US" dirty="0"/>
          </a:p>
        </p:txBody>
      </p:sp>
      <p:pic>
        <p:nvPicPr>
          <p:cNvPr id="6" name="Picture 5" descr="A pile of newspapers">
            <a:extLst>
              <a:ext uri="{FF2B5EF4-FFF2-40B4-BE49-F238E27FC236}">
                <a16:creationId xmlns:a16="http://schemas.microsoft.com/office/drawing/2014/main" id="{C3B7C8E5-7E68-64BE-3A62-85B801B70761}"/>
              </a:ext>
            </a:extLst>
          </p:cNvPr>
          <p:cNvPicPr>
            <a:picLocks noChangeAspect="1"/>
          </p:cNvPicPr>
          <p:nvPr/>
        </p:nvPicPr>
        <p:blipFill rotWithShape="1">
          <a:blip r:embed="rId2"/>
          <a:srcRect l="6522" r="24680" b="-7"/>
          <a:stretch/>
        </p:blipFill>
        <p:spPr>
          <a:xfrm>
            <a:off x="7907686" y="10"/>
            <a:ext cx="4284314" cy="6857990"/>
          </a:xfrm>
          <a:custGeom>
            <a:avLst/>
            <a:gdLst/>
            <a:ahLst/>
            <a:cxnLst/>
            <a:rect l="l" t="t" r="r" b="b"/>
            <a:pathLst>
              <a:path w="5827552" h="6858000">
                <a:moveTo>
                  <a:pt x="391440" y="4232571"/>
                </a:moveTo>
                <a:cubicBezTo>
                  <a:pt x="581049" y="4232571"/>
                  <a:pt x="734757" y="4386279"/>
                  <a:pt x="734757" y="4575888"/>
                </a:cubicBezTo>
                <a:cubicBezTo>
                  <a:pt x="734757" y="4765497"/>
                  <a:pt x="581049" y="4919205"/>
                  <a:pt x="391440" y="4919205"/>
                </a:cubicBezTo>
                <a:cubicBezTo>
                  <a:pt x="201831" y="4919205"/>
                  <a:pt x="48123" y="4765497"/>
                  <a:pt x="48123" y="4575888"/>
                </a:cubicBezTo>
                <a:cubicBezTo>
                  <a:pt x="48123" y="4386279"/>
                  <a:pt x="201831" y="4232571"/>
                  <a:pt x="391440" y="4232571"/>
                </a:cubicBezTo>
                <a:close/>
                <a:moveTo>
                  <a:pt x="247368" y="1806694"/>
                </a:moveTo>
                <a:cubicBezTo>
                  <a:pt x="383986" y="1806694"/>
                  <a:pt x="494736" y="1917444"/>
                  <a:pt x="494736" y="2054062"/>
                </a:cubicBezTo>
                <a:cubicBezTo>
                  <a:pt x="494736" y="2190680"/>
                  <a:pt x="383986" y="2301430"/>
                  <a:pt x="247368" y="2301430"/>
                </a:cubicBezTo>
                <a:cubicBezTo>
                  <a:pt x="110750" y="2301430"/>
                  <a:pt x="0" y="2190680"/>
                  <a:pt x="0" y="2054062"/>
                </a:cubicBezTo>
                <a:cubicBezTo>
                  <a:pt x="0" y="1917444"/>
                  <a:pt x="110750" y="1806694"/>
                  <a:pt x="247368" y="1806694"/>
                </a:cubicBezTo>
                <a:close/>
                <a:moveTo>
                  <a:pt x="247369" y="1294715"/>
                </a:moveTo>
                <a:cubicBezTo>
                  <a:pt x="326938" y="1294715"/>
                  <a:pt x="391441" y="1359218"/>
                  <a:pt x="391441" y="1438787"/>
                </a:cubicBezTo>
                <a:cubicBezTo>
                  <a:pt x="391441" y="1518356"/>
                  <a:pt x="326938" y="1582859"/>
                  <a:pt x="247369" y="1582859"/>
                </a:cubicBezTo>
                <a:cubicBezTo>
                  <a:pt x="167800" y="1582859"/>
                  <a:pt x="103297" y="1518356"/>
                  <a:pt x="103297" y="1438787"/>
                </a:cubicBezTo>
                <a:cubicBezTo>
                  <a:pt x="103297" y="1359218"/>
                  <a:pt x="167800" y="1294715"/>
                  <a:pt x="247369" y="1294715"/>
                </a:cubicBezTo>
                <a:close/>
                <a:moveTo>
                  <a:pt x="480671" y="0"/>
                </a:moveTo>
                <a:lnTo>
                  <a:pt x="5827552" y="0"/>
                </a:lnTo>
                <a:lnTo>
                  <a:pt x="5827552" y="6858000"/>
                </a:lnTo>
                <a:lnTo>
                  <a:pt x="5825818" y="6858000"/>
                </a:lnTo>
                <a:lnTo>
                  <a:pt x="236731" y="6858000"/>
                </a:lnTo>
                <a:lnTo>
                  <a:pt x="225831" y="6841105"/>
                </a:lnTo>
                <a:cubicBezTo>
                  <a:pt x="35993" y="6490332"/>
                  <a:pt x="58970" y="6027176"/>
                  <a:pt x="314550" y="5720066"/>
                </a:cubicBezTo>
                <a:cubicBezTo>
                  <a:pt x="1530043" y="4259025"/>
                  <a:pt x="615593" y="4079388"/>
                  <a:pt x="503588" y="3464278"/>
                </a:cubicBezTo>
                <a:cubicBezTo>
                  <a:pt x="330606" y="2514465"/>
                  <a:pt x="722867" y="2276432"/>
                  <a:pt x="675681" y="1809180"/>
                </a:cubicBezTo>
                <a:cubicBezTo>
                  <a:pt x="624359" y="1301070"/>
                  <a:pt x="219491" y="1102027"/>
                  <a:pt x="245003" y="646882"/>
                </a:cubicBezTo>
                <a:cubicBezTo>
                  <a:pt x="249830" y="424885"/>
                  <a:pt x="318025" y="228632"/>
                  <a:pt x="431196" y="64140"/>
                </a:cubicBezTo>
                <a:close/>
              </a:path>
            </a:pathLst>
          </a:custGeom>
        </p:spPr>
      </p:pic>
    </p:spTree>
    <p:extLst>
      <p:ext uri="{BB962C8B-B14F-4D97-AF65-F5344CB8AC3E}">
        <p14:creationId xmlns:p14="http://schemas.microsoft.com/office/powerpoint/2010/main" val="748529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B96922-B939-EB66-66A6-8508AC9E7A8E}"/>
              </a:ext>
            </a:extLst>
          </p:cNvPr>
          <p:cNvSpPr>
            <a:spLocks noGrp="1"/>
          </p:cNvSpPr>
          <p:nvPr>
            <p:ph idx="1"/>
          </p:nvPr>
        </p:nvSpPr>
        <p:spPr>
          <a:xfrm>
            <a:off x="609600" y="2106204"/>
            <a:ext cx="11582400" cy="4036534"/>
          </a:xfrm>
        </p:spPr>
        <p:txBody>
          <a:bodyPr>
            <a:normAutofit/>
          </a:bodyPr>
          <a:lstStyle/>
          <a:p>
            <a:pPr marL="342900" indent="-342900">
              <a:buFont typeface="Arial" panose="020B0604020202020204" pitchFamily="34" charset="0"/>
              <a:buChar char="•"/>
            </a:pPr>
            <a:r>
              <a:rPr lang="en-IN" dirty="0"/>
              <a:t>Common model of a stack is plates in a marriage party. Fresh plates are “pushed”</a:t>
            </a:r>
          </a:p>
          <a:p>
            <a:r>
              <a:rPr lang="en-IN" dirty="0"/>
              <a:t>onto the top and “popped” off the top. 
• Some of you may eat biscuits. If you assume only one side of the cover is torn and biscuits are taken off one by one. This is called popping and similarly, if you want to preserve some biscuits for some time later, you will put them back into the pack through the same torn end called pushing. </a:t>
            </a:r>
            <a:endParaRPr lang="en-US" dirty="0"/>
          </a:p>
        </p:txBody>
      </p:sp>
      <p:sp>
        <p:nvSpPr>
          <p:cNvPr id="5" name="Title">
            <a:extLst>
              <a:ext uri="{FF2B5EF4-FFF2-40B4-BE49-F238E27FC236}">
                <a16:creationId xmlns:a16="http://schemas.microsoft.com/office/drawing/2014/main" id="{9AAB0404-5A18-DA83-D34B-26D97B9C26CD}"/>
              </a:ext>
            </a:extLst>
          </p:cNvPr>
          <p:cNvSpPr txBox="1">
            <a:spLocks noGrp="1"/>
          </p:cNvSpPr>
          <p:nvPr>
            <p:ph type="title"/>
          </p:nvPr>
        </p:nvSpPr>
        <p:spPr>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Stack</a:t>
            </a:r>
          </a:p>
        </p:txBody>
      </p:sp>
    </p:spTree>
    <p:extLst>
      <p:ext uri="{BB962C8B-B14F-4D97-AF65-F5344CB8AC3E}">
        <p14:creationId xmlns:p14="http://schemas.microsoft.com/office/powerpoint/2010/main" val="3972398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C7235241-9A69-447A-EAB5-FEE7246044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2888" y="1436263"/>
            <a:ext cx="5281026" cy="4770265"/>
          </a:xfrm>
        </p:spPr>
      </p:pic>
      <p:sp>
        <p:nvSpPr>
          <p:cNvPr id="5" name="Title">
            <a:extLst>
              <a:ext uri="{FF2B5EF4-FFF2-40B4-BE49-F238E27FC236}">
                <a16:creationId xmlns:a16="http://schemas.microsoft.com/office/drawing/2014/main" id="{CB5352E5-1517-92AE-066E-58D9B16985CF}"/>
              </a:ext>
            </a:extLst>
          </p:cNvPr>
          <p:cNvSpPr txBox="1">
            <a:spLocks noGrp="1"/>
          </p:cNvSpPr>
          <p:nvPr>
            <p:ph type="title"/>
          </p:nvPr>
        </p:nvSpPr>
        <p:spPr>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Stack</a:t>
            </a:r>
          </a:p>
        </p:txBody>
      </p:sp>
    </p:spTree>
    <p:extLst>
      <p:ext uri="{BB962C8B-B14F-4D97-AF65-F5344CB8AC3E}">
        <p14:creationId xmlns:p14="http://schemas.microsoft.com/office/powerpoint/2010/main" val="581772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02916-410F-9A1F-2FEA-589F688F387B}"/>
              </a:ext>
            </a:extLst>
          </p:cNvPr>
          <p:cNvSpPr>
            <a:spLocks noGrp="1"/>
          </p:cNvSpPr>
          <p:nvPr>
            <p:ph type="title"/>
          </p:nvPr>
        </p:nvSpPr>
        <p:spPr/>
        <p:txBody>
          <a:bodyPr>
            <a:normAutofit fontScale="90000"/>
          </a:bodyPr>
          <a:lstStyle/>
          <a:p>
            <a:r>
              <a:rPr lang="en-IN" dirty="0"/>
              <a:t>OPERATIONS ON STACK</a:t>
            </a:r>
            <a:br>
              <a:rPr lang="en-IN" dirty="0"/>
            </a:br>
            <a:r>
              <a:rPr lang="en-IN" dirty="0"/>
              <a:t>
 </a:t>
            </a:r>
            <a:endParaRPr lang="en-US" dirty="0"/>
          </a:p>
        </p:txBody>
      </p:sp>
      <p:sp>
        <p:nvSpPr>
          <p:cNvPr id="3" name="Content Placeholder 2">
            <a:extLst>
              <a:ext uri="{FF2B5EF4-FFF2-40B4-BE49-F238E27FC236}">
                <a16:creationId xmlns:a16="http://schemas.microsoft.com/office/drawing/2014/main" id="{73206F94-166A-B730-F98E-0312D98788AF}"/>
              </a:ext>
            </a:extLst>
          </p:cNvPr>
          <p:cNvSpPr>
            <a:spLocks noGrp="1"/>
          </p:cNvSpPr>
          <p:nvPr>
            <p:ph idx="1"/>
          </p:nvPr>
        </p:nvSpPr>
        <p:spPr>
          <a:xfrm>
            <a:off x="609600" y="855722"/>
            <a:ext cx="10972800" cy="5287016"/>
          </a:xfrm>
        </p:spPr>
        <p:txBody>
          <a:bodyPr>
            <a:normAutofit/>
          </a:bodyPr>
          <a:lstStyle/>
          <a:p>
            <a:r>
              <a:rPr lang="en-IN" dirty="0"/>
              <a:t>Basic operations that can be performed on stack are as follows : 
1. </a:t>
            </a:r>
            <a:r>
              <a:rPr lang="en-IN" b="1" dirty="0"/>
              <a:t>PUSH</a:t>
            </a:r>
            <a:r>
              <a:rPr lang="en-IN" dirty="0"/>
              <a:t> : The process of adding a new element to the top of the stack is called PUSH operation. Pushing an element in the stack involve adding of element, as the new element will be inserted at the top, so after every push operation, the top is incremented by one. In case the array is full and no new element can be accommodated, it is called STACK-FULL condition. This condition is called STACK OVERFLOW.
2. </a:t>
            </a:r>
            <a:r>
              <a:rPr lang="en-IN" b="1" dirty="0"/>
              <a:t>POP</a:t>
            </a:r>
            <a:r>
              <a:rPr lang="en-IN" dirty="0"/>
              <a:t> : The process of deleting an element from the top of the stack is called POP operation. After every pop operation, the stack is decremented by one. If there is no element on the stack and the pop is performed then this will result into STACK UNDERFLOW</a:t>
            </a:r>
          </a:p>
          <a:p>
            <a:endParaRPr lang="en-IN" dirty="0"/>
          </a:p>
          <a:p>
            <a:endParaRPr lang="en-IN" b="0" dirty="0">
              <a:solidFill>
                <a:srgbClr val="000000"/>
              </a:solidFill>
              <a:effectLst/>
              <a:latin typeface="verdana" panose="020B0604030504040204" pitchFamily="34" charset="0"/>
            </a:endParaRPr>
          </a:p>
          <a:p>
            <a:endParaRPr lang="en-IN" dirty="0"/>
          </a:p>
          <a:p>
            <a:endParaRPr lang="en-US" dirty="0"/>
          </a:p>
        </p:txBody>
      </p:sp>
    </p:spTree>
    <p:extLst>
      <p:ext uri="{BB962C8B-B14F-4D97-AF65-F5344CB8AC3E}">
        <p14:creationId xmlns:p14="http://schemas.microsoft.com/office/powerpoint/2010/main" val="2449058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CA616-A78B-2467-1DA3-835307F4CF6B}"/>
              </a:ext>
            </a:extLst>
          </p:cNvPr>
          <p:cNvSpPr>
            <a:spLocks noGrp="1"/>
          </p:cNvSpPr>
          <p:nvPr>
            <p:ph type="title"/>
          </p:nvPr>
        </p:nvSpPr>
        <p:spPr/>
        <p:txBody>
          <a:bodyPr>
            <a:normAutofit fontScale="90000"/>
          </a:bodyPr>
          <a:lstStyle/>
          <a:p>
            <a:r>
              <a:rPr lang="en-IN" dirty="0"/>
              <a:t>IMPLEMENTATION OF STACKS</a:t>
            </a:r>
            <a:br>
              <a:rPr lang="en-IN" dirty="0"/>
            </a:br>
            <a:endParaRPr lang="en-US" dirty="0"/>
          </a:p>
        </p:txBody>
      </p:sp>
      <p:sp>
        <p:nvSpPr>
          <p:cNvPr id="3" name="Content Placeholder 2">
            <a:extLst>
              <a:ext uri="{FF2B5EF4-FFF2-40B4-BE49-F238E27FC236}">
                <a16:creationId xmlns:a16="http://schemas.microsoft.com/office/drawing/2014/main" id="{8F4FF7BC-1AEF-F5BF-FE4B-179B95B5716A}"/>
              </a:ext>
            </a:extLst>
          </p:cNvPr>
          <p:cNvSpPr>
            <a:spLocks noGrp="1"/>
          </p:cNvSpPr>
          <p:nvPr>
            <p:ph idx="1"/>
          </p:nvPr>
        </p:nvSpPr>
        <p:spPr/>
        <p:txBody>
          <a:bodyPr/>
          <a:lstStyle/>
          <a:p>
            <a:r>
              <a:rPr lang="en-IN" dirty="0"/>
              <a:t>Stack can be implemented in two ways : 
(a) Static implementation 
(b) Dynamic implementation </a:t>
            </a:r>
            <a:endParaRPr lang="en-US" dirty="0"/>
          </a:p>
        </p:txBody>
      </p:sp>
    </p:spTree>
    <p:extLst>
      <p:ext uri="{BB962C8B-B14F-4D97-AF65-F5344CB8AC3E}">
        <p14:creationId xmlns:p14="http://schemas.microsoft.com/office/powerpoint/2010/main" val="831603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A025C-03EA-9310-2B83-62AD96EA5E9E}"/>
              </a:ext>
            </a:extLst>
          </p:cNvPr>
          <p:cNvSpPr>
            <a:spLocks noGrp="1"/>
          </p:cNvSpPr>
          <p:nvPr>
            <p:ph type="title"/>
          </p:nvPr>
        </p:nvSpPr>
        <p:spPr/>
        <p:txBody>
          <a:bodyPr/>
          <a:lstStyle/>
          <a:p>
            <a:r>
              <a:rPr lang="en-IN" dirty="0"/>
              <a:t>Push operation</a:t>
            </a:r>
            <a:endParaRPr lang="en-US" dirty="0"/>
          </a:p>
        </p:txBody>
      </p:sp>
      <p:pic>
        <p:nvPicPr>
          <p:cNvPr id="4" name="Picture 4">
            <a:extLst>
              <a:ext uri="{FF2B5EF4-FFF2-40B4-BE49-F238E27FC236}">
                <a16:creationId xmlns:a16="http://schemas.microsoft.com/office/drawing/2014/main" id="{92874B50-39E8-8C16-5C4A-D730D0FB04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7038" y="2547938"/>
            <a:ext cx="8337176" cy="3992222"/>
          </a:xfrm>
        </p:spPr>
      </p:pic>
    </p:spTree>
    <p:extLst>
      <p:ext uri="{BB962C8B-B14F-4D97-AF65-F5344CB8AC3E}">
        <p14:creationId xmlns:p14="http://schemas.microsoft.com/office/powerpoint/2010/main" val="870950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76176-CC17-54E6-A725-8A3C94240481}"/>
              </a:ext>
            </a:extLst>
          </p:cNvPr>
          <p:cNvSpPr>
            <a:spLocks noGrp="1"/>
          </p:cNvSpPr>
          <p:nvPr>
            <p:ph type="title"/>
          </p:nvPr>
        </p:nvSpPr>
        <p:spPr/>
        <p:txBody>
          <a:bodyPr/>
          <a:lstStyle/>
          <a:p>
            <a:r>
              <a:rPr lang="en-IN" dirty="0"/>
              <a:t> </a:t>
            </a:r>
            <a:r>
              <a:rPr lang="en-IN"/>
              <a:t>Static implementation-Using </a:t>
            </a:r>
            <a:r>
              <a:rPr lang="en-IN" dirty="0"/>
              <a:t>Array</a:t>
            </a:r>
            <a:endParaRPr lang="en-US" dirty="0"/>
          </a:p>
        </p:txBody>
      </p:sp>
      <p:sp>
        <p:nvSpPr>
          <p:cNvPr id="3" name="Content Placeholder 2">
            <a:extLst>
              <a:ext uri="{FF2B5EF4-FFF2-40B4-BE49-F238E27FC236}">
                <a16:creationId xmlns:a16="http://schemas.microsoft.com/office/drawing/2014/main" id="{3F0EC9C5-B76C-0BCB-CA4E-DB798BF24D52}"/>
              </a:ext>
            </a:extLst>
          </p:cNvPr>
          <p:cNvSpPr>
            <a:spLocks noGrp="1"/>
          </p:cNvSpPr>
          <p:nvPr>
            <p:ph idx="1"/>
          </p:nvPr>
        </p:nvSpPr>
        <p:spPr>
          <a:xfrm>
            <a:off x="609600" y="2106203"/>
            <a:ext cx="10972800" cy="4605101"/>
          </a:xfrm>
        </p:spPr>
        <p:txBody>
          <a:bodyPr>
            <a:normAutofit/>
          </a:bodyPr>
          <a:lstStyle/>
          <a:p>
            <a:r>
              <a:rPr lang="en-IN" b="1" u="sng" dirty="0"/>
              <a:t>Algorithm for PUSH Operation</a:t>
            </a:r>
          </a:p>
          <a:p>
            <a:pPr marL="457200" indent="-457200">
              <a:buAutoNum type="arabicParenR"/>
            </a:pPr>
            <a:r>
              <a:rPr lang="en-IN" b="1" dirty="0"/>
              <a:t>Start</a:t>
            </a:r>
            <a:r>
              <a:rPr lang="en-IN" b="1" u="sng" dirty="0"/>
              <a:t> </a:t>
            </a:r>
          </a:p>
          <a:p>
            <a:pPr marL="457200" indent="-457200">
              <a:buAutoNum type="arabicParenR"/>
            </a:pPr>
            <a:r>
              <a:rPr lang="en-IN" b="1" dirty="0"/>
              <a:t>Declare item</a:t>
            </a:r>
          </a:p>
          <a:p>
            <a:pPr marL="457200" indent="-457200">
              <a:buAutoNum type="arabicParenR"/>
            </a:pPr>
            <a:r>
              <a:rPr lang="en-IN" b="1" dirty="0"/>
              <a:t> Check whether if  Top= size-1, then go to step4 else go to step 5</a:t>
            </a:r>
          </a:p>
          <a:p>
            <a:pPr marL="457200" indent="-457200">
              <a:buAutoNum type="arabicParenR"/>
            </a:pPr>
            <a:r>
              <a:rPr lang="en-IN" b="1" dirty="0"/>
              <a:t> Print Stack overflow. Insertion cannot be done go to step 8</a:t>
            </a:r>
          </a:p>
          <a:p>
            <a:pPr marL="457200" indent="-457200">
              <a:buAutoNum type="arabicParenR"/>
            </a:pPr>
            <a:r>
              <a:rPr lang="en-IN" b="1" dirty="0"/>
              <a:t>Read the element to be inserted as item</a:t>
            </a:r>
          </a:p>
          <a:p>
            <a:pPr marL="457200" indent="-457200">
              <a:buAutoNum type="arabicParenR"/>
            </a:pPr>
            <a:r>
              <a:rPr lang="en-IN" b="1" dirty="0"/>
              <a:t>Set Top=Top+1</a:t>
            </a:r>
          </a:p>
          <a:p>
            <a:pPr marL="457200" indent="-457200">
              <a:buAutoNum type="arabicParenR"/>
            </a:pPr>
            <a:r>
              <a:rPr lang="en-IN" b="1" dirty="0"/>
              <a:t>Set  Stack[Top]=item</a:t>
            </a:r>
          </a:p>
          <a:p>
            <a:pPr marL="457200" indent="-457200">
              <a:buAutoNum type="arabicParenR"/>
            </a:pPr>
            <a:r>
              <a:rPr lang="en-IN" b="1" dirty="0"/>
              <a:t>Stop</a:t>
            </a:r>
          </a:p>
          <a:p>
            <a:endParaRPr lang="en-IN" b="1" u="sng" dirty="0"/>
          </a:p>
          <a:p>
            <a:endParaRPr lang="en-US" b="1" u="sng" dirty="0"/>
          </a:p>
        </p:txBody>
      </p:sp>
    </p:spTree>
    <p:extLst>
      <p:ext uri="{BB962C8B-B14F-4D97-AF65-F5344CB8AC3E}">
        <p14:creationId xmlns:p14="http://schemas.microsoft.com/office/powerpoint/2010/main" val="2798211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32EA1-EF46-3CF0-3586-9D5BF890B00E}"/>
              </a:ext>
            </a:extLst>
          </p:cNvPr>
          <p:cNvSpPr>
            <a:spLocks noGrp="1"/>
          </p:cNvSpPr>
          <p:nvPr>
            <p:ph idx="1"/>
          </p:nvPr>
        </p:nvSpPr>
        <p:spPr>
          <a:xfrm>
            <a:off x="609600" y="2106203"/>
            <a:ext cx="10972800" cy="4641775"/>
          </a:xfrm>
        </p:spPr>
        <p:txBody>
          <a:bodyPr/>
          <a:lstStyle/>
          <a:p>
            <a:r>
              <a:rPr lang="en-IN" b="1" dirty="0"/>
              <a:t>void push() </a:t>
            </a:r>
          </a:p>
          <a:p>
            <a:r>
              <a:rPr lang="en-IN" b="1" dirty="0"/>
              <a:t>{</a:t>
            </a:r>
          </a:p>
          <a:p>
            <a:r>
              <a:rPr lang="en-IN" b="1" dirty="0" err="1"/>
              <a:t>int</a:t>
            </a:r>
            <a:r>
              <a:rPr lang="en-IN" b="1" dirty="0"/>
              <a:t> item;</a:t>
            </a:r>
          </a:p>
          <a:p>
            <a:r>
              <a:rPr lang="en-IN" b="1" dirty="0"/>
              <a:t>If(Top=Max-1) {</a:t>
            </a:r>
          </a:p>
          <a:p>
            <a:r>
              <a:rPr lang="en-IN" b="1" dirty="0" err="1"/>
              <a:t>printf</a:t>
            </a:r>
            <a:r>
              <a:rPr lang="en-IN" b="1" dirty="0"/>
              <a:t>(“Stack Overflow insertion cannot be done”) ;}</a:t>
            </a:r>
          </a:p>
          <a:p>
            <a:r>
              <a:rPr lang="en-IN" b="1" dirty="0"/>
              <a:t>else{</a:t>
            </a:r>
          </a:p>
          <a:p>
            <a:r>
              <a:rPr lang="en-IN" b="1" dirty="0" err="1"/>
              <a:t>printf</a:t>
            </a:r>
            <a:r>
              <a:rPr lang="en-IN" b="1" dirty="0"/>
              <a:t> (“enter element to be inserted”) ;</a:t>
            </a:r>
          </a:p>
          <a:p>
            <a:r>
              <a:rPr lang="en-IN" b="1" dirty="0" err="1"/>
              <a:t>scanf</a:t>
            </a:r>
            <a:r>
              <a:rPr lang="en-IN" b="1" dirty="0"/>
              <a:t> (“%d”, &amp;item) ;</a:t>
            </a:r>
          </a:p>
          <a:p>
            <a:r>
              <a:rPr lang="en-IN" b="1" dirty="0"/>
              <a:t>Top=Top+1;</a:t>
            </a:r>
          </a:p>
          <a:p>
            <a:r>
              <a:rPr lang="en-IN" b="1" dirty="0"/>
              <a:t>Stack[Top]=item;}}</a:t>
            </a:r>
          </a:p>
          <a:p>
            <a:endParaRPr lang="en-IN" dirty="0"/>
          </a:p>
          <a:p>
            <a:endParaRPr lang="en-IN" dirty="0"/>
          </a:p>
          <a:p>
            <a:endParaRPr lang="en-US" dirty="0"/>
          </a:p>
        </p:txBody>
      </p:sp>
      <p:sp>
        <p:nvSpPr>
          <p:cNvPr id="5" name="Title 1">
            <a:extLst>
              <a:ext uri="{FF2B5EF4-FFF2-40B4-BE49-F238E27FC236}">
                <a16:creationId xmlns:a16="http://schemas.microsoft.com/office/drawing/2014/main" id="{D39155A9-30AB-6D60-6E0D-7B2B43472792}"/>
              </a:ext>
            </a:extLst>
          </p:cNvPr>
          <p:cNvSpPr txBox="1">
            <a:spLocks noGrp="1"/>
          </p:cNvSpPr>
          <p:nvPr>
            <p:ph type="title"/>
          </p:nvPr>
        </p:nvSpPr>
        <p:spPr>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IN" dirty="0"/>
              <a:t> Static implementation-Using Array</a:t>
            </a:r>
            <a:endParaRPr lang="en-US" dirty="0"/>
          </a:p>
        </p:txBody>
      </p:sp>
    </p:spTree>
    <p:extLst>
      <p:ext uri="{BB962C8B-B14F-4D97-AF65-F5344CB8AC3E}">
        <p14:creationId xmlns:p14="http://schemas.microsoft.com/office/powerpoint/2010/main" val="2617269738"/>
      </p:ext>
    </p:extLst>
  </p:cSld>
  <p:clrMapOvr>
    <a:masterClrMapping/>
  </p:clrMapOvr>
</p:sld>
</file>

<file path=ppt/theme/theme1.xml><?xml version="1.0" encoding="utf-8"?>
<a:theme xmlns:a="http://schemas.openxmlformats.org/drawingml/2006/main" name="Splash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E6B5753000C348BA726F99FE2F0B93" ma:contentTypeVersion="5" ma:contentTypeDescription="Create a new document." ma:contentTypeScope="" ma:versionID="86422cb962ee0e72bbf42d0f8775927f">
  <xsd:schema xmlns:xsd="http://www.w3.org/2001/XMLSchema" xmlns:xs="http://www.w3.org/2001/XMLSchema" xmlns:p="http://schemas.microsoft.com/office/2006/metadata/properties" xmlns:ns2="2e9bb298-4dfd-4be4-977d-753482541b67" xmlns:ns3="9cc2de29-1b0e-4ab8-a781-ea52e22a278f" targetNamespace="http://schemas.microsoft.com/office/2006/metadata/properties" ma:root="true" ma:fieldsID="627b25f3fb28ff02e9f0ec4584240ed3" ns2:_="" ns3:_="">
    <xsd:import namespace="2e9bb298-4dfd-4be4-977d-753482541b67"/>
    <xsd:import namespace="9cc2de29-1b0e-4ab8-a781-ea52e22a278f"/>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9bb298-4dfd-4be4-977d-753482541b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cc2de29-1b0e-4ab8-a781-ea52e22a278f"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507100E-9F31-4BAD-BBD1-8314009E9333}"/>
</file>

<file path=customXml/itemProps2.xml><?xml version="1.0" encoding="utf-8"?>
<ds:datastoreItem xmlns:ds="http://schemas.openxmlformats.org/officeDocument/2006/customXml" ds:itemID="{85C9DD82-A7C3-4EE4-B2E7-E15C5D368975}">
  <ds:schemaRefs>
    <ds:schemaRef ds:uri="http://schemas.microsoft.com/sharepoint/v3/contenttype/forms"/>
  </ds:schemaRefs>
</ds:datastoreItem>
</file>

<file path=customXml/itemProps3.xml><?xml version="1.0" encoding="utf-8"?>
<ds:datastoreItem xmlns:ds="http://schemas.openxmlformats.org/officeDocument/2006/customXml" ds:itemID="{0428C7EF-CC98-44F8-A7E3-201DA68D7F5C}"/>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SplashVTI</vt:lpstr>
      <vt:lpstr>Stack</vt:lpstr>
      <vt:lpstr>Stack</vt:lpstr>
      <vt:lpstr>Stack</vt:lpstr>
      <vt:lpstr>Stack</vt:lpstr>
      <vt:lpstr>OPERATIONS ON STACK 
 </vt:lpstr>
      <vt:lpstr>IMPLEMENTATION OF STACKS </vt:lpstr>
      <vt:lpstr>Push operation</vt:lpstr>
      <vt:lpstr> Static implementation-Using Array</vt:lpstr>
      <vt:lpstr> Static implementation-Using Array</vt:lpstr>
      <vt:lpstr>Pop</vt:lpstr>
      <vt:lpstr> Static implementation-Using Array</vt:lpstr>
      <vt:lpstr> Static implementation-Using Array</vt:lpstr>
      <vt:lpstr>PowerPoint Presentation</vt:lpstr>
      <vt:lpstr> Dynamic implementation-Using Linked List</vt:lpstr>
      <vt:lpstr> Dynamic implementation-Using Linked List</vt:lpstr>
      <vt:lpstr>PowerPoint Presentation</vt:lpstr>
      <vt:lpstr> Dynamic implementation-Using Linked List</vt:lpstr>
      <vt:lpstr> Dynamic implementation-Using Linked List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dc:title>
  <dc:creator>Savitha Gopal</dc:creator>
  <cp:lastModifiedBy>Savitha Gopal</cp:lastModifiedBy>
  <cp:revision>8</cp:revision>
  <dcterms:created xsi:type="dcterms:W3CDTF">2023-10-28T12:02:17Z</dcterms:created>
  <dcterms:modified xsi:type="dcterms:W3CDTF">2023-12-03T10:20:37Z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0x01010047E6B5753000C348BA726F99FE2F0B93</vt:lpwstr>
  </property>
</Properties>
</file>