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3"/>
  </p:sldMasterIdLst>
  <p:sldIdLst>
    <p:sldId id="263" r:id="rId4"/>
    <p:sldId id="265" r:id="rId5"/>
    <p:sldId id="266" r:id="rId6"/>
    <p:sldId id="267" r:id="rId7"/>
    <p:sldId id="268" r:id="rId8"/>
    <p:sldId id="269" r:id="rId9"/>
    <p:sldId id="270" r:id="rId10"/>
    <p:sldId id="271" r:id="rId11"/>
    <p:sldId id="272" r:id="rId12"/>
    <p:sldId id="273" r:id="rId13"/>
    <p:sldId id="275" r:id="rId14"/>
    <p:sldId id="274"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3097FF-F451-4E3C-B76F-A72EE07A50AB}" v="3" dt="2023-11-25T06:13:23.2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customXml" Target="../customXml/item3.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nandana M Anilkumar" userId="S::kh.en.u3cds22064@kh.students.amrita.edu::a626925d-8a8b-4658-bb6a-fb3de662d66e" providerId="AD" clId="Web-{783097FF-F451-4E3C-B76F-A72EE07A50AB}"/>
    <pc:docChg chg="modSld">
      <pc:chgData name="Sivanandana M Anilkumar" userId="S::kh.en.u3cds22064@kh.students.amrita.edu::a626925d-8a8b-4658-bb6a-fb3de662d66e" providerId="AD" clId="Web-{783097FF-F451-4E3C-B76F-A72EE07A50AB}" dt="2023-11-25T06:13:23.220" v="2" actId="1076"/>
      <pc:docMkLst>
        <pc:docMk/>
      </pc:docMkLst>
      <pc:sldChg chg="modSp">
        <pc:chgData name="Sivanandana M Anilkumar" userId="S::kh.en.u3cds22064@kh.students.amrita.edu::a626925d-8a8b-4658-bb6a-fb3de662d66e" providerId="AD" clId="Web-{783097FF-F451-4E3C-B76F-A72EE07A50AB}" dt="2023-11-25T06:13:23.220" v="2" actId="1076"/>
        <pc:sldMkLst>
          <pc:docMk/>
          <pc:sldMk cId="2459378494" sldId="265"/>
        </pc:sldMkLst>
        <pc:picChg chg="mod">
          <ac:chgData name="Sivanandana M Anilkumar" userId="S::kh.en.u3cds22064@kh.students.amrita.edu::a626925d-8a8b-4658-bb6a-fb3de662d66e" providerId="AD" clId="Web-{783097FF-F451-4E3C-B76F-A72EE07A50AB}" dt="2023-11-25T06:13:23.220" v="2" actId="1076"/>
          <ac:picMkLst>
            <pc:docMk/>
            <pc:sldMk cId="2459378494" sldId="265"/>
            <ac:picMk id="6" creationId="{FFFF6154-DBED-72D5-D6E2-28B1C9A58CD9}"/>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56697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1478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88792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606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05908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231058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58300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320056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26003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2913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4834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26698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4254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320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1973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532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76902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6704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11/24/2023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13000573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1079510" y="4602162"/>
            <a:ext cx="4457690" cy="1720850"/>
          </a:xfrm>
        </p:spPr>
        <p:txBody>
          <a:bodyPr anchor="ctr">
            <a:normAutofit/>
          </a:bodyPr>
          <a:lstStyle/>
          <a:p>
            <a:r>
              <a:rPr lang="en-US" dirty="0"/>
              <a:t>Circular Linked List</a:t>
            </a:r>
          </a:p>
        </p:txBody>
      </p:sp>
      <p:pic>
        <p:nvPicPr>
          <p:cNvPr id="3" name="Picture 2">
            <a:extLst>
              <a:ext uri="{FF2B5EF4-FFF2-40B4-BE49-F238E27FC236}">
                <a16:creationId xmlns:a16="http://schemas.microsoft.com/office/drawing/2014/main" id="{2750649D-B33D-2F97-A092-5B975DFC6D66}"/>
              </a:ext>
            </a:extLst>
          </p:cNvPr>
          <p:cNvPicPr>
            <a:picLocks noChangeAspect="1"/>
          </p:cNvPicPr>
          <p:nvPr/>
        </p:nvPicPr>
        <p:blipFill rotWithShape="1">
          <a:blip r:embed="rId2"/>
          <a:srcRect t="47179" r="-2" b="11648"/>
          <a:stretch/>
        </p:blipFill>
        <p:spPr>
          <a:xfrm>
            <a:off x="20" y="10"/>
            <a:ext cx="12191977" cy="4014777"/>
          </a:xfrm>
          <a:prstGeom prst="rect">
            <a:avLst/>
          </a:prstGeom>
        </p:spPr>
      </p:pic>
    </p:spTree>
    <p:extLst>
      <p:ext uri="{BB962C8B-B14F-4D97-AF65-F5344CB8AC3E}">
        <p14:creationId xmlns:p14="http://schemas.microsoft.com/office/powerpoint/2010/main" val="1988350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0D1C03-347E-2989-2BF6-CD89BD562D61}"/>
              </a:ext>
            </a:extLst>
          </p:cNvPr>
          <p:cNvSpPr txBox="1">
            <a:spLocks noGrp="1"/>
          </p:cNvSpPr>
          <p:nvPr>
            <p:ph type="title"/>
          </p:nvPr>
        </p:nvSpPr>
        <p:spPr>
          <a:xfrm>
            <a:off x="896131" y="106618"/>
            <a:ext cx="10026650" cy="655637"/>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IN" dirty="0"/>
              <a:t>Insertion-At end</a:t>
            </a:r>
            <a:endParaRPr lang="en-US" dirty="0"/>
          </a:p>
        </p:txBody>
      </p:sp>
      <p:sp>
        <p:nvSpPr>
          <p:cNvPr id="3" name="Content Placeholder 2">
            <a:extLst>
              <a:ext uri="{FF2B5EF4-FFF2-40B4-BE49-F238E27FC236}">
                <a16:creationId xmlns:a16="http://schemas.microsoft.com/office/drawing/2014/main" id="{6232B413-F7D8-E475-300A-069FA50D1471}"/>
              </a:ext>
            </a:extLst>
          </p:cNvPr>
          <p:cNvSpPr>
            <a:spLocks noGrp="1"/>
          </p:cNvSpPr>
          <p:nvPr>
            <p:ph idx="1"/>
          </p:nvPr>
        </p:nvSpPr>
        <p:spPr>
          <a:xfrm>
            <a:off x="1079500" y="586781"/>
            <a:ext cx="10026650" cy="6271219"/>
          </a:xfrm>
        </p:spPr>
        <p:txBody>
          <a:bodyPr>
            <a:normAutofit fontScale="92500" lnSpcReduction="20000"/>
          </a:bodyPr>
          <a:lstStyle/>
          <a:p>
            <a:pPr marL="0" indent="0">
              <a:buNone/>
            </a:pPr>
            <a:r>
              <a:rPr lang="en-IN" b="1" dirty="0"/>
              <a:t>Void </a:t>
            </a:r>
            <a:r>
              <a:rPr lang="en-IN" b="1" dirty="0" err="1"/>
              <a:t>lastinsert</a:t>
            </a:r>
            <a:r>
              <a:rPr lang="en-IN" b="1" dirty="0"/>
              <a:t>(</a:t>
            </a:r>
            <a:r>
              <a:rPr lang="en-IN" b="1" dirty="0" err="1"/>
              <a:t>struct</a:t>
            </a:r>
            <a:r>
              <a:rPr lang="en-IN" b="1" dirty="0"/>
              <a:t> node*ptr, </a:t>
            </a:r>
            <a:r>
              <a:rPr lang="en-IN" b="1" dirty="0" err="1"/>
              <a:t>struct</a:t>
            </a:r>
            <a:r>
              <a:rPr lang="en-IN" b="1" dirty="0"/>
              <a:t> node *temp, </a:t>
            </a:r>
            <a:r>
              <a:rPr lang="en-IN" b="1" dirty="0" err="1"/>
              <a:t>int</a:t>
            </a:r>
            <a:r>
              <a:rPr lang="en-IN" b="1" dirty="0"/>
              <a:t> item)  {
    ptr = (</a:t>
            </a:r>
            <a:r>
              <a:rPr lang="en-IN" b="1" dirty="0" err="1"/>
              <a:t>struct</a:t>
            </a:r>
            <a:r>
              <a:rPr lang="en-IN" b="1" dirty="0"/>
              <a:t> node *)</a:t>
            </a:r>
            <a:r>
              <a:rPr lang="en-IN" b="1" dirty="0" err="1"/>
              <a:t>malloc</a:t>
            </a:r>
            <a:r>
              <a:rPr lang="en-IN" b="1" dirty="0"/>
              <a:t>(</a:t>
            </a:r>
            <a:r>
              <a:rPr lang="en-IN" b="1" dirty="0" err="1"/>
              <a:t>sizeof</a:t>
            </a:r>
            <a:r>
              <a:rPr lang="en-IN" b="1" dirty="0"/>
              <a:t>(</a:t>
            </a:r>
            <a:r>
              <a:rPr lang="en-IN" b="1" dirty="0" err="1"/>
              <a:t>struct</a:t>
            </a:r>
            <a:r>
              <a:rPr lang="en-IN" b="1" dirty="0"/>
              <a:t> node));  
    if(ptr == NULL)      {  
        </a:t>
            </a:r>
            <a:r>
              <a:rPr lang="en-IN" b="1" dirty="0" err="1"/>
              <a:t>printf</a:t>
            </a:r>
            <a:r>
              <a:rPr lang="en-IN" b="1" dirty="0"/>
              <a:t>(“\</a:t>
            </a:r>
            <a:r>
              <a:rPr lang="en-IN" b="1" dirty="0" err="1"/>
              <a:t>nAllocation</a:t>
            </a:r>
            <a:r>
              <a:rPr lang="en-IN" b="1" dirty="0"/>
              <a:t> not possible\n”);      }  
    else     {  
        ptr-&gt;data = item;  
        if(head == NULL)   {  
            head = ptr;  
            ptr -&gt; next = head;         }  
        else   {  
            temp = head;  
            while(temp -&gt; next != head)    {  
                temp = temp -&gt; next;    }  
            temp -&gt; next = ptr;   
            ptr -&gt; next = head;  }    } }  </a:t>
            </a:r>
            <a:endParaRPr lang="en-US" b="1" dirty="0"/>
          </a:p>
        </p:txBody>
      </p:sp>
    </p:spTree>
    <p:extLst>
      <p:ext uri="{BB962C8B-B14F-4D97-AF65-F5344CB8AC3E}">
        <p14:creationId xmlns:p14="http://schemas.microsoft.com/office/powerpoint/2010/main" val="20318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0ABC36-7881-6560-99BC-3A8462D2D237}"/>
              </a:ext>
            </a:extLst>
          </p:cNvPr>
          <p:cNvSpPr txBox="1">
            <a:spLocks noGrp="1"/>
          </p:cNvSpPr>
          <p:nvPr>
            <p:ph type="title"/>
          </p:nvPr>
        </p:nvSpPr>
        <p:spPr>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t>Deletion At beginning</a:t>
            </a:r>
            <a:endParaRPr lang="en-US" dirty="0"/>
          </a:p>
        </p:txBody>
      </p:sp>
      <p:pic>
        <p:nvPicPr>
          <p:cNvPr id="6" name="Picture 6">
            <a:extLst>
              <a:ext uri="{FF2B5EF4-FFF2-40B4-BE49-F238E27FC236}">
                <a16:creationId xmlns:a16="http://schemas.microsoft.com/office/drawing/2014/main" id="{6C273EC0-99FD-A200-5DA5-7C01E04771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4043" y="2366963"/>
            <a:ext cx="6543914" cy="3424237"/>
          </a:xfrm>
        </p:spPr>
      </p:pic>
    </p:spTree>
    <p:extLst>
      <p:ext uri="{BB962C8B-B14F-4D97-AF65-F5344CB8AC3E}">
        <p14:creationId xmlns:p14="http://schemas.microsoft.com/office/powerpoint/2010/main" val="363711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AB39-3B68-1353-31A5-FD23E5A204CC}"/>
              </a:ext>
            </a:extLst>
          </p:cNvPr>
          <p:cNvSpPr>
            <a:spLocks noGrp="1"/>
          </p:cNvSpPr>
          <p:nvPr>
            <p:ph type="title"/>
          </p:nvPr>
        </p:nvSpPr>
        <p:spPr>
          <a:xfrm>
            <a:off x="913775" y="1"/>
            <a:ext cx="10364451" cy="782373"/>
          </a:xfrm>
        </p:spPr>
        <p:txBody>
          <a:bodyPr/>
          <a:lstStyle/>
          <a:p>
            <a:r>
              <a:rPr lang="en-IN" dirty="0"/>
              <a:t>Deletion At beginning</a:t>
            </a:r>
            <a:endParaRPr lang="en-US" dirty="0"/>
          </a:p>
        </p:txBody>
      </p:sp>
      <p:sp>
        <p:nvSpPr>
          <p:cNvPr id="3" name="Content Placeholder 2">
            <a:extLst>
              <a:ext uri="{FF2B5EF4-FFF2-40B4-BE49-F238E27FC236}">
                <a16:creationId xmlns:a16="http://schemas.microsoft.com/office/drawing/2014/main" id="{83D1D45D-9059-4D00-B3F8-C7EC33D01FE9}"/>
              </a:ext>
            </a:extLst>
          </p:cNvPr>
          <p:cNvSpPr>
            <a:spLocks noGrp="1"/>
          </p:cNvSpPr>
          <p:nvPr>
            <p:ph idx="1"/>
          </p:nvPr>
        </p:nvSpPr>
        <p:spPr>
          <a:xfrm>
            <a:off x="733476" y="880171"/>
            <a:ext cx="11458524" cy="5977830"/>
          </a:xfrm>
        </p:spPr>
        <p:txBody>
          <a:bodyPr>
            <a:normAutofit fontScale="85000" lnSpcReduction="20000"/>
          </a:bodyPr>
          <a:lstStyle/>
          <a:p>
            <a:pPr marL="0" indent="0">
              <a:buNone/>
            </a:pPr>
            <a:r>
              <a:rPr lang="en-IN" sz="1600" b="1" dirty="0">
                <a:solidFill>
                  <a:srgbClr val="000000"/>
                </a:solidFill>
                <a:effectLst/>
                <a:latin typeface="inter-bold"/>
              </a:rPr>
              <a:t>1) Create 2pointers  Ptr, TEMP</a:t>
            </a:r>
          </a:p>
          <a:p>
            <a:pPr marL="0" indent="0">
              <a:buNone/>
            </a:pPr>
            <a:r>
              <a:rPr lang="en-IN" sz="1600" b="1" dirty="0">
                <a:solidFill>
                  <a:srgbClr val="000000"/>
                </a:solidFill>
                <a:latin typeface="inter-bold"/>
              </a:rPr>
              <a:t>2) </a:t>
            </a:r>
            <a:r>
              <a:rPr lang="en-IN" sz="1600" b="1" dirty="0">
                <a:solidFill>
                  <a:srgbClr val="000000"/>
                </a:solidFill>
                <a:effectLst/>
                <a:latin typeface="verdana" panose="020B0604030504040204" pitchFamily="34" charset="0"/>
              </a:rPr>
              <a:t>IF HEAD = NULL, go to step3</a:t>
            </a:r>
          </a:p>
          <a:p>
            <a:pPr marL="0" indent="0">
              <a:buNone/>
            </a:pPr>
            <a:r>
              <a:rPr lang="en-IN" sz="1600" b="1" dirty="0">
                <a:solidFill>
                  <a:srgbClr val="333333"/>
                </a:solidFill>
                <a:effectLst/>
                <a:latin typeface="verdana" panose="020B0604030504040204" pitchFamily="34" charset="0"/>
              </a:rPr>
              <a:t>  3) print  No elements to delete</a:t>
            </a:r>
            <a:br>
              <a:rPr lang="en-IN" sz="1600" b="1" dirty="0">
                <a:solidFill>
                  <a:srgbClr val="333333"/>
                </a:solidFill>
                <a:effectLst/>
                <a:latin typeface="verdana" panose="020B0604030504040204" pitchFamily="34" charset="0"/>
              </a:rPr>
            </a:br>
            <a:r>
              <a:rPr lang="en-IN" sz="1600" b="1" dirty="0">
                <a:solidFill>
                  <a:srgbClr val="333333"/>
                </a:solidFill>
                <a:effectLst/>
                <a:latin typeface="verdana" panose="020B0604030504040204" pitchFamily="34" charset="0"/>
              </a:rPr>
              <a:t>   Go to Step 11</a:t>
            </a:r>
            <a:br>
              <a:rPr lang="en-IN" sz="1600" b="1" dirty="0">
                <a:solidFill>
                  <a:srgbClr val="333333"/>
                </a:solidFill>
                <a:effectLst/>
                <a:latin typeface="verdana" panose="020B0604030504040204" pitchFamily="34" charset="0"/>
              </a:rPr>
            </a:br>
            <a:r>
              <a:rPr lang="en-IN" sz="1600" b="1" dirty="0">
                <a:solidFill>
                  <a:srgbClr val="333333"/>
                </a:solidFill>
                <a:effectLst/>
                <a:latin typeface="verdana" panose="020B0604030504040204" pitchFamily="34" charset="0"/>
              </a:rPr>
              <a:t>  [END OF IF]</a:t>
            </a:r>
          </a:p>
          <a:p>
            <a:pPr marL="0" indent="0">
              <a:buNone/>
            </a:pPr>
            <a:r>
              <a:rPr lang="en-IN" sz="1600" b="1" dirty="0">
                <a:solidFill>
                  <a:srgbClr val="000000"/>
                </a:solidFill>
                <a:effectLst/>
                <a:latin typeface="inter-bold"/>
              </a:rPr>
              <a:t>Step </a:t>
            </a:r>
            <a:r>
              <a:rPr lang="en-IN" sz="1600" b="1" dirty="0">
                <a:solidFill>
                  <a:srgbClr val="000000"/>
                </a:solidFill>
                <a:latin typeface="inter-bold"/>
              </a:rPr>
              <a:t>4</a:t>
            </a:r>
            <a:r>
              <a:rPr lang="en-IN" sz="1600" b="1" dirty="0">
                <a:solidFill>
                  <a:srgbClr val="000000"/>
                </a:solidFill>
                <a:effectLst/>
                <a:latin typeface="inter-bold"/>
              </a:rPr>
              <a:t>:</a:t>
            </a:r>
            <a:r>
              <a:rPr lang="en-IN" sz="1600" b="1" dirty="0">
                <a:solidFill>
                  <a:srgbClr val="000000"/>
                </a:solidFill>
                <a:effectLst/>
                <a:latin typeface="verdana" panose="020B0604030504040204" pitchFamily="34" charset="0"/>
              </a:rPr>
              <a:t> SET PTR = HEAD</a:t>
            </a:r>
          </a:p>
          <a:p>
            <a:pPr marL="0" indent="0">
              <a:buNone/>
            </a:pPr>
            <a:r>
              <a:rPr lang="en-IN" sz="1600" b="1" dirty="0">
                <a:solidFill>
                  <a:srgbClr val="000000"/>
                </a:solidFill>
                <a:effectLst/>
                <a:latin typeface="verdana" panose="020B0604030504040204" pitchFamily="34" charset="0"/>
              </a:rPr>
              <a:t>Step5:check ptr-&gt;next=head</a:t>
            </a:r>
          </a:p>
          <a:p>
            <a:pPr marL="0" indent="0">
              <a:buNone/>
            </a:pPr>
            <a:r>
              <a:rPr lang="en-IN" sz="1600" b="1" dirty="0">
                <a:solidFill>
                  <a:srgbClr val="000000"/>
                </a:solidFill>
                <a:effectLst/>
                <a:latin typeface="verdana" panose="020B0604030504040204" pitchFamily="34" charset="0"/>
              </a:rPr>
              <a:t> Step6 :Head=Null</a:t>
            </a:r>
          </a:p>
          <a:p>
            <a:pPr marL="0" indent="0">
              <a:buNone/>
            </a:pPr>
            <a:r>
              <a:rPr lang="en-IN" sz="1600" b="1" dirty="0">
                <a:solidFill>
                  <a:srgbClr val="000000"/>
                </a:solidFill>
                <a:effectLst/>
                <a:latin typeface="verdana" panose="020B0604030504040204" pitchFamily="34" charset="0"/>
              </a:rPr>
              <a:t>  Step7:    Free(ptr) go to step15</a:t>
            </a:r>
          </a:p>
          <a:p>
            <a:pPr marL="0" indent="0">
              <a:buNone/>
            </a:pPr>
            <a:r>
              <a:rPr lang="en-IN" sz="1600" b="1" dirty="0">
                <a:solidFill>
                  <a:srgbClr val="000000"/>
                </a:solidFill>
                <a:effectLst/>
                <a:latin typeface="inter-bold"/>
              </a:rPr>
              <a:t>Step </a:t>
            </a:r>
            <a:r>
              <a:rPr lang="en-IN" sz="1600" b="1" dirty="0">
                <a:solidFill>
                  <a:srgbClr val="000000"/>
                </a:solidFill>
                <a:latin typeface="inter-bold"/>
              </a:rPr>
              <a:t>8:</a:t>
            </a:r>
            <a:r>
              <a:rPr lang="en-IN" sz="1600" b="1" dirty="0">
                <a:solidFill>
                  <a:srgbClr val="000000"/>
                </a:solidFill>
                <a:effectLst/>
                <a:latin typeface="verdana" panose="020B0604030504040204" pitchFamily="34" charset="0"/>
              </a:rPr>
              <a:t>Repeat Steps 9 while PTR -&gt; NEXT != HEAD</a:t>
            </a:r>
          </a:p>
          <a:p>
            <a:pPr marL="0" indent="0">
              <a:buNone/>
            </a:pPr>
            <a:r>
              <a:rPr lang="en-IN" sz="1600" b="1" dirty="0">
                <a:solidFill>
                  <a:srgbClr val="000000"/>
                </a:solidFill>
                <a:effectLst/>
                <a:latin typeface="inter-bold"/>
              </a:rPr>
              <a:t>Step 9:</a:t>
            </a:r>
            <a:r>
              <a:rPr lang="en-IN" sz="1600" b="1" dirty="0">
                <a:solidFill>
                  <a:srgbClr val="000000"/>
                </a:solidFill>
                <a:effectLst/>
                <a:latin typeface="verdana" panose="020B0604030504040204" pitchFamily="34" charset="0"/>
              </a:rPr>
              <a:t>SET PTR = PTR -&gt; NEXT</a:t>
            </a:r>
          </a:p>
          <a:p>
            <a:pPr marL="0" indent="0">
              <a:buNone/>
            </a:pPr>
            <a:r>
              <a:rPr lang="en-IN" sz="1600" b="1" dirty="0">
                <a:solidFill>
                  <a:srgbClr val="333333"/>
                </a:solidFill>
                <a:effectLst/>
                <a:latin typeface="verdana" panose="020B0604030504040204" pitchFamily="34" charset="0"/>
              </a:rPr>
              <a:t>[END OF LOOP]</a:t>
            </a:r>
          </a:p>
          <a:p>
            <a:pPr marL="0" indent="0">
              <a:buNone/>
            </a:pPr>
            <a:r>
              <a:rPr lang="en-IN" sz="1600" b="1" dirty="0">
                <a:solidFill>
                  <a:srgbClr val="333333"/>
                </a:solidFill>
                <a:effectLst/>
                <a:latin typeface="verdana" panose="020B0604030504040204" pitchFamily="34" charset="0"/>
              </a:rPr>
              <a:t>Step10:Temp=Head</a:t>
            </a:r>
          </a:p>
          <a:p>
            <a:pPr marL="0" indent="0">
              <a:buNone/>
            </a:pPr>
            <a:r>
              <a:rPr lang="en-IN" sz="1600" b="1" dirty="0">
                <a:solidFill>
                  <a:srgbClr val="000000"/>
                </a:solidFill>
                <a:effectLst/>
                <a:latin typeface="inter-bold"/>
              </a:rPr>
              <a:t>Step 11</a:t>
            </a:r>
            <a:r>
              <a:rPr lang="en-IN" sz="1600" b="1" dirty="0">
                <a:solidFill>
                  <a:srgbClr val="000000"/>
                </a:solidFill>
                <a:latin typeface="inter-bold"/>
              </a:rPr>
              <a:t>:</a:t>
            </a:r>
            <a:r>
              <a:rPr lang="en-IN" sz="1600" b="1" dirty="0">
                <a:solidFill>
                  <a:srgbClr val="000000"/>
                </a:solidFill>
                <a:effectLst/>
                <a:latin typeface="verdana" panose="020B0604030504040204" pitchFamily="34" charset="0"/>
              </a:rPr>
              <a:t> SET </a:t>
            </a:r>
            <a:r>
              <a:rPr lang="en-IN" sz="1600" b="1" dirty="0" err="1">
                <a:solidFill>
                  <a:srgbClr val="000000"/>
                </a:solidFill>
                <a:latin typeface="verdana" panose="020B0604030504040204" pitchFamily="34" charset="0"/>
              </a:rPr>
              <a:t>HEad</a:t>
            </a:r>
            <a:r>
              <a:rPr lang="en-IN" sz="1600" b="1" dirty="0">
                <a:solidFill>
                  <a:srgbClr val="000000"/>
                </a:solidFill>
                <a:effectLst/>
                <a:latin typeface="verdana" panose="020B0604030504040204" pitchFamily="34" charset="0"/>
              </a:rPr>
              <a:t>=head-&gt;next</a:t>
            </a:r>
          </a:p>
          <a:p>
            <a:pPr marL="0" indent="0">
              <a:buNone/>
            </a:pPr>
            <a:r>
              <a:rPr lang="en-IN" sz="1600" b="1" dirty="0">
                <a:solidFill>
                  <a:srgbClr val="000000"/>
                </a:solidFill>
                <a:effectLst/>
                <a:latin typeface="verdana" panose="020B0604030504040204" pitchFamily="34" charset="0"/>
              </a:rPr>
              <a:t>Step12print the deleted node is temp-&gt;Data</a:t>
            </a:r>
          </a:p>
          <a:p>
            <a:pPr marL="0" indent="0">
              <a:buNone/>
            </a:pPr>
            <a:r>
              <a:rPr lang="en-IN" sz="1600" b="1" dirty="0">
                <a:solidFill>
                  <a:srgbClr val="000000"/>
                </a:solidFill>
                <a:effectLst/>
                <a:latin typeface="verdana" panose="020B0604030504040204" pitchFamily="34" charset="0"/>
              </a:rPr>
              <a:t>Step 13:ptr-&gt;next=head</a:t>
            </a:r>
          </a:p>
          <a:p>
            <a:pPr marL="0" indent="0">
              <a:buNone/>
            </a:pPr>
            <a:r>
              <a:rPr lang="en-IN" sz="1600" b="1" dirty="0">
                <a:solidFill>
                  <a:srgbClr val="000000"/>
                </a:solidFill>
                <a:effectLst/>
                <a:latin typeface="inter-bold"/>
              </a:rPr>
              <a:t>Step 14:</a:t>
            </a:r>
            <a:r>
              <a:rPr lang="en-IN" sz="1600" b="1" dirty="0">
                <a:solidFill>
                  <a:srgbClr val="000000"/>
                </a:solidFill>
                <a:effectLst/>
                <a:latin typeface="verdana" panose="020B0604030504040204" pitchFamily="34" charset="0"/>
              </a:rPr>
              <a:t>FREE TEMP</a:t>
            </a:r>
          </a:p>
          <a:p>
            <a:pPr marL="0" indent="0">
              <a:buNone/>
            </a:pPr>
            <a:r>
              <a:rPr lang="en-IN" sz="1600" b="1" dirty="0">
                <a:solidFill>
                  <a:srgbClr val="000000"/>
                </a:solidFill>
                <a:effectLst/>
                <a:latin typeface="inter-bold"/>
              </a:rPr>
              <a:t>Step 15:</a:t>
            </a:r>
            <a:r>
              <a:rPr lang="en-IN" sz="1600" b="1" dirty="0">
                <a:solidFill>
                  <a:srgbClr val="000000"/>
                </a:solidFill>
                <a:effectLst/>
                <a:latin typeface="verdana" panose="020B0604030504040204" pitchFamily="34" charset="0"/>
              </a:rPr>
              <a:t>EXIT</a:t>
            </a:r>
          </a:p>
          <a:p>
            <a:pPr marL="0" indent="0">
              <a:buNone/>
            </a:pPr>
            <a:endParaRPr lang="en-US" sz="1600" b="1" dirty="0"/>
          </a:p>
        </p:txBody>
      </p:sp>
    </p:spTree>
    <p:extLst>
      <p:ext uri="{BB962C8B-B14F-4D97-AF65-F5344CB8AC3E}">
        <p14:creationId xmlns:p14="http://schemas.microsoft.com/office/powerpoint/2010/main" val="273380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7A2F-3795-E703-7B54-9DD15BFF3300}"/>
              </a:ext>
            </a:extLst>
          </p:cNvPr>
          <p:cNvSpPr>
            <a:spLocks noGrp="1"/>
          </p:cNvSpPr>
          <p:nvPr>
            <p:ph type="title"/>
          </p:nvPr>
        </p:nvSpPr>
        <p:spPr>
          <a:xfrm>
            <a:off x="913774" y="117310"/>
            <a:ext cx="10364451" cy="921782"/>
          </a:xfrm>
        </p:spPr>
        <p:txBody>
          <a:bodyPr/>
          <a:lstStyle/>
          <a:p>
            <a:r>
              <a:rPr lang="en-IN" dirty="0"/>
              <a:t>Deletion at end</a:t>
            </a:r>
            <a:endParaRPr lang="en-US" dirty="0"/>
          </a:p>
        </p:txBody>
      </p:sp>
      <p:sp>
        <p:nvSpPr>
          <p:cNvPr id="3" name="Content Placeholder 2">
            <a:extLst>
              <a:ext uri="{FF2B5EF4-FFF2-40B4-BE49-F238E27FC236}">
                <a16:creationId xmlns:a16="http://schemas.microsoft.com/office/drawing/2014/main" id="{7EF0BC93-DD9B-8176-5E21-08F1ECD8C0C0}"/>
              </a:ext>
            </a:extLst>
          </p:cNvPr>
          <p:cNvSpPr>
            <a:spLocks noGrp="1"/>
          </p:cNvSpPr>
          <p:nvPr>
            <p:ph idx="1"/>
          </p:nvPr>
        </p:nvSpPr>
        <p:spPr>
          <a:xfrm>
            <a:off x="913774" y="1039092"/>
            <a:ext cx="10364452" cy="5316269"/>
          </a:xfrm>
        </p:spPr>
        <p:txBody>
          <a:bodyPr/>
          <a:lstStyle/>
          <a:p>
            <a:r>
              <a:rPr lang="en-IN" b="1" dirty="0"/>
              <a:t>Step1) create 2 Structure variable pointers temp, back, set temp=head</a:t>
            </a:r>
          </a:p>
          <a:p>
            <a:r>
              <a:rPr lang="en-IN" b="1" dirty="0"/>
              <a:t>Step2) check temp-&gt;next! =head, if true go to step3, repeat step 3,4 </a:t>
            </a:r>
            <a:r>
              <a:rPr lang="en-IN" b="1" dirty="0" err="1"/>
              <a:t>untill</a:t>
            </a:r>
            <a:r>
              <a:rPr lang="en-IN" b="1" dirty="0"/>
              <a:t> condition is true</a:t>
            </a:r>
          </a:p>
          <a:p>
            <a:r>
              <a:rPr lang="en-IN" b="1" dirty="0"/>
              <a:t>Step3) set back=temp</a:t>
            </a:r>
          </a:p>
          <a:p>
            <a:r>
              <a:rPr lang="en-IN" b="1" dirty="0"/>
              <a:t>Step4) temp=temp-&gt;next</a:t>
            </a:r>
          </a:p>
          <a:p>
            <a:r>
              <a:rPr lang="en-IN" b="1" dirty="0"/>
              <a:t>Step5) back-&gt;next=head</a:t>
            </a:r>
          </a:p>
          <a:p>
            <a:r>
              <a:rPr lang="en-IN" b="1" dirty="0"/>
              <a:t>Step6) deleted item is temp-&gt;data</a:t>
            </a:r>
          </a:p>
          <a:p>
            <a:r>
              <a:rPr lang="en-IN" b="1" dirty="0"/>
              <a:t>Step7) free(temp) </a:t>
            </a:r>
          </a:p>
          <a:p>
            <a:r>
              <a:rPr lang="en-IN" b="1" dirty="0"/>
              <a:t>Step8</a:t>
            </a:r>
            <a:r>
              <a:rPr lang="en-IN" b="1"/>
              <a:t>) stop</a:t>
            </a:r>
            <a:endParaRPr lang="en-IN" b="1" dirty="0"/>
          </a:p>
          <a:p>
            <a:endParaRPr lang="en-IN" b="1" dirty="0"/>
          </a:p>
          <a:p>
            <a:endParaRPr lang="en-IN" b="1" dirty="0"/>
          </a:p>
          <a:p>
            <a:endParaRPr lang="en-US" b="1" dirty="0"/>
          </a:p>
        </p:txBody>
      </p:sp>
    </p:spTree>
    <p:extLst>
      <p:ext uri="{BB962C8B-B14F-4D97-AF65-F5344CB8AC3E}">
        <p14:creationId xmlns:p14="http://schemas.microsoft.com/office/powerpoint/2010/main" val="414408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984750" y="1011237"/>
            <a:ext cx="6120000" cy="860400"/>
          </a:xfrm>
        </p:spPr>
        <p:txBody>
          <a:bodyPr anchor="b">
            <a:normAutofit/>
          </a:bodyPr>
          <a:lstStyle/>
          <a:p>
            <a:pPr algn="ctr"/>
            <a:r>
              <a:rPr lang="en-US" dirty="0"/>
              <a:t>Circular linked list</a:t>
            </a:r>
          </a:p>
        </p:txBody>
      </p:sp>
      <p:sp>
        <p:nvSpPr>
          <p:cNvPr id="3" name="Content Placeholder"/>
          <p:cNvSpPr>
            <a:spLocks noGrp="1"/>
          </p:cNvSpPr>
          <p:nvPr>
            <p:ph idx="1"/>
          </p:nvPr>
        </p:nvSpPr>
        <p:spPr>
          <a:xfrm>
            <a:off x="4984750" y="2310207"/>
            <a:ext cx="6121400" cy="4217719"/>
          </a:xfrm>
        </p:spPr>
        <p:txBody>
          <a:bodyPr>
            <a:normAutofit/>
          </a:bodyPr>
          <a:lstStyle/>
          <a:p>
            <a:r>
              <a:rPr lang="en-IN" b="1" dirty="0"/>
              <a:t>Circular singly</a:t>
            </a:r>
            <a:r>
              <a:rPr lang="en-US" b="1" dirty="0"/>
              <a:t> linked list</a:t>
            </a:r>
            <a:endParaRPr lang="en-IN" b="1" dirty="0"/>
          </a:p>
          <a:p>
            <a:r>
              <a:rPr lang="en-IN" b="1" dirty="0"/>
              <a:t>Circular linked list is a sequence of elements in which every element has a link to its next element in the sequence and the last element has a link to the first element. </a:t>
            </a:r>
          </a:p>
          <a:p>
            <a:r>
              <a:rPr lang="en-IN" b="0" i="0" dirty="0">
                <a:solidFill>
                  <a:schemeClr val="tx1"/>
                </a:solidFill>
                <a:effectLst/>
                <a:latin typeface="Open Sans" panose="02000000000000000000" pitchFamily="2" charset="0"/>
              </a:rPr>
              <a:t>circular linked list is similar to the single linked list except that the last node points to the first node in the list</a:t>
            </a:r>
            <a:endParaRPr lang="en-US" dirty="0">
              <a:solidFill>
                <a:schemeClr val="tx1"/>
              </a:solidFill>
            </a:endParaRPr>
          </a:p>
        </p:txBody>
      </p:sp>
      <p:pic>
        <p:nvPicPr>
          <p:cNvPr id="6" name="Picture 5" descr="3D spheres connected with a red line">
            <a:extLst>
              <a:ext uri="{FF2B5EF4-FFF2-40B4-BE49-F238E27FC236}">
                <a16:creationId xmlns:a16="http://schemas.microsoft.com/office/drawing/2014/main" id="{FFFF6154-DBED-72D5-D6E2-28B1C9A58CD9}"/>
              </a:ext>
            </a:extLst>
          </p:cNvPr>
          <p:cNvPicPr>
            <a:picLocks noChangeAspect="1"/>
          </p:cNvPicPr>
          <p:nvPr/>
        </p:nvPicPr>
        <p:blipFill rotWithShape="1">
          <a:blip r:embed="rId2"/>
          <a:srcRect l="29975" r="27693" b="4"/>
          <a:stretch/>
        </p:blipFill>
        <p:spPr>
          <a:xfrm>
            <a:off x="14397" y="28765"/>
            <a:ext cx="3870969" cy="6857990"/>
          </a:xfrm>
          <a:prstGeom prst="rect">
            <a:avLst/>
          </a:prstGeom>
        </p:spPr>
      </p:pic>
    </p:spTree>
    <p:extLst>
      <p:ext uri="{BB962C8B-B14F-4D97-AF65-F5344CB8AC3E}">
        <p14:creationId xmlns:p14="http://schemas.microsoft.com/office/powerpoint/2010/main" val="245937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97E05391-C0BD-4BB9-3F82-380B4A93EFEE}"/>
              </a:ext>
            </a:extLst>
          </p:cNvPr>
          <p:cNvSpPr txBox="1">
            <a:spLocks noGrp="1"/>
          </p:cNvSpPr>
          <p:nvPr>
            <p:ph type="title"/>
          </p:nvPr>
        </p:nvSpPr>
        <p:spPr>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Circular linked list</a:t>
            </a:r>
          </a:p>
        </p:txBody>
      </p:sp>
      <p:pic>
        <p:nvPicPr>
          <p:cNvPr id="4" name="Picture 4">
            <a:extLst>
              <a:ext uri="{FF2B5EF4-FFF2-40B4-BE49-F238E27FC236}">
                <a16:creationId xmlns:a16="http://schemas.microsoft.com/office/drawing/2014/main" id="{A0D6FE76-FBD3-E5B0-DC8F-F8D08AD82F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639748"/>
            <a:ext cx="10363200" cy="2878666"/>
          </a:xfrm>
        </p:spPr>
      </p:pic>
    </p:spTree>
    <p:extLst>
      <p:ext uri="{BB962C8B-B14F-4D97-AF65-F5344CB8AC3E}">
        <p14:creationId xmlns:p14="http://schemas.microsoft.com/office/powerpoint/2010/main" val="90493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D4DA2843-7A5C-A6C6-FFC0-19E9DA6D92EE}"/>
              </a:ext>
            </a:extLst>
          </p:cNvPr>
          <p:cNvSpPr txBox="1">
            <a:spLocks noGrp="1"/>
          </p:cNvSpPr>
          <p:nvPr>
            <p:ph type="title"/>
          </p:nvPr>
        </p:nvSpPr>
        <p:spPr>
          <a:prstGeom prst="rect">
            <a:avLst/>
          </a:prstGeom>
        </p:spPr>
        <p:txBody>
          <a:bodyPr vert="horz" lIns="0" tIns="0" rIns="0" bIns="0" rtlCol="0" anchor="b"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pPr algn="ctr"/>
            <a:r>
              <a:rPr lang="en-US" dirty="0"/>
              <a:t>Circular linked list</a:t>
            </a:r>
          </a:p>
        </p:txBody>
      </p:sp>
      <p:sp>
        <p:nvSpPr>
          <p:cNvPr id="3" name="Content Placeholder 2">
            <a:extLst>
              <a:ext uri="{FF2B5EF4-FFF2-40B4-BE49-F238E27FC236}">
                <a16:creationId xmlns:a16="http://schemas.microsoft.com/office/drawing/2014/main" id="{C8EDEA39-BD92-AE31-54BA-CB63A79F450F}"/>
              </a:ext>
            </a:extLst>
          </p:cNvPr>
          <p:cNvSpPr>
            <a:spLocks noGrp="1"/>
          </p:cNvSpPr>
          <p:nvPr>
            <p:ph idx="1"/>
          </p:nvPr>
        </p:nvSpPr>
        <p:spPr>
          <a:xfrm>
            <a:off x="1079500" y="2933904"/>
            <a:ext cx="10026650" cy="2882093"/>
          </a:xfrm>
        </p:spPr>
        <p:txBody>
          <a:bodyPr/>
          <a:lstStyle/>
          <a:p>
            <a:r>
              <a:rPr lang="en-IN" b="1" dirty="0"/>
              <a:t>Circular Doubly Linked List</a:t>
            </a:r>
            <a:r>
              <a:rPr lang="en-IN" dirty="0"/>
              <a:t> has properties of both doubly linked list and circular linked list in which two consecutive elements are linked or connected by the previous and next pointer and the last node points to the first node by the next pointer and also the first node points to the last node by the previous pointer.</a:t>
            </a:r>
          </a:p>
          <a:p>
            <a:endParaRPr lang="en-US" dirty="0"/>
          </a:p>
        </p:txBody>
      </p:sp>
      <p:pic>
        <p:nvPicPr>
          <p:cNvPr id="6" name="Picture 6">
            <a:extLst>
              <a:ext uri="{FF2B5EF4-FFF2-40B4-BE49-F238E27FC236}">
                <a16:creationId xmlns:a16="http://schemas.microsoft.com/office/drawing/2014/main" id="{006D60ED-F5FF-2E11-8CA4-DC353E1AE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702" y="4946250"/>
            <a:ext cx="6286500" cy="1476375"/>
          </a:xfrm>
          <a:prstGeom prst="rect">
            <a:avLst/>
          </a:prstGeom>
        </p:spPr>
      </p:pic>
    </p:spTree>
    <p:extLst>
      <p:ext uri="{BB962C8B-B14F-4D97-AF65-F5344CB8AC3E}">
        <p14:creationId xmlns:p14="http://schemas.microsoft.com/office/powerpoint/2010/main" val="4158081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9FBB-676F-81F7-CC3B-146160EE3581}"/>
              </a:ext>
            </a:extLst>
          </p:cNvPr>
          <p:cNvSpPr>
            <a:spLocks noGrp="1"/>
          </p:cNvSpPr>
          <p:nvPr>
            <p:ph type="title"/>
          </p:nvPr>
        </p:nvSpPr>
        <p:spPr/>
        <p:txBody>
          <a:bodyPr/>
          <a:lstStyle/>
          <a:p>
            <a:r>
              <a:rPr lang="en-IN" dirty="0"/>
              <a:t>Insertion-At First</a:t>
            </a:r>
            <a:endParaRPr lang="en-US" dirty="0"/>
          </a:p>
        </p:txBody>
      </p:sp>
      <p:pic>
        <p:nvPicPr>
          <p:cNvPr id="4" name="Picture 4">
            <a:extLst>
              <a:ext uri="{FF2B5EF4-FFF2-40B4-BE49-F238E27FC236}">
                <a16:creationId xmlns:a16="http://schemas.microsoft.com/office/drawing/2014/main" id="{F4561D08-BB63-464C-DDE8-7D2BC137C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801" y="2366963"/>
            <a:ext cx="6198398" cy="3424237"/>
          </a:xfrm>
        </p:spPr>
      </p:pic>
    </p:spTree>
    <p:extLst>
      <p:ext uri="{BB962C8B-B14F-4D97-AF65-F5344CB8AC3E}">
        <p14:creationId xmlns:p14="http://schemas.microsoft.com/office/powerpoint/2010/main" val="338378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B07B75C-32ED-8429-620F-D300D72BB4F2}"/>
              </a:ext>
            </a:extLst>
          </p:cNvPr>
          <p:cNvSpPr txBox="1">
            <a:spLocks noGrp="1"/>
          </p:cNvSpPr>
          <p:nvPr>
            <p:ph type="title"/>
          </p:nvPr>
        </p:nvSpPr>
        <p:spPr>
          <a:xfrm>
            <a:off x="993928" y="118842"/>
            <a:ext cx="10026650" cy="655637"/>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IN" dirty="0"/>
              <a:t>Insertion</a:t>
            </a:r>
            <a:endParaRPr lang="en-US" dirty="0"/>
          </a:p>
        </p:txBody>
      </p:sp>
      <p:sp>
        <p:nvSpPr>
          <p:cNvPr id="3" name="Content Placeholder 2">
            <a:extLst>
              <a:ext uri="{FF2B5EF4-FFF2-40B4-BE49-F238E27FC236}">
                <a16:creationId xmlns:a16="http://schemas.microsoft.com/office/drawing/2014/main" id="{161F3A24-1525-2AFC-E8CF-7DD6F89DA7F9}"/>
              </a:ext>
            </a:extLst>
          </p:cNvPr>
          <p:cNvSpPr>
            <a:spLocks noGrp="1"/>
          </p:cNvSpPr>
          <p:nvPr>
            <p:ph idx="1"/>
          </p:nvPr>
        </p:nvSpPr>
        <p:spPr>
          <a:xfrm>
            <a:off x="1082675" y="446660"/>
            <a:ext cx="10026650" cy="6292498"/>
          </a:xfrm>
        </p:spPr>
        <p:txBody>
          <a:bodyPr>
            <a:noAutofit/>
          </a:bodyPr>
          <a:lstStyle/>
          <a:p>
            <a:r>
              <a:rPr lang="en-IN" sz="1400" b="1" dirty="0">
                <a:solidFill>
                  <a:schemeClr val="tx1"/>
                </a:solidFill>
                <a:effectLst/>
                <a:latin typeface="inter-bold"/>
              </a:rPr>
              <a:t>Step 1:</a:t>
            </a:r>
            <a:r>
              <a:rPr lang="en-IN" sz="1400" b="1" dirty="0">
                <a:solidFill>
                  <a:schemeClr val="tx1"/>
                </a:solidFill>
                <a:effectLst/>
                <a:latin typeface="verdana" panose="020B0604030504040204" pitchFamily="34" charset="0"/>
              </a:rPr>
              <a:t> Create 2structure pointer variables ptr, </a:t>
            </a:r>
            <a:r>
              <a:rPr lang="en-IN" sz="1400" b="1" dirty="0" err="1">
                <a:solidFill>
                  <a:schemeClr val="tx1"/>
                </a:solidFill>
                <a:effectLst/>
                <a:latin typeface="verdana" panose="020B0604030504040204" pitchFamily="34" charset="0"/>
              </a:rPr>
              <a:t>newnode</a:t>
            </a:r>
            <a:endParaRPr lang="en-IN" sz="1400" b="1" dirty="0">
              <a:solidFill>
                <a:schemeClr val="tx1"/>
              </a:solidFill>
              <a:effectLst/>
              <a:latin typeface="verdana" panose="020B0604030504040204" pitchFamily="34" charset="0"/>
            </a:endParaRPr>
          </a:p>
          <a:p>
            <a:r>
              <a:rPr lang="en-IN" sz="1400" b="1" dirty="0">
                <a:solidFill>
                  <a:schemeClr val="tx1"/>
                </a:solidFill>
                <a:effectLst/>
                <a:latin typeface="verdana" panose="020B0604030504040204" pitchFamily="34" charset="0"/>
              </a:rPr>
              <a:t>IF PTR = NULL</a:t>
            </a:r>
          </a:p>
          <a:p>
            <a:r>
              <a:rPr lang="en-IN" sz="1400" b="1" dirty="0">
                <a:solidFill>
                  <a:schemeClr val="tx1"/>
                </a:solidFill>
                <a:effectLst/>
                <a:latin typeface="verdana" panose="020B0604030504040204" pitchFamily="34" charset="0"/>
              </a:rPr>
              <a:t> Allocation not possible</a:t>
            </a:r>
            <a:br>
              <a:rPr lang="en-IN" sz="1400" b="1" dirty="0">
                <a:solidFill>
                  <a:schemeClr val="tx1"/>
                </a:solidFill>
                <a:effectLst/>
                <a:latin typeface="verdana" panose="020B0604030504040204" pitchFamily="34" charset="0"/>
              </a:rPr>
            </a:br>
            <a:r>
              <a:rPr lang="en-IN" sz="1400" b="1" dirty="0">
                <a:solidFill>
                  <a:schemeClr val="tx1"/>
                </a:solidFill>
                <a:effectLst/>
                <a:latin typeface="verdana" panose="020B0604030504040204" pitchFamily="34" charset="0"/>
              </a:rPr>
              <a:t> Go to Step 11</a:t>
            </a:r>
            <a:br>
              <a:rPr lang="en-IN" sz="1400" b="1" dirty="0">
                <a:solidFill>
                  <a:schemeClr val="tx1"/>
                </a:solidFill>
                <a:effectLst/>
                <a:latin typeface="verdana" panose="020B0604030504040204" pitchFamily="34" charset="0"/>
              </a:rPr>
            </a:br>
            <a:r>
              <a:rPr lang="en-IN" sz="1400" b="1" dirty="0">
                <a:latin typeface="verdana" panose="020B0604030504040204" pitchFamily="34" charset="0"/>
              </a:rPr>
              <a:t>Else go to step2</a:t>
            </a:r>
            <a:endParaRPr lang="en-IN" sz="1400" b="1" dirty="0">
              <a:solidFill>
                <a:schemeClr val="tx1"/>
              </a:solidFill>
              <a:effectLst/>
              <a:latin typeface="verdana" panose="020B0604030504040204" pitchFamily="34" charset="0"/>
            </a:endParaRPr>
          </a:p>
          <a:p>
            <a:r>
              <a:rPr lang="en-IN" sz="1400" b="1" dirty="0">
                <a:solidFill>
                  <a:schemeClr val="tx1"/>
                </a:solidFill>
                <a:effectLst/>
                <a:latin typeface="inter-bold"/>
              </a:rPr>
              <a:t>Step 2:</a:t>
            </a:r>
            <a:r>
              <a:rPr lang="en-IN" sz="1400" b="1" dirty="0">
                <a:solidFill>
                  <a:schemeClr val="tx1"/>
                </a:solidFill>
                <a:effectLst/>
                <a:latin typeface="verdana" panose="020B0604030504040204" pitchFamily="34" charset="0"/>
              </a:rPr>
              <a:t> SET NEW_NODE = PTR</a:t>
            </a:r>
          </a:p>
          <a:p>
            <a:r>
              <a:rPr lang="en-IN" sz="1400" b="1" dirty="0">
                <a:solidFill>
                  <a:schemeClr val="tx1"/>
                </a:solidFill>
                <a:effectLst/>
                <a:latin typeface="inter-bold"/>
              </a:rPr>
              <a:t>Step 3:</a:t>
            </a:r>
            <a:r>
              <a:rPr lang="en-IN" sz="1400" b="1" dirty="0">
                <a:solidFill>
                  <a:schemeClr val="tx1"/>
                </a:solidFill>
                <a:effectLst/>
                <a:latin typeface="verdana" panose="020B0604030504040204" pitchFamily="34" charset="0"/>
              </a:rPr>
              <a:t> SET PTR </a:t>
            </a:r>
            <a:r>
              <a:rPr lang="en-IN" sz="1400" b="1" dirty="0">
                <a:latin typeface="verdana" panose="020B0604030504040204" pitchFamily="34" charset="0"/>
              </a:rPr>
              <a:t>-&gt;DATA=ITEM</a:t>
            </a:r>
            <a:endParaRPr lang="en-IN" sz="1400" b="1" dirty="0">
              <a:solidFill>
                <a:schemeClr val="tx1"/>
              </a:solidFill>
              <a:effectLst/>
              <a:latin typeface="verdana" panose="020B0604030504040204" pitchFamily="34" charset="0"/>
            </a:endParaRPr>
          </a:p>
          <a:p>
            <a:r>
              <a:rPr lang="en-IN" sz="1400" b="1" dirty="0">
                <a:solidFill>
                  <a:schemeClr val="tx1"/>
                </a:solidFill>
                <a:effectLst/>
                <a:latin typeface="inter-bold"/>
              </a:rPr>
              <a:t>Step 4:</a:t>
            </a:r>
            <a:r>
              <a:rPr lang="en-IN" sz="1400" b="1" dirty="0">
                <a:solidFill>
                  <a:schemeClr val="tx1"/>
                </a:solidFill>
                <a:effectLst/>
                <a:latin typeface="verdana" panose="020B0604030504040204" pitchFamily="34" charset="0"/>
              </a:rPr>
              <a:t> </a:t>
            </a:r>
            <a:r>
              <a:rPr lang="en-IN" sz="1400" b="1" dirty="0">
                <a:latin typeface="verdana" panose="020B0604030504040204" pitchFamily="34" charset="0"/>
              </a:rPr>
              <a:t>if HEAD=NULL Then go to step 5 else go to step7</a:t>
            </a:r>
            <a:endParaRPr lang="en-IN" sz="1400" b="1" dirty="0">
              <a:solidFill>
                <a:schemeClr val="tx1"/>
              </a:solidFill>
              <a:effectLst/>
              <a:latin typeface="verdana" panose="020B0604030504040204" pitchFamily="34" charset="0"/>
            </a:endParaRPr>
          </a:p>
          <a:p>
            <a:r>
              <a:rPr lang="en-IN" sz="1400" b="1" dirty="0">
                <a:latin typeface="inter-bold"/>
              </a:rPr>
              <a:t>          </a:t>
            </a:r>
            <a:r>
              <a:rPr lang="en-IN" sz="1400" b="1" dirty="0">
                <a:solidFill>
                  <a:schemeClr val="tx1"/>
                </a:solidFill>
                <a:effectLst/>
                <a:latin typeface="verdana" panose="020B0604030504040204" pitchFamily="34" charset="0"/>
              </a:rPr>
              <a:t> SET HEAD=PTR</a:t>
            </a:r>
          </a:p>
          <a:p>
            <a:r>
              <a:rPr lang="en-IN" sz="1400" b="1" dirty="0">
                <a:solidFill>
                  <a:schemeClr val="tx1"/>
                </a:solidFill>
                <a:effectLst/>
                <a:latin typeface="verdana" panose="020B0604030504040204" pitchFamily="34" charset="0"/>
              </a:rPr>
              <a:t>        SET PTR-&gt;NEXT=HEAD</a:t>
            </a:r>
          </a:p>
          <a:p>
            <a:r>
              <a:rPr lang="en-IN" sz="1400" b="1" dirty="0">
                <a:solidFill>
                  <a:schemeClr val="tx1"/>
                </a:solidFill>
                <a:effectLst/>
                <a:latin typeface="inter-bold"/>
              </a:rPr>
              <a:t>Step 7:TEMP=HEAD</a:t>
            </a:r>
            <a:endParaRPr lang="en-IN" sz="1400" b="1" dirty="0">
              <a:solidFill>
                <a:schemeClr val="tx1"/>
              </a:solidFill>
              <a:effectLst/>
              <a:latin typeface="verdana" panose="020B0604030504040204" pitchFamily="34" charset="0"/>
            </a:endParaRPr>
          </a:p>
          <a:p>
            <a:r>
              <a:rPr lang="en-IN" sz="1400" b="1" dirty="0">
                <a:solidFill>
                  <a:schemeClr val="tx1"/>
                </a:solidFill>
                <a:effectLst/>
                <a:latin typeface="inter-bold"/>
              </a:rPr>
              <a:t>Step 8:</a:t>
            </a:r>
            <a:r>
              <a:rPr lang="en-IN" sz="1400" b="1" dirty="0">
                <a:solidFill>
                  <a:schemeClr val="tx1"/>
                </a:solidFill>
                <a:effectLst/>
                <a:latin typeface="verdana" panose="020B0604030504040204" pitchFamily="34" charset="0"/>
              </a:rPr>
              <a:t> Check TEMP-&gt;NEXT! =head</a:t>
            </a:r>
          </a:p>
          <a:p>
            <a:r>
              <a:rPr lang="en-IN" sz="1400" b="1" dirty="0">
                <a:solidFill>
                  <a:schemeClr val="tx1"/>
                </a:solidFill>
                <a:effectLst/>
                <a:latin typeface="verdana" panose="020B0604030504040204" pitchFamily="34" charset="0"/>
              </a:rPr>
              <a:t>          SET TEMP = TEMP -&gt; NEXT</a:t>
            </a:r>
          </a:p>
          <a:p>
            <a:r>
              <a:rPr lang="en-IN" sz="1400" b="1" dirty="0">
                <a:solidFill>
                  <a:schemeClr val="tx1"/>
                </a:solidFill>
                <a:effectLst/>
                <a:latin typeface="verdana" panose="020B0604030504040204" pitchFamily="34" charset="0"/>
              </a:rPr>
              <a:t>[END OF LOOP]</a:t>
            </a:r>
          </a:p>
          <a:p>
            <a:r>
              <a:rPr lang="en-IN" sz="1400" b="1" dirty="0">
                <a:solidFill>
                  <a:schemeClr val="tx1"/>
                </a:solidFill>
                <a:effectLst/>
                <a:latin typeface="inter-bold"/>
              </a:rPr>
              <a:t>Step 8:</a:t>
            </a:r>
            <a:r>
              <a:rPr lang="en-IN" sz="1400" b="1" dirty="0">
                <a:solidFill>
                  <a:schemeClr val="tx1"/>
                </a:solidFill>
                <a:effectLst/>
                <a:latin typeface="verdana" panose="020B0604030504040204" pitchFamily="34" charset="0"/>
              </a:rPr>
              <a:t> SET PTR -&gt; NEXT = HEAD</a:t>
            </a:r>
          </a:p>
          <a:p>
            <a:r>
              <a:rPr lang="en-IN" sz="1400" b="1" dirty="0">
                <a:solidFill>
                  <a:schemeClr val="tx1"/>
                </a:solidFill>
                <a:effectLst/>
                <a:latin typeface="inter-bold"/>
              </a:rPr>
              <a:t>Step 9:</a:t>
            </a:r>
            <a:r>
              <a:rPr lang="en-IN" sz="1400" b="1" dirty="0">
                <a:solidFill>
                  <a:schemeClr val="tx1"/>
                </a:solidFill>
                <a:effectLst/>
                <a:latin typeface="verdana" panose="020B0604030504040204" pitchFamily="34" charset="0"/>
              </a:rPr>
              <a:t> SET TEMP → NEXT = PTR</a:t>
            </a:r>
          </a:p>
          <a:p>
            <a:r>
              <a:rPr lang="en-IN" sz="1400" b="1" dirty="0">
                <a:solidFill>
                  <a:schemeClr val="tx1"/>
                </a:solidFill>
                <a:effectLst/>
                <a:latin typeface="inter-bold"/>
              </a:rPr>
              <a:t>Step 10:</a:t>
            </a:r>
            <a:r>
              <a:rPr lang="en-IN" sz="1400" b="1" dirty="0">
                <a:solidFill>
                  <a:schemeClr val="tx1"/>
                </a:solidFill>
                <a:effectLst/>
                <a:latin typeface="verdana" panose="020B0604030504040204" pitchFamily="34" charset="0"/>
              </a:rPr>
              <a:t> SET HEAD = PTR</a:t>
            </a:r>
          </a:p>
          <a:p>
            <a:r>
              <a:rPr lang="en-IN" sz="1400" b="1" dirty="0">
                <a:solidFill>
                  <a:schemeClr val="tx1"/>
                </a:solidFill>
                <a:effectLst/>
                <a:latin typeface="inter-bold"/>
              </a:rPr>
              <a:t>Step 11:</a:t>
            </a:r>
            <a:r>
              <a:rPr lang="en-IN" sz="1400" b="1" dirty="0">
                <a:solidFill>
                  <a:schemeClr val="tx1"/>
                </a:solidFill>
                <a:effectLst/>
                <a:latin typeface="verdana" panose="020B0604030504040204" pitchFamily="34" charset="0"/>
              </a:rPr>
              <a:t> EXIT</a:t>
            </a:r>
          </a:p>
          <a:p>
            <a:endParaRPr lang="en-IN" sz="1400" b="1" dirty="0">
              <a:solidFill>
                <a:schemeClr val="tx1"/>
              </a:solidFill>
              <a:effectLst/>
              <a:latin typeface="verdana" panose="020B0604030504040204" pitchFamily="34" charset="0"/>
            </a:endParaRPr>
          </a:p>
          <a:p>
            <a:endParaRPr lang="en-US" sz="1400" b="1" dirty="0"/>
          </a:p>
        </p:txBody>
      </p:sp>
    </p:spTree>
    <p:extLst>
      <p:ext uri="{BB962C8B-B14F-4D97-AF65-F5344CB8AC3E}">
        <p14:creationId xmlns:p14="http://schemas.microsoft.com/office/powerpoint/2010/main" val="3661630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AE0F1-06D5-28EC-AC6A-A5B9D469BFBC}"/>
              </a:ext>
            </a:extLst>
          </p:cNvPr>
          <p:cNvSpPr>
            <a:spLocks noGrp="1"/>
          </p:cNvSpPr>
          <p:nvPr>
            <p:ph idx="1"/>
          </p:nvPr>
        </p:nvSpPr>
        <p:spPr>
          <a:xfrm>
            <a:off x="908355" y="42786"/>
            <a:ext cx="10026650" cy="6815214"/>
          </a:xfrm>
        </p:spPr>
        <p:txBody>
          <a:bodyPr>
            <a:noAutofit/>
          </a:bodyPr>
          <a:lstStyle/>
          <a:p>
            <a:pPr marL="0" indent="0">
              <a:buNone/>
            </a:pPr>
            <a:r>
              <a:rPr lang="en-IN" sz="1400" b="1" dirty="0"/>
              <a:t>Void </a:t>
            </a:r>
            <a:r>
              <a:rPr lang="en-IN" sz="1400" b="1" dirty="0" err="1"/>
              <a:t>beg_insert</a:t>
            </a:r>
            <a:r>
              <a:rPr lang="en-IN" sz="1400" b="1" dirty="0"/>
              <a:t>(</a:t>
            </a:r>
            <a:r>
              <a:rPr lang="en-IN" sz="1400" b="1" dirty="0" err="1"/>
              <a:t>int</a:t>
            </a:r>
            <a:r>
              <a:rPr lang="en-IN" sz="1400" b="1" dirty="0"/>
              <a:t> item)    {{    
    </a:t>
            </a:r>
            <a:r>
              <a:rPr lang="en-IN" sz="1400" b="1" dirty="0" err="1"/>
              <a:t>struct</a:t>
            </a:r>
            <a:r>
              <a:rPr lang="en-IN" sz="1400" b="1" dirty="0"/>
              <a:t> node *ptr = (</a:t>
            </a:r>
            <a:r>
              <a:rPr lang="en-IN" sz="1400" b="1" dirty="0" err="1"/>
              <a:t>struct</a:t>
            </a:r>
            <a:r>
              <a:rPr lang="en-IN" sz="1400" b="1" dirty="0"/>
              <a:t> node *)</a:t>
            </a:r>
            <a:r>
              <a:rPr lang="en-IN" sz="1400" b="1" dirty="0" err="1"/>
              <a:t>malloc</a:t>
            </a:r>
            <a:r>
              <a:rPr lang="en-IN" sz="1400" b="1" dirty="0"/>
              <a:t>(</a:t>
            </a:r>
            <a:r>
              <a:rPr lang="en-IN" sz="1400" b="1" dirty="0" err="1"/>
              <a:t>sizeof</a:t>
            </a:r>
            <a:r>
              <a:rPr lang="en-IN" sz="1400" b="1" dirty="0"/>
              <a:t>(</a:t>
            </a:r>
            <a:r>
              <a:rPr lang="en-IN" sz="1400" b="1" dirty="0" err="1"/>
              <a:t>struct</a:t>
            </a:r>
            <a:r>
              <a:rPr lang="en-IN" sz="1400" b="1" dirty="0"/>
              <a:t> node));    
    </a:t>
            </a:r>
            <a:r>
              <a:rPr lang="en-IN" sz="1400" b="1" dirty="0" err="1"/>
              <a:t>struct</a:t>
            </a:r>
            <a:r>
              <a:rPr lang="en-IN" sz="1400" b="1" dirty="0"/>
              <a:t> node *temp;  
    if(ptr == NULL)       {    
        </a:t>
            </a:r>
            <a:r>
              <a:rPr lang="en-IN" sz="1400" b="1" dirty="0" err="1"/>
              <a:t>printf</a:t>
            </a:r>
            <a:r>
              <a:rPr lang="en-IN" sz="1400" b="1" dirty="0"/>
              <a:t>(“\allocation not possible”);      }    
    else         {    
        ptr -&gt; data = item;    
        if(head == NULL)           {    
            head = ptr;    
            ptr -&gt; next = head;       }    
        else            {       
            temp = head;    
            while(temp-&gt;next != head)    
                temp = temp-&gt;next;    
            ptr-&gt;next =head
            temp -&gt; next = ptr;     
            head = ptr;      }     
    </a:t>
            </a:r>
            <a:r>
              <a:rPr lang="en-IN" sz="1400" b="1" dirty="0" err="1"/>
              <a:t>printf</a:t>
            </a:r>
            <a:r>
              <a:rPr lang="en-IN" sz="1400" b="1" dirty="0"/>
              <a:t>(“\</a:t>
            </a:r>
            <a:r>
              <a:rPr lang="en-IN" sz="1400" b="1" dirty="0" err="1"/>
              <a:t>nNode</a:t>
            </a:r>
            <a:r>
              <a:rPr lang="en-IN" sz="1400" b="1" dirty="0"/>
              <a:t> Inserted\n”);    }          }    </a:t>
            </a:r>
            <a:endParaRPr lang="en-US" sz="1400" b="1" dirty="0"/>
          </a:p>
        </p:txBody>
      </p:sp>
    </p:spTree>
    <p:extLst>
      <p:ext uri="{BB962C8B-B14F-4D97-AF65-F5344CB8AC3E}">
        <p14:creationId xmlns:p14="http://schemas.microsoft.com/office/powerpoint/2010/main" val="32680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4C23-6A48-9EB4-4549-B62CE9C1E9D4}"/>
              </a:ext>
            </a:extLst>
          </p:cNvPr>
          <p:cNvSpPr>
            <a:spLocks noGrp="1"/>
          </p:cNvSpPr>
          <p:nvPr>
            <p:ph type="title"/>
          </p:nvPr>
        </p:nvSpPr>
        <p:spPr/>
        <p:txBody>
          <a:bodyPr/>
          <a:lstStyle/>
          <a:p>
            <a:r>
              <a:rPr lang="en-IN" dirty="0"/>
              <a:t>Insertion-At end</a:t>
            </a:r>
            <a:endParaRPr lang="en-US" dirty="0"/>
          </a:p>
        </p:txBody>
      </p:sp>
      <p:pic>
        <p:nvPicPr>
          <p:cNvPr id="4" name="Picture 4">
            <a:extLst>
              <a:ext uri="{FF2B5EF4-FFF2-40B4-BE49-F238E27FC236}">
                <a16:creationId xmlns:a16="http://schemas.microsoft.com/office/drawing/2014/main" id="{0A5319FD-C29E-A185-8343-B2B7A11103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2886" y="2366963"/>
            <a:ext cx="6626227" cy="3424237"/>
          </a:xfrm>
        </p:spPr>
      </p:pic>
    </p:spTree>
    <p:extLst>
      <p:ext uri="{BB962C8B-B14F-4D97-AF65-F5344CB8AC3E}">
        <p14:creationId xmlns:p14="http://schemas.microsoft.com/office/powerpoint/2010/main" val="131059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53C0FD-6A83-48F2-A431-E46BC95366CA}"/>
              </a:ext>
            </a:extLst>
          </p:cNvPr>
          <p:cNvSpPr txBox="1">
            <a:spLocks noGrp="1"/>
          </p:cNvSpPr>
          <p:nvPr>
            <p:ph type="title"/>
          </p:nvPr>
        </p:nvSpPr>
        <p:spPr>
          <a:xfrm>
            <a:off x="913774" y="0"/>
            <a:ext cx="10364451" cy="518371"/>
          </a:xfrm>
          <a:prstGeom prst="rect">
            <a:avLst/>
          </a:prstGeom>
        </p:spPr>
        <p:txBody>
          <a:bodyPr vert="horz" lIns="0" tIns="0" rIns="0" bIns="0" rtlCol="0" anchor="t" anchorCtr="0">
            <a:normAutofit/>
          </a:bodyPr>
          <a:lst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IN" dirty="0"/>
              <a:t>Insertion-At end</a:t>
            </a:r>
            <a:endParaRPr lang="en-US" dirty="0"/>
          </a:p>
        </p:txBody>
      </p:sp>
      <p:sp>
        <p:nvSpPr>
          <p:cNvPr id="3" name="Content Placeholder 2">
            <a:extLst>
              <a:ext uri="{FF2B5EF4-FFF2-40B4-BE49-F238E27FC236}">
                <a16:creationId xmlns:a16="http://schemas.microsoft.com/office/drawing/2014/main" id="{823C19E7-A3EA-C0ED-8EB0-4A73658F942E}"/>
              </a:ext>
            </a:extLst>
          </p:cNvPr>
          <p:cNvSpPr>
            <a:spLocks noGrp="1"/>
          </p:cNvSpPr>
          <p:nvPr>
            <p:ph idx="1"/>
          </p:nvPr>
        </p:nvSpPr>
        <p:spPr>
          <a:xfrm>
            <a:off x="1079500" y="518371"/>
            <a:ext cx="10026650" cy="6339629"/>
          </a:xfrm>
        </p:spPr>
        <p:txBody>
          <a:bodyPr>
            <a:noAutofit/>
          </a:bodyPr>
          <a:lstStyle/>
          <a:p>
            <a:pPr marL="0" indent="0">
              <a:buNone/>
            </a:pPr>
            <a:r>
              <a:rPr lang="en-IN" sz="1600" b="1" dirty="0"/>
              <a:t>Step 1: IF PTR = NULL
  Write allocation not possible
  [END OF IF]
Step 2: SET NEW_NODE = PTR
Step 3: SET PTR -&gt;</a:t>
            </a:r>
            <a:r>
              <a:rPr lang="en-IN" sz="1600" b="1" dirty="0" err="1"/>
              <a:t>DATa</a:t>
            </a:r>
            <a:r>
              <a:rPr lang="en-IN" sz="1600" b="1" dirty="0"/>
              <a:t>=ITEM</a:t>
            </a:r>
          </a:p>
          <a:p>
            <a:pPr marL="0" indent="0">
              <a:buNone/>
            </a:pPr>
            <a:r>
              <a:rPr lang="en-IN" sz="1600" b="1" dirty="0"/>
              <a:t>STEP 4:IF head==Null, then go to next step else go to step6
             SET Head=ptr
             SET PTR-&gt; NEXT = HEAD
Step 6: SET TEMP = HEAD
Step 7: Repeat Step 8 while TEMP -&gt; NEXT != HEAD
Step 8: SET TEMP = TEMP -&gt; NEXT
[END OF LOOP]
Step 9: SET TEMP -&gt; NEXT = PTR</a:t>
            </a:r>
          </a:p>
          <a:p>
            <a:pPr marL="0" indent="0">
              <a:buNone/>
            </a:pPr>
            <a:r>
              <a:rPr lang="en-IN" sz="1600" b="1" dirty="0"/>
              <a:t>Step 10: PTR-&gt;next=Head
Step 11: EXIT</a:t>
            </a:r>
            <a:endParaRPr lang="en-US" sz="1600" b="1" dirty="0"/>
          </a:p>
        </p:txBody>
      </p:sp>
    </p:spTree>
    <p:extLst>
      <p:ext uri="{BB962C8B-B14F-4D97-AF65-F5344CB8AC3E}">
        <p14:creationId xmlns:p14="http://schemas.microsoft.com/office/powerpoint/2010/main" val="37935500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932BAB-A3AB-4ED5-A658-B4A8D3DE1DA1}">
  <ds:schemaRefs>
    <ds:schemaRef ds:uri="http://schemas.microsoft.com/sharepoint/v3/contenttype/forms"/>
  </ds:schemaRefs>
</ds:datastoreItem>
</file>

<file path=customXml/itemProps2.xml><?xml version="1.0" encoding="utf-8"?>
<ds:datastoreItem xmlns:ds="http://schemas.openxmlformats.org/officeDocument/2006/customXml" ds:itemID="{B4DE0E36-9A22-443D-951D-2B389540E18E}"/>
</file>

<file path=customXml/itemProps3.xml><?xml version="1.0" encoding="utf-8"?>
<ds:datastoreItem xmlns:ds="http://schemas.openxmlformats.org/officeDocument/2006/customXml" ds:itemID="{80DB437F-D1E9-4C3A-BD51-6400EEEFBB21}"/>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Circular Linked List</vt:lpstr>
      <vt:lpstr>Circular linked list</vt:lpstr>
      <vt:lpstr>Circular linked list</vt:lpstr>
      <vt:lpstr>Circular linked list</vt:lpstr>
      <vt:lpstr>Insertion-At First</vt:lpstr>
      <vt:lpstr>Insertion</vt:lpstr>
      <vt:lpstr>PowerPoint Presentation</vt:lpstr>
      <vt:lpstr>Insertion-At end</vt:lpstr>
      <vt:lpstr>Insertion-At end</vt:lpstr>
      <vt:lpstr>Insertion-At end</vt:lpstr>
      <vt:lpstr>Deletion At beginning</vt:lpstr>
      <vt:lpstr>Deletion At beginning</vt:lpstr>
      <vt:lpstr>Deletion at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Linked List</dc:title>
  <dc:creator>Savitha Gopal</dc:creator>
  <cp:lastModifiedBy>Savitha Gopal</cp:lastModifiedBy>
  <cp:revision>13</cp:revision>
  <dcterms:created xsi:type="dcterms:W3CDTF">2023-10-16T06:27:07Z</dcterms:created>
  <dcterms:modified xsi:type="dcterms:W3CDTF">2023-11-25T06:13:23Z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