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9" r:id="rId5"/>
    <p:sldId id="266" r:id="rId6"/>
    <p:sldId id="267" r:id="rId7"/>
    <p:sldId id="275" r:id="rId8"/>
    <p:sldId id="268" r:id="rId9"/>
    <p:sldId id="269" r:id="rId10"/>
    <p:sldId id="270" r:id="rId11"/>
    <p:sldId id="271" r:id="rId12"/>
    <p:sldId id="272" r:id="rId13"/>
    <p:sldId id="273" r:id="rId14"/>
    <p:sldId id="274" r:id="rId15"/>
    <p:sldId id="280" r:id="rId16"/>
    <p:sldId id="279" r:id="rId17"/>
    <p:sldId id="276" r:id="rId18"/>
    <p:sldId id="277" r:id="rId19"/>
    <p:sldId id="278" r:id="rId20"/>
    <p:sldId id="281" r:id="rId21"/>
    <p:sldId id="282" r:id="rId22"/>
    <p:sldId id="306" r:id="rId23"/>
    <p:sldId id="308" r:id="rId24"/>
    <p:sldId id="307" r:id="rId25"/>
    <p:sldId id="309" r:id="rId26"/>
    <p:sldId id="310" r:id="rId27"/>
    <p:sldId id="311" r:id="rId28"/>
    <p:sldId id="312" r:id="rId29"/>
    <p:sldId id="313" r:id="rId30"/>
    <p:sldId id="315" r:id="rId31"/>
    <p:sldId id="314" r:id="rId32"/>
    <p:sldId id="316" r:id="rId33"/>
    <p:sldId id="283" r:id="rId34"/>
    <p:sldId id="284" r:id="rId35"/>
    <p:sldId id="287" r:id="rId36"/>
    <p:sldId id="317" r:id="rId37"/>
    <p:sldId id="285" r:id="rId38"/>
    <p:sldId id="318" r:id="rId39"/>
    <p:sldId id="319" r:id="rId40"/>
    <p:sldId id="320" r:id="rId41"/>
    <p:sldId id="321" r:id="rId42"/>
    <p:sldId id="322" r:id="rId43"/>
    <p:sldId id="323" r:id="rId44"/>
    <p:sldId id="324" r:id="rId45"/>
    <p:sldId id="325" r:id="rId46"/>
    <p:sldId id="326" r:id="rId47"/>
    <p:sldId id="286"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27" r:id="rId61"/>
    <p:sldId id="328" r:id="rId62"/>
    <p:sldId id="329" r:id="rId63"/>
    <p:sldId id="300" r:id="rId64"/>
    <p:sldId id="301" r:id="rId65"/>
    <p:sldId id="303" r:id="rId66"/>
    <p:sldId id="302" r:id="rId67"/>
    <p:sldId id="304" r:id="rId68"/>
    <p:sldId id="305" r:id="rId69"/>
    <p:sldId id="330" r:id="rId70"/>
    <p:sldId id="331" r:id="rId71"/>
    <p:sldId id="333" r:id="rId72"/>
    <p:sldId id="335" r:id="rId73"/>
    <p:sldId id="332" r:id="rId74"/>
    <p:sldId id="334" r:id="rId75"/>
    <p:sldId id="336"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33174E-8A0A-13BE-C6F1-036D48A717FD}" name="Erick Xavier" initials="EX" userId="S::kh.en.u3cds22029@kh.students.amrita.edu::c11b3909-f4c4-4fe3-a3f7-d7585ae43a8f" providerId="AD"/>
  <p188:author id="{06684E63-B623-235E-D29D-431148E73D3E}" name="Gopikrishnan M" initials="" userId="S::KH.EN.U3CDS22034@kh.students.amrita.edu::5ff5483e-84fa-4ba8-ba97-67146c0ab31b"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10F616-76A6-49E4-80E0-A9CA0147E815}" v="2" dt="2023-12-03T12:09:43.531"/>
    <p1510:client id="{3CC544AF-DD41-4B5F-A43B-BD0E3BA967AD}" v="1" dt="2023-12-02T16:49:15.575"/>
    <p1510:client id="{6D1760AE-F533-4307-ACDB-DB13A662FAC8}" v="4" dt="2023-12-02T18:55:03.315"/>
    <p1510:client id="{72872509-87E0-11C9-F5DD-26DFDD6167DA}" v="3" dt="2023-12-03T11:08:38.090"/>
    <p1510:client id="{A398E2EA-D145-4941-82E8-10FB82689CB8}" v="1" dt="2023-12-03T14:44:31.244"/>
    <p1510:client id="{C2393B97-E102-4AFB-8A3A-1EBD47EE9469}" v="2" dt="2023-12-02T10:33:21.841"/>
    <p1510:client id="{D2350F55-5759-496D-90D5-21F488282894}" v="5" dt="2023-12-02T16:17:45.332"/>
    <p1510:client id="{D2F5EDF0-1D17-4DF3-AFE5-66D25716F4FA}" v="2" dt="2023-12-03T17:27:34.379"/>
    <p1510:client id="{D8D1CED9-1B12-4DC7-ACB3-A3961420019D}" v="239" dt="2023-12-02T19:01:21.600"/>
    <p1510:client id="{F135BFB0-BD2F-B241-A832-7277A8E75121}" v="46" dt="2023-12-02T18:57:51.609"/>
    <p1510:client id="{F3B66238-A1C0-40C9-ABBB-C817F554F0DE}" v="96" dt="2023-12-02T18:58:29.6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Binil" userId="S::kh.en.u3cds22022@kh.students.amrita.edu::758921e7-37b1-428f-b096-243e863ac47e" providerId="AD" clId="Web-{D2F5EDF0-1D17-4DF3-AFE5-66D25716F4FA}"/>
    <pc:docChg chg="addSld delSld">
      <pc:chgData name="Ashwin Binil" userId="S::kh.en.u3cds22022@kh.students.amrita.edu::758921e7-37b1-428f-b096-243e863ac47e" providerId="AD" clId="Web-{D2F5EDF0-1D17-4DF3-AFE5-66D25716F4FA}" dt="2023-12-03T17:27:34.379" v="1"/>
      <pc:docMkLst>
        <pc:docMk/>
      </pc:docMkLst>
      <pc:sldChg chg="new del">
        <pc:chgData name="Ashwin Binil" userId="S::kh.en.u3cds22022@kh.students.amrita.edu::758921e7-37b1-428f-b096-243e863ac47e" providerId="AD" clId="Web-{D2F5EDF0-1D17-4DF3-AFE5-66D25716F4FA}" dt="2023-12-03T17:27:34.379" v="1"/>
        <pc:sldMkLst>
          <pc:docMk/>
          <pc:sldMk cId="3559931486" sldId="337"/>
        </pc:sldMkLst>
      </pc:sldChg>
    </pc:docChg>
  </pc:docChgLst>
  <pc:docChgLst>
    <pc:chgData clId="Web-{3CC544AF-DD41-4B5F-A43B-BD0E3BA967AD}"/>
    <pc:docChg chg="modSld">
      <pc:chgData name="" userId="" providerId="" clId="Web-{3CC544AF-DD41-4B5F-A43B-BD0E3BA967AD}" dt="2023-12-02T16:49:15.575" v="0"/>
      <pc:docMkLst>
        <pc:docMk/>
      </pc:docMkLst>
      <pc:sldChg chg="delSp">
        <pc:chgData name="" userId="" providerId="" clId="Web-{3CC544AF-DD41-4B5F-A43B-BD0E3BA967AD}" dt="2023-12-02T16:49:15.575" v="0"/>
        <pc:sldMkLst>
          <pc:docMk/>
          <pc:sldMk cId="3937726491" sldId="259"/>
        </pc:sldMkLst>
        <pc:picChg chg="del">
          <ac:chgData name="" userId="" providerId="" clId="Web-{3CC544AF-DD41-4B5F-A43B-BD0E3BA967AD}" dt="2023-12-02T16:49:15.575" v="0"/>
          <ac:picMkLst>
            <pc:docMk/>
            <pc:sldMk cId="3937726491" sldId="259"/>
            <ac:picMk id="3" creationId="{534E9C8E-539A-3A9C-961A-5AE623C0BD7B}"/>
          </ac:picMkLst>
        </pc:picChg>
      </pc:sldChg>
    </pc:docChg>
  </pc:docChgLst>
  <pc:docChgLst>
    <pc:chgData name="Gopikrishnan M" userId="S::kh.en.u3cds22034@kh.students.amrita.edu::5ff5483e-84fa-4ba8-ba97-67146c0ab31b" providerId="AD" clId="Web-{F3B66238-A1C0-40C9-ABBB-C817F554F0DE}"/>
    <pc:docChg chg="modSld">
      <pc:chgData name="Gopikrishnan M" userId="S::kh.en.u3cds22034@kh.students.amrita.edu::5ff5483e-84fa-4ba8-ba97-67146c0ab31b" providerId="AD" clId="Web-{F3B66238-A1C0-40C9-ABBB-C817F554F0DE}" dt="2023-12-02T18:58:29.631" v="91" actId="20577"/>
      <pc:docMkLst>
        <pc:docMk/>
      </pc:docMkLst>
      <pc:sldChg chg="modSp">
        <pc:chgData name="Gopikrishnan M" userId="S::kh.en.u3cds22034@kh.students.amrita.edu::5ff5483e-84fa-4ba8-ba97-67146c0ab31b" providerId="AD" clId="Web-{F3B66238-A1C0-40C9-ABBB-C817F554F0DE}" dt="2023-12-02T18:53:22.283" v="4" actId="20577"/>
        <pc:sldMkLst>
          <pc:docMk/>
          <pc:sldMk cId="2369749390" sldId="287"/>
        </pc:sldMkLst>
        <pc:spChg chg="mod">
          <ac:chgData name="Gopikrishnan M" userId="S::kh.en.u3cds22034@kh.students.amrita.edu::5ff5483e-84fa-4ba8-ba97-67146c0ab31b" providerId="AD" clId="Web-{F3B66238-A1C0-40C9-ABBB-C817F554F0DE}" dt="2023-12-02T18:53:22.283" v="4" actId="20577"/>
          <ac:spMkLst>
            <pc:docMk/>
            <pc:sldMk cId="2369749390" sldId="287"/>
            <ac:spMk id="5" creationId="{07171DCA-072F-CDBE-F10F-4910946E932B}"/>
          </ac:spMkLst>
        </pc:spChg>
      </pc:sldChg>
      <pc:sldChg chg="modSp">
        <pc:chgData name="Gopikrishnan M" userId="S::kh.en.u3cds22034@kh.students.amrita.edu::5ff5483e-84fa-4ba8-ba97-67146c0ab31b" providerId="AD" clId="Web-{F3B66238-A1C0-40C9-ABBB-C817F554F0DE}" dt="2023-12-02T18:57:23.427" v="62" actId="20577"/>
        <pc:sldMkLst>
          <pc:docMk/>
          <pc:sldMk cId="6939662" sldId="295"/>
        </pc:sldMkLst>
        <pc:spChg chg="mod">
          <ac:chgData name="Gopikrishnan M" userId="S::kh.en.u3cds22034@kh.students.amrita.edu::5ff5483e-84fa-4ba8-ba97-67146c0ab31b" providerId="AD" clId="Web-{F3B66238-A1C0-40C9-ABBB-C817F554F0DE}" dt="2023-12-02T18:57:23.427" v="62" actId="20577"/>
          <ac:spMkLst>
            <pc:docMk/>
            <pc:sldMk cId="6939662" sldId="295"/>
            <ac:spMk id="14" creationId="{776EBC01-10F9-97DC-FEA5-C649239F08C3}"/>
          </ac:spMkLst>
        </pc:spChg>
      </pc:sldChg>
      <pc:sldChg chg="delSp modSp">
        <pc:chgData name="Gopikrishnan M" userId="S::kh.en.u3cds22034@kh.students.amrita.edu::5ff5483e-84fa-4ba8-ba97-67146c0ab31b" providerId="AD" clId="Web-{F3B66238-A1C0-40C9-ABBB-C817F554F0DE}" dt="2023-12-02T18:58:29.631" v="91" actId="20577"/>
        <pc:sldMkLst>
          <pc:docMk/>
          <pc:sldMk cId="2045046713" sldId="337"/>
        </pc:sldMkLst>
        <pc:spChg chg="mod">
          <ac:chgData name="Gopikrishnan M" userId="S::kh.en.u3cds22034@kh.students.amrita.edu::5ff5483e-84fa-4ba8-ba97-67146c0ab31b" providerId="AD" clId="Web-{F3B66238-A1C0-40C9-ABBB-C817F554F0DE}" dt="2023-12-02T18:58:29.631" v="91" actId="20577"/>
          <ac:spMkLst>
            <pc:docMk/>
            <pc:sldMk cId="2045046713" sldId="337"/>
            <ac:spMk id="2" creationId="{2FC7598D-EEF2-39B6-EEFC-2690F2EE1E84}"/>
          </ac:spMkLst>
        </pc:spChg>
        <pc:spChg chg="del">
          <ac:chgData name="Gopikrishnan M" userId="S::kh.en.u3cds22034@kh.students.amrita.edu::5ff5483e-84fa-4ba8-ba97-67146c0ab31b" providerId="AD" clId="Web-{F3B66238-A1C0-40C9-ABBB-C817F554F0DE}" dt="2023-12-02T18:58:26.256" v="90"/>
          <ac:spMkLst>
            <pc:docMk/>
            <pc:sldMk cId="2045046713" sldId="337"/>
            <ac:spMk id="3" creationId="{83781336-E6DC-B404-0B19-332012E2C597}"/>
          </ac:spMkLst>
        </pc:spChg>
      </pc:sldChg>
    </pc:docChg>
  </pc:docChgLst>
  <pc:docChgLst>
    <pc:chgData name="Ajin T V" userId="fce818ee-b6fb-4205-8888-c11002630c56" providerId="ADAL" clId="{F135BFB0-BD2F-B241-A832-7277A8E75121}"/>
    <pc:docChg chg="modSld">
      <pc:chgData name="Ajin T V" userId="fce818ee-b6fb-4205-8888-c11002630c56" providerId="ADAL" clId="{F135BFB0-BD2F-B241-A832-7277A8E75121}" dt="2023-12-02T18:57:51.610" v="45" actId="20577"/>
      <pc:docMkLst>
        <pc:docMk/>
      </pc:docMkLst>
      <pc:sldChg chg="modSp">
        <pc:chgData name="Ajin T V" userId="fce818ee-b6fb-4205-8888-c11002630c56" providerId="ADAL" clId="{F135BFB0-BD2F-B241-A832-7277A8E75121}" dt="2023-12-02T18:55:32.659" v="11" actId="20577"/>
        <pc:sldMkLst>
          <pc:docMk/>
          <pc:sldMk cId="6939662" sldId="295"/>
        </pc:sldMkLst>
        <pc:spChg chg="mod">
          <ac:chgData name="Ajin T V" userId="fce818ee-b6fb-4205-8888-c11002630c56" providerId="ADAL" clId="{F135BFB0-BD2F-B241-A832-7277A8E75121}" dt="2023-12-02T18:55:32.659" v="11" actId="20577"/>
          <ac:spMkLst>
            <pc:docMk/>
            <pc:sldMk cId="6939662" sldId="295"/>
            <ac:spMk id="14" creationId="{776EBC01-10F9-97DC-FEA5-C649239F08C3}"/>
          </ac:spMkLst>
        </pc:spChg>
      </pc:sldChg>
      <pc:sldChg chg="modSp">
        <pc:chgData name="Ajin T V" userId="fce818ee-b6fb-4205-8888-c11002630c56" providerId="ADAL" clId="{F135BFB0-BD2F-B241-A832-7277A8E75121}" dt="2023-12-02T18:57:51.610" v="45" actId="20577"/>
        <pc:sldMkLst>
          <pc:docMk/>
          <pc:sldMk cId="2045046713" sldId="337"/>
        </pc:sldMkLst>
        <pc:spChg chg="mod">
          <ac:chgData name="Ajin T V" userId="fce818ee-b6fb-4205-8888-c11002630c56" providerId="ADAL" clId="{F135BFB0-BD2F-B241-A832-7277A8E75121}" dt="2023-12-02T18:57:51.610" v="45" actId="20577"/>
          <ac:spMkLst>
            <pc:docMk/>
            <pc:sldMk cId="2045046713" sldId="337"/>
            <ac:spMk id="2" creationId="{2FC7598D-EEF2-39B6-EEFC-2690F2EE1E84}"/>
          </ac:spMkLst>
        </pc:spChg>
      </pc:sldChg>
    </pc:docChg>
  </pc:docChgLst>
  <pc:docChgLst>
    <pc:chgData name="Gopikrishnan M" userId="S::kh.en.u3cds22034@kh.students.amrita.edu::5ff5483e-84fa-4ba8-ba97-67146c0ab31b" providerId="AD" clId="Web-{D2350F55-5759-496D-90D5-21F488282894}"/>
    <pc:docChg chg="modSld">
      <pc:chgData name="Gopikrishnan M" userId="S::kh.en.u3cds22034@kh.students.amrita.edu::5ff5483e-84fa-4ba8-ba97-67146c0ab31b" providerId="AD" clId="Web-{D2350F55-5759-496D-90D5-21F488282894}" dt="2023-12-02T16:17:42.973" v="3" actId="20577"/>
      <pc:docMkLst>
        <pc:docMk/>
      </pc:docMkLst>
      <pc:sldChg chg="modSp">
        <pc:chgData name="Gopikrishnan M" userId="S::kh.en.u3cds22034@kh.students.amrita.edu::5ff5483e-84fa-4ba8-ba97-67146c0ab31b" providerId="AD" clId="Web-{D2350F55-5759-496D-90D5-21F488282894}" dt="2023-12-02T16:17:42.973" v="3" actId="20577"/>
        <pc:sldMkLst>
          <pc:docMk/>
          <pc:sldMk cId="447327161" sldId="266"/>
        </pc:sldMkLst>
        <pc:spChg chg="mod">
          <ac:chgData name="Gopikrishnan M" userId="S::kh.en.u3cds22034@kh.students.amrita.edu::5ff5483e-84fa-4ba8-ba97-67146c0ab31b" providerId="AD" clId="Web-{D2350F55-5759-496D-90D5-21F488282894}" dt="2023-12-02T16:17:42.973" v="3" actId="20577"/>
          <ac:spMkLst>
            <pc:docMk/>
            <pc:sldMk cId="447327161" sldId="266"/>
            <ac:spMk id="2" creationId="{00000000-0000-0000-0000-000000000000}"/>
          </ac:spMkLst>
        </pc:spChg>
      </pc:sldChg>
    </pc:docChg>
  </pc:docChgLst>
  <pc:docChgLst>
    <pc:chgData name="Erick Xavier" userId="S::kh.en.u3cds22029@kh.students.amrita.edu::c11b3909-f4c4-4fe3-a3f7-d7585ae43a8f" providerId="AD" clId="Web-{6D1760AE-F533-4307-ACDB-DB13A662FAC8}"/>
    <pc:docChg chg="mod">
      <pc:chgData name="Erick Xavier" userId="S::kh.en.u3cds22029@kh.students.amrita.edu::c11b3909-f4c4-4fe3-a3f7-d7585ae43a8f" providerId="AD" clId="Web-{6D1760AE-F533-4307-ACDB-DB13A662FAC8}" dt="2023-12-02T18:55:03.315" v="3"/>
      <pc:docMkLst>
        <pc:docMk/>
      </pc:docMkLst>
      <pc:sldChg chg="addCm delCm">
        <pc:chgData name="Erick Xavier" userId="S::kh.en.u3cds22029@kh.students.amrita.edu::c11b3909-f4c4-4fe3-a3f7-d7585ae43a8f" providerId="AD" clId="Web-{6D1760AE-F533-4307-ACDB-DB13A662FAC8}" dt="2023-12-02T18:55:03.315" v="3"/>
        <pc:sldMkLst>
          <pc:docMk/>
          <pc:sldMk cId="6939662" sldId="295"/>
        </pc:sldMkLst>
        <pc:extLst>
          <p:ext xmlns:p="http://schemas.openxmlformats.org/presentationml/2006/main" uri="{D6D511B9-2390-475A-947B-AFAB55BFBCF1}">
            <pc226:cmChg xmlns:pc226="http://schemas.microsoft.com/office/powerpoint/2022/06/main/command" chg="add del">
              <pc226:chgData name="Erick Xavier" userId="S::kh.en.u3cds22029@kh.students.amrita.edu::c11b3909-f4c4-4fe3-a3f7-d7585ae43a8f" providerId="AD" clId="Web-{6D1760AE-F533-4307-ACDB-DB13A662FAC8}" dt="2023-12-02T18:55:03.315" v="3"/>
              <pc2:cmMkLst xmlns:pc2="http://schemas.microsoft.com/office/powerpoint/2019/9/main/command">
                <pc:docMk/>
                <pc:sldMk cId="6939662" sldId="295"/>
                <pc2:cmMk id="{660A6675-4744-4438-BF7D-AE8BF4D7E7A8}"/>
              </pc2:cmMkLst>
            </pc226:cmChg>
          </p:ext>
        </pc:extLst>
      </pc:sldChg>
    </pc:docChg>
  </pc:docChgLst>
  <pc:docChgLst>
    <pc:chgData name="Madhav Krishnan" userId="S::kh.en.u3cds22044@kh.students.amrita.edu::2d327508-8e0f-4b39-8a44-18e13f62912f" providerId="AD" clId="Web-{9DC0E04A-1D77-4D5B-B287-96196AABE38F}"/>
    <pc:docChg chg="modSld sldOrd">
      <pc:chgData name="Madhav Krishnan" userId="S::kh.en.u3cds22044@kh.students.amrita.edu::2d327508-8e0f-4b39-8a44-18e13f62912f" providerId="AD" clId="Web-{9DC0E04A-1D77-4D5B-B287-96196AABE38F}" dt="2023-11-25T07:36:39.159" v="10"/>
      <pc:docMkLst>
        <pc:docMk/>
      </pc:docMkLst>
      <pc:sldChg chg="modSp ord">
        <pc:chgData name="Madhav Krishnan" userId="S::kh.en.u3cds22044@kh.students.amrita.edu::2d327508-8e0f-4b39-8a44-18e13f62912f" providerId="AD" clId="Web-{9DC0E04A-1D77-4D5B-B287-96196AABE38F}" dt="2023-11-25T07:36:39.159" v="10"/>
        <pc:sldMkLst>
          <pc:docMk/>
          <pc:sldMk cId="3937726491" sldId="259"/>
        </pc:sldMkLst>
        <pc:spChg chg="mod">
          <ac:chgData name="Madhav Krishnan" userId="S::kh.en.u3cds22044@kh.students.amrita.edu::2d327508-8e0f-4b39-8a44-18e13f62912f" providerId="AD" clId="Web-{9DC0E04A-1D77-4D5B-B287-96196AABE38F}" dt="2023-11-25T07:36:30.971" v="9" actId="20577"/>
          <ac:spMkLst>
            <pc:docMk/>
            <pc:sldMk cId="3937726491" sldId="259"/>
            <ac:spMk id="9" creationId="{BC88933B-CFB2-4662-9CA9-2C1E08385BA5}"/>
          </ac:spMkLst>
        </pc:spChg>
      </pc:sldChg>
    </pc:docChg>
  </pc:docChgLst>
  <pc:docChgLst>
    <pc:chgData name="Gayathri Ajith" userId="S::kh.en.u3cds22030@kh.students.amrita.edu::ca433adf-91cf-4efc-9e31-4ea65ae15ca0" providerId="AD" clId="Web-{A398E2EA-D145-4941-82E8-10FB82689CB8}"/>
    <pc:docChg chg="sldOrd">
      <pc:chgData name="Gayathri Ajith" userId="S::kh.en.u3cds22030@kh.students.amrita.edu::ca433adf-91cf-4efc-9e31-4ea65ae15ca0" providerId="AD" clId="Web-{A398E2EA-D145-4941-82E8-10FB82689CB8}" dt="2023-12-03T14:44:31.244" v="0"/>
      <pc:docMkLst>
        <pc:docMk/>
      </pc:docMkLst>
      <pc:sldChg chg="ord">
        <pc:chgData name="Gayathri Ajith" userId="S::kh.en.u3cds22030@kh.students.amrita.edu::ca433adf-91cf-4efc-9e31-4ea65ae15ca0" providerId="AD" clId="Web-{A398E2EA-D145-4941-82E8-10FB82689CB8}" dt="2023-12-03T14:44:31.244" v="0"/>
        <pc:sldMkLst>
          <pc:docMk/>
          <pc:sldMk cId="2963565129" sldId="285"/>
        </pc:sldMkLst>
      </pc:sldChg>
    </pc:docChg>
  </pc:docChgLst>
  <pc:docChgLst>
    <pc:chgData name="S Vijayarajan" userId="S::kh.en.u3cds22061@kh.students.amrita.edu::ef15c555-535c-4d8d-b991-4d511f13ea7a" providerId="AD" clId="Web-{72872509-87E0-11C9-F5DD-26DFDD6167DA}"/>
    <pc:docChg chg="modSld sldOrd">
      <pc:chgData name="S Vijayarajan" userId="S::kh.en.u3cds22061@kh.students.amrita.edu::ef15c555-535c-4d8d-b991-4d511f13ea7a" providerId="AD" clId="Web-{72872509-87E0-11C9-F5DD-26DFDD6167DA}" dt="2023-12-03T11:08:38.090" v="2" actId="1076"/>
      <pc:docMkLst>
        <pc:docMk/>
      </pc:docMkLst>
      <pc:sldChg chg="ord">
        <pc:chgData name="S Vijayarajan" userId="S::kh.en.u3cds22061@kh.students.amrita.edu::ef15c555-535c-4d8d-b991-4d511f13ea7a" providerId="AD" clId="Web-{72872509-87E0-11C9-F5DD-26DFDD6167DA}" dt="2023-12-03T06:58:49.257" v="0"/>
        <pc:sldMkLst>
          <pc:docMk/>
          <pc:sldMk cId="3896595740" sldId="307"/>
        </pc:sldMkLst>
      </pc:sldChg>
      <pc:sldChg chg="modSp">
        <pc:chgData name="S Vijayarajan" userId="S::kh.en.u3cds22061@kh.students.amrita.edu::ef15c555-535c-4d8d-b991-4d511f13ea7a" providerId="AD" clId="Web-{72872509-87E0-11C9-F5DD-26DFDD6167DA}" dt="2023-12-03T11:08:38.090" v="2" actId="1076"/>
        <pc:sldMkLst>
          <pc:docMk/>
          <pc:sldMk cId="1445805335" sldId="332"/>
        </pc:sldMkLst>
        <pc:picChg chg="mod">
          <ac:chgData name="S Vijayarajan" userId="S::kh.en.u3cds22061@kh.students.amrita.edu::ef15c555-535c-4d8d-b991-4d511f13ea7a" providerId="AD" clId="Web-{72872509-87E0-11C9-F5DD-26DFDD6167DA}" dt="2023-12-03T11:08:38.090" v="2" actId="1076"/>
          <ac:picMkLst>
            <pc:docMk/>
            <pc:sldMk cId="1445805335" sldId="332"/>
            <ac:picMk id="4" creationId="{FBBB98B7-82F7-BB6B-0B12-FB860A267382}"/>
          </ac:picMkLst>
        </pc:picChg>
      </pc:sldChg>
    </pc:docChg>
  </pc:docChgLst>
  <pc:docChgLst>
    <pc:chgData name="Niranjana A S" userId="S::kh.en.u3cds22055@kh.students.amrita.edu::3d03ecee-e5e5-400a-9440-fccc48ba5c88" providerId="AD" clId="Web-{95B0EEC3-C7FA-4055-B1D0-67CAAC8A7C79}"/>
    <pc:docChg chg="sldOrd">
      <pc:chgData name="Niranjana A S" userId="S::kh.en.u3cds22055@kh.students.amrita.edu::3d03ecee-e5e5-400a-9440-fccc48ba5c88" providerId="AD" clId="Web-{95B0EEC3-C7FA-4055-B1D0-67CAAC8A7C79}" dt="2023-11-26T14:16:01.427" v="0"/>
      <pc:docMkLst>
        <pc:docMk/>
      </pc:docMkLst>
      <pc:sldChg chg="ord">
        <pc:chgData name="Niranjana A S" userId="S::kh.en.u3cds22055@kh.students.amrita.edu::3d03ecee-e5e5-400a-9440-fccc48ba5c88" providerId="AD" clId="Web-{95B0EEC3-C7FA-4055-B1D0-67CAAC8A7C79}" dt="2023-11-26T14:16:01.427" v="0"/>
        <pc:sldMkLst>
          <pc:docMk/>
          <pc:sldMk cId="888968433" sldId="333"/>
        </pc:sldMkLst>
      </pc:sldChg>
    </pc:docChg>
  </pc:docChgLst>
  <pc:docChgLst>
    <pc:chgData name="Erick Xavier" userId="S::kh.en.u3cds22029@kh.students.amrita.edu::c11b3909-f4c4-4fe3-a3f7-d7585ae43a8f" providerId="AD" clId="Web-{D8D1CED9-1B12-4DC7-ACB3-A3961420019D}"/>
    <pc:docChg chg="delSld modSld">
      <pc:chgData name="Erick Xavier" userId="S::kh.en.u3cds22029@kh.students.amrita.edu::c11b3909-f4c4-4fe3-a3f7-d7585ae43a8f" providerId="AD" clId="Web-{D8D1CED9-1B12-4DC7-ACB3-A3961420019D}" dt="2023-12-02T19:01:21.600" v="212"/>
      <pc:docMkLst>
        <pc:docMk/>
      </pc:docMkLst>
      <pc:sldChg chg="modSp">
        <pc:chgData name="Erick Xavier" userId="S::kh.en.u3cds22029@kh.students.amrita.edu::c11b3909-f4c4-4fe3-a3f7-d7585ae43a8f" providerId="AD" clId="Web-{D8D1CED9-1B12-4DC7-ACB3-A3961420019D}" dt="2023-12-02T18:57:25.627" v="62" actId="20577"/>
        <pc:sldMkLst>
          <pc:docMk/>
          <pc:sldMk cId="6939662" sldId="295"/>
        </pc:sldMkLst>
        <pc:spChg chg="mod">
          <ac:chgData name="Erick Xavier" userId="S::kh.en.u3cds22029@kh.students.amrita.edu::c11b3909-f4c4-4fe3-a3f7-d7585ae43a8f" providerId="AD" clId="Web-{D8D1CED9-1B12-4DC7-ACB3-A3961420019D}" dt="2023-12-02T18:57:25.627" v="62" actId="20577"/>
          <ac:spMkLst>
            <pc:docMk/>
            <pc:sldMk cId="6939662" sldId="295"/>
            <ac:spMk id="6" creationId="{C2558598-1BB6-2B92-ED16-1B562711DD1F}"/>
          </ac:spMkLst>
        </pc:spChg>
        <pc:spChg chg="mod">
          <ac:chgData name="Erick Xavier" userId="S::kh.en.u3cds22029@kh.students.amrita.edu::c11b3909-f4c4-4fe3-a3f7-d7585ae43a8f" providerId="AD" clId="Web-{D8D1CED9-1B12-4DC7-ACB3-A3961420019D}" dt="2023-12-02T18:57:06.190" v="56" actId="20577"/>
          <ac:spMkLst>
            <pc:docMk/>
            <pc:sldMk cId="6939662" sldId="295"/>
            <ac:spMk id="14" creationId="{776EBC01-10F9-97DC-FEA5-C649239F08C3}"/>
          </ac:spMkLst>
        </pc:spChg>
      </pc:sldChg>
      <pc:sldChg chg="modSp del">
        <pc:chgData name="Erick Xavier" userId="S::kh.en.u3cds22029@kh.students.amrita.edu::c11b3909-f4c4-4fe3-a3f7-d7585ae43a8f" providerId="AD" clId="Web-{D8D1CED9-1B12-4DC7-ACB3-A3961420019D}" dt="2023-12-02T19:01:21.600" v="212"/>
        <pc:sldMkLst>
          <pc:docMk/>
          <pc:sldMk cId="2045046713" sldId="337"/>
        </pc:sldMkLst>
        <pc:spChg chg="mod">
          <ac:chgData name="Erick Xavier" userId="S::kh.en.u3cds22029@kh.students.amrita.edu::c11b3909-f4c4-4fe3-a3f7-d7585ae43a8f" providerId="AD" clId="Web-{D8D1CED9-1B12-4DC7-ACB3-A3961420019D}" dt="2023-12-02T19:01:14.381" v="211" actId="20577"/>
          <ac:spMkLst>
            <pc:docMk/>
            <pc:sldMk cId="2045046713" sldId="337"/>
            <ac:spMk id="2" creationId="{2FC7598D-EEF2-39B6-EEFC-2690F2EE1E84}"/>
          </ac:spMkLst>
        </pc:spChg>
        <pc:spChg chg="mod">
          <ac:chgData name="Erick Xavier" userId="S::kh.en.u3cds22029@kh.students.amrita.edu::c11b3909-f4c4-4fe3-a3f7-d7585ae43a8f" providerId="AD" clId="Web-{D8D1CED9-1B12-4DC7-ACB3-A3961420019D}" dt="2023-12-02T18:57:44.253" v="67" actId="20577"/>
          <ac:spMkLst>
            <pc:docMk/>
            <pc:sldMk cId="2045046713" sldId="337"/>
            <ac:spMk id="3" creationId="{83781336-E6DC-B404-0B19-332012E2C597}"/>
          </ac:spMkLst>
        </pc:spChg>
      </pc:sldChg>
    </pc:docChg>
  </pc:docChgLst>
  <pc:docChgLst>
    <pc:chgData name="Gayathri Ajith" userId="S::kh.en.u3cds22030@kh.students.amrita.edu::ca433adf-91cf-4efc-9e31-4ea65ae15ca0" providerId="AD" clId="Web-{FC9A7C22-816F-47D8-A1D1-BC3344706FFB}"/>
    <pc:docChg chg="sldOrd">
      <pc:chgData name="Gayathri Ajith" userId="S::kh.en.u3cds22030@kh.students.amrita.edu::ca433adf-91cf-4efc-9e31-4ea65ae15ca0" providerId="AD" clId="Web-{FC9A7C22-816F-47D8-A1D1-BC3344706FFB}" dt="2023-11-27T08:51:21.011" v="0"/>
      <pc:docMkLst>
        <pc:docMk/>
      </pc:docMkLst>
      <pc:sldChg chg="ord">
        <pc:chgData name="Gayathri Ajith" userId="S::kh.en.u3cds22030@kh.students.amrita.edu::ca433adf-91cf-4efc-9e31-4ea65ae15ca0" providerId="AD" clId="Web-{FC9A7C22-816F-47D8-A1D1-BC3344706FFB}" dt="2023-11-27T08:51:21.011" v="0"/>
        <pc:sldMkLst>
          <pc:docMk/>
          <pc:sldMk cId="277968561" sldId="314"/>
        </pc:sldMkLst>
      </pc:sldChg>
    </pc:docChg>
  </pc:docChgLst>
  <pc:docChgLst>
    <pc:chgData name="Bhagat Kesavan" userId="S::kh.en.u3cds22026@kh.students.amrita.edu::bff2a7d2-0965-4f23-96cf-c35f69b1fdf9" providerId="AD" clId="Web-{C2393B97-E102-4AFB-8A3A-1EBD47EE9469}"/>
    <pc:docChg chg="addSld delSld">
      <pc:chgData name="Bhagat Kesavan" userId="S::kh.en.u3cds22026@kh.students.amrita.edu::bff2a7d2-0965-4f23-96cf-c35f69b1fdf9" providerId="AD" clId="Web-{C2393B97-E102-4AFB-8A3A-1EBD47EE9469}" dt="2023-12-02T10:33:21.716" v="1"/>
      <pc:docMkLst>
        <pc:docMk/>
      </pc:docMkLst>
      <pc:sldChg chg="add del">
        <pc:chgData name="Bhagat Kesavan" userId="S::kh.en.u3cds22026@kh.students.amrita.edu::bff2a7d2-0965-4f23-96cf-c35f69b1fdf9" providerId="AD" clId="Web-{C2393B97-E102-4AFB-8A3A-1EBD47EE9469}" dt="2023-12-02T10:33:21.716" v="1"/>
        <pc:sldMkLst>
          <pc:docMk/>
          <pc:sldMk cId="3937726491" sldId="259"/>
        </pc:sldMkLst>
      </pc:sldChg>
    </pc:docChg>
  </pc:docChgLst>
  <pc:docChgLst>
    <pc:chgData name="Gayathri Ajith" userId="S::kh.en.u3cds22030@kh.students.amrita.edu::ca433adf-91cf-4efc-9e31-4ea65ae15ca0" providerId="AD" clId="Web-{2E10F616-76A6-49E4-80E0-A9CA0147E815}"/>
    <pc:docChg chg="sldOrd">
      <pc:chgData name="Gayathri Ajith" userId="S::kh.en.u3cds22030@kh.students.amrita.edu::ca433adf-91cf-4efc-9e31-4ea65ae15ca0" providerId="AD" clId="Web-{2E10F616-76A6-49E4-80E0-A9CA0147E815}" dt="2023-12-03T12:09:43.531" v="1"/>
      <pc:docMkLst>
        <pc:docMk/>
      </pc:docMkLst>
      <pc:sldChg chg="ord">
        <pc:chgData name="Gayathri Ajith" userId="S::kh.en.u3cds22030@kh.students.amrita.edu::ca433adf-91cf-4efc-9e31-4ea65ae15ca0" providerId="AD" clId="Web-{2E10F616-76A6-49E4-80E0-A9CA0147E815}" dt="2023-12-03T12:09:43.531" v="1"/>
        <pc:sldMkLst>
          <pc:docMk/>
          <pc:sldMk cId="1088912780" sldId="303"/>
        </pc:sldMkLst>
      </pc:sldChg>
      <pc:sldChg chg="ord">
        <pc:chgData name="Gayathri Ajith" userId="S::kh.en.u3cds22030@kh.students.amrita.edu::ca433adf-91cf-4efc-9e31-4ea65ae15ca0" providerId="AD" clId="Web-{2E10F616-76A6-49E4-80E0-A9CA0147E815}" dt="2023-12-03T12:06:04.574" v="0"/>
        <pc:sldMkLst>
          <pc:docMk/>
          <pc:sldMk cId="2702722537" sldId="33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03347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8290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90863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86762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8015106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932985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16378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59051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91475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266002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12/3/2023</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86576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12/3/2023</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26231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hyperlink" Target="https://www.javatpoint.com/rr-rotation-in-avl-tree"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javatpoint.com/ll-rotation-in-avl-tre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88933B-CFB2-4662-9CA9-2C1E08385B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t>
            </a:r>
            <a:r>
              <a:rPr lang="en-US" err="1"/>
              <a:t>üúíöø</a:t>
            </a:r>
            <a:r>
              <a:rPr lang="en-US" err="1">
                <a:highlight>
                  <a:srgbClr val="FFFF00"/>
                </a:highlight>
              </a:rPr>
              <a:t>ðßáå</a:t>
            </a:r>
            <a:r>
              <a:rPr lang="en-US" err="1"/>
              <a:t>€æñ</a:t>
            </a:r>
          </a:p>
        </p:txBody>
      </p:sp>
      <p:sp>
        <p:nvSpPr>
          <p:cNvPr id="11" name="Rectangle 10">
            <a:extLst>
              <a:ext uri="{FF2B5EF4-FFF2-40B4-BE49-F238E27FC236}">
                <a16:creationId xmlns:a16="http://schemas.microsoft.com/office/drawing/2014/main" id="{F909EEE1-52DB-4A86-AFCE-CCE904184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2"/>
            <a:ext cx="12192000" cy="685734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4305869" y="1994264"/>
            <a:ext cx="6935872" cy="3922755"/>
          </a:xfrm>
        </p:spPr>
        <p:txBody>
          <a:bodyPr>
            <a:normAutofit/>
          </a:bodyPr>
          <a:lstStyle/>
          <a:p>
            <a:pPr algn="r"/>
            <a:r>
              <a:rPr lang="en-US" b="1"/>
              <a:t>Tree</a:t>
            </a:r>
          </a:p>
        </p:txBody>
      </p:sp>
      <p:cxnSp>
        <p:nvCxnSpPr>
          <p:cNvPr id="13" name="Straight Connector 12">
            <a:extLst>
              <a:ext uri="{FF2B5EF4-FFF2-40B4-BE49-F238E27FC236}">
                <a16:creationId xmlns:a16="http://schemas.microsoft.com/office/drawing/2014/main" id="{326FE4BA-3BD1-4AB3-A3EB-39FF16D96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BD85EF3-E980-4EF9-BF91-C0540D302A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a:endCxn id="15" idx="2"/>
          </p:cNvCxnSpPr>
          <p:nvPr>
            <p:extLst>
              <p:ext uri="{386F3935-93C4-4BCD-93E2-E3B085C9AB24}">
                <p16:designElem xmlns:p16="http://schemas.microsoft.com/office/powerpoint/2015/main" val="1"/>
              </p:ext>
            </p:extLst>
          </p:nvPr>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726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5AFF40-7BAD-8928-4459-835DA217B5C4}"/>
              </a:ext>
            </a:extLst>
          </p:cNvPr>
          <p:cNvSpPr>
            <a:spLocks noGrp="1"/>
          </p:cNvSpPr>
          <p:nvPr>
            <p:ph idx="1"/>
          </p:nvPr>
        </p:nvSpPr>
        <p:spPr/>
        <p:txBody>
          <a:bodyPr>
            <a:normAutofit/>
          </a:bodyPr>
          <a:lstStyle/>
          <a:p>
            <a:r>
              <a:rPr lang="en-IN" b="1"/>
              <a:t>HEIGHT</a:t>
            </a:r>
          </a:p>
          <a:p>
            <a:pPr marL="0" indent="0">
              <a:buNone/>
            </a:pPr>
            <a:r>
              <a:rPr lang="en-IN"/>
              <a:t>Total number of edges from leaf node to a particular node in the longest path is called as HEIGHT of that Node. In a tree, height of the root node is said to be height of the tree. In a tree, height of all leaf nodes is ‘0’.</a:t>
            </a:r>
          </a:p>
          <a:p>
            <a:r>
              <a:rPr lang="en-IN" b="1"/>
              <a:t>Path</a:t>
            </a:r>
          </a:p>
          <a:p>
            <a:pPr marL="0" indent="0">
              <a:buNone/>
            </a:pPr>
            <a:r>
              <a:rPr lang="en-IN"/>
              <a:t>In a tree data structure, the sequence of Nodes and Edges from one node to another node is called as PATH between that two Nodes. Length of a Path is total number of nodes in that path. In below example the path A - B - E - J has length 4.</a:t>
            </a:r>
            <a:endParaRPr lang="en-US"/>
          </a:p>
        </p:txBody>
      </p:sp>
      <p:sp>
        <p:nvSpPr>
          <p:cNvPr id="5" name="Title 1">
            <a:extLst>
              <a:ext uri="{FF2B5EF4-FFF2-40B4-BE49-F238E27FC236}">
                <a16:creationId xmlns:a16="http://schemas.microsoft.com/office/drawing/2014/main" id="{D11E0783-B315-3EFD-C31C-41738EA1B0A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25844772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385EA-7506-0135-BC8C-6F29DBC0B87F}"/>
              </a:ext>
            </a:extLst>
          </p:cNvPr>
          <p:cNvSpPr>
            <a:spLocks noGrp="1"/>
          </p:cNvSpPr>
          <p:nvPr>
            <p:ph idx="1"/>
          </p:nvPr>
        </p:nvSpPr>
        <p:spPr/>
        <p:txBody>
          <a:bodyPr>
            <a:normAutofit/>
          </a:bodyPr>
          <a:lstStyle/>
          <a:p>
            <a:r>
              <a:rPr lang="en-IN"/>
              <a:t> </a:t>
            </a:r>
            <a:r>
              <a:rPr lang="en-IN" b="1"/>
              <a:t>Sub Tree</a:t>
            </a:r>
          </a:p>
          <a:p>
            <a:pPr marL="0" indent="0">
              <a:buNone/>
            </a:pPr>
            <a:r>
              <a:rPr lang="en-IN"/>
              <a:t>In a tree data structure, each child from a node forms a subtree recursively. Every child node will form a subtree on its parent node.</a:t>
            </a:r>
          </a:p>
          <a:p>
            <a:pPr marL="0" indent="0">
              <a:buNone/>
            </a:pPr>
            <a:r>
              <a:rPr lang="en-US" b="1"/>
              <a:t>Depth</a:t>
            </a:r>
          </a:p>
          <a:p>
            <a:pPr marL="0" indent="0">
              <a:buNone/>
            </a:pPr>
            <a:r>
              <a:rPr lang="en-US"/>
              <a:t>In a tree data structure, the total number of edges from root node to a particular node is called as DEPTH of that Node. In a tree, the total number of edges from root node to a leaf node in the longest path is said to be Depth of the tree. In simple words, the highest depth of any leaf node in a tree is said to be depth of that tree. In a tree, depth of the root node is '0'.</a:t>
            </a:r>
          </a:p>
        </p:txBody>
      </p:sp>
      <p:sp>
        <p:nvSpPr>
          <p:cNvPr id="5" name="Title 1">
            <a:extLst>
              <a:ext uri="{FF2B5EF4-FFF2-40B4-BE49-F238E27FC236}">
                <a16:creationId xmlns:a16="http://schemas.microsoft.com/office/drawing/2014/main" id="{7E077020-3343-4FF6-D857-AA9D6E89ED2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144380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E4A2D0D-B30C-C7F0-ED61-45F622583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1248" y="1915557"/>
            <a:ext cx="5931150" cy="4024313"/>
          </a:xfrm>
        </p:spPr>
      </p:pic>
      <p:sp>
        <p:nvSpPr>
          <p:cNvPr id="5" name="Title 1">
            <a:extLst>
              <a:ext uri="{FF2B5EF4-FFF2-40B4-BE49-F238E27FC236}">
                <a16:creationId xmlns:a16="http://schemas.microsoft.com/office/drawing/2014/main" id="{EA01AD65-F89C-9DAD-0433-F85F41C92390}"/>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979463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AC840ED6-8A3C-36D9-9CB5-D4CD513389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9019" y="2009775"/>
            <a:ext cx="5833961" cy="4024313"/>
          </a:xfrm>
        </p:spPr>
      </p:pic>
      <p:sp>
        <p:nvSpPr>
          <p:cNvPr id="5" name="Title 1">
            <a:extLst>
              <a:ext uri="{FF2B5EF4-FFF2-40B4-BE49-F238E27FC236}">
                <a16:creationId xmlns:a16="http://schemas.microsoft.com/office/drawing/2014/main" id="{00EF61AB-3D78-C03E-23A3-219FCB92DEF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1715903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869F-E5C5-AA04-DF6B-561EF93F751E}"/>
              </a:ext>
            </a:extLst>
          </p:cNvPr>
          <p:cNvSpPr>
            <a:spLocks noGrp="1"/>
          </p:cNvSpPr>
          <p:nvPr>
            <p:ph type="title"/>
          </p:nvPr>
        </p:nvSpPr>
        <p:spPr/>
        <p:txBody>
          <a:bodyPr/>
          <a:lstStyle/>
          <a:p>
            <a:r>
              <a:rPr lang="en-IN"/>
              <a:t>Different types of Tree</a:t>
            </a:r>
            <a:endParaRPr lang="en-US"/>
          </a:p>
        </p:txBody>
      </p:sp>
      <p:sp>
        <p:nvSpPr>
          <p:cNvPr id="3" name="Content Placeholder 2">
            <a:extLst>
              <a:ext uri="{FF2B5EF4-FFF2-40B4-BE49-F238E27FC236}">
                <a16:creationId xmlns:a16="http://schemas.microsoft.com/office/drawing/2014/main" id="{7B7DAABB-5435-B084-F8C3-60F757498545}"/>
              </a:ext>
            </a:extLst>
          </p:cNvPr>
          <p:cNvSpPr>
            <a:spLocks noGrp="1"/>
          </p:cNvSpPr>
          <p:nvPr>
            <p:ph idx="1"/>
          </p:nvPr>
        </p:nvSpPr>
        <p:spPr>
          <a:xfrm>
            <a:off x="568443" y="1642816"/>
            <a:ext cx="11411664" cy="4024424"/>
          </a:xfrm>
        </p:spPr>
        <p:txBody>
          <a:bodyPr/>
          <a:lstStyle/>
          <a:p>
            <a:r>
              <a:rPr lang="en-IN"/>
              <a:t>Binary Trees</a:t>
            </a:r>
          </a:p>
          <a:p>
            <a:r>
              <a:rPr lang="en-IN"/>
              <a:t> Binary tree is a special type of tree data structure in which every node can have a maximum of 2 children. </a:t>
            </a:r>
          </a:p>
          <a:p>
            <a:r>
              <a:rPr lang="en-IN"/>
              <a:t> tree in which every node can have a maximum of two children is called as Binary Tree.</a:t>
            </a:r>
          </a:p>
          <a:p>
            <a:r>
              <a:rPr lang="en-US"/>
              <a:t>In a binary tree, every node can have either 0 children or 1 child or 2 children but not more than 2 children.</a:t>
            </a:r>
            <a:endParaRPr lang="en-IN"/>
          </a:p>
          <a:p>
            <a:r>
              <a:rPr lang="en-IN"/>
              <a:t> </a:t>
            </a:r>
            <a:endParaRPr lang="en-US"/>
          </a:p>
        </p:txBody>
      </p:sp>
    </p:spTree>
    <p:extLst>
      <p:ext uri="{BB962C8B-B14F-4D97-AF65-F5344CB8AC3E}">
        <p14:creationId xmlns:p14="http://schemas.microsoft.com/office/powerpoint/2010/main" val="283160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1FD4-C602-FD4C-FC6D-E522E55FC8A8}"/>
              </a:ext>
            </a:extLst>
          </p:cNvPr>
          <p:cNvSpPr>
            <a:spLocks noGrp="1"/>
          </p:cNvSpPr>
          <p:nvPr>
            <p:ph type="title"/>
          </p:nvPr>
        </p:nvSpPr>
        <p:spPr/>
        <p:txBody>
          <a:bodyPr/>
          <a:lstStyle/>
          <a:p>
            <a:r>
              <a:rPr lang="en-IN"/>
              <a:t>Binary Tree</a:t>
            </a:r>
            <a:endParaRPr lang="en-US"/>
          </a:p>
        </p:txBody>
      </p:sp>
      <p:pic>
        <p:nvPicPr>
          <p:cNvPr id="7" name="Picture 7">
            <a:extLst>
              <a:ext uri="{FF2B5EF4-FFF2-40B4-BE49-F238E27FC236}">
                <a16:creationId xmlns:a16="http://schemas.microsoft.com/office/drawing/2014/main" id="{B2902DFE-C9CB-561C-5CEF-B828039391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930486"/>
            <a:ext cx="6107753" cy="4024313"/>
          </a:xfrm>
        </p:spPr>
      </p:pic>
      <p:pic>
        <p:nvPicPr>
          <p:cNvPr id="8" name="Picture 8">
            <a:extLst>
              <a:ext uri="{FF2B5EF4-FFF2-40B4-BE49-F238E27FC236}">
                <a16:creationId xmlns:a16="http://schemas.microsoft.com/office/drawing/2014/main" id="{95350708-033E-7460-20A5-5920F79DA7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139" y="1560688"/>
            <a:ext cx="5257935" cy="4763911"/>
          </a:xfrm>
          <a:prstGeom prst="rect">
            <a:avLst/>
          </a:prstGeom>
        </p:spPr>
      </p:pic>
    </p:spTree>
    <p:extLst>
      <p:ext uri="{BB962C8B-B14F-4D97-AF65-F5344CB8AC3E}">
        <p14:creationId xmlns:p14="http://schemas.microsoft.com/office/powerpoint/2010/main" val="2276805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D6F9-7CCF-4C30-297C-748BAF1E40FD}"/>
              </a:ext>
            </a:extLst>
          </p:cNvPr>
          <p:cNvSpPr>
            <a:spLocks noGrp="1"/>
          </p:cNvSpPr>
          <p:nvPr>
            <p:ph type="title"/>
          </p:nvPr>
        </p:nvSpPr>
        <p:spPr/>
        <p:txBody>
          <a:bodyPr/>
          <a:lstStyle/>
          <a:p>
            <a:r>
              <a:rPr lang="en-IN" b="0" i="0">
                <a:solidFill>
                  <a:srgbClr val="610B4B"/>
                </a:solidFill>
                <a:effectLst/>
                <a:latin typeface="erdana"/>
              </a:rPr>
              <a:t>Properties of Binary Tree</a:t>
            </a:r>
            <a:br>
              <a:rPr lang="en-IN" b="0" i="0">
                <a:solidFill>
                  <a:srgbClr val="610B4B"/>
                </a:solidFill>
                <a:effectLst/>
                <a:latin typeface="erdana"/>
              </a:rPr>
            </a:br>
            <a:endParaRPr lang="en-US"/>
          </a:p>
        </p:txBody>
      </p:sp>
      <p:sp>
        <p:nvSpPr>
          <p:cNvPr id="3" name="Content Placeholder 2">
            <a:extLst>
              <a:ext uri="{FF2B5EF4-FFF2-40B4-BE49-F238E27FC236}">
                <a16:creationId xmlns:a16="http://schemas.microsoft.com/office/drawing/2014/main" id="{8293644D-D8B4-8C2B-BCC4-0DC9BD36907E}"/>
              </a:ext>
            </a:extLst>
          </p:cNvPr>
          <p:cNvSpPr>
            <a:spLocks noGrp="1"/>
          </p:cNvSpPr>
          <p:nvPr>
            <p:ph idx="1"/>
          </p:nvPr>
        </p:nvSpPr>
        <p:spPr/>
        <p:txBody>
          <a:bodyPr/>
          <a:lstStyle/>
          <a:p>
            <a:r>
              <a:rPr lang="en-IN"/>
              <a:t>At each level of </a:t>
            </a:r>
            <a:r>
              <a:rPr lang="en-IN" err="1"/>
              <a:t>i</a:t>
            </a:r>
            <a:r>
              <a:rPr lang="en-IN"/>
              <a:t>, the maximum number of nodes is 2^i.
In general, the maximum number of nodes possible at height h is 2^(h+1)  -1.
The minimum number of nodes possible at height h is equal to h+1</a:t>
            </a:r>
          </a:p>
          <a:p>
            <a:r>
              <a:rPr lang="en-US"/>
              <a:t>total number of edges in a full binary tree with n node is n - 1.</a:t>
            </a:r>
          </a:p>
        </p:txBody>
      </p:sp>
    </p:spTree>
    <p:extLst>
      <p:ext uri="{BB962C8B-B14F-4D97-AF65-F5344CB8AC3E}">
        <p14:creationId xmlns:p14="http://schemas.microsoft.com/office/powerpoint/2010/main" val="3859922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063A-5441-80DA-3A6C-40929A7DFA2B}"/>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C4CEA578-92BF-F12C-D6C6-E9C4172858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03840" y="880171"/>
            <a:ext cx="7346983" cy="5153917"/>
          </a:xfrm>
        </p:spPr>
      </p:pic>
      <p:pic>
        <p:nvPicPr>
          <p:cNvPr id="5" name="Picture 5">
            <a:extLst>
              <a:ext uri="{FF2B5EF4-FFF2-40B4-BE49-F238E27FC236}">
                <a16:creationId xmlns:a16="http://schemas.microsoft.com/office/drawing/2014/main" id="{635981F0-4084-2719-8CE9-2FB5186EE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5904" y="719666"/>
            <a:ext cx="7000192" cy="5418667"/>
          </a:xfrm>
          <a:prstGeom prst="rect">
            <a:avLst/>
          </a:prstGeom>
        </p:spPr>
      </p:pic>
    </p:spTree>
    <p:extLst>
      <p:ext uri="{BB962C8B-B14F-4D97-AF65-F5344CB8AC3E}">
        <p14:creationId xmlns:p14="http://schemas.microsoft.com/office/powerpoint/2010/main" val="908126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4237D-8F35-A604-6AF1-6551EC0CC03F}"/>
              </a:ext>
            </a:extLst>
          </p:cNvPr>
          <p:cNvSpPr>
            <a:spLocks noGrp="1"/>
          </p:cNvSpPr>
          <p:nvPr>
            <p:ph type="title"/>
          </p:nvPr>
        </p:nvSpPr>
        <p:spPr/>
        <p:txBody>
          <a:bodyPr/>
          <a:lstStyle/>
          <a:p>
            <a:r>
              <a:rPr lang="en-IN"/>
              <a:t>Traversal of Binary Trees</a:t>
            </a:r>
            <a:endParaRPr lang="en-US"/>
          </a:p>
        </p:txBody>
      </p:sp>
      <p:sp>
        <p:nvSpPr>
          <p:cNvPr id="3" name="Content Placeholder 2">
            <a:extLst>
              <a:ext uri="{FF2B5EF4-FFF2-40B4-BE49-F238E27FC236}">
                <a16:creationId xmlns:a16="http://schemas.microsoft.com/office/drawing/2014/main" id="{5CD4BD27-DFEA-9DD5-03CA-4CEF4094B652}"/>
              </a:ext>
            </a:extLst>
          </p:cNvPr>
          <p:cNvSpPr>
            <a:spLocks noGrp="1"/>
          </p:cNvSpPr>
          <p:nvPr>
            <p:ph idx="1"/>
          </p:nvPr>
        </p:nvSpPr>
        <p:spPr/>
        <p:txBody>
          <a:bodyPr/>
          <a:lstStyle/>
          <a:p>
            <a:r>
              <a:rPr lang="en-IN"/>
              <a:t>Tree traversal’ means traversing or visiting each node of a tree.</a:t>
            </a:r>
          </a:p>
          <a:p>
            <a:r>
              <a:rPr lang="en-IN" b="1" i="0" u="sng" err="1">
                <a:solidFill>
                  <a:srgbClr val="610B4B"/>
                </a:solidFill>
                <a:effectLst/>
                <a:latin typeface="erdana"/>
              </a:rPr>
              <a:t>Preorder</a:t>
            </a:r>
            <a:r>
              <a:rPr lang="en-IN" b="1" i="0" u="sng">
                <a:solidFill>
                  <a:srgbClr val="610B4B"/>
                </a:solidFill>
                <a:effectLst/>
                <a:latin typeface="erdana"/>
              </a:rPr>
              <a:t> traversal</a:t>
            </a:r>
          </a:p>
          <a:p>
            <a:endParaRPr lang="en-IN" b="1" i="0">
              <a:solidFill>
                <a:srgbClr val="610B4B"/>
              </a:solidFill>
              <a:effectLst/>
              <a:latin typeface="erdana"/>
            </a:endParaRPr>
          </a:p>
          <a:p>
            <a:r>
              <a:rPr lang="en-IN"/>
              <a:t>First root node is visited after that the left subtree is traversed recursively, and finally, right subtree is recursively traversed. </a:t>
            </a:r>
          </a:p>
          <a:p>
            <a:r>
              <a:rPr lang="en-IN"/>
              <a:t>As the root node is traversed before (or pre) the left and right subtree, it is called </a:t>
            </a:r>
            <a:r>
              <a:rPr lang="en-IN" err="1"/>
              <a:t>preorder</a:t>
            </a:r>
            <a:r>
              <a:rPr lang="en-IN"/>
              <a:t> traversal</a:t>
            </a:r>
          </a:p>
          <a:p>
            <a:r>
              <a:rPr lang="en-IN"/>
              <a:t> in a </a:t>
            </a:r>
            <a:r>
              <a:rPr lang="en-IN" err="1"/>
              <a:t>preorder</a:t>
            </a:r>
            <a:r>
              <a:rPr lang="en-IN"/>
              <a:t> traversal, each node is visited before both of its subtrees</a:t>
            </a:r>
            <a:endParaRPr lang="en-US"/>
          </a:p>
        </p:txBody>
      </p:sp>
    </p:spTree>
    <p:extLst>
      <p:ext uri="{BB962C8B-B14F-4D97-AF65-F5344CB8AC3E}">
        <p14:creationId xmlns:p14="http://schemas.microsoft.com/office/powerpoint/2010/main" val="38156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C43E98-782D-09C5-96C5-3D7F5D31C4C7}"/>
              </a:ext>
            </a:extLst>
          </p:cNvPr>
          <p:cNvSpPr>
            <a:spLocks noGrp="1"/>
          </p:cNvSpPr>
          <p:nvPr>
            <p:ph idx="1"/>
          </p:nvPr>
        </p:nvSpPr>
        <p:spPr/>
        <p:txBody>
          <a:bodyPr/>
          <a:lstStyle/>
          <a:p>
            <a:pPr marL="0" indent="0">
              <a:buNone/>
            </a:pPr>
            <a:r>
              <a:rPr lang="en-IN"/>
              <a:t>Until all nodes of the tree are not visited  
Step 1 – Visit the root node  
Step 2 – Traverse the left subtree recursively.  
Step 3 – Traverse the right subtree recursively. </a:t>
            </a:r>
            <a:endParaRPr lang="en-US"/>
          </a:p>
        </p:txBody>
      </p:sp>
      <p:sp>
        <p:nvSpPr>
          <p:cNvPr id="5" name="Title 1">
            <a:extLst>
              <a:ext uri="{FF2B5EF4-FFF2-40B4-BE49-F238E27FC236}">
                <a16:creationId xmlns:a16="http://schemas.microsoft.com/office/drawing/2014/main" id="{3FCC3D32-844B-7D71-22DB-AA63F6E4E67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1678245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46159" y="685800"/>
            <a:ext cx="6238688" cy="1382233"/>
          </a:xfrm>
        </p:spPr>
        <p:txBody>
          <a:bodyPr>
            <a:normAutofit/>
          </a:bodyPr>
          <a:lstStyle/>
          <a:p>
            <a:r>
              <a:rPr lang="en-US" b="1"/>
              <a:t>Tree</a:t>
            </a:r>
          </a:p>
        </p:txBody>
      </p:sp>
      <p:pic>
        <p:nvPicPr>
          <p:cNvPr id="6" name="Picture 5" descr="Cubes connected with a red line">
            <a:extLst>
              <a:ext uri="{FF2B5EF4-FFF2-40B4-BE49-F238E27FC236}">
                <a16:creationId xmlns:a16="http://schemas.microsoft.com/office/drawing/2014/main" id="{C37D0C1F-120C-4647-303C-C2C592D44C3C}"/>
              </a:ext>
            </a:extLst>
          </p:cNvPr>
          <p:cNvPicPr>
            <a:picLocks noChangeAspect="1"/>
          </p:cNvPicPr>
          <p:nvPr/>
        </p:nvPicPr>
        <p:blipFill rotWithShape="1">
          <a:blip r:embed="rId2"/>
          <a:srcRect l="27605" r="16839" b="8"/>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3" name="Content Placeholder"/>
          <p:cNvSpPr>
            <a:spLocks noGrp="1"/>
          </p:cNvSpPr>
          <p:nvPr>
            <p:ph idx="1"/>
          </p:nvPr>
        </p:nvSpPr>
        <p:spPr>
          <a:xfrm>
            <a:off x="5146158" y="2301949"/>
            <a:ext cx="6238687" cy="4022650"/>
          </a:xfrm>
        </p:spPr>
        <p:txBody>
          <a:bodyPr>
            <a:normAutofit/>
          </a:bodyPr>
          <a:lstStyle/>
          <a:p>
            <a:pPr lvl="0"/>
            <a:r>
              <a:rPr lang="en-US"/>
              <a:t>data structure is said to be linear if its elements form a sequence or a linear list.</a:t>
            </a:r>
            <a:endParaRPr lang="en-IN"/>
          </a:p>
          <a:p>
            <a:pPr lvl="0"/>
            <a:r>
              <a:rPr lang="en-US"/>
              <a:t>Previous</a:t>
            </a:r>
            <a:r>
              <a:rPr lang="en-IN"/>
              <a:t> </a:t>
            </a:r>
            <a:r>
              <a:rPr lang="en-US"/>
              <a:t>linear data structures that we have studied like an array, stacks, queues and linked lists organize data in linear order.</a:t>
            </a:r>
            <a:endParaRPr lang="en-IN"/>
          </a:p>
          <a:p>
            <a:pPr lvl="0"/>
            <a:r>
              <a:rPr lang="en-US"/>
              <a:t> A data structure is said to be non linear if its elements form a hierarchical classification where, data items appear at various levels.</a:t>
            </a:r>
          </a:p>
        </p:txBody>
      </p:sp>
      <p:cxnSp>
        <p:nvCxnSpPr>
          <p:cNvPr id="12" name="Straight Connector 11">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32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A66484-E36C-A952-B1B7-B191F9D0706D}"/>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start applying the </a:t>
            </a:r>
            <a:r>
              <a:rPr lang="en-IN" b="0" i="0" err="1">
                <a:solidFill>
                  <a:srgbClr val="333333"/>
                </a:solidFill>
                <a:effectLst/>
                <a:latin typeface="verdana" panose="020B0604030504040204" pitchFamily="34" charset="0"/>
              </a:rPr>
              <a:t>preorder</a:t>
            </a:r>
            <a:r>
              <a:rPr lang="en-IN" b="0" i="0">
                <a:solidFill>
                  <a:srgbClr val="333333"/>
                </a:solidFill>
                <a:effectLst/>
                <a:latin typeface="verdana" panose="020B0604030504040204" pitchFamily="34" charset="0"/>
              </a:rPr>
              <a:t> traversal on the above tree. First, we traverse the root node </a:t>
            </a:r>
            <a:r>
              <a:rPr lang="en-IN" b="1" i="0">
                <a:solidFill>
                  <a:srgbClr val="333333"/>
                </a:solidFill>
                <a:effectLst/>
                <a:latin typeface="inter-bold"/>
              </a:rPr>
              <a:t>A;</a:t>
            </a:r>
            <a:r>
              <a:rPr lang="en-IN" b="0" i="0">
                <a:solidFill>
                  <a:srgbClr val="333333"/>
                </a:solidFill>
                <a:effectLst/>
                <a:latin typeface="verdana" panose="020B0604030504040204" pitchFamily="34" charset="0"/>
              </a:rPr>
              <a:t> after that, move to its left subtree </a:t>
            </a:r>
            <a:r>
              <a:rPr lang="en-IN" b="1" i="0">
                <a:solidFill>
                  <a:srgbClr val="333333"/>
                </a:solidFill>
                <a:effectLst/>
                <a:latin typeface="inter-bold"/>
              </a:rPr>
              <a:t>B</a:t>
            </a:r>
            <a:r>
              <a:rPr lang="en-IN" b="0" i="0">
                <a:solidFill>
                  <a:srgbClr val="333333"/>
                </a:solidFill>
                <a:effectLst/>
                <a:latin typeface="verdana" panose="020B0604030504040204" pitchFamily="34" charset="0"/>
              </a:rPr>
              <a:t>, which will also be traversed in </a:t>
            </a:r>
            <a:r>
              <a:rPr lang="en-IN" b="0" i="0" err="1">
                <a:solidFill>
                  <a:srgbClr val="333333"/>
                </a:solidFill>
                <a:effectLst/>
                <a:latin typeface="verdana" panose="020B0604030504040204" pitchFamily="34" charset="0"/>
              </a:rPr>
              <a:t>preorder</a:t>
            </a:r>
            <a:r>
              <a:rPr lang="en-IN" b="0" i="0">
                <a:solidFill>
                  <a:srgbClr val="333333"/>
                </a:solidFill>
                <a:effectLst/>
                <a:latin typeface="verdana" panose="020B0604030504040204" pitchFamily="34" charset="0"/>
              </a:rPr>
              <a:t>.</a:t>
            </a:r>
          </a:p>
          <a:p>
            <a:r>
              <a:rPr lang="en-IN">
                <a:solidFill>
                  <a:srgbClr val="333333"/>
                </a:solidFill>
                <a:latin typeface="verdana" panose="020B0604030504040204" pitchFamily="34" charset="0"/>
              </a:rPr>
              <a:t> for left subtree B, first, the root node B is traversed itself; after that, its left subtree D is traversed. </a:t>
            </a:r>
          </a:p>
          <a:p>
            <a:r>
              <a:rPr lang="en-IN">
                <a:solidFill>
                  <a:srgbClr val="333333"/>
                </a:solidFill>
                <a:latin typeface="verdana" panose="020B0604030504040204" pitchFamily="34" charset="0"/>
              </a:rPr>
              <a:t>Since node D does not have any children, move to right subtree E.</a:t>
            </a:r>
          </a:p>
          <a:p>
            <a:r>
              <a:rPr lang="en-IN">
                <a:solidFill>
                  <a:srgbClr val="333333"/>
                </a:solidFill>
                <a:latin typeface="verdana" panose="020B0604030504040204" pitchFamily="34" charset="0"/>
              </a:rPr>
              <a:t> As node E also does not have any children, the traversal of the left subtree of root node A is completed.</a:t>
            </a:r>
            <a:endParaRPr lang="en-US"/>
          </a:p>
        </p:txBody>
      </p:sp>
      <p:sp>
        <p:nvSpPr>
          <p:cNvPr id="5" name="Title 1">
            <a:extLst>
              <a:ext uri="{FF2B5EF4-FFF2-40B4-BE49-F238E27FC236}">
                <a16:creationId xmlns:a16="http://schemas.microsoft.com/office/drawing/2014/main" id="{21C924CD-19DC-F5AC-C18D-874B94E11CE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1995568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013B0FC-F080-A6B4-CD3C-41474EE4D7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151" y="2009775"/>
            <a:ext cx="4995698" cy="4024313"/>
          </a:xfrm>
        </p:spPr>
      </p:pic>
      <p:sp>
        <p:nvSpPr>
          <p:cNvPr id="6" name="Title 1">
            <a:extLst>
              <a:ext uri="{FF2B5EF4-FFF2-40B4-BE49-F238E27FC236}">
                <a16:creationId xmlns:a16="http://schemas.microsoft.com/office/drawing/2014/main" id="{B65B43D6-7F03-6E90-225E-5BDEF3BAB10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38965957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39D17D-F44A-F8E1-3AD7-ED6B41265A39}"/>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move towards the right subtree of root node A that is C. So, for right subtree C, first the root node </a:t>
            </a:r>
            <a:r>
              <a:rPr lang="en-IN" b="1" i="0">
                <a:solidFill>
                  <a:srgbClr val="333333"/>
                </a:solidFill>
                <a:effectLst/>
                <a:latin typeface="inter-bold"/>
              </a:rPr>
              <a:t>C</a:t>
            </a:r>
            <a:r>
              <a:rPr lang="en-IN" b="0" i="0">
                <a:solidFill>
                  <a:srgbClr val="333333"/>
                </a:solidFill>
                <a:effectLst/>
                <a:latin typeface="verdana" panose="020B0604030504040204" pitchFamily="34" charset="0"/>
              </a:rPr>
              <a:t> has traversed itself; after that, its left subtree </a:t>
            </a:r>
            <a:r>
              <a:rPr lang="en-IN" b="1" i="0">
                <a:solidFill>
                  <a:srgbClr val="333333"/>
                </a:solidFill>
                <a:effectLst/>
                <a:latin typeface="inter-bold"/>
              </a:rPr>
              <a:t>F</a:t>
            </a:r>
            <a:r>
              <a:rPr lang="en-IN" b="0" i="0">
                <a:solidFill>
                  <a:srgbClr val="333333"/>
                </a:solidFill>
                <a:effectLst/>
                <a:latin typeface="verdana" panose="020B0604030504040204" pitchFamily="34" charset="0"/>
              </a:rPr>
              <a:t> is traversed.</a:t>
            </a:r>
          </a:p>
          <a:p>
            <a:r>
              <a:rPr lang="en-IN" b="0" i="0">
                <a:solidFill>
                  <a:srgbClr val="333333"/>
                </a:solidFill>
                <a:effectLst/>
                <a:latin typeface="verdana" panose="020B0604030504040204" pitchFamily="34" charset="0"/>
              </a:rPr>
              <a:t> Since node </a:t>
            </a:r>
            <a:r>
              <a:rPr lang="en-IN" b="1" i="0">
                <a:solidFill>
                  <a:srgbClr val="333333"/>
                </a:solidFill>
                <a:effectLst/>
                <a:latin typeface="inter-bold"/>
              </a:rPr>
              <a:t>F</a:t>
            </a:r>
            <a:r>
              <a:rPr lang="en-IN" b="0" i="0">
                <a:solidFill>
                  <a:srgbClr val="333333"/>
                </a:solidFill>
                <a:effectLst/>
                <a:latin typeface="verdana" panose="020B0604030504040204" pitchFamily="34" charset="0"/>
              </a:rPr>
              <a:t> does not have any children, move to the right subtree </a:t>
            </a:r>
            <a:r>
              <a:rPr lang="en-IN" b="1" i="0">
                <a:solidFill>
                  <a:srgbClr val="333333"/>
                </a:solidFill>
                <a:effectLst/>
                <a:latin typeface="inter-bold"/>
              </a:rPr>
              <a:t>G</a:t>
            </a:r>
            <a:r>
              <a:rPr lang="en-IN" b="0" i="0">
                <a:solidFill>
                  <a:srgbClr val="333333"/>
                </a:solidFill>
                <a:effectLst/>
                <a:latin typeface="verdana" panose="020B0604030504040204" pitchFamily="34" charset="0"/>
              </a:rPr>
              <a:t>. </a:t>
            </a:r>
          </a:p>
          <a:p>
            <a:r>
              <a:rPr lang="en-IN" b="0" i="0">
                <a:solidFill>
                  <a:srgbClr val="333333"/>
                </a:solidFill>
                <a:effectLst/>
                <a:latin typeface="verdana" panose="020B0604030504040204" pitchFamily="34" charset="0"/>
              </a:rPr>
              <a:t>As node G also does not have any children, traversal of the right subtree of root node A is completed</a:t>
            </a:r>
          </a:p>
          <a:p>
            <a:r>
              <a:rPr lang="en-IN" b="1" i="0">
                <a:solidFill>
                  <a:srgbClr val="333333"/>
                </a:solidFill>
                <a:effectLst/>
                <a:latin typeface="inter-bold"/>
              </a:rPr>
              <a:t>A → B → D → E → C → F → G</a:t>
            </a:r>
            <a:endParaRPr lang="en-US"/>
          </a:p>
        </p:txBody>
      </p:sp>
      <p:sp>
        <p:nvSpPr>
          <p:cNvPr id="5" name="Title 1">
            <a:extLst>
              <a:ext uri="{FF2B5EF4-FFF2-40B4-BE49-F238E27FC236}">
                <a16:creationId xmlns:a16="http://schemas.microsoft.com/office/drawing/2014/main" id="{D9BB1B9D-3E03-684C-F290-6E314D9D6247}"/>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1018837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4B0CE9-0315-527B-727B-30D912CD31F8}"/>
              </a:ext>
            </a:extLst>
          </p:cNvPr>
          <p:cNvSpPr>
            <a:spLocks noGrp="1"/>
          </p:cNvSpPr>
          <p:nvPr>
            <p:ph idx="1"/>
          </p:nvPr>
        </p:nvSpPr>
        <p:spPr/>
        <p:txBody>
          <a:bodyPr/>
          <a:lstStyle/>
          <a:p>
            <a:r>
              <a:rPr lang="en-IN" b="1" u="sng" err="1"/>
              <a:t>Postorder</a:t>
            </a:r>
            <a:r>
              <a:rPr lang="en-IN" b="1" u="sng"/>
              <a:t> traversal</a:t>
            </a:r>
          </a:p>
          <a:p>
            <a:r>
              <a:rPr lang="en-IN" b="1"/>
              <a:t>This technique follows the ‘left-right root’ policy. It means that the first left subtree of the root node is traversed, after that recursively traverses the right subtree, and finally, the root node is traversed.</a:t>
            </a:r>
          </a:p>
          <a:p>
            <a:r>
              <a:rPr lang="en-IN" b="1"/>
              <a:t> As the root node is traversed after (or post) the left and right subtree, it is called </a:t>
            </a:r>
            <a:r>
              <a:rPr lang="en-IN" b="1" err="1"/>
              <a:t>postorder</a:t>
            </a:r>
            <a:r>
              <a:rPr lang="en-IN" b="1"/>
              <a:t> traversal</a:t>
            </a:r>
          </a:p>
          <a:p>
            <a:r>
              <a:rPr lang="en-IN" b="1"/>
              <a:t> in a </a:t>
            </a:r>
            <a:r>
              <a:rPr lang="en-IN" b="1" err="1"/>
              <a:t>postorder</a:t>
            </a:r>
            <a:r>
              <a:rPr lang="en-IN" b="1"/>
              <a:t> traversal, each node is visited after both of its subtrees.</a:t>
            </a:r>
            <a:endParaRPr lang="en-US" b="1"/>
          </a:p>
        </p:txBody>
      </p:sp>
      <p:sp>
        <p:nvSpPr>
          <p:cNvPr id="5" name="Title 1">
            <a:extLst>
              <a:ext uri="{FF2B5EF4-FFF2-40B4-BE49-F238E27FC236}">
                <a16:creationId xmlns:a16="http://schemas.microsoft.com/office/drawing/2014/main" id="{0112A83A-5E3E-B460-E06E-9B36C3668A11}"/>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38768788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B779E-F77F-79F5-5474-26B91CD7FA1F}"/>
              </a:ext>
            </a:extLst>
          </p:cNvPr>
          <p:cNvSpPr>
            <a:spLocks noGrp="1"/>
          </p:cNvSpPr>
          <p:nvPr>
            <p:ph idx="1"/>
          </p:nvPr>
        </p:nvSpPr>
        <p:spPr/>
        <p:txBody>
          <a:bodyPr/>
          <a:lstStyle/>
          <a:p>
            <a:r>
              <a:rPr lang="en-IN"/>
              <a:t>Until all nodes of the tree are not visited  
Step 1 – Traverse the left subtree recursively.  
Step 2 – Traverse the right subtree recursively.  
Step 3 – Visit the root node.  </a:t>
            </a:r>
            <a:endParaRPr lang="en-US"/>
          </a:p>
        </p:txBody>
      </p:sp>
      <p:sp>
        <p:nvSpPr>
          <p:cNvPr id="5" name="Title 1">
            <a:extLst>
              <a:ext uri="{FF2B5EF4-FFF2-40B4-BE49-F238E27FC236}">
                <a16:creationId xmlns:a16="http://schemas.microsoft.com/office/drawing/2014/main" id="{5CF5A3E8-CEFA-7937-986D-B3C34EF9F9C2}"/>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1083345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647F42F8-45D7-FFF4-35C8-241B2E55D4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259" y="2009775"/>
            <a:ext cx="4961481" cy="4024313"/>
          </a:xfrm>
        </p:spPr>
      </p:pic>
      <p:sp>
        <p:nvSpPr>
          <p:cNvPr id="6" name="Title 1">
            <a:extLst>
              <a:ext uri="{FF2B5EF4-FFF2-40B4-BE49-F238E27FC236}">
                <a16:creationId xmlns:a16="http://schemas.microsoft.com/office/drawing/2014/main" id="{7E9B30B2-828D-1954-F7D6-1A54D3C6FD3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329304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DDC748-7267-3006-51C6-0C45A107C50A}"/>
              </a:ext>
            </a:extLst>
          </p:cNvPr>
          <p:cNvSpPr>
            <a:spLocks noGrp="1"/>
          </p:cNvSpPr>
          <p:nvPr>
            <p:ph idx="1"/>
          </p:nvPr>
        </p:nvSpPr>
        <p:spPr/>
        <p:txBody>
          <a:bodyPr/>
          <a:lstStyle/>
          <a:p>
            <a:r>
              <a:rPr lang="en-IN"/>
              <a:t>The output of the </a:t>
            </a:r>
            <a:r>
              <a:rPr lang="en-IN" err="1"/>
              <a:t>postorder</a:t>
            </a:r>
            <a:r>
              <a:rPr lang="en-IN"/>
              <a:t> traversal of the above tree is –
D → E → B → F → G → C → A</a:t>
            </a:r>
            <a:endParaRPr lang="en-US"/>
          </a:p>
        </p:txBody>
      </p:sp>
      <p:sp>
        <p:nvSpPr>
          <p:cNvPr id="5" name="Title 1">
            <a:extLst>
              <a:ext uri="{FF2B5EF4-FFF2-40B4-BE49-F238E27FC236}">
                <a16:creationId xmlns:a16="http://schemas.microsoft.com/office/drawing/2014/main" id="{1FA45404-A438-135E-6AC6-6848DFB10C8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1612982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27CD6F-6F5E-4558-F220-0EA0DCCF2276}"/>
              </a:ext>
            </a:extLst>
          </p:cNvPr>
          <p:cNvSpPr>
            <a:spLocks noGrp="1"/>
          </p:cNvSpPr>
          <p:nvPr>
            <p:ph idx="1"/>
          </p:nvPr>
        </p:nvSpPr>
        <p:spPr/>
        <p:txBody>
          <a:bodyPr/>
          <a:lstStyle/>
          <a:p>
            <a:r>
              <a:rPr lang="en-IN"/>
              <a:t>Until all nodes of the tree are not visited  
Step 1 – Traverse the left subtree recursively.  
Step 2 – Visit the root node.  
Step 3 – Traverse the right subtree recursively.   </a:t>
            </a:r>
            <a:endParaRPr lang="en-US"/>
          </a:p>
        </p:txBody>
      </p:sp>
      <p:sp>
        <p:nvSpPr>
          <p:cNvPr id="5" name="Title 1">
            <a:extLst>
              <a:ext uri="{FF2B5EF4-FFF2-40B4-BE49-F238E27FC236}">
                <a16:creationId xmlns:a16="http://schemas.microsoft.com/office/drawing/2014/main" id="{8BE98925-9ABB-0D5F-9778-AE33296E925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324850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B7A2E8-9370-D1D2-2369-F7233A52B7EA}"/>
              </a:ext>
            </a:extLst>
          </p:cNvPr>
          <p:cNvSpPr>
            <a:spLocks noGrp="1"/>
          </p:cNvSpPr>
          <p:nvPr>
            <p:ph idx="1"/>
          </p:nvPr>
        </p:nvSpPr>
        <p:spPr/>
        <p:txBody>
          <a:bodyPr/>
          <a:lstStyle/>
          <a:p>
            <a:r>
              <a:rPr lang="en-IN" b="1" u="sng" err="1"/>
              <a:t>Inorder</a:t>
            </a:r>
            <a:r>
              <a:rPr lang="en-IN" b="1" u="sng"/>
              <a:t> traversal</a:t>
            </a:r>
          </a:p>
          <a:p>
            <a:r>
              <a:rPr lang="en-IN" b="0" i="0">
                <a:solidFill>
                  <a:srgbClr val="333333"/>
                </a:solidFill>
                <a:effectLst/>
                <a:latin typeface="verdana" panose="020B0604030504040204" pitchFamily="34" charset="0"/>
              </a:rPr>
              <a:t>This technique follows the 'left root right' policy. It means that first left subtree is visited after that root node is traversed, and finally, the right subtree is traversed.</a:t>
            </a:r>
          </a:p>
          <a:p>
            <a:r>
              <a:rPr lang="en-IN" b="0" i="0">
                <a:solidFill>
                  <a:srgbClr val="333333"/>
                </a:solidFill>
                <a:effectLst/>
                <a:latin typeface="verdana" panose="020B0604030504040204" pitchFamily="34" charset="0"/>
              </a:rPr>
              <a:t> As the root node is traversed between the left and right subtree, it is named </a:t>
            </a:r>
            <a:r>
              <a:rPr lang="en-IN" b="0" i="0" err="1">
                <a:solidFill>
                  <a:srgbClr val="333333"/>
                </a:solidFill>
                <a:effectLst/>
                <a:latin typeface="verdana" panose="020B0604030504040204" pitchFamily="34" charset="0"/>
              </a:rPr>
              <a:t>inorder</a:t>
            </a:r>
            <a:r>
              <a:rPr lang="en-IN" b="0" i="0">
                <a:solidFill>
                  <a:srgbClr val="333333"/>
                </a:solidFill>
                <a:effectLst/>
                <a:latin typeface="verdana" panose="020B0604030504040204" pitchFamily="34" charset="0"/>
              </a:rPr>
              <a:t> traversal.</a:t>
            </a:r>
            <a:endParaRPr lang="en-US" b="1" u="sng"/>
          </a:p>
        </p:txBody>
      </p:sp>
      <p:sp>
        <p:nvSpPr>
          <p:cNvPr id="5" name="Title 1">
            <a:extLst>
              <a:ext uri="{FF2B5EF4-FFF2-40B4-BE49-F238E27FC236}">
                <a16:creationId xmlns:a16="http://schemas.microsoft.com/office/drawing/2014/main" id="{FA43A8E0-C1F1-E4C4-B2A4-9133657400A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277968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5C6C77-4F33-922B-9215-F5BC8D4B1C14}"/>
              </a:ext>
            </a:extLst>
          </p:cNvPr>
          <p:cNvSpPr>
            <a:spLocks noGrp="1"/>
          </p:cNvSpPr>
          <p:nvPr>
            <p:ph idx="1"/>
          </p:nvPr>
        </p:nvSpPr>
        <p:spPr/>
        <p:txBody>
          <a:bodyPr/>
          <a:lstStyle/>
          <a:p>
            <a:r>
              <a:rPr lang="en-IN"/>
              <a:t>The output of the </a:t>
            </a:r>
            <a:r>
              <a:rPr lang="en-IN" err="1"/>
              <a:t>inorder</a:t>
            </a:r>
            <a:r>
              <a:rPr lang="en-IN"/>
              <a:t> traversal of the above tree is –
D → B → E → A → F → C → G</a:t>
            </a:r>
            <a:endParaRPr lang="en-US"/>
          </a:p>
        </p:txBody>
      </p:sp>
      <p:pic>
        <p:nvPicPr>
          <p:cNvPr id="4" name="Picture 4">
            <a:extLst>
              <a:ext uri="{FF2B5EF4-FFF2-40B4-BE49-F238E27FC236}">
                <a16:creationId xmlns:a16="http://schemas.microsoft.com/office/drawing/2014/main" id="{C9D071CA-1035-BF81-74F7-F79AE7C54B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9530" y="2556808"/>
            <a:ext cx="6445111" cy="3571167"/>
          </a:xfrm>
          <a:prstGeom prst="rect">
            <a:avLst/>
          </a:prstGeom>
        </p:spPr>
      </p:pic>
      <p:sp>
        <p:nvSpPr>
          <p:cNvPr id="6" name="Title 1">
            <a:extLst>
              <a:ext uri="{FF2B5EF4-FFF2-40B4-BE49-F238E27FC236}">
                <a16:creationId xmlns:a16="http://schemas.microsoft.com/office/drawing/2014/main" id="{3899AAF6-0F35-2E38-6143-32BBE1764FD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Traversal of Binary Trees</a:t>
            </a:r>
            <a:endParaRPr lang="en-US"/>
          </a:p>
        </p:txBody>
      </p:sp>
    </p:spTree>
    <p:extLst>
      <p:ext uri="{BB962C8B-B14F-4D97-AF65-F5344CB8AC3E}">
        <p14:creationId xmlns:p14="http://schemas.microsoft.com/office/powerpoint/2010/main" val="364760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D1DEE9-8CD9-FEC6-C3A8-3599F94B1934}"/>
              </a:ext>
            </a:extLst>
          </p:cNvPr>
          <p:cNvSpPr>
            <a:spLocks noGrp="1"/>
          </p:cNvSpPr>
          <p:nvPr>
            <p:ph idx="1"/>
          </p:nvPr>
        </p:nvSpPr>
        <p:spPr/>
        <p:txBody>
          <a:bodyPr>
            <a:normAutofit/>
          </a:bodyPr>
          <a:lstStyle/>
          <a:p>
            <a:r>
              <a:rPr lang="en-US"/>
              <a:t>Trees and Graphs are widely used non-linear data structures. Tree and graph structures represent</a:t>
            </a:r>
            <a:r>
              <a:rPr lang="en-IN"/>
              <a:t> </a:t>
            </a:r>
            <a:r>
              <a:rPr lang="en-US"/>
              <a:t>hierarchical relationship between individual data elements.</a:t>
            </a:r>
            <a:endParaRPr lang="en-IN"/>
          </a:p>
          <a:p>
            <a:r>
              <a:rPr lang="en-IN"/>
              <a:t>Tree is hierarchical collection of nodes. One of the nodes, known as the root, is at the top of the hierarchy. Each node can have at most one link coming into it. The node where the link originates is called the parent node. </a:t>
            </a:r>
          </a:p>
          <a:p>
            <a:r>
              <a:rPr lang="en-IN"/>
              <a:t>The root node has no parent. The links leaving a node (any number of links are allowed) point to child nodes</a:t>
            </a:r>
            <a:endParaRPr lang="en-US"/>
          </a:p>
        </p:txBody>
      </p:sp>
      <p:sp>
        <p:nvSpPr>
          <p:cNvPr id="5" name="Title">
            <a:extLst>
              <a:ext uri="{FF2B5EF4-FFF2-40B4-BE49-F238E27FC236}">
                <a16:creationId xmlns:a16="http://schemas.microsoft.com/office/drawing/2014/main" id="{1AE39AB8-E48B-5DB5-BC5B-83CD85FFA74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b="1"/>
              <a:t>Tree</a:t>
            </a:r>
          </a:p>
        </p:txBody>
      </p:sp>
    </p:spTree>
    <p:extLst>
      <p:ext uri="{BB962C8B-B14F-4D97-AF65-F5344CB8AC3E}">
        <p14:creationId xmlns:p14="http://schemas.microsoft.com/office/powerpoint/2010/main" val="25345392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B9D64-32CE-F5D6-886F-6FEE400CF395}"/>
              </a:ext>
            </a:extLst>
          </p:cNvPr>
          <p:cNvSpPr>
            <a:spLocks noGrp="1"/>
          </p:cNvSpPr>
          <p:nvPr>
            <p:ph type="title"/>
          </p:nvPr>
        </p:nvSpPr>
        <p:spPr/>
        <p:txBody>
          <a:bodyPr/>
          <a:lstStyle/>
          <a:p>
            <a:r>
              <a:rPr lang="en-IN"/>
              <a:t>Binary search trees</a:t>
            </a:r>
            <a:endParaRPr lang="en-US"/>
          </a:p>
        </p:txBody>
      </p:sp>
      <p:sp>
        <p:nvSpPr>
          <p:cNvPr id="3" name="Content Placeholder 2">
            <a:extLst>
              <a:ext uri="{FF2B5EF4-FFF2-40B4-BE49-F238E27FC236}">
                <a16:creationId xmlns:a16="http://schemas.microsoft.com/office/drawing/2014/main" id="{8FC2AD52-46E2-E958-CC5D-102B744344FD}"/>
              </a:ext>
            </a:extLst>
          </p:cNvPr>
          <p:cNvSpPr>
            <a:spLocks noGrp="1"/>
          </p:cNvSpPr>
          <p:nvPr>
            <p:ph idx="1"/>
          </p:nvPr>
        </p:nvSpPr>
        <p:spPr/>
        <p:txBody>
          <a:bodyPr/>
          <a:lstStyle/>
          <a:p>
            <a:r>
              <a:rPr lang="en-IN" b="0" i="0">
                <a:effectLst/>
                <a:latin typeface="euclid_circular_a"/>
              </a:rPr>
              <a:t>Binary search tree is a data structure that quickly allows us to maintain a sorted list of numbers.</a:t>
            </a:r>
          </a:p>
          <a:p>
            <a:r>
              <a:rPr lang="en-IN" b="0" i="0">
                <a:effectLst/>
                <a:latin typeface="euclid_circular_a"/>
              </a:rPr>
              <a:t>It is called a binary tree because each tree node has a maximum of two children.</a:t>
            </a:r>
          </a:p>
          <a:p>
            <a:r>
              <a:rPr lang="en-IN" b="0" i="0">
                <a:effectLst/>
                <a:latin typeface="euclid_circular_a"/>
              </a:rPr>
              <a:t>It is called a search tree because it can be used to search for the presence of a number in  time.</a:t>
            </a:r>
          </a:p>
          <a:p>
            <a:endParaRPr lang="en-US"/>
          </a:p>
        </p:txBody>
      </p:sp>
    </p:spTree>
    <p:extLst>
      <p:ext uri="{BB962C8B-B14F-4D97-AF65-F5344CB8AC3E}">
        <p14:creationId xmlns:p14="http://schemas.microsoft.com/office/powerpoint/2010/main" val="318683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1BFAB-ACA5-739E-7D6E-EB5A67677D54}"/>
              </a:ext>
            </a:extLst>
          </p:cNvPr>
          <p:cNvSpPr>
            <a:spLocks noGrp="1"/>
          </p:cNvSpPr>
          <p:nvPr>
            <p:ph idx="1"/>
          </p:nvPr>
        </p:nvSpPr>
        <p:spPr/>
        <p:txBody>
          <a:bodyPr/>
          <a:lstStyle/>
          <a:p>
            <a:r>
              <a:rPr lang="en-IN"/>
              <a:t> </a:t>
            </a:r>
            <a:r>
              <a:rPr lang="en-IN" b="0" i="0">
                <a:effectLst/>
                <a:latin typeface="euclid_circular_a"/>
              </a:rPr>
              <a:t>The properties that separate a binary search tree </a:t>
            </a:r>
          </a:p>
          <a:p>
            <a:r>
              <a:rPr lang="en-IN" b="0" i="0">
                <a:effectLst/>
                <a:latin typeface="euclid_circular_a"/>
              </a:rPr>
              <a:t>All nodes of left subtree are less than the root node</a:t>
            </a:r>
          </a:p>
          <a:p>
            <a:r>
              <a:rPr lang="en-IN" b="0" i="0">
                <a:effectLst/>
                <a:latin typeface="euclid_circular_a"/>
              </a:rPr>
              <a:t>All nodes of right subtree are more than the root node</a:t>
            </a:r>
          </a:p>
          <a:p>
            <a:r>
              <a:rPr lang="en-IN" b="0" i="0">
                <a:effectLst/>
                <a:latin typeface="euclid_circular_a"/>
              </a:rPr>
              <a:t>Both subtrees of each node are also BSTs i.e. they have the above two properties</a:t>
            </a:r>
          </a:p>
          <a:p>
            <a:endParaRPr lang="en-US"/>
          </a:p>
        </p:txBody>
      </p:sp>
      <p:sp>
        <p:nvSpPr>
          <p:cNvPr id="5" name="Title 1">
            <a:extLst>
              <a:ext uri="{FF2B5EF4-FFF2-40B4-BE49-F238E27FC236}">
                <a16:creationId xmlns:a16="http://schemas.microsoft.com/office/drawing/2014/main" id="{9B91ED42-2459-2AFB-782B-04EB01AB97A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trees</a:t>
            </a:r>
            <a:endParaRPr lang="en-US"/>
          </a:p>
        </p:txBody>
      </p:sp>
    </p:spTree>
    <p:extLst>
      <p:ext uri="{BB962C8B-B14F-4D97-AF65-F5344CB8AC3E}">
        <p14:creationId xmlns:p14="http://schemas.microsoft.com/office/powerpoint/2010/main" val="12020060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2F2077B1-89B9-92A5-5452-26127DA0B0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7475" y="2155031"/>
            <a:ext cx="6877050" cy="3733800"/>
          </a:xfrm>
        </p:spPr>
      </p:pic>
      <p:sp>
        <p:nvSpPr>
          <p:cNvPr id="5" name="Title 1">
            <a:extLst>
              <a:ext uri="{FF2B5EF4-FFF2-40B4-BE49-F238E27FC236}">
                <a16:creationId xmlns:a16="http://schemas.microsoft.com/office/drawing/2014/main" id="{07171DCA-072F-CDBE-F10F-4910946E932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trees</a:t>
            </a:r>
            <a:endParaRPr lang="en-US"/>
          </a:p>
        </p:txBody>
      </p:sp>
    </p:spTree>
    <p:extLst>
      <p:ext uri="{BB962C8B-B14F-4D97-AF65-F5344CB8AC3E}">
        <p14:creationId xmlns:p14="http://schemas.microsoft.com/office/powerpoint/2010/main" val="23697493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F32D7-EA71-A9FF-512C-4B69EA0B8AD0}"/>
              </a:ext>
            </a:extLst>
          </p:cNvPr>
          <p:cNvSpPr>
            <a:spLocks noGrp="1"/>
          </p:cNvSpPr>
          <p:nvPr>
            <p:ph type="title"/>
          </p:nvPr>
        </p:nvSpPr>
        <p:spPr/>
        <p:txBody>
          <a:bodyPr/>
          <a:lstStyle/>
          <a:p>
            <a:r>
              <a:rPr lang="en-IN"/>
              <a:t>Binary search tree</a:t>
            </a:r>
            <a:endParaRPr lang="en-US"/>
          </a:p>
        </p:txBody>
      </p:sp>
      <p:pic>
        <p:nvPicPr>
          <p:cNvPr id="4" name="Picture 4">
            <a:extLst>
              <a:ext uri="{FF2B5EF4-FFF2-40B4-BE49-F238E27FC236}">
                <a16:creationId xmlns:a16="http://schemas.microsoft.com/office/drawing/2014/main" id="{DF6FCFA8-F1F3-CDA5-F1D0-0E2826E699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5154" y="2009775"/>
            <a:ext cx="4926513" cy="4024313"/>
          </a:xfrm>
        </p:spPr>
      </p:pic>
      <p:sp>
        <p:nvSpPr>
          <p:cNvPr id="5" name="TextBox 4">
            <a:extLst>
              <a:ext uri="{FF2B5EF4-FFF2-40B4-BE49-F238E27FC236}">
                <a16:creationId xmlns:a16="http://schemas.microsoft.com/office/drawing/2014/main" id="{071C0D64-1FCA-584A-9007-6DCDAC022817}"/>
              </a:ext>
            </a:extLst>
          </p:cNvPr>
          <p:cNvSpPr txBox="1"/>
          <p:nvPr/>
        </p:nvSpPr>
        <p:spPr>
          <a:xfrm>
            <a:off x="7282193" y="2245621"/>
            <a:ext cx="3414329" cy="369332"/>
          </a:xfrm>
          <a:prstGeom prst="rect">
            <a:avLst/>
          </a:prstGeom>
          <a:noFill/>
        </p:spPr>
        <p:txBody>
          <a:bodyPr wrap="square" rtlCol="0">
            <a:spAutoFit/>
          </a:bodyPr>
          <a:lstStyle/>
          <a:p>
            <a:pPr algn="l"/>
            <a:r>
              <a:rPr lang="en-IN" b="1" i="0">
                <a:solidFill>
                  <a:srgbClr val="333333"/>
                </a:solidFill>
                <a:effectLst/>
                <a:latin typeface="inter-bold"/>
              </a:rPr>
              <a:t>45, 15, 79, 90, 10, 55, 12, 20, 50</a:t>
            </a:r>
            <a:endParaRPr lang="en-US"/>
          </a:p>
        </p:txBody>
      </p:sp>
    </p:spTree>
    <p:extLst>
      <p:ext uri="{BB962C8B-B14F-4D97-AF65-F5344CB8AC3E}">
        <p14:creationId xmlns:p14="http://schemas.microsoft.com/office/powerpoint/2010/main" val="612434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19C766F8-1DC1-735D-2E38-8EF6B852AE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0331" y="2300286"/>
            <a:ext cx="8759433" cy="4024313"/>
          </a:xfrm>
          <a:effectLst>
            <a:innerShdw blurRad="63500" dist="101600" dir="16200000">
              <a:prstClr val="black">
                <a:alpha val="50000"/>
              </a:prstClr>
            </a:innerShdw>
          </a:effectLst>
        </p:spPr>
      </p:pic>
      <p:sp>
        <p:nvSpPr>
          <p:cNvPr id="6" name="Title 1">
            <a:extLst>
              <a:ext uri="{FF2B5EF4-FFF2-40B4-BE49-F238E27FC236}">
                <a16:creationId xmlns:a16="http://schemas.microsoft.com/office/drawing/2014/main" id="{689324F1-CECC-7A6B-91E5-F2D4B1AAAC5A}"/>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trees</a:t>
            </a:r>
            <a:endParaRPr lang="en-US"/>
          </a:p>
        </p:txBody>
      </p:sp>
    </p:spTree>
    <p:extLst>
      <p:ext uri="{BB962C8B-B14F-4D97-AF65-F5344CB8AC3E}">
        <p14:creationId xmlns:p14="http://schemas.microsoft.com/office/powerpoint/2010/main" val="29635651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CBF3310A-692D-AB05-776E-8A9C64B89A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5356" y="2833687"/>
            <a:ext cx="4856154" cy="4024313"/>
          </a:xfrm>
        </p:spPr>
      </p:pic>
      <p:sp>
        <p:nvSpPr>
          <p:cNvPr id="5" name="Title 1">
            <a:extLst>
              <a:ext uri="{FF2B5EF4-FFF2-40B4-BE49-F238E27FC236}">
                <a16:creationId xmlns:a16="http://schemas.microsoft.com/office/drawing/2014/main" id="{FCA1D3E4-C13C-A02B-1C57-42353FF578B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a:t>
            </a:r>
            <a:endParaRPr lang="en-US"/>
          </a:p>
        </p:txBody>
      </p:sp>
      <p:pic>
        <p:nvPicPr>
          <p:cNvPr id="7" name="Picture 7">
            <a:extLst>
              <a:ext uri="{FF2B5EF4-FFF2-40B4-BE49-F238E27FC236}">
                <a16:creationId xmlns:a16="http://schemas.microsoft.com/office/drawing/2014/main" id="{CFD03A85-71E1-B11B-5D10-AF745BD4DC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5356" y="1418813"/>
            <a:ext cx="8128000" cy="1414874"/>
          </a:xfrm>
          <a:prstGeom prst="rect">
            <a:avLst/>
          </a:prstGeom>
        </p:spPr>
      </p:pic>
    </p:spTree>
    <p:extLst>
      <p:ext uri="{BB962C8B-B14F-4D97-AF65-F5344CB8AC3E}">
        <p14:creationId xmlns:p14="http://schemas.microsoft.com/office/powerpoint/2010/main" val="28975643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DE253F5C-9209-5E7F-A8A4-E5DCEFA619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3978" y="2132021"/>
            <a:ext cx="2414587" cy="4024313"/>
          </a:xfrm>
        </p:spPr>
      </p:pic>
      <p:sp>
        <p:nvSpPr>
          <p:cNvPr id="5" name="Title 1">
            <a:extLst>
              <a:ext uri="{FF2B5EF4-FFF2-40B4-BE49-F238E27FC236}">
                <a16:creationId xmlns:a16="http://schemas.microsoft.com/office/drawing/2014/main" id="{107D706B-CA36-4DB5-79CC-E9F703BD448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a:t>
            </a:r>
            <a:endParaRPr lang="en-US"/>
          </a:p>
        </p:txBody>
      </p:sp>
      <p:sp>
        <p:nvSpPr>
          <p:cNvPr id="7" name="TextBox 6">
            <a:extLst>
              <a:ext uri="{FF2B5EF4-FFF2-40B4-BE49-F238E27FC236}">
                <a16:creationId xmlns:a16="http://schemas.microsoft.com/office/drawing/2014/main" id="{EBD05F19-5D25-9E12-87EE-0A921884FB1B}"/>
              </a:ext>
            </a:extLst>
          </p:cNvPr>
          <p:cNvSpPr txBox="1"/>
          <p:nvPr/>
        </p:nvSpPr>
        <p:spPr>
          <a:xfrm>
            <a:off x="6695413" y="1707776"/>
            <a:ext cx="1828800" cy="369332"/>
          </a:xfrm>
          <a:prstGeom prst="rect">
            <a:avLst/>
          </a:prstGeom>
          <a:noFill/>
        </p:spPr>
        <p:txBody>
          <a:bodyPr wrap="square" rtlCol="0">
            <a:spAutoFit/>
          </a:bodyPr>
          <a:lstStyle/>
          <a:p>
            <a:pPr algn="l"/>
            <a:r>
              <a:rPr lang="en-IN"/>
              <a:t>Insert 90</a:t>
            </a:r>
            <a:endParaRPr lang="en-US"/>
          </a:p>
        </p:txBody>
      </p:sp>
    </p:spTree>
    <p:extLst>
      <p:ext uri="{BB962C8B-B14F-4D97-AF65-F5344CB8AC3E}">
        <p14:creationId xmlns:p14="http://schemas.microsoft.com/office/powerpoint/2010/main" val="2937628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11A2F5F3-0832-AE38-B0C4-191CAC655C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8088" y="2009775"/>
            <a:ext cx="4955824" cy="4024313"/>
          </a:xfrm>
        </p:spPr>
      </p:pic>
      <p:sp>
        <p:nvSpPr>
          <p:cNvPr id="5" name="Title 1">
            <a:extLst>
              <a:ext uri="{FF2B5EF4-FFF2-40B4-BE49-F238E27FC236}">
                <a16:creationId xmlns:a16="http://schemas.microsoft.com/office/drawing/2014/main" id="{7DB82B0B-DA53-A88F-FD34-D35093B79F1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a:t>
            </a:r>
            <a:endParaRPr lang="en-US"/>
          </a:p>
        </p:txBody>
      </p:sp>
    </p:spTree>
    <p:extLst>
      <p:ext uri="{BB962C8B-B14F-4D97-AF65-F5344CB8AC3E}">
        <p14:creationId xmlns:p14="http://schemas.microsoft.com/office/powerpoint/2010/main" val="7997105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7A5F396-A72D-6F67-ABB3-8F0C6AE63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15557"/>
            <a:ext cx="4065723" cy="4024313"/>
          </a:xfrm>
        </p:spPr>
      </p:pic>
      <p:sp>
        <p:nvSpPr>
          <p:cNvPr id="5" name="Title 1">
            <a:extLst>
              <a:ext uri="{FF2B5EF4-FFF2-40B4-BE49-F238E27FC236}">
                <a16:creationId xmlns:a16="http://schemas.microsoft.com/office/drawing/2014/main" id="{16487CA2-7207-5C85-43D5-8B6A7FF81AD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a:t>
            </a:r>
            <a:endParaRPr lang="en-US"/>
          </a:p>
        </p:txBody>
      </p:sp>
      <p:pic>
        <p:nvPicPr>
          <p:cNvPr id="7" name="Picture 7">
            <a:extLst>
              <a:ext uri="{FF2B5EF4-FFF2-40B4-BE49-F238E27FC236}">
                <a16:creationId xmlns:a16="http://schemas.microsoft.com/office/drawing/2014/main" id="{B4BAEF66-7139-BF73-5473-E700B8ECC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194" y="2078182"/>
            <a:ext cx="5066806" cy="4779818"/>
          </a:xfrm>
          <a:prstGeom prst="rect">
            <a:avLst/>
          </a:prstGeom>
        </p:spPr>
      </p:pic>
    </p:spTree>
    <p:extLst>
      <p:ext uri="{BB962C8B-B14F-4D97-AF65-F5344CB8AC3E}">
        <p14:creationId xmlns:p14="http://schemas.microsoft.com/office/powerpoint/2010/main" val="36550053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729D0DE1-BFF7-2929-0CFD-605FEE2609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214" y="2009775"/>
            <a:ext cx="4816492" cy="4024313"/>
          </a:xfrm>
        </p:spPr>
      </p:pic>
      <p:sp>
        <p:nvSpPr>
          <p:cNvPr id="5" name="Title 1">
            <a:extLst>
              <a:ext uri="{FF2B5EF4-FFF2-40B4-BE49-F238E27FC236}">
                <a16:creationId xmlns:a16="http://schemas.microsoft.com/office/drawing/2014/main" id="{C7E4A214-543E-E4CB-6231-F374203CD21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Binary search tree</a:t>
            </a:r>
            <a:endParaRPr lang="en-US"/>
          </a:p>
        </p:txBody>
      </p:sp>
    </p:spTree>
    <p:extLst>
      <p:ext uri="{BB962C8B-B14F-4D97-AF65-F5344CB8AC3E}">
        <p14:creationId xmlns:p14="http://schemas.microsoft.com/office/powerpoint/2010/main" val="380583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E7D8BEC-4CA9-5DE8-A089-0DABB39108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0944" y="2009775"/>
            <a:ext cx="5090112" cy="4024313"/>
          </a:xfrm>
        </p:spPr>
      </p:pic>
      <p:sp>
        <p:nvSpPr>
          <p:cNvPr id="6" name="Title">
            <a:extLst>
              <a:ext uri="{FF2B5EF4-FFF2-40B4-BE49-F238E27FC236}">
                <a16:creationId xmlns:a16="http://schemas.microsoft.com/office/drawing/2014/main" id="{3FD5B9AF-60BF-EE8E-2379-89093C676B9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US" b="1"/>
              <a:t>Tree</a:t>
            </a:r>
          </a:p>
        </p:txBody>
      </p:sp>
    </p:spTree>
    <p:extLst>
      <p:ext uri="{BB962C8B-B14F-4D97-AF65-F5344CB8AC3E}">
        <p14:creationId xmlns:p14="http://schemas.microsoft.com/office/powerpoint/2010/main" val="2247027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3ED17-6737-B35E-10AB-72BF0181C579}"/>
              </a:ext>
            </a:extLst>
          </p:cNvPr>
          <p:cNvSpPr>
            <a:spLocks noGrp="1"/>
          </p:cNvSpPr>
          <p:nvPr>
            <p:ph type="title"/>
          </p:nvPr>
        </p:nvSpPr>
        <p:spPr/>
        <p:txBody>
          <a:bodyPr/>
          <a:lstStyle/>
          <a:p>
            <a:r>
              <a:rPr lang="en-IN"/>
              <a:t>Deletion</a:t>
            </a:r>
            <a:endParaRPr lang="en-US"/>
          </a:p>
        </p:txBody>
      </p:sp>
      <p:pic>
        <p:nvPicPr>
          <p:cNvPr id="4" name="Picture 4">
            <a:extLst>
              <a:ext uri="{FF2B5EF4-FFF2-40B4-BE49-F238E27FC236}">
                <a16:creationId xmlns:a16="http://schemas.microsoft.com/office/drawing/2014/main" id="{2EA986D4-8754-5F10-711F-1006F48B09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4727" y="1915557"/>
            <a:ext cx="6540161" cy="4024313"/>
          </a:xfrm>
        </p:spPr>
      </p:pic>
    </p:spTree>
    <p:extLst>
      <p:ext uri="{BB962C8B-B14F-4D97-AF65-F5344CB8AC3E}">
        <p14:creationId xmlns:p14="http://schemas.microsoft.com/office/powerpoint/2010/main" val="3904759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BF39F3AD-21ED-7E10-8B46-2BAC9E432C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0578" y="2009775"/>
            <a:ext cx="6503485" cy="4738204"/>
          </a:xfrm>
        </p:spPr>
      </p:pic>
      <p:sp>
        <p:nvSpPr>
          <p:cNvPr id="5" name="Title 1">
            <a:extLst>
              <a:ext uri="{FF2B5EF4-FFF2-40B4-BE49-F238E27FC236}">
                <a16:creationId xmlns:a16="http://schemas.microsoft.com/office/drawing/2014/main" id="{F55C1192-E644-933D-6BCC-15208407A02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1213372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513B948-5B3D-7E20-91D6-79232CBA4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4623" y="1915557"/>
            <a:ext cx="3891009" cy="4024313"/>
          </a:xfrm>
        </p:spPr>
      </p:pic>
      <p:sp>
        <p:nvSpPr>
          <p:cNvPr id="5" name="Title 1">
            <a:extLst>
              <a:ext uri="{FF2B5EF4-FFF2-40B4-BE49-F238E27FC236}">
                <a16:creationId xmlns:a16="http://schemas.microsoft.com/office/drawing/2014/main" id="{90B996DE-DFF7-BAB7-A036-7F0DA65BDA7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Deletion</a:t>
            </a:r>
            <a:endParaRPr lang="en-US"/>
          </a:p>
        </p:txBody>
      </p:sp>
      <p:sp>
        <p:nvSpPr>
          <p:cNvPr id="7" name="TextBox 6">
            <a:extLst>
              <a:ext uri="{FF2B5EF4-FFF2-40B4-BE49-F238E27FC236}">
                <a16:creationId xmlns:a16="http://schemas.microsoft.com/office/drawing/2014/main" id="{F5412116-A6CA-76C4-B877-808359608D7E}"/>
              </a:ext>
            </a:extLst>
          </p:cNvPr>
          <p:cNvSpPr txBox="1"/>
          <p:nvPr/>
        </p:nvSpPr>
        <p:spPr>
          <a:xfrm>
            <a:off x="7797254" y="2526825"/>
            <a:ext cx="3082639" cy="646331"/>
          </a:xfrm>
          <a:prstGeom prst="rect">
            <a:avLst/>
          </a:prstGeom>
          <a:noFill/>
        </p:spPr>
        <p:txBody>
          <a:bodyPr wrap="square" rtlCol="0">
            <a:spAutoFit/>
          </a:bodyPr>
          <a:lstStyle/>
          <a:p>
            <a:pPr algn="l"/>
            <a:r>
              <a:rPr lang="en-IN"/>
              <a:t>Replace with </a:t>
            </a:r>
            <a:r>
              <a:rPr lang="en-IN" err="1"/>
              <a:t>inorder</a:t>
            </a:r>
            <a:r>
              <a:rPr lang="en-IN"/>
              <a:t> successor or predecessor</a:t>
            </a:r>
            <a:endParaRPr lang="en-US"/>
          </a:p>
        </p:txBody>
      </p:sp>
    </p:spTree>
    <p:extLst>
      <p:ext uri="{BB962C8B-B14F-4D97-AF65-F5344CB8AC3E}">
        <p14:creationId xmlns:p14="http://schemas.microsoft.com/office/powerpoint/2010/main" val="8999114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DC91E22-C747-49C0-41B1-728853F6D1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8270" y="2009775"/>
            <a:ext cx="9855460" cy="4024313"/>
          </a:xfrm>
        </p:spPr>
      </p:pic>
      <p:sp>
        <p:nvSpPr>
          <p:cNvPr id="5" name="Title 1">
            <a:extLst>
              <a:ext uri="{FF2B5EF4-FFF2-40B4-BE49-F238E27FC236}">
                <a16:creationId xmlns:a16="http://schemas.microsoft.com/office/drawing/2014/main" id="{C77AB2FE-457E-502C-E6D0-7E94DCEDAC76}"/>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Deletion</a:t>
            </a:r>
            <a:endParaRPr lang="en-US"/>
          </a:p>
        </p:txBody>
      </p:sp>
    </p:spTree>
    <p:extLst>
      <p:ext uri="{BB962C8B-B14F-4D97-AF65-F5344CB8AC3E}">
        <p14:creationId xmlns:p14="http://schemas.microsoft.com/office/powerpoint/2010/main" val="16383813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F3E41-7A7E-B115-412F-D1310F625FF7}"/>
              </a:ext>
            </a:extLst>
          </p:cNvPr>
          <p:cNvSpPr>
            <a:spLocks noGrp="1"/>
          </p:cNvSpPr>
          <p:nvPr>
            <p:ph type="title"/>
          </p:nvPr>
        </p:nvSpPr>
        <p:spPr/>
        <p:txBody>
          <a:bodyPr/>
          <a:lstStyle/>
          <a:p>
            <a:r>
              <a:rPr lang="en-IN" b="1"/>
              <a:t>AVL Tree</a:t>
            </a:r>
            <a:endParaRPr lang="en-US" b="1"/>
          </a:p>
        </p:txBody>
      </p:sp>
      <p:sp>
        <p:nvSpPr>
          <p:cNvPr id="3" name="Content Placeholder 2">
            <a:extLst>
              <a:ext uri="{FF2B5EF4-FFF2-40B4-BE49-F238E27FC236}">
                <a16:creationId xmlns:a16="http://schemas.microsoft.com/office/drawing/2014/main" id="{3175B356-146A-10D0-E441-9761131F7186}"/>
              </a:ext>
            </a:extLst>
          </p:cNvPr>
          <p:cNvSpPr>
            <a:spLocks noGrp="1"/>
          </p:cNvSpPr>
          <p:nvPr>
            <p:ph idx="1"/>
          </p:nvPr>
        </p:nvSpPr>
        <p:spPr/>
        <p:txBody>
          <a:bodyPr/>
          <a:lstStyle/>
          <a:p>
            <a:r>
              <a:rPr lang="en-IN"/>
              <a:t>AVL Tree is invented by GM Adelson – </a:t>
            </a:r>
            <a:r>
              <a:rPr lang="en-IN" err="1"/>
              <a:t>Velsky</a:t>
            </a:r>
            <a:r>
              <a:rPr lang="en-IN"/>
              <a:t> and EM Landis in 1962. The tree is named AVL in honour of its inventors. </a:t>
            </a:r>
          </a:p>
          <a:p>
            <a:r>
              <a:rPr lang="en-IN"/>
              <a:t> </a:t>
            </a:r>
            <a:r>
              <a:rPr lang="en-IN" b="0" i="0">
                <a:solidFill>
                  <a:srgbClr val="333333"/>
                </a:solidFill>
                <a:effectLst/>
                <a:latin typeface="verdana" panose="020B0604030504040204" pitchFamily="34" charset="0"/>
              </a:rPr>
              <a:t>defined as height balanced binary search tree in which each node is associated with a balance factor which is calculated by subtracting the height of its right sub-tree from that of its left sub-tree.</a:t>
            </a:r>
          </a:p>
          <a:p>
            <a:r>
              <a:rPr lang="en-IN">
                <a:solidFill>
                  <a:srgbClr val="333333"/>
                </a:solidFill>
                <a:latin typeface="verdana" panose="020B0604030504040204" pitchFamily="34" charset="0"/>
              </a:rPr>
              <a:t>Tree is said to be balanced if balance factor of each node is in between -1 to 1, otherwise, the tree will be unbalanced and need to be balanced</a:t>
            </a:r>
            <a:endParaRPr lang="en-US"/>
          </a:p>
        </p:txBody>
      </p:sp>
    </p:spTree>
    <p:extLst>
      <p:ext uri="{BB962C8B-B14F-4D97-AF65-F5344CB8AC3E}">
        <p14:creationId xmlns:p14="http://schemas.microsoft.com/office/powerpoint/2010/main" val="105000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19397E-A112-ABBD-FAD6-0853B760E2EB}"/>
              </a:ext>
            </a:extLst>
          </p:cNvPr>
          <p:cNvSpPr>
            <a:spLocks noGrp="1"/>
          </p:cNvSpPr>
          <p:nvPr>
            <p:ph idx="1"/>
          </p:nvPr>
        </p:nvSpPr>
        <p:spPr>
          <a:xfrm>
            <a:off x="1143000" y="941293"/>
            <a:ext cx="9906000" cy="5916705"/>
          </a:xfrm>
        </p:spPr>
        <p:txBody>
          <a:bodyPr>
            <a:normAutofit/>
          </a:bodyPr>
          <a:lstStyle/>
          <a:p>
            <a:r>
              <a:rPr lang="en-IN" sz="3200" b="1">
                <a:solidFill>
                  <a:srgbClr val="FF0000"/>
                </a:solidFill>
              </a:rPr>
              <a:t>Balance Factor (k) = height (left(k)) – height (right(k)) </a:t>
            </a:r>
            <a:endParaRPr lang="en-US" sz="3200" b="1">
              <a:solidFill>
                <a:srgbClr val="FF0000"/>
              </a:solidFill>
            </a:endParaRPr>
          </a:p>
        </p:txBody>
      </p:sp>
      <p:sp>
        <p:nvSpPr>
          <p:cNvPr id="5" name="Title 1">
            <a:extLst>
              <a:ext uri="{FF2B5EF4-FFF2-40B4-BE49-F238E27FC236}">
                <a16:creationId xmlns:a16="http://schemas.microsoft.com/office/drawing/2014/main" id="{A378F4E1-0CA0-8BBC-7682-A06CB3069E72}"/>
              </a:ext>
            </a:extLst>
          </p:cNvPr>
          <p:cNvSpPr txBox="1">
            <a:spLocks noGrp="1"/>
          </p:cNvSpPr>
          <p:nvPr>
            <p:ph type="title"/>
          </p:nvPr>
        </p:nvSpPr>
        <p:spPr>
          <a:xfrm>
            <a:off x="1143000" y="1"/>
            <a:ext cx="9906000" cy="10390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AVL Tree</a:t>
            </a:r>
            <a:endParaRPr lang="en-US" b="1"/>
          </a:p>
        </p:txBody>
      </p:sp>
      <p:pic>
        <p:nvPicPr>
          <p:cNvPr id="6" name="Picture 6">
            <a:extLst>
              <a:ext uri="{FF2B5EF4-FFF2-40B4-BE49-F238E27FC236}">
                <a16:creationId xmlns:a16="http://schemas.microsoft.com/office/drawing/2014/main" id="{54664FA2-5CEB-E3EA-5797-FE23FFEB2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2781" y="1662545"/>
            <a:ext cx="6552385" cy="4963187"/>
          </a:xfrm>
          <a:prstGeom prst="rect">
            <a:avLst/>
          </a:prstGeom>
        </p:spPr>
      </p:pic>
    </p:spTree>
    <p:extLst>
      <p:ext uri="{BB962C8B-B14F-4D97-AF65-F5344CB8AC3E}">
        <p14:creationId xmlns:p14="http://schemas.microsoft.com/office/powerpoint/2010/main" val="360222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923C9-3AC2-88E1-6D02-0927ECA6FB03}"/>
              </a:ext>
            </a:extLst>
          </p:cNvPr>
          <p:cNvSpPr>
            <a:spLocks noGrp="1"/>
          </p:cNvSpPr>
          <p:nvPr>
            <p:ph type="title"/>
          </p:nvPr>
        </p:nvSpPr>
        <p:spPr/>
        <p:txBody>
          <a:bodyPr/>
          <a:lstStyle/>
          <a:p>
            <a:r>
              <a:rPr lang="en-IN" b="1"/>
              <a:t>AVL Rotations</a:t>
            </a:r>
            <a:endParaRPr lang="en-US" b="1"/>
          </a:p>
        </p:txBody>
      </p:sp>
      <p:sp>
        <p:nvSpPr>
          <p:cNvPr id="3" name="Content Placeholder 2">
            <a:extLst>
              <a:ext uri="{FF2B5EF4-FFF2-40B4-BE49-F238E27FC236}">
                <a16:creationId xmlns:a16="http://schemas.microsoft.com/office/drawing/2014/main" id="{AB220FD9-51EE-56B7-9A8B-9DC955E214B9}"/>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perform rotation in AVL tree only in case if Balance Factor is other than </a:t>
            </a:r>
            <a:r>
              <a:rPr lang="en-IN" b="1" i="0">
                <a:solidFill>
                  <a:srgbClr val="333333"/>
                </a:solidFill>
                <a:effectLst/>
                <a:latin typeface="inter-bold"/>
              </a:rPr>
              <a:t>-1, 0, and 1</a:t>
            </a:r>
            <a:r>
              <a:rPr lang="en-IN" b="0" i="0">
                <a:solidFill>
                  <a:srgbClr val="333333"/>
                </a:solidFill>
                <a:effectLst/>
                <a:latin typeface="verdana" panose="020B0604030504040204" pitchFamily="34" charset="0"/>
              </a:rPr>
              <a:t>.</a:t>
            </a:r>
            <a:endParaRPr lang="en-US"/>
          </a:p>
        </p:txBody>
      </p:sp>
    </p:spTree>
    <p:extLst>
      <p:ext uri="{BB962C8B-B14F-4D97-AF65-F5344CB8AC3E}">
        <p14:creationId xmlns:p14="http://schemas.microsoft.com/office/powerpoint/2010/main" val="10807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9CED-7BA4-27D7-ECB6-4595EEEAC49B}"/>
              </a:ext>
            </a:extLst>
          </p:cNvPr>
          <p:cNvSpPr>
            <a:spLocks noGrp="1"/>
          </p:cNvSpPr>
          <p:nvPr>
            <p:ph type="title"/>
          </p:nvPr>
        </p:nvSpPr>
        <p:spPr/>
        <p:txBody>
          <a:bodyPr/>
          <a:lstStyle/>
          <a:p>
            <a:r>
              <a:rPr lang="en-IN" b="1"/>
              <a:t>RR Rotation</a:t>
            </a:r>
            <a:endParaRPr lang="en-US" b="1"/>
          </a:p>
        </p:txBody>
      </p:sp>
      <p:sp>
        <p:nvSpPr>
          <p:cNvPr id="3" name="Content Placeholder 2">
            <a:extLst>
              <a:ext uri="{FF2B5EF4-FFF2-40B4-BE49-F238E27FC236}">
                <a16:creationId xmlns:a16="http://schemas.microsoft.com/office/drawing/2014/main" id="{CAA9436D-C11F-A858-15C0-13C91BE0EA60}"/>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When BST becomes unbalanced, due to a node is inserted into the right subtree of the right subtree of A, then we perform RR rotation, </a:t>
            </a:r>
            <a:r>
              <a:rPr lang="en-IN" b="0" i="0" u="none" strike="noStrike">
                <a:solidFill>
                  <a:srgbClr val="008000"/>
                </a:solidFill>
                <a:effectLst/>
                <a:latin typeface="verdana" panose="020B0604030504040204" pitchFamily="34" charset="0"/>
                <a:hlinkClick r:id="rId2"/>
              </a:rPr>
              <a:t>RR rotation</a:t>
            </a:r>
            <a:r>
              <a:rPr lang="en-IN" b="0" i="0">
                <a:solidFill>
                  <a:srgbClr val="333333"/>
                </a:solidFill>
                <a:effectLst/>
                <a:latin typeface="verdana" panose="020B0604030504040204" pitchFamily="34" charset="0"/>
              </a:rPr>
              <a:t> is an anticlockwise rotation</a:t>
            </a:r>
          </a:p>
          <a:p>
            <a:r>
              <a:rPr lang="en-IN"/>
              <a:t> </a:t>
            </a:r>
            <a:r>
              <a:rPr lang="en-IN" b="0" i="0">
                <a:solidFill>
                  <a:srgbClr val="333333"/>
                </a:solidFill>
                <a:effectLst/>
                <a:latin typeface="verdana" panose="020B0604030504040204" pitchFamily="34" charset="0"/>
              </a:rPr>
              <a:t>, node A has balance factor -2 because a node C is inserted in the right subtree of A right subtree.</a:t>
            </a:r>
            <a:endParaRPr lang="en-US"/>
          </a:p>
        </p:txBody>
      </p:sp>
    </p:spTree>
    <p:extLst>
      <p:ext uri="{BB962C8B-B14F-4D97-AF65-F5344CB8AC3E}">
        <p14:creationId xmlns:p14="http://schemas.microsoft.com/office/powerpoint/2010/main" val="300789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4B13C968-00DF-2C87-4DBE-E5116899C5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3760" y="2499076"/>
            <a:ext cx="9335010" cy="3588773"/>
          </a:xfrm>
        </p:spPr>
      </p:pic>
      <p:sp>
        <p:nvSpPr>
          <p:cNvPr id="6" name="Title 1">
            <a:extLst>
              <a:ext uri="{FF2B5EF4-FFF2-40B4-BE49-F238E27FC236}">
                <a16:creationId xmlns:a16="http://schemas.microsoft.com/office/drawing/2014/main" id="{A370F147-F4A0-6735-B3D0-D9A57D835E2C}"/>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RR Rotation</a:t>
            </a:r>
            <a:endParaRPr lang="en-US" b="1"/>
          </a:p>
        </p:txBody>
      </p:sp>
    </p:spTree>
    <p:extLst>
      <p:ext uri="{BB962C8B-B14F-4D97-AF65-F5344CB8AC3E}">
        <p14:creationId xmlns:p14="http://schemas.microsoft.com/office/powerpoint/2010/main" val="8796412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8B8DA-48FD-6E17-6DAE-163B7D526566}"/>
              </a:ext>
            </a:extLst>
          </p:cNvPr>
          <p:cNvSpPr>
            <a:spLocks noGrp="1"/>
          </p:cNvSpPr>
          <p:nvPr>
            <p:ph type="title"/>
          </p:nvPr>
        </p:nvSpPr>
        <p:spPr/>
        <p:txBody>
          <a:bodyPr/>
          <a:lstStyle/>
          <a:p>
            <a:r>
              <a:rPr lang="en-IN" b="1"/>
              <a:t>LL Rotation</a:t>
            </a:r>
            <a:endParaRPr lang="en-US" b="1"/>
          </a:p>
        </p:txBody>
      </p:sp>
      <p:sp>
        <p:nvSpPr>
          <p:cNvPr id="3" name="Content Placeholder 2">
            <a:extLst>
              <a:ext uri="{FF2B5EF4-FFF2-40B4-BE49-F238E27FC236}">
                <a16:creationId xmlns:a16="http://schemas.microsoft.com/office/drawing/2014/main" id="{171B2A62-873E-8E49-CFEB-3F20BB66C293}"/>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When BST becomes unbalanced, due to a node is inserted into the left subtree of the left subtree of C, then we perform LL rotation, </a:t>
            </a:r>
            <a:r>
              <a:rPr lang="en-IN" b="0" i="0" u="none" strike="noStrike">
                <a:solidFill>
                  <a:srgbClr val="008000"/>
                </a:solidFill>
                <a:effectLst/>
                <a:latin typeface="verdana" panose="020B0604030504040204" pitchFamily="34" charset="0"/>
                <a:hlinkClick r:id="rId2"/>
              </a:rPr>
              <a:t>LL rotation</a:t>
            </a:r>
            <a:r>
              <a:rPr lang="en-IN" b="0" i="0">
                <a:solidFill>
                  <a:srgbClr val="333333"/>
                </a:solidFill>
                <a:effectLst/>
                <a:latin typeface="verdana" panose="020B0604030504040204" pitchFamily="34" charset="0"/>
              </a:rPr>
              <a:t> is clockwise rotation</a:t>
            </a:r>
          </a:p>
          <a:p>
            <a:endParaRPr lang="en-IN" b="0" i="0">
              <a:solidFill>
                <a:srgbClr val="333333"/>
              </a:solidFill>
              <a:effectLst/>
              <a:latin typeface="verdana" panose="020B0604030504040204" pitchFamily="34" charset="0"/>
            </a:endParaRPr>
          </a:p>
          <a:p>
            <a:r>
              <a:rPr lang="en-IN"/>
              <a:t> </a:t>
            </a:r>
            <a:r>
              <a:rPr lang="en-IN" b="0" i="0">
                <a:solidFill>
                  <a:srgbClr val="333333"/>
                </a:solidFill>
                <a:effectLst/>
                <a:latin typeface="verdana" panose="020B0604030504040204" pitchFamily="34" charset="0"/>
              </a:rPr>
              <a:t>node C has balance factor 2 because a node A is inserted in the left subtree of C left subtree. </a:t>
            </a:r>
            <a:endParaRPr lang="en-US"/>
          </a:p>
        </p:txBody>
      </p:sp>
    </p:spTree>
    <p:extLst>
      <p:ext uri="{BB962C8B-B14F-4D97-AF65-F5344CB8AC3E}">
        <p14:creationId xmlns:p14="http://schemas.microsoft.com/office/powerpoint/2010/main" val="396357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BB741-223F-BD4C-51E9-F557BF0A70F7}"/>
              </a:ext>
            </a:extLst>
          </p:cNvPr>
          <p:cNvSpPr>
            <a:spLocks noGrp="1"/>
          </p:cNvSpPr>
          <p:nvPr>
            <p:ph type="title"/>
          </p:nvPr>
        </p:nvSpPr>
        <p:spPr/>
        <p:txBody>
          <a:bodyPr/>
          <a:lstStyle/>
          <a:p>
            <a:r>
              <a:rPr lang="en-IN" b="1"/>
              <a:t>Terminologies</a:t>
            </a:r>
            <a:endParaRPr lang="en-US" b="1"/>
          </a:p>
        </p:txBody>
      </p:sp>
      <p:sp>
        <p:nvSpPr>
          <p:cNvPr id="3" name="Content Placeholder 2">
            <a:extLst>
              <a:ext uri="{FF2B5EF4-FFF2-40B4-BE49-F238E27FC236}">
                <a16:creationId xmlns:a16="http://schemas.microsoft.com/office/drawing/2014/main" id="{3F942366-479C-D8CC-121E-9B6351EFFD85}"/>
              </a:ext>
            </a:extLst>
          </p:cNvPr>
          <p:cNvSpPr>
            <a:spLocks noGrp="1"/>
          </p:cNvSpPr>
          <p:nvPr>
            <p:ph idx="1"/>
          </p:nvPr>
        </p:nvSpPr>
        <p:spPr/>
        <p:txBody>
          <a:bodyPr/>
          <a:lstStyle/>
          <a:p>
            <a:r>
              <a:rPr lang="en-IN"/>
              <a:t> In a Tree, Every individual element is called as Node. Node in a tree data structure, stores the actual data of that particular element and link to next element in hierarchical structure</a:t>
            </a:r>
          </a:p>
          <a:p>
            <a:r>
              <a:rPr lang="en-IN" b="1"/>
              <a:t>Root:</a:t>
            </a:r>
          </a:p>
          <a:p>
            <a:r>
              <a:rPr lang="en-IN"/>
              <a:t> In a tree data structure, the first node is called as Root Node. Every tree must have root node. We can say that root node is the origin of tree data structure. In any tree, there must be only one root node. We never have multiple root nodes in a tree. In above tree, A is a Root node </a:t>
            </a:r>
          </a:p>
          <a:p>
            <a:r>
              <a:rPr lang="en-IN"/>
              <a:t> </a:t>
            </a:r>
            <a:endParaRPr lang="en-US"/>
          </a:p>
        </p:txBody>
      </p:sp>
    </p:spTree>
    <p:extLst>
      <p:ext uri="{BB962C8B-B14F-4D97-AF65-F5344CB8AC3E}">
        <p14:creationId xmlns:p14="http://schemas.microsoft.com/office/powerpoint/2010/main" val="20640856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69FF4F00-2710-3FD1-2BD2-3F8289C4B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5423" y="2541863"/>
            <a:ext cx="8546524" cy="3782735"/>
          </a:xfrm>
        </p:spPr>
      </p:pic>
      <p:sp>
        <p:nvSpPr>
          <p:cNvPr id="5" name="Title 1">
            <a:extLst>
              <a:ext uri="{FF2B5EF4-FFF2-40B4-BE49-F238E27FC236}">
                <a16:creationId xmlns:a16="http://schemas.microsoft.com/office/drawing/2014/main" id="{9D6EFEDC-5359-2B10-D740-961BAF990BC3}"/>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LL Rotation</a:t>
            </a:r>
            <a:endParaRPr lang="en-US" b="1"/>
          </a:p>
        </p:txBody>
      </p:sp>
      <p:pic>
        <p:nvPicPr>
          <p:cNvPr id="2" name="Picture 2">
            <a:extLst>
              <a:ext uri="{FF2B5EF4-FFF2-40B4-BE49-F238E27FC236}">
                <a16:creationId xmlns:a16="http://schemas.microsoft.com/office/drawing/2014/main" id="{27040584-C20F-CBD7-BB8D-2FBB3C397E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9818" y="1915557"/>
            <a:ext cx="10079182" cy="4572000"/>
          </a:xfrm>
          <a:prstGeom prst="rect">
            <a:avLst/>
          </a:prstGeom>
        </p:spPr>
      </p:pic>
    </p:spTree>
    <p:extLst>
      <p:ext uri="{BB962C8B-B14F-4D97-AF65-F5344CB8AC3E}">
        <p14:creationId xmlns:p14="http://schemas.microsoft.com/office/powerpoint/2010/main" val="226509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20B8-3DD7-0544-7973-52EDE9EB2DEE}"/>
              </a:ext>
            </a:extLst>
          </p:cNvPr>
          <p:cNvSpPr>
            <a:spLocks noGrp="1"/>
          </p:cNvSpPr>
          <p:nvPr>
            <p:ph type="title"/>
          </p:nvPr>
        </p:nvSpPr>
        <p:spPr/>
        <p:txBody>
          <a:bodyPr/>
          <a:lstStyle/>
          <a:p>
            <a:r>
              <a:rPr lang="en-IN" b="1" err="1"/>
              <a:t>Lr</a:t>
            </a:r>
            <a:r>
              <a:rPr lang="en-IN" b="1"/>
              <a:t> rotation</a:t>
            </a:r>
            <a:endParaRPr lang="en-US" b="1"/>
          </a:p>
        </p:txBody>
      </p:sp>
      <p:pic>
        <p:nvPicPr>
          <p:cNvPr id="10" name="Picture 10">
            <a:extLst>
              <a:ext uri="{FF2B5EF4-FFF2-40B4-BE49-F238E27FC236}">
                <a16:creationId xmlns:a16="http://schemas.microsoft.com/office/drawing/2014/main" id="{129FC21B-0765-A61E-7FDF-0E695AD26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827731"/>
            <a:ext cx="1396865" cy="2619121"/>
          </a:xfrm>
        </p:spPr>
      </p:pic>
      <p:sp>
        <p:nvSpPr>
          <p:cNvPr id="12" name="TextBox 11">
            <a:extLst>
              <a:ext uri="{FF2B5EF4-FFF2-40B4-BE49-F238E27FC236}">
                <a16:creationId xmlns:a16="http://schemas.microsoft.com/office/drawing/2014/main" id="{03155BDC-6634-B5AB-2B40-C3EFFD55B67F}"/>
              </a:ext>
            </a:extLst>
          </p:cNvPr>
          <p:cNvSpPr txBox="1"/>
          <p:nvPr/>
        </p:nvSpPr>
        <p:spPr>
          <a:xfrm>
            <a:off x="2922188" y="2000250"/>
            <a:ext cx="8126811" cy="1200329"/>
          </a:xfrm>
          <a:prstGeom prst="rect">
            <a:avLst/>
          </a:prstGeom>
          <a:noFill/>
        </p:spPr>
        <p:txBody>
          <a:bodyPr wrap="square">
            <a:spAutoFit/>
          </a:bodyPr>
          <a:lstStyle/>
          <a:p>
            <a:r>
              <a:rPr lang="en-IN" b="0" i="0">
                <a:solidFill>
                  <a:srgbClr val="333333"/>
                </a:solidFill>
                <a:effectLst/>
                <a:latin typeface="verdana" panose="020B0604030504040204" pitchFamily="34" charset="0"/>
              </a:rPr>
              <a:t>node B has been inserted into the right subtree of A the left subtree of C, because of which C has become an unbalanced node having balance factor 2. This case is L R rotation where: Inserted node is in the right subtree of left subtree of C</a:t>
            </a:r>
            <a:endParaRPr lang="en-US"/>
          </a:p>
        </p:txBody>
      </p:sp>
      <p:pic>
        <p:nvPicPr>
          <p:cNvPr id="13" name="Picture 13">
            <a:extLst>
              <a:ext uri="{FF2B5EF4-FFF2-40B4-BE49-F238E27FC236}">
                <a16:creationId xmlns:a16="http://schemas.microsoft.com/office/drawing/2014/main" id="{D20B842A-EE6E-8F4B-691D-51C650297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1953" y="4414528"/>
            <a:ext cx="1419073" cy="2443472"/>
          </a:xfrm>
          <a:prstGeom prst="rect">
            <a:avLst/>
          </a:prstGeom>
        </p:spPr>
      </p:pic>
      <p:sp>
        <p:nvSpPr>
          <p:cNvPr id="15" name="TextBox 14">
            <a:extLst>
              <a:ext uri="{FF2B5EF4-FFF2-40B4-BE49-F238E27FC236}">
                <a16:creationId xmlns:a16="http://schemas.microsoft.com/office/drawing/2014/main" id="{D1F37482-4A6B-EE01-911C-89241C05776F}"/>
              </a:ext>
            </a:extLst>
          </p:cNvPr>
          <p:cNvSpPr txBox="1"/>
          <p:nvPr/>
        </p:nvSpPr>
        <p:spPr>
          <a:xfrm>
            <a:off x="3409644" y="4882569"/>
            <a:ext cx="7372451" cy="923330"/>
          </a:xfrm>
          <a:prstGeom prst="rect">
            <a:avLst/>
          </a:prstGeom>
          <a:noFill/>
        </p:spPr>
        <p:txBody>
          <a:bodyPr wrap="square">
            <a:spAutoFit/>
          </a:bodyPr>
          <a:lstStyle/>
          <a:p>
            <a:r>
              <a:rPr lang="en-IN" b="0" i="0">
                <a:solidFill>
                  <a:srgbClr val="333333"/>
                </a:solidFill>
                <a:effectLst/>
                <a:latin typeface="verdana" panose="020B0604030504040204" pitchFamily="34" charset="0"/>
              </a:rPr>
              <a:t>LR rotation = RR + LL rotation, hence RR (anticlockwise) on subtree rooted at A is performed first. By doing RR rotation, node </a:t>
            </a:r>
            <a:r>
              <a:rPr lang="en-IN" b="1" i="0">
                <a:solidFill>
                  <a:srgbClr val="333333"/>
                </a:solidFill>
                <a:effectLst/>
                <a:latin typeface="inter-bold"/>
              </a:rPr>
              <a:t>A</a:t>
            </a:r>
            <a:r>
              <a:rPr lang="en-IN" b="0" i="0">
                <a:solidFill>
                  <a:srgbClr val="333333"/>
                </a:solidFill>
                <a:effectLst/>
                <a:latin typeface="verdana" panose="020B0604030504040204" pitchFamily="34" charset="0"/>
              </a:rPr>
              <a:t>, has become the left subtree of </a:t>
            </a:r>
            <a:r>
              <a:rPr lang="en-IN" b="1" i="0">
                <a:solidFill>
                  <a:srgbClr val="333333"/>
                </a:solidFill>
                <a:effectLst/>
                <a:latin typeface="inter-bold"/>
              </a:rPr>
              <a:t>B</a:t>
            </a:r>
            <a:r>
              <a:rPr lang="en-IN" b="0" i="0">
                <a:solidFill>
                  <a:srgbClr val="333333"/>
                </a:solidFill>
                <a:effectLst/>
                <a:latin typeface="verdana" panose="020B0604030504040204" pitchFamily="34" charset="0"/>
              </a:rPr>
              <a:t>.</a:t>
            </a:r>
            <a:endParaRPr lang="en-US"/>
          </a:p>
        </p:txBody>
      </p:sp>
    </p:spTree>
    <p:extLst>
      <p:ext uri="{BB962C8B-B14F-4D97-AF65-F5344CB8AC3E}">
        <p14:creationId xmlns:p14="http://schemas.microsoft.com/office/powerpoint/2010/main" val="2592529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5D485A4C-29CF-1B5B-EC4E-368183CA93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000250"/>
            <a:ext cx="1057275" cy="1428750"/>
          </a:xfrm>
        </p:spPr>
      </p:pic>
      <p:sp>
        <p:nvSpPr>
          <p:cNvPr id="6" name="TextBox 5">
            <a:extLst>
              <a:ext uri="{FF2B5EF4-FFF2-40B4-BE49-F238E27FC236}">
                <a16:creationId xmlns:a16="http://schemas.microsoft.com/office/drawing/2014/main" id="{C2558598-1BB6-2B92-ED16-1B562711DD1F}"/>
              </a:ext>
            </a:extLst>
          </p:cNvPr>
          <p:cNvSpPr txBox="1"/>
          <p:nvPr/>
        </p:nvSpPr>
        <p:spPr>
          <a:xfrm>
            <a:off x="2592124" y="2000250"/>
            <a:ext cx="9009020" cy="923330"/>
          </a:xfrm>
          <a:prstGeom prst="rect">
            <a:avLst/>
          </a:prstGeom>
          <a:noFill/>
        </p:spPr>
        <p:txBody>
          <a:bodyPr wrap="square" lIns="91440" tIns="45720" rIns="91440" bIns="45720" anchor="t">
            <a:spAutoFit/>
          </a:bodyPr>
          <a:lstStyle/>
          <a:p>
            <a:r>
              <a:rPr lang="en-IN" b="0" i="0">
                <a:solidFill>
                  <a:srgbClr val="333333"/>
                </a:solidFill>
                <a:effectLst/>
                <a:latin typeface="verdana"/>
                <a:ea typeface="verdana"/>
              </a:rPr>
              <a:t>After performing RR rotation, node C is still unbalanced, i.e., having balance factor 2, as inserted node A is in the left of left of </a:t>
            </a:r>
            <a:r>
              <a:rPr lang="en-IN" b="1" i="0">
                <a:solidFill>
                  <a:srgbClr val="333333"/>
                </a:solidFill>
                <a:effectLst/>
                <a:latin typeface="inter-bold"/>
              </a:rPr>
              <a:t>C</a:t>
            </a:r>
            <a:r>
              <a:rPr lang="en-IN" b="1">
                <a:solidFill>
                  <a:srgbClr val="333333"/>
                </a:solidFill>
                <a:latin typeface="inter-bold"/>
              </a:rPr>
              <a:t> </a:t>
            </a:r>
            <a:endParaRPr lang="en-IN" b="1" err="1">
              <a:solidFill>
                <a:srgbClr val="333333"/>
              </a:solidFill>
              <a:latin typeface="inter-bold"/>
            </a:endParaRPr>
          </a:p>
          <a:p>
            <a:endParaRPr lang="en-IN" b="1">
              <a:solidFill>
                <a:srgbClr val="333333"/>
              </a:solidFill>
              <a:latin typeface="inter-bold"/>
            </a:endParaRPr>
          </a:p>
        </p:txBody>
      </p:sp>
      <p:pic>
        <p:nvPicPr>
          <p:cNvPr id="7" name="Picture 7">
            <a:extLst>
              <a:ext uri="{FF2B5EF4-FFF2-40B4-BE49-F238E27FC236}">
                <a16:creationId xmlns:a16="http://schemas.microsoft.com/office/drawing/2014/main" id="{7498B513-4692-DF40-FC51-030C499AA1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788" y="3744940"/>
            <a:ext cx="1047750" cy="1428750"/>
          </a:xfrm>
          <a:prstGeom prst="rect">
            <a:avLst/>
          </a:prstGeom>
        </p:spPr>
      </p:pic>
      <p:sp>
        <p:nvSpPr>
          <p:cNvPr id="9" name="TextBox 8">
            <a:extLst>
              <a:ext uri="{FF2B5EF4-FFF2-40B4-BE49-F238E27FC236}">
                <a16:creationId xmlns:a16="http://schemas.microsoft.com/office/drawing/2014/main" id="{24179CEF-AB80-B4D7-B4D6-F7A63B44BA8D}"/>
              </a:ext>
            </a:extLst>
          </p:cNvPr>
          <p:cNvSpPr txBox="1"/>
          <p:nvPr/>
        </p:nvSpPr>
        <p:spPr>
          <a:xfrm>
            <a:off x="2592124" y="3633575"/>
            <a:ext cx="8764528" cy="646331"/>
          </a:xfrm>
          <a:prstGeom prst="rect">
            <a:avLst/>
          </a:prstGeom>
          <a:noFill/>
        </p:spPr>
        <p:txBody>
          <a:bodyPr wrap="square">
            <a:spAutoFit/>
          </a:bodyPr>
          <a:lstStyle/>
          <a:p>
            <a:r>
              <a:rPr lang="en-IN" b="0" i="0">
                <a:solidFill>
                  <a:srgbClr val="333333"/>
                </a:solidFill>
                <a:effectLst/>
                <a:latin typeface="verdana" panose="020B0604030504040204" pitchFamily="34" charset="0"/>
              </a:rPr>
              <a:t>Now we perform LL clockwise rotation on full tree, i.e. on node C. node </a:t>
            </a:r>
            <a:r>
              <a:rPr lang="en-IN" b="1" i="0">
                <a:solidFill>
                  <a:srgbClr val="333333"/>
                </a:solidFill>
                <a:effectLst/>
                <a:latin typeface="inter-bold"/>
              </a:rPr>
              <a:t>C</a:t>
            </a:r>
            <a:r>
              <a:rPr lang="en-IN" b="0" i="0">
                <a:solidFill>
                  <a:srgbClr val="333333"/>
                </a:solidFill>
                <a:effectLst/>
                <a:latin typeface="verdana" panose="020B0604030504040204" pitchFamily="34" charset="0"/>
              </a:rPr>
              <a:t> has now become the right subtree of node B, A is left subtree of B</a:t>
            </a:r>
            <a:endParaRPr lang="en-US"/>
          </a:p>
        </p:txBody>
      </p:sp>
      <p:pic>
        <p:nvPicPr>
          <p:cNvPr id="10" name="Picture 10">
            <a:extLst>
              <a:ext uri="{FF2B5EF4-FFF2-40B4-BE49-F238E27FC236}">
                <a16:creationId xmlns:a16="http://schemas.microsoft.com/office/drawing/2014/main" id="{8ED65501-3A4F-0C55-B0F2-A35C50F91AD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793" y="5569090"/>
            <a:ext cx="1247775" cy="1047750"/>
          </a:xfrm>
          <a:prstGeom prst="rect">
            <a:avLst/>
          </a:prstGeom>
        </p:spPr>
      </p:pic>
      <p:sp>
        <p:nvSpPr>
          <p:cNvPr id="12" name="TextBox 11">
            <a:extLst>
              <a:ext uri="{FF2B5EF4-FFF2-40B4-BE49-F238E27FC236}">
                <a16:creationId xmlns:a16="http://schemas.microsoft.com/office/drawing/2014/main" id="{638961C5-E06F-8562-067C-43E73EBEEC07}"/>
              </a:ext>
            </a:extLst>
          </p:cNvPr>
          <p:cNvSpPr txBox="1"/>
          <p:nvPr/>
        </p:nvSpPr>
        <p:spPr>
          <a:xfrm>
            <a:off x="2545111" y="5769800"/>
            <a:ext cx="8764528" cy="646331"/>
          </a:xfrm>
          <a:prstGeom prst="rect">
            <a:avLst/>
          </a:prstGeom>
          <a:noFill/>
        </p:spPr>
        <p:txBody>
          <a:bodyPr wrap="square">
            <a:spAutoFit/>
          </a:bodyPr>
          <a:lstStyle/>
          <a:p>
            <a:r>
              <a:rPr lang="en-IN" b="0" i="0">
                <a:solidFill>
                  <a:srgbClr val="333333"/>
                </a:solidFill>
                <a:effectLst/>
                <a:latin typeface="verdana" panose="020B0604030504040204" pitchFamily="34" charset="0"/>
              </a:rPr>
              <a:t>Balance factor of each node is now either -1, 0, or 1, i.e. BST is balanced now.</a:t>
            </a:r>
            <a:endParaRPr lang="en-US"/>
          </a:p>
        </p:txBody>
      </p:sp>
      <p:sp>
        <p:nvSpPr>
          <p:cNvPr id="14" name="Title 1">
            <a:extLst>
              <a:ext uri="{FF2B5EF4-FFF2-40B4-BE49-F238E27FC236}">
                <a16:creationId xmlns:a16="http://schemas.microsoft.com/office/drawing/2014/main" id="{776EBC01-10F9-97DC-FEA5-C649239F08C3}"/>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Lr </a:t>
            </a:r>
            <a:r>
              <a:rPr lang="en-US" b="1"/>
              <a:t>rotation  </a:t>
            </a:r>
          </a:p>
        </p:txBody>
      </p:sp>
    </p:spTree>
    <p:extLst>
      <p:ext uri="{BB962C8B-B14F-4D97-AF65-F5344CB8AC3E}">
        <p14:creationId xmlns:p14="http://schemas.microsoft.com/office/powerpoint/2010/main" val="69396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1111-3177-EF13-A236-D21510D32F4C}"/>
              </a:ext>
            </a:extLst>
          </p:cNvPr>
          <p:cNvSpPr>
            <a:spLocks noGrp="1"/>
          </p:cNvSpPr>
          <p:nvPr>
            <p:ph type="title"/>
          </p:nvPr>
        </p:nvSpPr>
        <p:spPr/>
        <p:txBody>
          <a:bodyPr/>
          <a:lstStyle/>
          <a:p>
            <a:r>
              <a:rPr lang="en-IN" b="1" err="1"/>
              <a:t>Rl</a:t>
            </a:r>
            <a:r>
              <a:rPr lang="en-IN" b="1"/>
              <a:t> rotation</a:t>
            </a:r>
            <a:endParaRPr lang="en-US" b="1"/>
          </a:p>
        </p:txBody>
      </p:sp>
      <p:pic>
        <p:nvPicPr>
          <p:cNvPr id="9" name="Picture 9">
            <a:extLst>
              <a:ext uri="{FF2B5EF4-FFF2-40B4-BE49-F238E27FC236}">
                <a16:creationId xmlns:a16="http://schemas.microsoft.com/office/drawing/2014/main" id="{5543731C-4861-0183-3502-30EADD41EF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2063194"/>
            <a:ext cx="762000" cy="1619250"/>
          </a:xfrm>
        </p:spPr>
      </p:pic>
      <p:sp>
        <p:nvSpPr>
          <p:cNvPr id="11" name="TextBox 10">
            <a:extLst>
              <a:ext uri="{FF2B5EF4-FFF2-40B4-BE49-F238E27FC236}">
                <a16:creationId xmlns:a16="http://schemas.microsoft.com/office/drawing/2014/main" id="{878040DF-2134-9367-66A0-9CFD1633E244}"/>
              </a:ext>
            </a:extLst>
          </p:cNvPr>
          <p:cNvSpPr txBox="1"/>
          <p:nvPr/>
        </p:nvSpPr>
        <p:spPr>
          <a:xfrm>
            <a:off x="2567166" y="2063194"/>
            <a:ext cx="9315143" cy="1200329"/>
          </a:xfrm>
          <a:prstGeom prst="rect">
            <a:avLst/>
          </a:prstGeom>
          <a:noFill/>
        </p:spPr>
        <p:txBody>
          <a:bodyPr wrap="square">
            <a:spAutoFit/>
          </a:bodyPr>
          <a:lstStyle/>
          <a:p>
            <a:r>
              <a:rPr lang="en-IN" b="0" i="0">
                <a:solidFill>
                  <a:srgbClr val="333333"/>
                </a:solidFill>
                <a:effectLst/>
                <a:latin typeface="verdana" panose="020B0604030504040204" pitchFamily="34" charset="0"/>
              </a:rPr>
              <a:t>node </a:t>
            </a:r>
            <a:r>
              <a:rPr lang="en-IN" b="1" i="0">
                <a:solidFill>
                  <a:srgbClr val="333333"/>
                </a:solidFill>
                <a:effectLst/>
                <a:latin typeface="inter-bold"/>
              </a:rPr>
              <a:t>B</a:t>
            </a:r>
            <a:r>
              <a:rPr lang="en-IN" b="0" i="0">
                <a:solidFill>
                  <a:srgbClr val="333333"/>
                </a:solidFill>
                <a:effectLst/>
                <a:latin typeface="verdana" panose="020B0604030504040204" pitchFamily="34" charset="0"/>
              </a:rPr>
              <a:t> has been inserted into the left subtree of </a:t>
            </a:r>
            <a:r>
              <a:rPr lang="en-IN" b="1" i="0">
                <a:solidFill>
                  <a:srgbClr val="333333"/>
                </a:solidFill>
                <a:effectLst/>
                <a:latin typeface="inter-bold"/>
              </a:rPr>
              <a:t>C</a:t>
            </a:r>
            <a:r>
              <a:rPr lang="en-IN" b="0" i="0">
                <a:solidFill>
                  <a:srgbClr val="333333"/>
                </a:solidFill>
                <a:effectLst/>
                <a:latin typeface="verdana" panose="020B0604030504040204" pitchFamily="34" charset="0"/>
              </a:rPr>
              <a:t> the right subtree of </a:t>
            </a:r>
            <a:r>
              <a:rPr lang="en-IN" b="1" i="0">
                <a:solidFill>
                  <a:srgbClr val="333333"/>
                </a:solidFill>
                <a:effectLst/>
                <a:latin typeface="inter-bold"/>
              </a:rPr>
              <a:t>A</a:t>
            </a:r>
            <a:r>
              <a:rPr lang="en-IN" b="0" i="0">
                <a:solidFill>
                  <a:srgbClr val="333333"/>
                </a:solidFill>
                <a:effectLst/>
                <a:latin typeface="verdana" panose="020B0604030504040204" pitchFamily="34" charset="0"/>
              </a:rPr>
              <a:t>, because of which A has become an unbalanced node having balance factor - 2. This case is RL rotation where: Inserted node is in the left subtree of right subtree of A</a:t>
            </a:r>
            <a:endParaRPr lang="en-US"/>
          </a:p>
        </p:txBody>
      </p:sp>
      <p:pic>
        <p:nvPicPr>
          <p:cNvPr id="12" name="Picture 12">
            <a:extLst>
              <a:ext uri="{FF2B5EF4-FFF2-40B4-BE49-F238E27FC236}">
                <a16:creationId xmlns:a16="http://schemas.microsoft.com/office/drawing/2014/main" id="{15D88EB1-1610-1A79-B680-5D1B574BF1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673816"/>
            <a:ext cx="1524000" cy="1982747"/>
          </a:xfrm>
          <a:prstGeom prst="rect">
            <a:avLst/>
          </a:prstGeom>
        </p:spPr>
      </p:pic>
      <p:sp>
        <p:nvSpPr>
          <p:cNvPr id="14" name="TextBox 13">
            <a:extLst>
              <a:ext uri="{FF2B5EF4-FFF2-40B4-BE49-F238E27FC236}">
                <a16:creationId xmlns:a16="http://schemas.microsoft.com/office/drawing/2014/main" id="{510A3F93-6E24-61EC-DE3E-8BFD5A870110}"/>
              </a:ext>
            </a:extLst>
          </p:cNvPr>
          <p:cNvSpPr txBox="1"/>
          <p:nvPr/>
        </p:nvSpPr>
        <p:spPr>
          <a:xfrm>
            <a:off x="2358329" y="4870344"/>
            <a:ext cx="8924976" cy="923330"/>
          </a:xfrm>
          <a:prstGeom prst="rect">
            <a:avLst/>
          </a:prstGeom>
          <a:noFill/>
        </p:spPr>
        <p:txBody>
          <a:bodyPr wrap="square">
            <a:spAutoFit/>
          </a:bodyPr>
          <a:lstStyle/>
          <a:p>
            <a:r>
              <a:rPr lang="en-IN" b="0" i="0">
                <a:solidFill>
                  <a:srgbClr val="333333"/>
                </a:solidFill>
                <a:effectLst/>
                <a:latin typeface="verdana" panose="020B0604030504040204" pitchFamily="34" charset="0"/>
              </a:rPr>
              <a:t>RL rotation = LL rotation + RR rotation, hence, LL (clockwise) on subtree rooted at </a:t>
            </a:r>
            <a:r>
              <a:rPr lang="en-IN" b="1" i="0">
                <a:solidFill>
                  <a:srgbClr val="333333"/>
                </a:solidFill>
                <a:effectLst/>
                <a:latin typeface="inter-bold"/>
              </a:rPr>
              <a:t>C</a:t>
            </a:r>
            <a:r>
              <a:rPr lang="en-IN" b="0" i="0">
                <a:solidFill>
                  <a:srgbClr val="333333"/>
                </a:solidFill>
                <a:effectLst/>
                <a:latin typeface="verdana" panose="020B0604030504040204" pitchFamily="34" charset="0"/>
              </a:rPr>
              <a:t> is performed first. By doing RR rotation, node </a:t>
            </a:r>
            <a:r>
              <a:rPr lang="en-IN" b="1" i="0">
                <a:solidFill>
                  <a:srgbClr val="333333"/>
                </a:solidFill>
                <a:effectLst/>
                <a:latin typeface="inter-bold"/>
              </a:rPr>
              <a:t>C</a:t>
            </a:r>
            <a:r>
              <a:rPr lang="en-IN" b="0" i="0">
                <a:solidFill>
                  <a:srgbClr val="333333"/>
                </a:solidFill>
                <a:effectLst/>
                <a:latin typeface="verdana" panose="020B0604030504040204" pitchFamily="34" charset="0"/>
              </a:rPr>
              <a:t> has become the right subtree</a:t>
            </a:r>
            <a:endParaRPr lang="en-US"/>
          </a:p>
        </p:txBody>
      </p:sp>
    </p:spTree>
    <p:extLst>
      <p:ext uri="{BB962C8B-B14F-4D97-AF65-F5344CB8AC3E}">
        <p14:creationId xmlns:p14="http://schemas.microsoft.com/office/powerpoint/2010/main" val="19914270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44036BA-5AED-640E-4241-18EDF3A3ED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7889" y="1646284"/>
            <a:ext cx="1114425" cy="1524000"/>
          </a:xfrm>
        </p:spPr>
      </p:pic>
      <p:sp>
        <p:nvSpPr>
          <p:cNvPr id="5" name="Title 1">
            <a:extLst>
              <a:ext uri="{FF2B5EF4-FFF2-40B4-BE49-F238E27FC236}">
                <a16:creationId xmlns:a16="http://schemas.microsoft.com/office/drawing/2014/main" id="{4D8210C6-15C1-F5BF-E520-1740F61AD9BE}"/>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err="1"/>
              <a:t>Rl</a:t>
            </a:r>
            <a:r>
              <a:rPr lang="en-IN" b="1"/>
              <a:t> rotation</a:t>
            </a:r>
            <a:endParaRPr lang="en-US" b="1"/>
          </a:p>
        </p:txBody>
      </p:sp>
      <p:sp>
        <p:nvSpPr>
          <p:cNvPr id="8" name="TextBox 7">
            <a:extLst>
              <a:ext uri="{FF2B5EF4-FFF2-40B4-BE49-F238E27FC236}">
                <a16:creationId xmlns:a16="http://schemas.microsoft.com/office/drawing/2014/main" id="{85659D1A-28FF-5C58-DB0D-F51496B70C1D}"/>
              </a:ext>
            </a:extLst>
          </p:cNvPr>
          <p:cNvSpPr txBox="1"/>
          <p:nvPr/>
        </p:nvSpPr>
        <p:spPr>
          <a:xfrm>
            <a:off x="3350049" y="1808119"/>
            <a:ext cx="8385565" cy="923330"/>
          </a:xfrm>
          <a:prstGeom prst="rect">
            <a:avLst/>
          </a:prstGeom>
          <a:noFill/>
        </p:spPr>
        <p:txBody>
          <a:bodyPr wrap="square">
            <a:spAutoFit/>
          </a:bodyPr>
          <a:lstStyle/>
          <a:p>
            <a:r>
              <a:rPr lang="en-IN" b="0" i="0">
                <a:solidFill>
                  <a:srgbClr val="333333"/>
                </a:solidFill>
                <a:effectLst/>
                <a:latin typeface="verdana" panose="020B0604030504040204" pitchFamily="34" charset="0"/>
              </a:rPr>
              <a:t>After performing LL rotation, node </a:t>
            </a:r>
            <a:r>
              <a:rPr lang="en-IN" b="1" i="0">
                <a:solidFill>
                  <a:srgbClr val="333333"/>
                </a:solidFill>
                <a:effectLst/>
                <a:latin typeface="inter-bold"/>
              </a:rPr>
              <a:t>A</a:t>
            </a:r>
            <a:r>
              <a:rPr lang="en-IN" b="0" i="0">
                <a:solidFill>
                  <a:srgbClr val="333333"/>
                </a:solidFill>
                <a:effectLst/>
                <a:latin typeface="verdana" panose="020B0604030504040204" pitchFamily="34" charset="0"/>
              </a:rPr>
              <a:t> is still unbalanced, i.e. having balance factor -2, which is because of the right-subtree of the right-subtree node A.</a:t>
            </a:r>
            <a:endParaRPr lang="en-US"/>
          </a:p>
        </p:txBody>
      </p:sp>
      <p:pic>
        <p:nvPicPr>
          <p:cNvPr id="9" name="Picture 9">
            <a:extLst>
              <a:ext uri="{FF2B5EF4-FFF2-40B4-BE49-F238E27FC236}">
                <a16:creationId xmlns:a16="http://schemas.microsoft.com/office/drawing/2014/main" id="{5855DF5D-D6EE-7821-D508-C95B077C1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889" y="3532626"/>
            <a:ext cx="3253729" cy="2066240"/>
          </a:xfrm>
          <a:prstGeom prst="rect">
            <a:avLst/>
          </a:prstGeom>
        </p:spPr>
      </p:pic>
      <p:sp>
        <p:nvSpPr>
          <p:cNvPr id="11" name="TextBox 10">
            <a:extLst>
              <a:ext uri="{FF2B5EF4-FFF2-40B4-BE49-F238E27FC236}">
                <a16:creationId xmlns:a16="http://schemas.microsoft.com/office/drawing/2014/main" id="{F857968F-5B5B-0BF1-C21E-50655F29E896}"/>
              </a:ext>
            </a:extLst>
          </p:cNvPr>
          <p:cNvSpPr txBox="1"/>
          <p:nvPr/>
        </p:nvSpPr>
        <p:spPr>
          <a:xfrm>
            <a:off x="3030682" y="2828835"/>
            <a:ext cx="8704932" cy="923330"/>
          </a:xfrm>
          <a:prstGeom prst="rect">
            <a:avLst/>
          </a:prstGeom>
          <a:noFill/>
        </p:spPr>
        <p:txBody>
          <a:bodyPr wrap="square">
            <a:spAutoFit/>
          </a:bodyPr>
          <a:lstStyle/>
          <a:p>
            <a:r>
              <a:rPr lang="en-IN" b="0" i="0">
                <a:solidFill>
                  <a:srgbClr val="333333"/>
                </a:solidFill>
                <a:effectLst/>
                <a:latin typeface="verdana" panose="020B0604030504040204" pitchFamily="34" charset="0"/>
              </a:rPr>
              <a:t>Now we perform RR rotation (anticlockwise rotation) on full tree, i.e. on node A. node </a:t>
            </a:r>
            <a:r>
              <a:rPr lang="en-IN" b="1" i="0">
                <a:solidFill>
                  <a:srgbClr val="333333"/>
                </a:solidFill>
                <a:effectLst/>
                <a:latin typeface="inter-bold"/>
              </a:rPr>
              <a:t>C</a:t>
            </a:r>
            <a:r>
              <a:rPr lang="en-IN" b="0" i="0">
                <a:solidFill>
                  <a:srgbClr val="333333"/>
                </a:solidFill>
                <a:effectLst/>
                <a:latin typeface="verdana" panose="020B0604030504040204" pitchFamily="34" charset="0"/>
              </a:rPr>
              <a:t> has now become the right subtree of node B, and node A has become the left subtree of B.</a:t>
            </a:r>
            <a:endParaRPr lang="en-US"/>
          </a:p>
        </p:txBody>
      </p:sp>
    </p:spTree>
    <p:extLst>
      <p:ext uri="{BB962C8B-B14F-4D97-AF65-F5344CB8AC3E}">
        <p14:creationId xmlns:p14="http://schemas.microsoft.com/office/powerpoint/2010/main" val="3642061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691EBEA-4F5E-60A1-0DE3-40C21F7094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7131" y="1214366"/>
            <a:ext cx="2964991" cy="2489688"/>
          </a:xfrm>
        </p:spPr>
      </p:pic>
      <p:sp>
        <p:nvSpPr>
          <p:cNvPr id="5" name="Title 1">
            <a:extLst>
              <a:ext uri="{FF2B5EF4-FFF2-40B4-BE49-F238E27FC236}">
                <a16:creationId xmlns:a16="http://schemas.microsoft.com/office/drawing/2014/main" id="{A55295DC-BEB2-AECB-CCEE-58737738C116}"/>
              </a:ext>
            </a:extLst>
          </p:cNvPr>
          <p:cNvSpPr txBox="1">
            <a:spLocks noGrp="1"/>
          </p:cNvSpPr>
          <p:nvPr>
            <p:ph type="title"/>
          </p:nvPr>
        </p:nvSpPr>
        <p:spPr>
          <a:xfrm>
            <a:off x="1143000" y="0"/>
            <a:ext cx="9906000" cy="138215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err="1"/>
              <a:t>Rl</a:t>
            </a:r>
            <a:r>
              <a:rPr lang="en-IN" b="1"/>
              <a:t> rotation</a:t>
            </a:r>
            <a:endParaRPr lang="en-US" b="1"/>
          </a:p>
        </p:txBody>
      </p:sp>
      <p:sp>
        <p:nvSpPr>
          <p:cNvPr id="8" name="TextBox 7">
            <a:extLst>
              <a:ext uri="{FF2B5EF4-FFF2-40B4-BE49-F238E27FC236}">
                <a16:creationId xmlns:a16="http://schemas.microsoft.com/office/drawing/2014/main" id="{64516DAA-81E4-47BC-BE46-D7652DFF04EC}"/>
              </a:ext>
            </a:extLst>
          </p:cNvPr>
          <p:cNvSpPr txBox="1"/>
          <p:nvPr/>
        </p:nvSpPr>
        <p:spPr>
          <a:xfrm>
            <a:off x="3030681" y="3105835"/>
            <a:ext cx="8827179" cy="646331"/>
          </a:xfrm>
          <a:prstGeom prst="rect">
            <a:avLst/>
          </a:prstGeom>
          <a:noFill/>
        </p:spPr>
        <p:txBody>
          <a:bodyPr wrap="square">
            <a:spAutoFit/>
          </a:bodyPr>
          <a:lstStyle/>
          <a:p>
            <a:r>
              <a:rPr lang="en-IN" b="0" i="0">
                <a:solidFill>
                  <a:srgbClr val="333333"/>
                </a:solidFill>
                <a:effectLst/>
                <a:latin typeface="verdana" panose="020B0604030504040204" pitchFamily="34" charset="0"/>
              </a:rPr>
              <a:t>Balance factor of each node is now either -1, 0, or 1, i.e., BST is balanced now.</a:t>
            </a:r>
            <a:endParaRPr lang="en-US"/>
          </a:p>
        </p:txBody>
      </p:sp>
    </p:spTree>
    <p:extLst>
      <p:ext uri="{BB962C8B-B14F-4D97-AF65-F5344CB8AC3E}">
        <p14:creationId xmlns:p14="http://schemas.microsoft.com/office/powerpoint/2010/main" val="2337614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953DC-AD35-4954-DF6B-3A7EDA92BB50}"/>
              </a:ext>
            </a:extLst>
          </p:cNvPr>
          <p:cNvSpPr>
            <a:spLocks noGrp="1"/>
          </p:cNvSpPr>
          <p:nvPr>
            <p:ph type="title"/>
          </p:nvPr>
        </p:nvSpPr>
        <p:spPr/>
        <p:txBody>
          <a:bodyPr/>
          <a:lstStyle/>
          <a:p>
            <a:r>
              <a:rPr lang="en-IN" b="1"/>
              <a:t>Construct AVL Tree</a:t>
            </a:r>
            <a:endParaRPr lang="en-US" b="1"/>
          </a:p>
        </p:txBody>
      </p:sp>
      <p:sp>
        <p:nvSpPr>
          <p:cNvPr id="3" name="Content Placeholder 2">
            <a:extLst>
              <a:ext uri="{FF2B5EF4-FFF2-40B4-BE49-F238E27FC236}">
                <a16:creationId xmlns:a16="http://schemas.microsoft.com/office/drawing/2014/main" id="{B2B5298E-EBF7-44C9-2D54-827677DBEE3F}"/>
              </a:ext>
            </a:extLst>
          </p:cNvPr>
          <p:cNvSpPr>
            <a:spLocks noGrp="1"/>
          </p:cNvSpPr>
          <p:nvPr>
            <p:ph idx="1"/>
          </p:nvPr>
        </p:nvSpPr>
        <p:spPr/>
        <p:txBody>
          <a:bodyPr>
            <a:normAutofit/>
          </a:bodyPr>
          <a:lstStyle/>
          <a:p>
            <a:r>
              <a:rPr lang="en-IN" sz="2400" b="1" i="0">
                <a:solidFill>
                  <a:srgbClr val="333333"/>
                </a:solidFill>
                <a:effectLst/>
                <a:latin typeface="inter-bold"/>
              </a:rPr>
              <a:t>1. Insert H, I, J</a:t>
            </a:r>
          </a:p>
          <a:p>
            <a:endParaRPr lang="en-US" sz="3200" b="1"/>
          </a:p>
        </p:txBody>
      </p:sp>
      <p:pic>
        <p:nvPicPr>
          <p:cNvPr id="4" name="Picture 4">
            <a:extLst>
              <a:ext uri="{FF2B5EF4-FFF2-40B4-BE49-F238E27FC236}">
                <a16:creationId xmlns:a16="http://schemas.microsoft.com/office/drawing/2014/main" id="{EC73E419-2F42-82BB-C10E-26DB1155A9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1869" y="2322674"/>
            <a:ext cx="5861115" cy="4339732"/>
          </a:xfrm>
          <a:prstGeom prst="rect">
            <a:avLst/>
          </a:prstGeom>
        </p:spPr>
      </p:pic>
    </p:spTree>
    <p:extLst>
      <p:ext uri="{BB962C8B-B14F-4D97-AF65-F5344CB8AC3E}">
        <p14:creationId xmlns:p14="http://schemas.microsoft.com/office/powerpoint/2010/main" val="1489679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E1BE908F-9172-05B9-B0A3-D007F5C09F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4510" y="2009775"/>
            <a:ext cx="8422980" cy="4024313"/>
          </a:xfrm>
        </p:spPr>
      </p:pic>
      <p:sp>
        <p:nvSpPr>
          <p:cNvPr id="5" name="Title 1">
            <a:extLst>
              <a:ext uri="{FF2B5EF4-FFF2-40B4-BE49-F238E27FC236}">
                <a16:creationId xmlns:a16="http://schemas.microsoft.com/office/drawing/2014/main" id="{E7D36525-4010-63D6-E6DE-31B5232D768D}"/>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Construct AVL Tree</a:t>
            </a:r>
            <a:endParaRPr lang="en-US" b="1"/>
          </a:p>
        </p:txBody>
      </p:sp>
    </p:spTree>
    <p:extLst>
      <p:ext uri="{BB962C8B-B14F-4D97-AF65-F5344CB8AC3E}">
        <p14:creationId xmlns:p14="http://schemas.microsoft.com/office/powerpoint/2010/main" val="10331950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8A5565A-6C46-FE16-213A-350327E38B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5610" y="2052561"/>
            <a:ext cx="6040422" cy="4024313"/>
          </a:xfrm>
        </p:spPr>
      </p:pic>
      <p:sp>
        <p:nvSpPr>
          <p:cNvPr id="5" name="Title 1">
            <a:extLst>
              <a:ext uri="{FF2B5EF4-FFF2-40B4-BE49-F238E27FC236}">
                <a16:creationId xmlns:a16="http://schemas.microsoft.com/office/drawing/2014/main" id="{4C46320E-F4C6-D1C1-F98C-B9CC477FBCC5}"/>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Construct AVL Tree</a:t>
            </a:r>
            <a:endParaRPr lang="en-US" b="1"/>
          </a:p>
        </p:txBody>
      </p:sp>
    </p:spTree>
    <p:extLst>
      <p:ext uri="{BB962C8B-B14F-4D97-AF65-F5344CB8AC3E}">
        <p14:creationId xmlns:p14="http://schemas.microsoft.com/office/powerpoint/2010/main" val="10160947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FBB3A048-F5B2-5531-4FB5-26467965E7C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06827" y="2009775"/>
            <a:ext cx="5978346" cy="4024313"/>
          </a:xfrm>
        </p:spPr>
      </p:pic>
      <p:sp>
        <p:nvSpPr>
          <p:cNvPr id="5" name="Title 1">
            <a:extLst>
              <a:ext uri="{FF2B5EF4-FFF2-40B4-BE49-F238E27FC236}">
                <a16:creationId xmlns:a16="http://schemas.microsoft.com/office/drawing/2014/main" id="{69277510-9586-5CED-BDEA-548AD26BF9F9}"/>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Construct AVL Tree</a:t>
            </a:r>
            <a:endParaRPr lang="en-US" b="1"/>
          </a:p>
        </p:txBody>
      </p:sp>
    </p:spTree>
    <p:extLst>
      <p:ext uri="{BB962C8B-B14F-4D97-AF65-F5344CB8AC3E}">
        <p14:creationId xmlns:p14="http://schemas.microsoft.com/office/powerpoint/2010/main" val="802110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894B21-9288-9D40-E1D5-698DBF524E58}"/>
              </a:ext>
            </a:extLst>
          </p:cNvPr>
          <p:cNvSpPr>
            <a:spLocks noGrp="1"/>
          </p:cNvSpPr>
          <p:nvPr>
            <p:ph idx="1"/>
          </p:nvPr>
        </p:nvSpPr>
        <p:spPr/>
        <p:txBody>
          <a:bodyPr>
            <a:normAutofit/>
          </a:bodyPr>
          <a:lstStyle/>
          <a:p>
            <a:r>
              <a:rPr lang="en-IN" b="1"/>
              <a:t>Edge</a:t>
            </a:r>
          </a:p>
          <a:p>
            <a:pPr marL="0" indent="0">
              <a:buNone/>
            </a:pPr>
            <a:r>
              <a:rPr lang="en-US"/>
              <a:t>In a tree data structure, the connecting link between any two nodes is called as EDGE. In a tree with 'N' number of nodes there will be a maximum of 'N-1' number of edges.</a:t>
            </a:r>
            <a:endParaRPr lang="en-IN"/>
          </a:p>
          <a:p>
            <a:r>
              <a:rPr lang="en-US" b="1"/>
              <a:t>Parent</a:t>
            </a:r>
          </a:p>
          <a:p>
            <a:pPr marL="0" indent="0">
              <a:buNone/>
            </a:pPr>
            <a:r>
              <a:rPr lang="en-US"/>
              <a:t>In a tree data structure, the node which is predecessor of any node is called as PARENT NODE. In simple words, the node which has branch from it to any other node is called as parent node. Parent node can also be defined as "The node which has child / children". e.g., Parent (A,B,C,</a:t>
            </a:r>
            <a:r>
              <a:rPr lang="en-IN"/>
              <a:t>E</a:t>
            </a:r>
            <a:r>
              <a:rPr lang="en-US"/>
              <a:t>).</a:t>
            </a:r>
          </a:p>
        </p:txBody>
      </p:sp>
      <p:sp>
        <p:nvSpPr>
          <p:cNvPr id="5" name="Title 1">
            <a:extLst>
              <a:ext uri="{FF2B5EF4-FFF2-40B4-BE49-F238E27FC236}">
                <a16:creationId xmlns:a16="http://schemas.microsoft.com/office/drawing/2014/main" id="{3DF81B7B-A276-DE6A-C73B-B89BFA088082}"/>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2350521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8FC4-C79A-853E-1F97-B37E60FA2562}"/>
              </a:ext>
            </a:extLst>
          </p:cNvPr>
          <p:cNvSpPr>
            <a:spLocks noGrp="1"/>
          </p:cNvSpPr>
          <p:nvPr>
            <p:ph type="title"/>
          </p:nvPr>
        </p:nvSpPr>
        <p:spPr/>
        <p:txBody>
          <a:bodyPr/>
          <a:lstStyle/>
          <a:p>
            <a:r>
              <a:rPr lang="en-IN" b="1"/>
              <a:t>HEAP Tree</a:t>
            </a:r>
            <a:endParaRPr lang="en-US" b="1"/>
          </a:p>
        </p:txBody>
      </p:sp>
      <p:sp>
        <p:nvSpPr>
          <p:cNvPr id="3" name="Content Placeholder 2">
            <a:extLst>
              <a:ext uri="{FF2B5EF4-FFF2-40B4-BE49-F238E27FC236}">
                <a16:creationId xmlns:a16="http://schemas.microsoft.com/office/drawing/2014/main" id="{7F4D7952-D198-5F61-41B5-01458F4DCCED}"/>
              </a:ext>
            </a:extLst>
          </p:cNvPr>
          <p:cNvSpPr>
            <a:spLocks noGrp="1"/>
          </p:cNvSpPr>
          <p:nvPr>
            <p:ph idx="1"/>
          </p:nvPr>
        </p:nvSpPr>
        <p:spPr/>
        <p:txBody>
          <a:bodyPr/>
          <a:lstStyle/>
          <a:p>
            <a:r>
              <a:rPr lang="en-IN"/>
              <a:t> </a:t>
            </a:r>
            <a:r>
              <a:rPr lang="en-IN" b="0" i="0">
                <a:solidFill>
                  <a:srgbClr val="333333"/>
                </a:solidFill>
                <a:effectLst/>
                <a:latin typeface="verdana" panose="020B0604030504040204" pitchFamily="34" charset="0"/>
              </a:rPr>
              <a:t>heap is a complete binary tree, and the binary tree is a tree in which the node can have utmost two children.</a:t>
            </a:r>
          </a:p>
          <a:p>
            <a:r>
              <a:rPr lang="en-IN">
                <a:solidFill>
                  <a:srgbClr val="333333"/>
                </a:solidFill>
                <a:latin typeface="verdana" panose="020B0604030504040204" pitchFamily="34" charset="0"/>
              </a:rPr>
              <a:t> complete binary tree is a binary tree in which all the levels except the last level, i.e., leaf node should be completely filled, and all the nodes should be left-justified.</a:t>
            </a:r>
          </a:p>
          <a:p>
            <a:endParaRPr lang="en-US"/>
          </a:p>
        </p:txBody>
      </p:sp>
    </p:spTree>
    <p:extLst>
      <p:ext uri="{BB962C8B-B14F-4D97-AF65-F5344CB8AC3E}">
        <p14:creationId xmlns:p14="http://schemas.microsoft.com/office/powerpoint/2010/main" val="3103405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2CA18999-E07D-0E87-E629-13C7AA0507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058674"/>
            <a:ext cx="4829175" cy="4024313"/>
          </a:xfrm>
        </p:spPr>
      </p:pic>
      <p:pic>
        <p:nvPicPr>
          <p:cNvPr id="5" name="Picture 5">
            <a:extLst>
              <a:ext uri="{FF2B5EF4-FFF2-40B4-BE49-F238E27FC236}">
                <a16:creationId xmlns:a16="http://schemas.microsoft.com/office/drawing/2014/main" id="{7960CF53-EE49-5B9F-CE16-7ED4C6DD0E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2549" y="1599608"/>
            <a:ext cx="3892045" cy="4942443"/>
          </a:xfrm>
          <a:prstGeom prst="rect">
            <a:avLst/>
          </a:prstGeom>
        </p:spPr>
      </p:pic>
      <p:sp>
        <p:nvSpPr>
          <p:cNvPr id="7" name="Title 1">
            <a:extLst>
              <a:ext uri="{FF2B5EF4-FFF2-40B4-BE49-F238E27FC236}">
                <a16:creationId xmlns:a16="http://schemas.microsoft.com/office/drawing/2014/main" id="{98E8F83E-8791-D138-FA18-9823BE1B43C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HEAP Tree</a:t>
            </a:r>
            <a:endParaRPr lang="en-US" b="1"/>
          </a:p>
        </p:txBody>
      </p:sp>
    </p:spTree>
    <p:extLst>
      <p:ext uri="{BB962C8B-B14F-4D97-AF65-F5344CB8AC3E}">
        <p14:creationId xmlns:p14="http://schemas.microsoft.com/office/powerpoint/2010/main" val="25829354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52BCBE91-7EC3-919C-EBB4-46FB78F584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1915557"/>
            <a:ext cx="4620507" cy="4024313"/>
          </a:xfrm>
        </p:spPr>
      </p:pic>
      <p:sp>
        <p:nvSpPr>
          <p:cNvPr id="5" name="Title 1">
            <a:extLst>
              <a:ext uri="{FF2B5EF4-FFF2-40B4-BE49-F238E27FC236}">
                <a16:creationId xmlns:a16="http://schemas.microsoft.com/office/drawing/2014/main" id="{A4F3164B-F9EA-FC00-C1D4-0F9E1E3EC2EA}"/>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MAX </a:t>
            </a:r>
            <a:r>
              <a:rPr lang="en-IN" b="1" err="1"/>
              <a:t>HEAp</a:t>
            </a:r>
            <a:endParaRPr lang="en-US" b="1"/>
          </a:p>
        </p:txBody>
      </p:sp>
    </p:spTree>
    <p:extLst>
      <p:ext uri="{BB962C8B-B14F-4D97-AF65-F5344CB8AC3E}">
        <p14:creationId xmlns:p14="http://schemas.microsoft.com/office/powerpoint/2010/main" val="10889127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27A88-CCE9-CF34-22E8-1A4CEE211FC1}"/>
              </a:ext>
            </a:extLst>
          </p:cNvPr>
          <p:cNvSpPr>
            <a:spLocks noGrp="1"/>
          </p:cNvSpPr>
          <p:nvPr>
            <p:ph idx="1"/>
          </p:nvPr>
        </p:nvSpPr>
        <p:spPr/>
        <p:txBody>
          <a:bodyPr/>
          <a:lstStyle/>
          <a:p>
            <a:pPr fontAlgn="base"/>
            <a:r>
              <a:rPr lang="en-IN" b="0" i="0">
                <a:effectLst/>
                <a:latin typeface="var(--font-secondary)"/>
              </a:rPr>
              <a:t>Heaps can be of two types:</a:t>
            </a:r>
          </a:p>
          <a:p>
            <a:pPr fontAlgn="base"/>
            <a:r>
              <a:rPr lang="en-IN" b="1" i="0">
                <a:effectLst/>
                <a:latin typeface="var(--font-secondary)"/>
              </a:rPr>
              <a:t>Max-Heap</a:t>
            </a:r>
            <a:r>
              <a:rPr lang="en-IN" b="0" i="0">
                <a:effectLst/>
                <a:latin typeface="var(--font-secondary)"/>
              </a:rPr>
              <a:t>: In a Max-Heap the key present at the root node must be greatest among the keys present at all of it’s children. The same property must be recursively true for all sub-trees in that Binary Tree.</a:t>
            </a:r>
          </a:p>
          <a:p>
            <a:pPr fontAlgn="base"/>
            <a:r>
              <a:rPr lang="en-IN" b="1" i="0">
                <a:effectLst/>
                <a:latin typeface="var(--font-secondary)"/>
              </a:rPr>
              <a:t>Min-Heap</a:t>
            </a:r>
            <a:r>
              <a:rPr lang="en-IN" b="0" i="0">
                <a:effectLst/>
                <a:latin typeface="var(--font-secondary)"/>
              </a:rPr>
              <a:t>: In a Min-Heap the key present at the root node must be minimum among the keys present at all of it’s children. The same property must be recursively true for all sub-trees in that Binary Tree.</a:t>
            </a:r>
          </a:p>
          <a:p>
            <a:pPr marL="0" indent="0">
              <a:buNone/>
            </a:pPr>
            <a:endParaRPr lang="en-US"/>
          </a:p>
        </p:txBody>
      </p:sp>
      <p:sp>
        <p:nvSpPr>
          <p:cNvPr id="5" name="Title 1">
            <a:extLst>
              <a:ext uri="{FF2B5EF4-FFF2-40B4-BE49-F238E27FC236}">
                <a16:creationId xmlns:a16="http://schemas.microsoft.com/office/drawing/2014/main" id="{201DCFE2-5E9C-DACF-E87B-C55E9E30AAAF}"/>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HEAP Tree</a:t>
            </a:r>
            <a:endParaRPr lang="en-US" b="1"/>
          </a:p>
        </p:txBody>
      </p:sp>
    </p:spTree>
    <p:extLst>
      <p:ext uri="{BB962C8B-B14F-4D97-AF65-F5344CB8AC3E}">
        <p14:creationId xmlns:p14="http://schemas.microsoft.com/office/powerpoint/2010/main" val="31920416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94F6-1604-0AFB-7CD9-E51FC83C71B4}"/>
              </a:ext>
            </a:extLst>
          </p:cNvPr>
          <p:cNvSpPr>
            <a:spLocks noGrp="1"/>
          </p:cNvSpPr>
          <p:nvPr>
            <p:ph type="title"/>
          </p:nvPr>
        </p:nvSpPr>
        <p:spPr/>
        <p:txBody>
          <a:bodyPr/>
          <a:lstStyle/>
          <a:p>
            <a:r>
              <a:rPr lang="en-IN" b="1"/>
              <a:t>Min heap</a:t>
            </a:r>
            <a:endParaRPr lang="en-US" b="1"/>
          </a:p>
        </p:txBody>
      </p:sp>
      <p:pic>
        <p:nvPicPr>
          <p:cNvPr id="4" name="Picture 4">
            <a:extLst>
              <a:ext uri="{FF2B5EF4-FFF2-40B4-BE49-F238E27FC236}">
                <a16:creationId xmlns:a16="http://schemas.microsoft.com/office/drawing/2014/main" id="{7ACEA621-FB8F-1EC1-25CD-588330E1EB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658" y="2009775"/>
            <a:ext cx="5594595" cy="4024313"/>
          </a:xfrm>
        </p:spPr>
      </p:pic>
    </p:spTree>
    <p:extLst>
      <p:ext uri="{BB962C8B-B14F-4D97-AF65-F5344CB8AC3E}">
        <p14:creationId xmlns:p14="http://schemas.microsoft.com/office/powerpoint/2010/main" val="10000656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82EB1-724D-D9BA-ED34-60AACA1BCD36}"/>
              </a:ext>
            </a:extLst>
          </p:cNvPr>
          <p:cNvSpPr>
            <a:spLocks noGrp="1"/>
          </p:cNvSpPr>
          <p:nvPr>
            <p:ph type="title"/>
          </p:nvPr>
        </p:nvSpPr>
        <p:spPr/>
        <p:txBody>
          <a:bodyPr/>
          <a:lstStyle/>
          <a:p>
            <a:r>
              <a:rPr lang="en-IN"/>
              <a:t>Heap tree</a:t>
            </a:r>
            <a:endParaRPr lang="en-US"/>
          </a:p>
        </p:txBody>
      </p:sp>
      <p:sp>
        <p:nvSpPr>
          <p:cNvPr id="3" name="Content Placeholder 2">
            <a:extLst>
              <a:ext uri="{FF2B5EF4-FFF2-40B4-BE49-F238E27FC236}">
                <a16:creationId xmlns:a16="http://schemas.microsoft.com/office/drawing/2014/main" id="{51E0E9D9-194B-4DDC-D1F6-FF208C8091AA}"/>
              </a:ext>
            </a:extLst>
          </p:cNvPr>
          <p:cNvSpPr>
            <a:spLocks noGrp="1"/>
          </p:cNvSpPr>
          <p:nvPr>
            <p:ph idx="1"/>
          </p:nvPr>
        </p:nvSpPr>
        <p:spPr/>
        <p:txBody>
          <a:bodyPr/>
          <a:lstStyle/>
          <a:p>
            <a:r>
              <a:rPr lang="en-IN"/>
              <a:t> </a:t>
            </a:r>
            <a:r>
              <a:rPr lang="en-IN" b="0" i="0" err="1">
                <a:effectLst/>
                <a:latin typeface="euclid_circular_a"/>
              </a:rPr>
              <a:t>Heapify</a:t>
            </a:r>
            <a:r>
              <a:rPr lang="en-IN" b="0" i="0">
                <a:effectLst/>
                <a:latin typeface="euclid_circular_a"/>
              </a:rPr>
              <a:t> is the process of creating a heap data structure from a binary tree.</a:t>
            </a:r>
            <a:endParaRPr lang="en-US"/>
          </a:p>
        </p:txBody>
      </p:sp>
    </p:spTree>
    <p:extLst>
      <p:ext uri="{BB962C8B-B14F-4D97-AF65-F5344CB8AC3E}">
        <p14:creationId xmlns:p14="http://schemas.microsoft.com/office/powerpoint/2010/main" val="332410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D642-6746-9ECF-DAF1-F41C8C38FFAD}"/>
              </a:ext>
            </a:extLst>
          </p:cNvPr>
          <p:cNvSpPr>
            <a:spLocks noGrp="1"/>
          </p:cNvSpPr>
          <p:nvPr>
            <p:ph type="title"/>
          </p:nvPr>
        </p:nvSpPr>
        <p:spPr/>
        <p:txBody>
          <a:bodyPr>
            <a:normAutofit fontScale="90000"/>
          </a:bodyPr>
          <a:lstStyle/>
          <a:p>
            <a:r>
              <a:rPr lang="en-IN"/>
              <a:t>Insertion in the Heap tree
44, 33, 77, 11, 55, 88, 66</a:t>
            </a:r>
            <a:endParaRPr lang="en-US"/>
          </a:p>
        </p:txBody>
      </p:sp>
      <p:pic>
        <p:nvPicPr>
          <p:cNvPr id="4" name="Picture 4">
            <a:extLst>
              <a:ext uri="{FF2B5EF4-FFF2-40B4-BE49-F238E27FC236}">
                <a16:creationId xmlns:a16="http://schemas.microsoft.com/office/drawing/2014/main" id="{8AA89D38-A8B1-3499-A832-C2673B35A2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8217" y="2569227"/>
            <a:ext cx="5543324" cy="4024313"/>
          </a:xfrm>
        </p:spPr>
      </p:pic>
    </p:spTree>
    <p:extLst>
      <p:ext uri="{BB962C8B-B14F-4D97-AF65-F5344CB8AC3E}">
        <p14:creationId xmlns:p14="http://schemas.microsoft.com/office/powerpoint/2010/main" val="39831791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E4AA3DA7-9E17-B788-3585-73A37A9995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8417" y="2009775"/>
            <a:ext cx="5391048" cy="4024313"/>
          </a:xfrm>
        </p:spPr>
      </p:pic>
      <p:sp>
        <p:nvSpPr>
          <p:cNvPr id="6" name="Title 1">
            <a:extLst>
              <a:ext uri="{FF2B5EF4-FFF2-40B4-BE49-F238E27FC236}">
                <a16:creationId xmlns:a16="http://schemas.microsoft.com/office/drawing/2014/main" id="{FB4E088E-F5CA-45E3-C100-65D4162B98F1}"/>
              </a:ext>
            </a:extLst>
          </p:cNvPr>
          <p:cNvSpPr txBox="1">
            <a:spLocks noGrp="1"/>
          </p:cNvSpPr>
          <p:nvPr>
            <p:ph type="title"/>
          </p:nvPr>
        </p:nvSpPr>
        <p:spPr>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a:t>Insertion in the Heap tree
44, 33, 77, 11, 55, 88, 66</a:t>
            </a:r>
            <a:endParaRPr lang="en-US"/>
          </a:p>
        </p:txBody>
      </p:sp>
    </p:spTree>
    <p:extLst>
      <p:ext uri="{BB962C8B-B14F-4D97-AF65-F5344CB8AC3E}">
        <p14:creationId xmlns:p14="http://schemas.microsoft.com/office/powerpoint/2010/main" val="857601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581D-3262-5D0B-05A4-A6278174259A}"/>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92E08F7-EA25-1629-B1E3-6508D3856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9433" y="2009775"/>
            <a:ext cx="5382103" cy="4024313"/>
          </a:xfrm>
        </p:spPr>
      </p:pic>
    </p:spTree>
    <p:extLst>
      <p:ext uri="{BB962C8B-B14F-4D97-AF65-F5344CB8AC3E}">
        <p14:creationId xmlns:p14="http://schemas.microsoft.com/office/powerpoint/2010/main" val="8889684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CA6C7-0E35-38DF-DE9F-700AFE7A8F94}"/>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D3FB6219-8EFB-2164-F157-2A7534EFEF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3690" y="2009775"/>
            <a:ext cx="8227155" cy="4024313"/>
          </a:xfrm>
        </p:spPr>
      </p:pic>
    </p:spTree>
    <p:extLst>
      <p:ext uri="{BB962C8B-B14F-4D97-AF65-F5344CB8AC3E}">
        <p14:creationId xmlns:p14="http://schemas.microsoft.com/office/powerpoint/2010/main" val="2702722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9F159A-B78F-D26C-82EB-28274DEF6B3F}"/>
              </a:ext>
            </a:extLst>
          </p:cNvPr>
          <p:cNvSpPr>
            <a:spLocks noGrp="1"/>
          </p:cNvSpPr>
          <p:nvPr>
            <p:ph idx="1"/>
          </p:nvPr>
        </p:nvSpPr>
        <p:spPr/>
        <p:txBody>
          <a:bodyPr/>
          <a:lstStyle/>
          <a:p>
            <a:r>
              <a:rPr lang="en-IN"/>
              <a:t> </a:t>
            </a:r>
            <a:r>
              <a:rPr lang="en-IN" b="1"/>
              <a:t>Child</a:t>
            </a:r>
          </a:p>
          <a:p>
            <a:pPr marL="0" indent="0">
              <a:buNone/>
            </a:pPr>
            <a:r>
              <a:rPr lang="en-IN"/>
              <a:t>the node which is descendant of any node is called as CHILD Node. the node which has a link from its parent node is called as child node. In a tree, any parent node can have any number of child nodes. In a tree, all the nodes except root are child </a:t>
            </a:r>
            <a:r>
              <a:rPr lang="en-IN" err="1"/>
              <a:t>nodes.e.g</a:t>
            </a:r>
            <a:r>
              <a:rPr lang="en-IN"/>
              <a:t>., Children of E are (I,J).</a:t>
            </a:r>
          </a:p>
          <a:p>
            <a:r>
              <a:rPr lang="en-IN" b="1"/>
              <a:t>Siblings</a:t>
            </a:r>
          </a:p>
          <a:p>
            <a:pPr marL="0" indent="0">
              <a:buNone/>
            </a:pPr>
            <a:r>
              <a:rPr lang="en-IN"/>
              <a:t>In a tree data structure, nodes which belong to same Parent are called as SIBLINGS. the nodes with same parent are called as Sibling nodes. Ex: Siblings (B,C)</a:t>
            </a:r>
          </a:p>
        </p:txBody>
      </p:sp>
      <p:sp>
        <p:nvSpPr>
          <p:cNvPr id="5" name="Title 1">
            <a:extLst>
              <a:ext uri="{FF2B5EF4-FFF2-40B4-BE49-F238E27FC236}">
                <a16:creationId xmlns:a16="http://schemas.microsoft.com/office/drawing/2014/main" id="{27C6CCA8-3056-5B5D-8481-4E88EFBD0A42}"/>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15472767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09016-3523-A5BE-86CE-11290D564F26}"/>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FBBB98B7-82F7-BB6B-0B12-FB860A2673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3183" y="2009775"/>
            <a:ext cx="5945633" cy="4024313"/>
          </a:xfrm>
        </p:spPr>
      </p:pic>
    </p:spTree>
    <p:extLst>
      <p:ext uri="{BB962C8B-B14F-4D97-AF65-F5344CB8AC3E}">
        <p14:creationId xmlns:p14="http://schemas.microsoft.com/office/powerpoint/2010/main" val="14458053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5C79E-A380-A99A-836D-6193D435A050}"/>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8AF379EB-E060-8D3E-CBD3-4102CE5603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620" y="2009775"/>
            <a:ext cx="5867808" cy="4024313"/>
          </a:xfrm>
        </p:spPr>
      </p:pic>
    </p:spTree>
    <p:extLst>
      <p:ext uri="{BB962C8B-B14F-4D97-AF65-F5344CB8AC3E}">
        <p14:creationId xmlns:p14="http://schemas.microsoft.com/office/powerpoint/2010/main" val="25752137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222DC-87C9-F7DE-4E6F-34A532EC513F}"/>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04B79514-CEFC-0713-3566-781A478768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368" y="2009775"/>
            <a:ext cx="7236963" cy="4024313"/>
          </a:xfrm>
        </p:spPr>
      </p:pic>
    </p:spTree>
    <p:extLst>
      <p:ext uri="{BB962C8B-B14F-4D97-AF65-F5344CB8AC3E}">
        <p14:creationId xmlns:p14="http://schemas.microsoft.com/office/powerpoint/2010/main" val="3302787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A321A4-23EE-25FF-4D0B-C113EA153CF8}"/>
              </a:ext>
            </a:extLst>
          </p:cNvPr>
          <p:cNvSpPr>
            <a:spLocks noGrp="1"/>
          </p:cNvSpPr>
          <p:nvPr>
            <p:ph idx="1"/>
          </p:nvPr>
        </p:nvSpPr>
        <p:spPr/>
        <p:txBody>
          <a:bodyPr>
            <a:normAutofit/>
          </a:bodyPr>
          <a:lstStyle/>
          <a:p>
            <a:r>
              <a:rPr lang="en-IN"/>
              <a:t> </a:t>
            </a:r>
            <a:r>
              <a:rPr lang="en-IN" b="1"/>
              <a:t>Leaf</a:t>
            </a:r>
          </a:p>
          <a:p>
            <a:pPr marL="0" indent="0">
              <a:buNone/>
            </a:pPr>
            <a:r>
              <a:rPr lang="en-IN"/>
              <a:t>In a tree data structure, the node which does not have a child (or) node with degree zero is called as LEAF Node.  a leaf is a node with no </a:t>
            </a:r>
            <a:r>
              <a:rPr lang="en-IN" err="1"/>
              <a:t>child.In</a:t>
            </a:r>
            <a:r>
              <a:rPr lang="en-IN"/>
              <a:t> a tree data structure, the leaf nodes are also called as </a:t>
            </a:r>
            <a:r>
              <a:rPr lang="en-IN" b="1"/>
              <a:t>External Nodes. </a:t>
            </a:r>
            <a:r>
              <a:rPr lang="en-IN"/>
              <a:t>External node is also a node with no child. In a tree, leaf node is also called as ‘</a:t>
            </a:r>
            <a:r>
              <a:rPr lang="en-IN" b="1"/>
              <a:t>Terminal’ node. E</a:t>
            </a:r>
            <a:r>
              <a:rPr lang="en-IN"/>
              <a:t>x: (D, I, J, K, H) </a:t>
            </a:r>
          </a:p>
          <a:p>
            <a:r>
              <a:rPr lang="en-IN"/>
              <a:t> </a:t>
            </a:r>
            <a:r>
              <a:rPr lang="en-IN" b="1"/>
              <a:t>Internal Nodes</a:t>
            </a:r>
          </a:p>
          <a:p>
            <a:pPr marL="0" indent="0">
              <a:buNone/>
            </a:pPr>
            <a:r>
              <a:rPr lang="en-IN"/>
              <a:t>Ina tree data structure, nodes other than leaf nodes are called as Internal Nodes. The root node is also said to be Internal Node if the tree has more than one node. Internal nodes are also called as Non-Terminal’ nodes. </a:t>
            </a:r>
            <a:r>
              <a:rPr lang="en-IN" err="1"/>
              <a:t>Ex:B,C,D,E,H</a:t>
            </a:r>
            <a:endParaRPr lang="en-US"/>
          </a:p>
        </p:txBody>
      </p:sp>
      <p:sp>
        <p:nvSpPr>
          <p:cNvPr id="5" name="Title 1">
            <a:extLst>
              <a:ext uri="{FF2B5EF4-FFF2-40B4-BE49-F238E27FC236}">
                <a16:creationId xmlns:a16="http://schemas.microsoft.com/office/drawing/2014/main" id="{D8A6AF26-FA56-1BBE-F06D-39978413460B}"/>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116805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757B80-69C2-9154-6D10-1B3AC98A206D}"/>
              </a:ext>
            </a:extLst>
          </p:cNvPr>
          <p:cNvSpPr>
            <a:spLocks noGrp="1"/>
          </p:cNvSpPr>
          <p:nvPr>
            <p:ph idx="1"/>
          </p:nvPr>
        </p:nvSpPr>
        <p:spPr/>
        <p:txBody>
          <a:bodyPr>
            <a:normAutofit/>
          </a:bodyPr>
          <a:lstStyle/>
          <a:p>
            <a:r>
              <a:rPr lang="en-IN" b="1"/>
              <a:t>Degree</a:t>
            </a:r>
          </a:p>
          <a:p>
            <a:pPr marL="0" indent="0">
              <a:buNone/>
            </a:pPr>
            <a:r>
              <a:rPr lang="en-IN"/>
              <a:t> total number of children of a node is called as DEGREE of that Node. In simple words, the Degree of a node is total number of children it has. The highest degree of a node among all the nodes in a tree is called as ‘Degree of Tree’</a:t>
            </a:r>
          </a:p>
          <a:p>
            <a:pPr marL="0" indent="0">
              <a:buNone/>
            </a:pPr>
            <a:r>
              <a:rPr lang="en-IN" b="1"/>
              <a:t>Level</a:t>
            </a:r>
            <a:r>
              <a:rPr lang="en-IN"/>
              <a:t> </a:t>
            </a:r>
          </a:p>
          <a:p>
            <a:pPr marL="0" indent="0">
              <a:buNone/>
            </a:pPr>
            <a:r>
              <a:rPr lang="en-IN"/>
              <a:t>in a tree each step from top to bottom is called as a Level and the Level count starts with ‘0’ and incremented by one at each level (Step).</a:t>
            </a:r>
            <a:endParaRPr lang="en-US"/>
          </a:p>
        </p:txBody>
      </p:sp>
      <p:sp>
        <p:nvSpPr>
          <p:cNvPr id="5" name="Title 1">
            <a:extLst>
              <a:ext uri="{FF2B5EF4-FFF2-40B4-BE49-F238E27FC236}">
                <a16:creationId xmlns:a16="http://schemas.microsoft.com/office/drawing/2014/main" id="{B5DD7140-9023-2A1D-BF3F-1D606C3226E8}"/>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r>
              <a:rPr lang="en-IN" b="1"/>
              <a:t>Terminologies</a:t>
            </a:r>
            <a:endParaRPr lang="en-US" b="1"/>
          </a:p>
        </p:txBody>
      </p:sp>
    </p:spTree>
    <p:extLst>
      <p:ext uri="{BB962C8B-B14F-4D97-AF65-F5344CB8AC3E}">
        <p14:creationId xmlns:p14="http://schemas.microsoft.com/office/powerpoint/2010/main" val="468181141"/>
      </p:ext>
    </p:extLst>
  </p:cSld>
  <p:clrMapOvr>
    <a:masterClrMapping/>
  </p:clrMapOvr>
</p:sld>
</file>

<file path=ppt/theme/theme1.xml><?xml version="1.0" encoding="utf-8"?>
<a:theme xmlns:a="http://schemas.openxmlformats.org/drawingml/2006/main" name="Angle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2BC6488-3DB0-4E58-ADA6-18C78C56296D}"/>
</file>

<file path=customXml/itemProps2.xml><?xml version="1.0" encoding="utf-8"?>
<ds:datastoreItem xmlns:ds="http://schemas.openxmlformats.org/officeDocument/2006/customXml" ds:itemID="{1CFE2148-9675-4167-831B-9328200819FE}">
  <ds:schemaRefs>
    <ds:schemaRef ds:uri="http://schemas.microsoft.com/sharepoint/v3/contenttype/forms"/>
  </ds:schemaRefs>
</ds:datastoreItem>
</file>

<file path=customXml/itemProps3.xml><?xml version="1.0" encoding="utf-8"?>
<ds:datastoreItem xmlns:ds="http://schemas.openxmlformats.org/officeDocument/2006/customXml" ds:itemID="{6EC6FDF2-6874-4EAB-8A8B-CBA8E4725981}">
  <ds:schemaRefs>
    <ds:schemaRef ds:uri="http://schemas.microsoft.com/office/2006/metadata/properties"/>
    <ds:schemaRef ds:uri="http://schemas.microsoft.com/office/infopath/2007/PartnerControls"/>
    <ds:schemaRef ds:uri="http://www.w3.org/2000/xmln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72</Slides>
  <Notes>0</Notes>
  <HiddenSlides>0</HiddenSlide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AngleLinesVTI</vt:lpstr>
      <vt:lpstr>Tree</vt:lpstr>
      <vt:lpstr>Tree</vt:lpstr>
      <vt:lpstr>Tree</vt:lpstr>
      <vt:lpstr>Tree</vt:lpstr>
      <vt:lpstr>Terminologies</vt:lpstr>
      <vt:lpstr>Terminologies</vt:lpstr>
      <vt:lpstr>Terminologies</vt:lpstr>
      <vt:lpstr>Terminologies</vt:lpstr>
      <vt:lpstr>Terminologies</vt:lpstr>
      <vt:lpstr>Terminologies</vt:lpstr>
      <vt:lpstr>Terminologies</vt:lpstr>
      <vt:lpstr>Terminologies</vt:lpstr>
      <vt:lpstr>Terminologies</vt:lpstr>
      <vt:lpstr>Different types of Tree</vt:lpstr>
      <vt:lpstr>Binary Tree</vt:lpstr>
      <vt:lpstr>Properties of Binary Tree </vt:lpstr>
      <vt:lpstr>PowerPoint Presentation</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Traversal of Binary Trees</vt:lpstr>
      <vt:lpstr>Binary search trees</vt:lpstr>
      <vt:lpstr>Binary search trees</vt:lpstr>
      <vt:lpstr>Binary search trees</vt:lpstr>
      <vt:lpstr>Binary search tree</vt:lpstr>
      <vt:lpstr>Binary search trees</vt:lpstr>
      <vt:lpstr>Binary search tree</vt:lpstr>
      <vt:lpstr>Binary search tree</vt:lpstr>
      <vt:lpstr>Binary search tree</vt:lpstr>
      <vt:lpstr>Binary search tree</vt:lpstr>
      <vt:lpstr>Binary search tree</vt:lpstr>
      <vt:lpstr>Deletion</vt:lpstr>
      <vt:lpstr>Deletion</vt:lpstr>
      <vt:lpstr>Deletion</vt:lpstr>
      <vt:lpstr>Deletion</vt:lpstr>
      <vt:lpstr>AVL Tree</vt:lpstr>
      <vt:lpstr>AVL Tree</vt:lpstr>
      <vt:lpstr>AVL Rotations</vt:lpstr>
      <vt:lpstr>RR Rotation</vt:lpstr>
      <vt:lpstr>RR Rotation</vt:lpstr>
      <vt:lpstr>LL Rotation</vt:lpstr>
      <vt:lpstr>LL Rotation</vt:lpstr>
      <vt:lpstr>Lr rotation</vt:lpstr>
      <vt:lpstr>Lr rotation  </vt:lpstr>
      <vt:lpstr>Rl rotation</vt:lpstr>
      <vt:lpstr>Rl rotation</vt:lpstr>
      <vt:lpstr>Rl rotation</vt:lpstr>
      <vt:lpstr>Construct AVL Tree</vt:lpstr>
      <vt:lpstr>Construct AVL Tree</vt:lpstr>
      <vt:lpstr>Construct AVL Tree</vt:lpstr>
      <vt:lpstr>Construct AVL Tree</vt:lpstr>
      <vt:lpstr>HEAP Tree</vt:lpstr>
      <vt:lpstr>HEAP Tree</vt:lpstr>
      <vt:lpstr>MAX HEAp</vt:lpstr>
      <vt:lpstr>HEAP Tree</vt:lpstr>
      <vt:lpstr>Min heap</vt:lpstr>
      <vt:lpstr>Heap tree</vt:lpstr>
      <vt:lpstr>Insertion in the Heap tree
44, 33, 77, 11, 55, 88, 66</vt:lpstr>
      <vt:lpstr>Insertion in the Heap tree
44, 33, 77, 11, 55, 88, 66</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Tree</dc:title>
  <dc:creator>Savitha Gopal</dc:creator>
  <cp:revision>1</cp:revision>
  <dcterms:created xsi:type="dcterms:W3CDTF">2023-11-06T02:10:11Z</dcterms:created>
  <dcterms:modified xsi:type="dcterms:W3CDTF">2023-12-03T17:28:20Z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