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3"/>
  </p:sldMasterIdLst>
  <p:sldIdLst>
    <p:sldId id="260" r:id="rId4"/>
    <p:sldId id="270" r:id="rId5"/>
    <p:sldId id="271" r:id="rId6"/>
    <p:sldId id="272" r:id="rId7"/>
    <p:sldId id="273" r:id="rId8"/>
    <p:sldId id="274" r:id="rId9"/>
    <p:sldId id="276" r:id="rId10"/>
    <p:sldId id="275" r:id="rId11"/>
    <p:sldId id="278" r:id="rId12"/>
    <p:sldId id="277" r:id="rId13"/>
    <p:sldId id="279" r:id="rId14"/>
    <p:sldId id="280" r:id="rId15"/>
    <p:sldId id="281" r:id="rId16"/>
    <p:sldId id="282" r:id="rId17"/>
    <p:sldId id="284" r:id="rId18"/>
    <p:sldId id="283" r:id="rId19"/>
    <p:sldId id="285" r:id="rId20"/>
    <p:sldId id="312" r:id="rId21"/>
    <p:sldId id="313" r:id="rId22"/>
    <p:sldId id="314" r:id="rId23"/>
    <p:sldId id="310" r:id="rId24"/>
    <p:sldId id="311" r:id="rId25"/>
    <p:sldId id="286" r:id="rId26"/>
    <p:sldId id="288" r:id="rId27"/>
    <p:sldId id="289" r:id="rId28"/>
    <p:sldId id="287" r:id="rId29"/>
    <p:sldId id="290" r:id="rId30"/>
    <p:sldId id="291" r:id="rId31"/>
    <p:sldId id="292" r:id="rId32"/>
    <p:sldId id="293" r:id="rId33"/>
    <p:sldId id="294" r:id="rId34"/>
    <p:sldId id="295" r:id="rId35"/>
    <p:sldId id="296" r:id="rId36"/>
    <p:sldId id="297" r:id="rId37"/>
    <p:sldId id="298" r:id="rId38"/>
    <p:sldId id="299" r:id="rId39"/>
    <p:sldId id="300" r:id="rId40"/>
    <p:sldId id="303" r:id="rId41"/>
    <p:sldId id="301" r:id="rId42"/>
    <p:sldId id="302" r:id="rId43"/>
    <p:sldId id="306" r:id="rId44"/>
    <p:sldId id="315" r:id="rId45"/>
    <p:sldId id="316" r:id="rId46"/>
    <p:sldId id="317" r:id="rId47"/>
    <p:sldId id="318" r:id="rId48"/>
    <p:sldId id="319" r:id="rId49"/>
    <p:sldId id="320" r:id="rId50"/>
    <p:sldId id="307" r:id="rId51"/>
    <p:sldId id="308" r:id="rId52"/>
    <p:sldId id="309" r:id="rId53"/>
    <p:sldId id="321" r:id="rId54"/>
    <p:sldId id="322" r:id="rId55"/>
    <p:sldId id="323" r:id="rId56"/>
    <p:sldId id="324" r:id="rId57"/>
    <p:sldId id="325" r:id="rId58"/>
    <p:sldId id="326"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F719C6-55B7-4409-8014-70A31E1F9988}" v="5" dt="2023-12-03T18:41:59.213"/>
    <p1510:client id="{7CAE28E3-AEE6-46CB-A607-48A49DB6BF78}" v="1" dt="2023-12-03T06:30:30.802"/>
    <p1510:client id="{8407749C-0516-461C-A9BC-59CB590FC1CD}" v="47" dt="2023-12-02T16:09:39.799"/>
    <p1510:client id="{9601E84F-67BC-4212-A60B-C280C4A2B338}" v="4" dt="2023-12-02T13:44:35.834"/>
    <p1510:client id="{AB8E2722-B4B7-4996-AA37-585F68A5DB41}" v="16" dt="2023-12-03T15:35:46.314"/>
    <p1510:client id="{B91DC3CB-D198-354B-AE06-C782EBB4CC36}" v="18" dt="2023-12-02T16:08:24.421"/>
    <p1510:client id="{BBF090CC-E587-4420-AAE5-D04670D24960}" v="1" dt="2023-12-02T14:45:45.8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customXml" Target="../customXml/item3.xml"/><Relationship Id="rId5" Type="http://schemas.openxmlformats.org/officeDocument/2006/relationships/slide" Target="slides/slide2.xml"/><Relationship Id="rId61" Type="http://schemas.openxmlformats.org/officeDocument/2006/relationships/viewProps" Target="view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microsoft.com/office/2016/11/relationships/changesInfo" Target="changesInfos/changesInfo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 Vijayarajan" userId="S::kh.en.u3cds22061@kh.students.amrita.edu::ef15c555-535c-4d8d-b991-4d511f13ea7a" providerId="AD" clId="Web-{78BFBFDC-AFDA-436E-9B54-0EDC01C97768}"/>
    <pc:docChg chg="sldOrd">
      <pc:chgData name="S Vijayarajan" userId="S::kh.en.u3cds22061@kh.students.amrita.edu::ef15c555-535c-4d8d-b991-4d511f13ea7a" providerId="AD" clId="Web-{78BFBFDC-AFDA-436E-9B54-0EDC01C97768}" dt="2023-11-27T15:33:12.489" v="2"/>
      <pc:docMkLst>
        <pc:docMk/>
      </pc:docMkLst>
      <pc:sldChg chg="ord">
        <pc:chgData name="S Vijayarajan" userId="S::kh.en.u3cds22061@kh.students.amrita.edu::ef15c555-535c-4d8d-b991-4d511f13ea7a" providerId="AD" clId="Web-{78BFBFDC-AFDA-436E-9B54-0EDC01C97768}" dt="2023-11-27T15:32:28.598" v="0"/>
        <pc:sldMkLst>
          <pc:docMk/>
          <pc:sldMk cId="2381654616" sldId="283"/>
        </pc:sldMkLst>
      </pc:sldChg>
      <pc:sldChg chg="ord">
        <pc:chgData name="S Vijayarajan" userId="S::kh.en.u3cds22061@kh.students.amrita.edu::ef15c555-535c-4d8d-b991-4d511f13ea7a" providerId="AD" clId="Web-{78BFBFDC-AFDA-436E-9B54-0EDC01C97768}" dt="2023-11-27T15:33:12.489" v="2"/>
        <pc:sldMkLst>
          <pc:docMk/>
          <pc:sldMk cId="1930070848" sldId="284"/>
        </pc:sldMkLst>
      </pc:sldChg>
    </pc:docChg>
  </pc:docChgLst>
  <pc:docChgLst>
    <pc:chgData name="Parthip R Prasad" userId="S::kh.en.u3cds22057@kh.students.amrita.edu::9eff65bb-c150-4fe1-aeab-f1c94438129e" providerId="AD" clId="Web-{BBF090CC-E587-4420-AAE5-D04670D24960}"/>
    <pc:docChg chg="sldOrd">
      <pc:chgData name="Parthip R Prasad" userId="S::kh.en.u3cds22057@kh.students.amrita.edu::9eff65bb-c150-4fe1-aeab-f1c94438129e" providerId="AD" clId="Web-{BBF090CC-E587-4420-AAE5-D04670D24960}" dt="2023-12-02T14:45:45.815" v="0"/>
      <pc:docMkLst>
        <pc:docMk/>
      </pc:docMkLst>
      <pc:sldChg chg="ord">
        <pc:chgData name="Parthip R Prasad" userId="S::kh.en.u3cds22057@kh.students.amrita.edu::9eff65bb-c150-4fe1-aeab-f1c94438129e" providerId="AD" clId="Web-{BBF090CC-E587-4420-AAE5-D04670D24960}" dt="2023-12-02T14:45:45.815" v="0"/>
        <pc:sldMkLst>
          <pc:docMk/>
          <pc:sldMk cId="3445976173" sldId="277"/>
        </pc:sldMkLst>
      </pc:sldChg>
    </pc:docChg>
  </pc:docChgLst>
  <pc:docChgLst>
    <pc:chgData name="Kiran S" userId="de0e3907-6f1b-4ce1-a9ff-059d73be1300" providerId="ADAL" clId="{B91DC3CB-D198-354B-AE06-C782EBB4CC36}"/>
    <pc:docChg chg="modSld">
      <pc:chgData name="Kiran S" userId="de0e3907-6f1b-4ce1-a9ff-059d73be1300" providerId="ADAL" clId="{B91DC3CB-D198-354B-AE06-C782EBB4CC36}" dt="2023-12-02T16:08:24.422" v="17" actId="20577"/>
      <pc:docMkLst>
        <pc:docMk/>
      </pc:docMkLst>
      <pc:sldChg chg="modSp">
        <pc:chgData name="Kiran S" userId="de0e3907-6f1b-4ce1-a9ff-059d73be1300" providerId="ADAL" clId="{B91DC3CB-D198-354B-AE06-C782EBB4CC36}" dt="2023-12-02T16:08:24.422" v="17" actId="20577"/>
        <pc:sldMkLst>
          <pc:docMk/>
          <pc:sldMk cId="4104226955" sldId="290"/>
        </pc:sldMkLst>
        <pc:spChg chg="mod">
          <ac:chgData name="Kiran S" userId="de0e3907-6f1b-4ce1-a9ff-059d73be1300" providerId="ADAL" clId="{B91DC3CB-D198-354B-AE06-C782EBB4CC36}" dt="2023-12-02T16:08:24.422" v="17" actId="20577"/>
          <ac:spMkLst>
            <pc:docMk/>
            <pc:sldMk cId="4104226955" sldId="290"/>
            <ac:spMk id="5" creationId="{7E499E8C-4816-58F2-0E6A-DA49219B2DDD}"/>
          </ac:spMkLst>
        </pc:spChg>
      </pc:sldChg>
    </pc:docChg>
  </pc:docChgLst>
  <pc:docChgLst>
    <pc:chgData name="Gowri Parvathy Sailesh" userId="S::kh.en.u3cds22035@kh.students.amrita.edu::04bfe6d4-4edc-4acc-8706-f39e629f0ead" providerId="AD" clId="Web-{7CAE28E3-AEE6-46CB-A607-48A49DB6BF78}"/>
    <pc:docChg chg="sldOrd">
      <pc:chgData name="Gowri Parvathy Sailesh" userId="S::kh.en.u3cds22035@kh.students.amrita.edu::04bfe6d4-4edc-4acc-8706-f39e629f0ead" providerId="AD" clId="Web-{7CAE28E3-AEE6-46CB-A607-48A49DB6BF78}" dt="2023-12-03T06:30:30.802" v="0"/>
      <pc:docMkLst>
        <pc:docMk/>
      </pc:docMkLst>
      <pc:sldChg chg="ord">
        <pc:chgData name="Gowri Parvathy Sailesh" userId="S::kh.en.u3cds22035@kh.students.amrita.edu::04bfe6d4-4edc-4acc-8706-f39e629f0ead" providerId="AD" clId="Web-{7CAE28E3-AEE6-46CB-A607-48A49DB6BF78}" dt="2023-12-03T06:30:30.802" v="0"/>
        <pc:sldMkLst>
          <pc:docMk/>
          <pc:sldMk cId="548032970" sldId="287"/>
        </pc:sldMkLst>
      </pc:sldChg>
    </pc:docChg>
  </pc:docChgLst>
  <pc:docChgLst>
    <pc:chgData name="Erick Xavier" userId="S::kh.en.u3cds22029@kh.students.amrita.edu::c11b3909-f4c4-4fe3-a3f7-d7585ae43a8f" providerId="AD" clId="Web-{AB8E2722-B4B7-4996-AA37-585F68A5DB41}"/>
    <pc:docChg chg="modSld">
      <pc:chgData name="Erick Xavier" userId="S::kh.en.u3cds22029@kh.students.amrita.edu::c11b3909-f4c4-4fe3-a3f7-d7585ae43a8f" providerId="AD" clId="Web-{AB8E2722-B4B7-4996-AA37-585F68A5DB41}" dt="2023-12-03T15:35:44.720" v="13" actId="20577"/>
      <pc:docMkLst>
        <pc:docMk/>
      </pc:docMkLst>
      <pc:sldChg chg="modSp">
        <pc:chgData name="Erick Xavier" userId="S::kh.en.u3cds22029@kh.students.amrita.edu::c11b3909-f4c4-4fe3-a3f7-d7585ae43a8f" providerId="AD" clId="Web-{AB8E2722-B4B7-4996-AA37-585F68A5DB41}" dt="2023-12-03T15:35:44.720" v="13" actId="20577"/>
        <pc:sldMkLst>
          <pc:docMk/>
          <pc:sldMk cId="82549063" sldId="270"/>
        </pc:sldMkLst>
        <pc:spChg chg="mod">
          <ac:chgData name="Erick Xavier" userId="S::kh.en.u3cds22029@kh.students.amrita.edu::c11b3909-f4c4-4fe3-a3f7-d7585ae43a8f" providerId="AD" clId="Web-{AB8E2722-B4B7-4996-AA37-585F68A5DB41}" dt="2023-12-03T15:35:44.720" v="13" actId="20577"/>
          <ac:spMkLst>
            <pc:docMk/>
            <pc:sldMk cId="82549063" sldId="270"/>
            <ac:spMk id="3" creationId="{00000000-0000-0000-0000-000000000000}"/>
          </ac:spMkLst>
        </pc:spChg>
      </pc:sldChg>
    </pc:docChg>
  </pc:docChgLst>
  <pc:docChgLst>
    <pc:chgData name="Gopikrishnan M" userId="S::kh.en.u3cds22034@kh.students.amrita.edu::5ff5483e-84fa-4ba8-ba97-67146c0ab31b" providerId="AD" clId="Web-{9601E84F-67BC-4212-A60B-C280C4A2B338}"/>
    <pc:docChg chg="modSld">
      <pc:chgData name="Gopikrishnan M" userId="S::kh.en.u3cds22034@kh.students.amrita.edu::5ff5483e-84fa-4ba8-ba97-67146c0ab31b" providerId="AD" clId="Web-{9601E84F-67BC-4212-A60B-C280C4A2B338}" dt="2023-12-02T13:44:35.834" v="3"/>
      <pc:docMkLst>
        <pc:docMk/>
      </pc:docMkLst>
      <pc:sldChg chg="addSp delSp modSp">
        <pc:chgData name="Gopikrishnan M" userId="S::kh.en.u3cds22034@kh.students.amrita.edu::5ff5483e-84fa-4ba8-ba97-67146c0ab31b" providerId="AD" clId="Web-{9601E84F-67BC-4212-A60B-C280C4A2B338}" dt="2023-12-02T13:44:35.834" v="3"/>
        <pc:sldMkLst>
          <pc:docMk/>
          <pc:sldMk cId="2381654616" sldId="283"/>
        </pc:sldMkLst>
        <pc:spChg chg="add del mod">
          <ac:chgData name="Gopikrishnan M" userId="S::kh.en.u3cds22034@kh.students.amrita.edu::5ff5483e-84fa-4ba8-ba97-67146c0ab31b" providerId="AD" clId="Web-{9601E84F-67BC-4212-A60B-C280C4A2B338}" dt="2023-12-02T13:44:35.834" v="3"/>
          <ac:spMkLst>
            <pc:docMk/>
            <pc:sldMk cId="2381654616" sldId="283"/>
            <ac:spMk id="3" creationId="{A207740F-373F-6B61-A3EA-FECFCAEA45E5}"/>
          </ac:spMkLst>
        </pc:spChg>
        <pc:picChg chg="add del mod modCrop">
          <ac:chgData name="Gopikrishnan M" userId="S::kh.en.u3cds22034@kh.students.amrita.edu::5ff5483e-84fa-4ba8-ba97-67146c0ab31b" providerId="AD" clId="Web-{9601E84F-67BC-4212-A60B-C280C4A2B338}" dt="2023-12-02T13:44:35.834" v="3"/>
          <ac:picMkLst>
            <pc:docMk/>
            <pc:sldMk cId="2381654616" sldId="283"/>
            <ac:picMk id="6" creationId="{8057E022-E5FD-7BF5-0783-B6C1E4663361}"/>
          </ac:picMkLst>
        </pc:picChg>
      </pc:sldChg>
    </pc:docChg>
  </pc:docChgLst>
  <pc:docChgLst>
    <pc:chgData name="Erick Xavier" userId="S::kh.en.u3cds22029@kh.students.amrita.edu::c11b3909-f4c4-4fe3-a3f7-d7585ae43a8f" providerId="AD" clId="Web-{59F719C6-55B7-4409-8014-70A31E1F9988}"/>
    <pc:docChg chg="modSld">
      <pc:chgData name="Erick Xavier" userId="S::kh.en.u3cds22029@kh.students.amrita.edu::c11b3909-f4c4-4fe3-a3f7-d7585ae43a8f" providerId="AD" clId="Web-{59F719C6-55B7-4409-8014-70A31E1F9988}" dt="2023-12-03T18:41:59.213" v="3" actId="20577"/>
      <pc:docMkLst>
        <pc:docMk/>
      </pc:docMkLst>
      <pc:sldChg chg="modSp">
        <pc:chgData name="Erick Xavier" userId="S::kh.en.u3cds22029@kh.students.amrita.edu::c11b3909-f4c4-4fe3-a3f7-d7585ae43a8f" providerId="AD" clId="Web-{59F719C6-55B7-4409-8014-70A31E1F9988}" dt="2023-12-03T18:41:34.322" v="0" actId="20577"/>
        <pc:sldMkLst>
          <pc:docMk/>
          <pc:sldMk cId="3277071996" sldId="260"/>
        </pc:sldMkLst>
        <pc:spChg chg="mod">
          <ac:chgData name="Erick Xavier" userId="S::kh.en.u3cds22029@kh.students.amrita.edu::c11b3909-f4c4-4fe3-a3f7-d7585ae43a8f" providerId="AD" clId="Web-{59F719C6-55B7-4409-8014-70A31E1F9988}" dt="2023-12-03T18:41:34.322" v="0" actId="20577"/>
          <ac:spMkLst>
            <pc:docMk/>
            <pc:sldMk cId="3277071996" sldId="260"/>
            <ac:spMk id="2" creationId="{00000000-0000-0000-0000-000000000000}"/>
          </ac:spMkLst>
        </pc:spChg>
      </pc:sldChg>
      <pc:sldChg chg="modSp">
        <pc:chgData name="Erick Xavier" userId="S::kh.en.u3cds22029@kh.students.amrita.edu::c11b3909-f4c4-4fe3-a3f7-d7585ae43a8f" providerId="AD" clId="Web-{59F719C6-55B7-4409-8014-70A31E1F9988}" dt="2023-12-03T18:41:59.213" v="3" actId="20577"/>
        <pc:sldMkLst>
          <pc:docMk/>
          <pc:sldMk cId="2832332239" sldId="314"/>
        </pc:sldMkLst>
        <pc:spChg chg="mod">
          <ac:chgData name="Erick Xavier" userId="S::kh.en.u3cds22029@kh.students.amrita.edu::c11b3909-f4c4-4fe3-a3f7-d7585ae43a8f" providerId="AD" clId="Web-{59F719C6-55B7-4409-8014-70A31E1F9988}" dt="2023-12-03T18:41:59.213" v="3" actId="20577"/>
          <ac:spMkLst>
            <pc:docMk/>
            <pc:sldMk cId="2832332239" sldId="314"/>
            <ac:spMk id="2" creationId="{C1AD13BB-1FE2-AB81-E5ED-2E234F4C4DFA}"/>
          </ac:spMkLst>
        </pc:spChg>
      </pc:sldChg>
    </pc:docChg>
  </pc:docChgLst>
  <pc:docChgLst>
    <pc:chgData name="Gopikrishnan M" userId="S::kh.en.u3cds22034@kh.students.amrita.edu::5ff5483e-84fa-4ba8-ba97-67146c0ab31b" providerId="AD" clId="Web-{8407749C-0516-461C-A9BC-59CB590FC1CD}"/>
    <pc:docChg chg="modSld">
      <pc:chgData name="Gopikrishnan M" userId="S::kh.en.u3cds22034@kh.students.amrita.edu::5ff5483e-84fa-4ba8-ba97-67146c0ab31b" providerId="AD" clId="Web-{8407749C-0516-461C-A9BC-59CB590FC1CD}" dt="2023-12-02T16:09:39.799" v="45" actId="20577"/>
      <pc:docMkLst>
        <pc:docMk/>
      </pc:docMkLst>
      <pc:sldChg chg="modSp">
        <pc:chgData name="Gopikrishnan M" userId="S::kh.en.u3cds22034@kh.students.amrita.edu::5ff5483e-84fa-4ba8-ba97-67146c0ab31b" providerId="AD" clId="Web-{8407749C-0516-461C-A9BC-59CB590FC1CD}" dt="2023-12-02T16:09:39.799" v="45" actId="20577"/>
        <pc:sldMkLst>
          <pc:docMk/>
          <pc:sldMk cId="4104226955" sldId="290"/>
        </pc:sldMkLst>
        <pc:spChg chg="mod">
          <ac:chgData name="Gopikrishnan M" userId="S::kh.en.u3cds22034@kh.students.amrita.edu::5ff5483e-84fa-4ba8-ba97-67146c0ab31b" providerId="AD" clId="Web-{8407749C-0516-461C-A9BC-59CB590FC1CD}" dt="2023-12-02T16:09:39.799" v="45" actId="20577"/>
          <ac:spMkLst>
            <pc:docMk/>
            <pc:sldMk cId="4104226955" sldId="290"/>
            <ac:spMk id="5" creationId="{7E499E8C-4816-58F2-0E6A-DA49219B2DDD}"/>
          </ac:spMkLst>
        </pc:spChg>
      </pc:sldChg>
      <pc:sldChg chg="modSp">
        <pc:chgData name="Gopikrishnan M" userId="S::kh.en.u3cds22034@kh.students.amrita.edu::5ff5483e-84fa-4ba8-ba97-67146c0ab31b" providerId="AD" clId="Web-{8407749C-0516-461C-A9BC-59CB590FC1CD}" dt="2023-12-02T15:46:49.188" v="2" actId="20577"/>
        <pc:sldMkLst>
          <pc:docMk/>
          <pc:sldMk cId="126238692" sldId="302"/>
        </pc:sldMkLst>
        <pc:spChg chg="mod">
          <ac:chgData name="Gopikrishnan M" userId="S::kh.en.u3cds22034@kh.students.amrita.edu::5ff5483e-84fa-4ba8-ba97-67146c0ab31b" providerId="AD" clId="Web-{8407749C-0516-461C-A9BC-59CB590FC1CD}" dt="2023-12-02T15:46:49.188" v="2" actId="20577"/>
          <ac:spMkLst>
            <pc:docMk/>
            <pc:sldMk cId="126238692" sldId="302"/>
            <ac:spMk id="2" creationId="{B25F7EE7-1EF3-0862-B27D-9FF151C6FFEA}"/>
          </ac:spMkLst>
        </pc:spChg>
      </pc:sldChg>
    </pc:docChg>
  </pc:docChgLst>
  <pc:docChgLst>
    <pc:chgData name="Ashwin Binil" userId="S::kh.en.u3cds22022@kh.students.amrita.edu::758921e7-37b1-428f-b096-243e863ac47e" providerId="AD" clId="Web-{1532326D-2761-48AE-97C8-2755C6888096}"/>
    <pc:docChg chg="addSld delSld">
      <pc:chgData name="Ashwin Binil" userId="S::kh.en.u3cds22022@kh.students.amrita.edu::758921e7-37b1-428f-b096-243e863ac47e" providerId="AD" clId="Web-{1532326D-2761-48AE-97C8-2755C6888096}" dt="2023-11-27T05:37:21.997" v="1"/>
      <pc:docMkLst>
        <pc:docMk/>
      </pc:docMkLst>
      <pc:sldChg chg="add del">
        <pc:chgData name="Ashwin Binil" userId="S::kh.en.u3cds22022@kh.students.amrita.edu::758921e7-37b1-428f-b096-243e863ac47e" providerId="AD" clId="Web-{1532326D-2761-48AE-97C8-2755C6888096}" dt="2023-11-27T05:37:21.997" v="1"/>
        <pc:sldMkLst>
          <pc:docMk/>
          <pc:sldMk cId="155559703" sldId="30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12/3/2023</a:t>
            </a:fld>
            <a:endParaRPr lang="en-US"/>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817799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12/3/2023</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203032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12/3/2023</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137603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12/3/2023</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798179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12/3/2023</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614843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12/3/2023</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320727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12/3/2023</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61521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12/3/2023</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23257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12/3/2023</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854110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12/3/2023</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510703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12/3/2023</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370620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12/3/2023</a:t>
            </a:fld>
            <a:endParaRPr lang="en-US"/>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a:p>
        </p:txBody>
      </p:sp>
    </p:spTree>
    <p:extLst>
      <p:ext uri="{BB962C8B-B14F-4D97-AF65-F5344CB8AC3E}">
        <p14:creationId xmlns:p14="http://schemas.microsoft.com/office/powerpoint/2010/main" val="38764543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96F4257-8A8B-4687-A362-2FB0FD59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84728" y="1597961"/>
            <a:ext cx="3231633" cy="3162300"/>
          </a:xfrm>
        </p:spPr>
        <p:txBody>
          <a:bodyPr>
            <a:normAutofit/>
          </a:bodyPr>
          <a:lstStyle/>
          <a:p>
            <a:r>
              <a:rPr lang="en-US"/>
              <a:t>Graph </a:t>
            </a:r>
          </a:p>
        </p:txBody>
      </p:sp>
      <p:sp>
        <p:nvSpPr>
          <p:cNvPr id="11" name="Rectangle 10">
            <a:extLst>
              <a:ext uri="{FF2B5EF4-FFF2-40B4-BE49-F238E27FC236}">
                <a16:creationId xmlns:a16="http://schemas.microsoft.com/office/drawing/2014/main" id="{875B7E46-FCBF-464B-8083-9AF1A059E1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5672" y="-1263"/>
            <a:ext cx="3484819" cy="34302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79A868-152F-4392-8D0D-C56B1C229B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5672" y="3429000"/>
            <a:ext cx="3483870" cy="3429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34">
            <a:extLst>
              <a:ext uri="{FF2B5EF4-FFF2-40B4-BE49-F238E27FC236}">
                <a16:creationId xmlns:a16="http://schemas.microsoft.com/office/drawing/2014/main" id="{613F7046-4879-4110-98EC-7B7416E55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243582" y="3407228"/>
            <a:ext cx="3428999" cy="3484818"/>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E14A411-88B5-46A6-AD90-72073BCB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9837" y="3431225"/>
            <a:ext cx="3482163" cy="3430264"/>
          </a:xfrm>
          <a:custGeom>
            <a:avLst/>
            <a:gdLst>
              <a:gd name="connsiteX0" fmla="*/ 3478283 w 3482163"/>
              <a:gd name="connsiteY0" fmla="*/ 0 h 3430264"/>
              <a:gd name="connsiteX1" fmla="*/ 3482163 w 3482163"/>
              <a:gd name="connsiteY1" fmla="*/ 0 h 3430264"/>
              <a:gd name="connsiteX2" fmla="*/ 3482163 w 3482163"/>
              <a:gd name="connsiteY2" fmla="*/ 3430264 h 3430264"/>
              <a:gd name="connsiteX3" fmla="*/ 0 w 3482163"/>
              <a:gd name="connsiteY3" fmla="*/ 3430264 h 3430264"/>
              <a:gd name="connsiteX4" fmla="*/ 0 w 3482163"/>
              <a:gd name="connsiteY4" fmla="*/ 3426283 h 3430264"/>
              <a:gd name="connsiteX5" fmla="*/ 335407 w 3482163"/>
              <a:gd name="connsiteY5" fmla="*/ 3410137 h 3430264"/>
              <a:gd name="connsiteX6" fmla="*/ 3473897 w 3482163"/>
              <a:gd name="connsiteY6" fmla="*/ 170675 h 3430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2163" h="3430264">
                <a:moveTo>
                  <a:pt x="3478283" y="0"/>
                </a:moveTo>
                <a:lnTo>
                  <a:pt x="3482163" y="0"/>
                </a:lnTo>
                <a:lnTo>
                  <a:pt x="3482163" y="3430264"/>
                </a:lnTo>
                <a:lnTo>
                  <a:pt x="0" y="3430264"/>
                </a:lnTo>
                <a:lnTo>
                  <a:pt x="0" y="3426283"/>
                </a:lnTo>
                <a:lnTo>
                  <a:pt x="335407" y="3410137"/>
                </a:lnTo>
                <a:cubicBezTo>
                  <a:pt x="2041201" y="3245035"/>
                  <a:pt x="3386298" y="1871077"/>
                  <a:pt x="3473897" y="17067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Yellow paper folded as graph">
            <a:extLst>
              <a:ext uri="{FF2B5EF4-FFF2-40B4-BE49-F238E27FC236}">
                <a16:creationId xmlns:a16="http://schemas.microsoft.com/office/drawing/2014/main" id="{FFA164EF-1C8E-9312-2DCD-C9E96B1D745B}"/>
              </a:ext>
            </a:extLst>
          </p:cNvPr>
          <p:cNvPicPr>
            <a:picLocks noChangeAspect="1"/>
          </p:cNvPicPr>
          <p:nvPr/>
        </p:nvPicPr>
        <p:blipFill rotWithShape="1">
          <a:blip r:embed="rId2"/>
          <a:srcRect l="33920" r="32137" b="-4"/>
          <a:stretch/>
        </p:blipFill>
        <p:spPr>
          <a:xfrm>
            <a:off x="8699542" y="2"/>
            <a:ext cx="3492458" cy="6858001"/>
          </a:xfrm>
          <a:custGeom>
            <a:avLst/>
            <a:gdLst/>
            <a:ahLst/>
            <a:cxnLst/>
            <a:rect l="l" t="t" r="r" b="b"/>
            <a:pathLst>
              <a:path w="3492458" h="6858001">
                <a:moveTo>
                  <a:pt x="0" y="0"/>
                </a:moveTo>
                <a:lnTo>
                  <a:pt x="3492458" y="0"/>
                </a:lnTo>
                <a:lnTo>
                  <a:pt x="3492458" y="3430264"/>
                </a:lnTo>
                <a:lnTo>
                  <a:pt x="3488603" y="3430264"/>
                </a:lnTo>
                <a:lnTo>
                  <a:pt x="3484192" y="3601898"/>
                </a:lnTo>
                <a:cubicBezTo>
                  <a:pt x="3390753" y="5415660"/>
                  <a:pt x="1866561" y="6858001"/>
                  <a:pt x="0" y="6858001"/>
                </a:cubicBezTo>
                <a:lnTo>
                  <a:pt x="0" y="3430264"/>
                </a:lnTo>
                <a:lnTo>
                  <a:pt x="0" y="3425249"/>
                </a:lnTo>
                <a:close/>
              </a:path>
            </a:pathLst>
          </a:custGeom>
        </p:spPr>
      </p:pic>
    </p:spTree>
    <p:extLst>
      <p:ext uri="{BB962C8B-B14F-4D97-AF65-F5344CB8AC3E}">
        <p14:creationId xmlns:p14="http://schemas.microsoft.com/office/powerpoint/2010/main" val="3277071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2E033-401D-5B2B-C459-C33CB0158E07}"/>
              </a:ext>
            </a:extLst>
          </p:cNvPr>
          <p:cNvSpPr>
            <a:spLocks noGrp="1"/>
          </p:cNvSpPr>
          <p:nvPr>
            <p:ph type="title"/>
          </p:nvPr>
        </p:nvSpPr>
        <p:spPr/>
        <p:txBody>
          <a:bodyPr/>
          <a:lstStyle/>
          <a:p>
            <a:r>
              <a:rPr lang="en-IN"/>
              <a:t>Representation of Graph</a:t>
            </a:r>
            <a:endParaRPr lang="en-US"/>
          </a:p>
        </p:txBody>
      </p:sp>
      <p:sp>
        <p:nvSpPr>
          <p:cNvPr id="3" name="Content Placeholder 2">
            <a:extLst>
              <a:ext uri="{FF2B5EF4-FFF2-40B4-BE49-F238E27FC236}">
                <a16:creationId xmlns:a16="http://schemas.microsoft.com/office/drawing/2014/main" id="{C517F82B-55B7-2C6D-29E4-5D55CB73EDC7}"/>
              </a:ext>
            </a:extLst>
          </p:cNvPr>
          <p:cNvSpPr>
            <a:spLocks noGrp="1"/>
          </p:cNvSpPr>
          <p:nvPr>
            <p:ph idx="1"/>
          </p:nvPr>
        </p:nvSpPr>
        <p:spPr/>
        <p:txBody>
          <a:bodyPr/>
          <a:lstStyle/>
          <a:p>
            <a:r>
              <a:rPr lang="en-IN"/>
              <a:t> </a:t>
            </a:r>
            <a:r>
              <a:rPr lang="en-IN" b="0" i="0">
                <a:solidFill>
                  <a:srgbClr val="333333"/>
                </a:solidFill>
                <a:effectLst/>
                <a:latin typeface="verdana" panose="020B0604030504040204" pitchFamily="34" charset="0"/>
              </a:rPr>
              <a:t>a graph representation is a technique to store graph into the memory of computer.</a:t>
            </a:r>
          </a:p>
          <a:p>
            <a:r>
              <a:rPr lang="en-IN">
                <a:solidFill>
                  <a:srgbClr val="333333"/>
                </a:solidFill>
                <a:latin typeface="verdana" panose="020B0604030504040204" pitchFamily="34" charset="0"/>
              </a:rPr>
              <a:t> To represent a graph, we just need the set of vertices, and for each vertex the </a:t>
            </a:r>
            <a:r>
              <a:rPr lang="en-IN" err="1">
                <a:solidFill>
                  <a:srgbClr val="333333"/>
                </a:solidFill>
                <a:latin typeface="verdana" panose="020B0604030504040204" pitchFamily="34" charset="0"/>
              </a:rPr>
              <a:t>neighbors</a:t>
            </a:r>
            <a:r>
              <a:rPr lang="en-IN">
                <a:solidFill>
                  <a:srgbClr val="333333"/>
                </a:solidFill>
                <a:latin typeface="verdana" panose="020B0604030504040204" pitchFamily="34" charset="0"/>
              </a:rPr>
              <a:t> of the vertex </a:t>
            </a:r>
            <a:endParaRPr lang="en-US"/>
          </a:p>
        </p:txBody>
      </p:sp>
    </p:spTree>
    <p:extLst>
      <p:ext uri="{BB962C8B-B14F-4D97-AF65-F5344CB8AC3E}">
        <p14:creationId xmlns:p14="http://schemas.microsoft.com/office/powerpoint/2010/main" val="3445976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709D0-5EC1-5ACE-6B77-AB78917E462E}"/>
              </a:ext>
            </a:extLst>
          </p:cNvPr>
          <p:cNvSpPr>
            <a:spLocks noGrp="1"/>
          </p:cNvSpPr>
          <p:nvPr>
            <p:ph type="title"/>
          </p:nvPr>
        </p:nvSpPr>
        <p:spPr/>
        <p:txBody>
          <a:bodyPr/>
          <a:lstStyle/>
          <a:p>
            <a:r>
              <a:rPr lang="en-IN"/>
              <a:t>Undirected Graph</a:t>
            </a:r>
            <a:endParaRPr lang="en-US"/>
          </a:p>
        </p:txBody>
      </p:sp>
      <p:pic>
        <p:nvPicPr>
          <p:cNvPr id="4" name="Picture 4">
            <a:extLst>
              <a:ext uri="{FF2B5EF4-FFF2-40B4-BE49-F238E27FC236}">
                <a16:creationId xmlns:a16="http://schemas.microsoft.com/office/drawing/2014/main" id="{C76CECED-8937-90B4-213F-C9156F1AC1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0544" y="3021806"/>
            <a:ext cx="5943600" cy="2324100"/>
          </a:xfrm>
        </p:spPr>
      </p:pic>
    </p:spTree>
    <p:extLst>
      <p:ext uri="{BB962C8B-B14F-4D97-AF65-F5344CB8AC3E}">
        <p14:creationId xmlns:p14="http://schemas.microsoft.com/office/powerpoint/2010/main" val="3449819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75EC6-7773-A8BE-3566-BF68844DD635}"/>
              </a:ext>
            </a:extLst>
          </p:cNvPr>
          <p:cNvSpPr>
            <a:spLocks noGrp="1"/>
          </p:cNvSpPr>
          <p:nvPr>
            <p:ph type="title"/>
          </p:nvPr>
        </p:nvSpPr>
        <p:spPr/>
        <p:txBody>
          <a:bodyPr/>
          <a:lstStyle/>
          <a:p>
            <a:r>
              <a:rPr lang="en-IN"/>
              <a:t>Directed Graph</a:t>
            </a:r>
            <a:endParaRPr lang="en-US"/>
          </a:p>
        </p:txBody>
      </p:sp>
      <p:pic>
        <p:nvPicPr>
          <p:cNvPr id="4" name="Picture 4">
            <a:extLst>
              <a:ext uri="{FF2B5EF4-FFF2-40B4-BE49-F238E27FC236}">
                <a16:creationId xmlns:a16="http://schemas.microsoft.com/office/drawing/2014/main" id="{09D9B78B-9550-B137-981D-D65FB4C8ED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0544" y="3021806"/>
            <a:ext cx="5943600" cy="2324100"/>
          </a:xfrm>
        </p:spPr>
      </p:pic>
    </p:spTree>
    <p:extLst>
      <p:ext uri="{BB962C8B-B14F-4D97-AF65-F5344CB8AC3E}">
        <p14:creationId xmlns:p14="http://schemas.microsoft.com/office/powerpoint/2010/main" val="4240478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10E8E-059D-7942-8951-482008BD5A84}"/>
              </a:ext>
            </a:extLst>
          </p:cNvPr>
          <p:cNvSpPr>
            <a:spLocks noGrp="1"/>
          </p:cNvSpPr>
          <p:nvPr>
            <p:ph type="title"/>
          </p:nvPr>
        </p:nvSpPr>
        <p:spPr/>
        <p:txBody>
          <a:bodyPr/>
          <a:lstStyle/>
          <a:p>
            <a:r>
              <a:rPr lang="en-IN"/>
              <a:t>Adjacency list</a:t>
            </a:r>
            <a:endParaRPr lang="en-US"/>
          </a:p>
        </p:txBody>
      </p:sp>
      <p:sp>
        <p:nvSpPr>
          <p:cNvPr id="3" name="Content Placeholder 2">
            <a:extLst>
              <a:ext uri="{FF2B5EF4-FFF2-40B4-BE49-F238E27FC236}">
                <a16:creationId xmlns:a16="http://schemas.microsoft.com/office/drawing/2014/main" id="{FE89F65D-DF1D-8111-110B-203BDDBFB08C}"/>
              </a:ext>
            </a:extLst>
          </p:cNvPr>
          <p:cNvSpPr>
            <a:spLocks noGrp="1"/>
          </p:cNvSpPr>
          <p:nvPr>
            <p:ph idx="1"/>
          </p:nvPr>
        </p:nvSpPr>
        <p:spPr/>
        <p:txBody>
          <a:bodyPr/>
          <a:lstStyle/>
          <a:p>
            <a:r>
              <a:rPr lang="en-IN"/>
              <a:t> Adjacency list is a linked representation.
In this representation, for each vertex in the graph, we maintain the list of its </a:t>
            </a:r>
            <a:r>
              <a:rPr lang="en-IN" err="1"/>
              <a:t>neighbors</a:t>
            </a:r>
            <a:r>
              <a:rPr lang="en-IN"/>
              <a:t>. It means, every vertex of the graph contains list of its adjacent vertices.
We have an array of vertices which is indexed by the vertex number and for each vertex v, the corresponding array element points to a singly linked list of </a:t>
            </a:r>
            <a:r>
              <a:rPr lang="en-IN" err="1"/>
              <a:t>neighbors</a:t>
            </a:r>
            <a:r>
              <a:rPr lang="en-IN"/>
              <a:t> of v.</a:t>
            </a:r>
            <a:endParaRPr lang="en-US"/>
          </a:p>
        </p:txBody>
      </p:sp>
    </p:spTree>
    <p:extLst>
      <p:ext uri="{BB962C8B-B14F-4D97-AF65-F5344CB8AC3E}">
        <p14:creationId xmlns:p14="http://schemas.microsoft.com/office/powerpoint/2010/main" val="1748061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33D5E636-DA80-63D6-36AF-4DDD1DF876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5769" y="3236119"/>
            <a:ext cx="6153150" cy="1895475"/>
          </a:xfrm>
        </p:spPr>
      </p:pic>
      <p:sp>
        <p:nvSpPr>
          <p:cNvPr id="6" name="Title 1">
            <a:extLst>
              <a:ext uri="{FF2B5EF4-FFF2-40B4-BE49-F238E27FC236}">
                <a16:creationId xmlns:a16="http://schemas.microsoft.com/office/drawing/2014/main" id="{5D0578E3-D3B3-E679-1619-9B0762BA304C}"/>
              </a:ext>
            </a:extLst>
          </p:cNvPr>
          <p:cNvSpPr txBox="1">
            <a:spLocks noGrp="1"/>
          </p:cNvSpPr>
          <p:nvPr>
            <p:ph type="title"/>
          </p:nvPr>
        </p:nvSpPr>
        <p:spPr>
          <a:prstGeom prst="rect">
            <a:avLst/>
          </a:prstGeom>
        </p:spPr>
        <p:txBody>
          <a:bodyPr vert="horz" lIns="91440" tIns="45720" rIns="91440" bIns="45720" rtlCol="0" anchor="b">
            <a:normAutofit/>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IN"/>
              <a:t>Adjacency list</a:t>
            </a:r>
            <a:endParaRPr lang="en-US"/>
          </a:p>
        </p:txBody>
      </p:sp>
    </p:spTree>
    <p:extLst>
      <p:ext uri="{BB962C8B-B14F-4D97-AF65-F5344CB8AC3E}">
        <p14:creationId xmlns:p14="http://schemas.microsoft.com/office/powerpoint/2010/main" val="794321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CD5E5-0F8F-DDEF-54BC-411CE1CD80B7}"/>
              </a:ext>
            </a:extLst>
          </p:cNvPr>
          <p:cNvSpPr>
            <a:spLocks noGrp="1"/>
          </p:cNvSpPr>
          <p:nvPr>
            <p:ph type="title"/>
          </p:nvPr>
        </p:nvSpPr>
        <p:spPr/>
        <p:txBody>
          <a:bodyPr/>
          <a:lstStyle/>
          <a:p>
            <a:r>
              <a:rPr lang="en-IN"/>
              <a:t>Traversing a Graph</a:t>
            </a:r>
            <a:endParaRPr lang="en-US"/>
          </a:p>
        </p:txBody>
      </p:sp>
      <p:sp>
        <p:nvSpPr>
          <p:cNvPr id="3" name="Content Placeholder 2">
            <a:extLst>
              <a:ext uri="{FF2B5EF4-FFF2-40B4-BE49-F238E27FC236}">
                <a16:creationId xmlns:a16="http://schemas.microsoft.com/office/drawing/2014/main" id="{2A2D181A-5BC8-F9A2-29FE-61E396B9052F}"/>
              </a:ext>
            </a:extLst>
          </p:cNvPr>
          <p:cNvSpPr>
            <a:spLocks noGrp="1"/>
          </p:cNvSpPr>
          <p:nvPr>
            <p:ph idx="1"/>
          </p:nvPr>
        </p:nvSpPr>
        <p:spPr/>
        <p:txBody>
          <a:bodyPr/>
          <a:lstStyle/>
          <a:p>
            <a:r>
              <a:rPr lang="en-IN" b="0" i="0">
                <a:solidFill>
                  <a:srgbClr val="333333"/>
                </a:solidFill>
                <a:effectLst/>
                <a:latin typeface="verdana" panose="020B0604030504040204" pitchFamily="34" charset="0"/>
              </a:rPr>
              <a:t>Traversing or searching is one of the most used operations that are undertaken while working on graphs.</a:t>
            </a:r>
          </a:p>
          <a:p>
            <a:r>
              <a:rPr lang="en-IN" b="0" i="0">
                <a:solidFill>
                  <a:srgbClr val="333333"/>
                </a:solidFill>
                <a:effectLst/>
                <a:latin typeface="verdana" panose="020B0604030504040204" pitchFamily="34" charset="0"/>
              </a:rPr>
              <a:t>stands for </a:t>
            </a:r>
            <a:r>
              <a:rPr lang="en-IN" b="1" i="1">
                <a:solidFill>
                  <a:srgbClr val="333333"/>
                </a:solidFill>
                <a:effectLst/>
                <a:latin typeface="inter-bold"/>
              </a:rPr>
              <a:t>Breadth First Search</a:t>
            </a:r>
            <a:r>
              <a:rPr lang="en-IN" b="0" i="0">
                <a:solidFill>
                  <a:srgbClr val="333333"/>
                </a:solidFill>
                <a:effectLst/>
                <a:latin typeface="verdana" panose="020B0604030504040204" pitchFamily="34" charset="0"/>
              </a:rPr>
              <a:t>. It is also known as </a:t>
            </a:r>
            <a:r>
              <a:rPr lang="en-IN" b="1" i="0">
                <a:solidFill>
                  <a:srgbClr val="333333"/>
                </a:solidFill>
                <a:effectLst/>
                <a:latin typeface="inter-bold"/>
              </a:rPr>
              <a:t>level order traversal</a:t>
            </a:r>
            <a:r>
              <a:rPr lang="en-IN" b="0" i="0">
                <a:solidFill>
                  <a:srgbClr val="333333"/>
                </a:solidFill>
                <a:effectLst/>
                <a:latin typeface="verdana" panose="020B0604030504040204" pitchFamily="34" charset="0"/>
              </a:rPr>
              <a:t>. The Queue data structure is used for the Breadth First Search traversal. When we use the BFS algorithm for the traversal in a graph, we can consider any node as a root node.</a:t>
            </a:r>
          </a:p>
          <a:p>
            <a:r>
              <a:rPr lang="en-IN" b="0" i="0">
                <a:solidFill>
                  <a:srgbClr val="333333"/>
                </a:solidFill>
                <a:effectLst/>
                <a:latin typeface="verdana" panose="020B0604030504040204" pitchFamily="34" charset="0"/>
              </a:rPr>
              <a:t>. It is a recursive algorithm to search all the vertices of a tree or graph data structure. BFS puts every vertex of the graph into two categories - visited and non-visited. It selects a single node in a graph and, after that, visits all the nodes adjacent to the selected node.</a:t>
            </a:r>
            <a:endParaRPr lang="en-IN">
              <a:solidFill>
                <a:srgbClr val="333333"/>
              </a:solidFill>
              <a:latin typeface="verdana" panose="020B0604030504040204" pitchFamily="34" charset="0"/>
            </a:endParaRPr>
          </a:p>
          <a:p>
            <a:endParaRPr lang="en-US"/>
          </a:p>
        </p:txBody>
      </p:sp>
    </p:spTree>
    <p:extLst>
      <p:ext uri="{BB962C8B-B14F-4D97-AF65-F5344CB8AC3E}">
        <p14:creationId xmlns:p14="http://schemas.microsoft.com/office/powerpoint/2010/main" val="1930070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8057E022-E5FD-7BF5-0783-B6C1E466336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14" r="-321"/>
          <a:stretch/>
        </p:blipFill>
        <p:spPr>
          <a:xfrm>
            <a:off x="1222460" y="2227810"/>
            <a:ext cx="8921268" cy="3798920"/>
          </a:xfrm>
        </p:spPr>
      </p:pic>
      <p:sp>
        <p:nvSpPr>
          <p:cNvPr id="5" name="Title 1">
            <a:extLst>
              <a:ext uri="{FF2B5EF4-FFF2-40B4-BE49-F238E27FC236}">
                <a16:creationId xmlns:a16="http://schemas.microsoft.com/office/drawing/2014/main" id="{595D9E80-DF44-AF6F-D63B-074B417A06C2}"/>
              </a:ext>
            </a:extLst>
          </p:cNvPr>
          <p:cNvSpPr txBox="1">
            <a:spLocks noGrp="1"/>
          </p:cNvSpPr>
          <p:nvPr>
            <p:ph type="title"/>
          </p:nvPr>
        </p:nvSpPr>
        <p:spPr>
          <a:prstGeom prst="rect">
            <a:avLst/>
          </a:prstGeom>
        </p:spPr>
        <p:txBody>
          <a:bodyPr vert="horz" lIns="91440" tIns="45720" rIns="91440" bIns="45720" rtlCol="0" anchor="b">
            <a:normAutofit/>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IN"/>
              <a:t>Adjacency list</a:t>
            </a:r>
            <a:endParaRPr lang="en-US"/>
          </a:p>
        </p:txBody>
      </p:sp>
    </p:spTree>
    <p:extLst>
      <p:ext uri="{BB962C8B-B14F-4D97-AF65-F5344CB8AC3E}">
        <p14:creationId xmlns:p14="http://schemas.microsoft.com/office/powerpoint/2010/main" val="2381654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985DCE-D07F-7C31-81E6-34F061EC6A9E}"/>
              </a:ext>
            </a:extLst>
          </p:cNvPr>
          <p:cNvSpPr>
            <a:spLocks noGrp="1"/>
          </p:cNvSpPr>
          <p:nvPr>
            <p:ph idx="1"/>
          </p:nvPr>
        </p:nvSpPr>
        <p:spPr/>
        <p:txBody>
          <a:bodyPr/>
          <a:lstStyle/>
          <a:p>
            <a:r>
              <a:rPr lang="en-IN"/>
              <a:t> </a:t>
            </a:r>
            <a:r>
              <a:rPr lang="en-IN" b="0" i="0">
                <a:solidFill>
                  <a:srgbClr val="333333"/>
                </a:solidFill>
                <a:effectLst/>
                <a:latin typeface="verdana" panose="020B0604030504040204" pitchFamily="34" charset="0"/>
              </a:rPr>
              <a:t>To implement such an order, you use a queue data structure which First-in, First-out approach.</a:t>
            </a:r>
            <a:endParaRPr lang="en-US"/>
          </a:p>
        </p:txBody>
      </p:sp>
      <p:sp>
        <p:nvSpPr>
          <p:cNvPr id="5" name="Title 1">
            <a:extLst>
              <a:ext uri="{FF2B5EF4-FFF2-40B4-BE49-F238E27FC236}">
                <a16:creationId xmlns:a16="http://schemas.microsoft.com/office/drawing/2014/main" id="{51252681-2A1C-D1EC-9EA9-3A7A6A6595A9}"/>
              </a:ext>
            </a:extLst>
          </p:cNvPr>
          <p:cNvSpPr txBox="1">
            <a:spLocks noGrp="1"/>
          </p:cNvSpPr>
          <p:nvPr>
            <p:ph type="title"/>
          </p:nvPr>
        </p:nvSpPr>
        <p:spPr>
          <a:prstGeom prst="rect">
            <a:avLst/>
          </a:prstGeom>
        </p:spPr>
        <p:txBody>
          <a:bodyPr vert="horz" lIns="91440" tIns="45720" rIns="91440" bIns="45720" rtlCol="0" anchor="b">
            <a:normAutofit/>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IN"/>
              <a:t>Traversing a Graph</a:t>
            </a:r>
            <a:endParaRPr lang="en-US"/>
          </a:p>
        </p:txBody>
      </p:sp>
    </p:spTree>
    <p:extLst>
      <p:ext uri="{BB962C8B-B14F-4D97-AF65-F5344CB8AC3E}">
        <p14:creationId xmlns:p14="http://schemas.microsoft.com/office/powerpoint/2010/main" val="4103365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1A85F-C8C9-6A59-8137-0C70101D843C}"/>
              </a:ext>
            </a:extLst>
          </p:cNvPr>
          <p:cNvSpPr>
            <a:spLocks noGrp="1"/>
          </p:cNvSpPr>
          <p:nvPr>
            <p:ph type="title"/>
          </p:nvPr>
        </p:nvSpPr>
        <p:spPr/>
        <p:txBody>
          <a:bodyPr/>
          <a:lstStyle/>
          <a:p>
            <a:r>
              <a:rPr lang="en-IN" err="1"/>
              <a:t>Bfs</a:t>
            </a:r>
            <a:endParaRPr lang="en-US"/>
          </a:p>
        </p:txBody>
      </p:sp>
      <p:pic>
        <p:nvPicPr>
          <p:cNvPr id="5" name="Picture 5">
            <a:extLst>
              <a:ext uri="{FF2B5EF4-FFF2-40B4-BE49-F238E27FC236}">
                <a16:creationId xmlns:a16="http://schemas.microsoft.com/office/drawing/2014/main" id="{0F74ACA0-091F-4DF6-E148-4F39C3920A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8387" y="2463962"/>
            <a:ext cx="4364863" cy="3513137"/>
          </a:xfrm>
        </p:spPr>
      </p:pic>
      <p:pic>
        <p:nvPicPr>
          <p:cNvPr id="7" name="Picture 7">
            <a:extLst>
              <a:ext uri="{FF2B5EF4-FFF2-40B4-BE49-F238E27FC236}">
                <a16:creationId xmlns:a16="http://schemas.microsoft.com/office/drawing/2014/main" id="{938BC7CE-E8C2-6A96-B879-EEB5CB19A3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7829" y="1025281"/>
            <a:ext cx="5586642" cy="5418667"/>
          </a:xfrm>
          <a:prstGeom prst="rect">
            <a:avLst/>
          </a:prstGeom>
        </p:spPr>
      </p:pic>
    </p:spTree>
    <p:extLst>
      <p:ext uri="{BB962C8B-B14F-4D97-AF65-F5344CB8AC3E}">
        <p14:creationId xmlns:p14="http://schemas.microsoft.com/office/powerpoint/2010/main" val="2244274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05967-D29E-060B-9482-6DF6798414DD}"/>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721ED212-A31D-6EEA-7B16-8AE87427B2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9846" y="2624429"/>
            <a:ext cx="5226154" cy="3513137"/>
          </a:xfrm>
        </p:spPr>
      </p:pic>
      <p:pic>
        <p:nvPicPr>
          <p:cNvPr id="5" name="Picture 5">
            <a:extLst>
              <a:ext uri="{FF2B5EF4-FFF2-40B4-BE49-F238E27FC236}">
                <a16:creationId xmlns:a16="http://schemas.microsoft.com/office/drawing/2014/main" id="{B88BADD1-E12C-D0F6-7F77-47A4EEC9F5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110854"/>
            <a:ext cx="5887485" cy="5418667"/>
          </a:xfrm>
          <a:prstGeom prst="rect">
            <a:avLst/>
          </a:prstGeom>
        </p:spPr>
      </p:pic>
    </p:spTree>
    <p:extLst>
      <p:ext uri="{BB962C8B-B14F-4D97-AF65-F5344CB8AC3E}">
        <p14:creationId xmlns:p14="http://schemas.microsoft.com/office/powerpoint/2010/main" val="638021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901EA4-6CA0-4A64-939C-F76E88D155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77362" y="720435"/>
            <a:ext cx="4855352" cy="1507375"/>
          </a:xfrm>
        </p:spPr>
        <p:txBody>
          <a:bodyPr>
            <a:normAutofit/>
          </a:bodyPr>
          <a:lstStyle/>
          <a:p>
            <a:r>
              <a:rPr lang="en-US"/>
              <a:t>Graph</a:t>
            </a:r>
          </a:p>
        </p:txBody>
      </p:sp>
      <p:sp>
        <p:nvSpPr>
          <p:cNvPr id="3" name="Content Placeholder"/>
          <p:cNvSpPr>
            <a:spLocks noGrp="1"/>
          </p:cNvSpPr>
          <p:nvPr>
            <p:ph idx="1"/>
          </p:nvPr>
        </p:nvSpPr>
        <p:spPr>
          <a:xfrm>
            <a:off x="1077362" y="2427316"/>
            <a:ext cx="4855352" cy="3513514"/>
          </a:xfrm>
        </p:spPr>
        <p:txBody>
          <a:bodyPr vert="horz" lIns="91440" tIns="45720" rIns="91440" bIns="45720" rtlCol="0" anchor="t">
            <a:normAutofit fontScale="92500" lnSpcReduction="20000"/>
          </a:bodyPr>
          <a:lstStyle/>
          <a:p>
            <a:r>
              <a:rPr lang="en-US"/>
              <a:t>Graph is a non-linear data structure consisting of vertices and edges. </a:t>
            </a:r>
            <a:endParaRPr lang="en-IN"/>
          </a:p>
          <a:p>
            <a:pPr lvl="0"/>
            <a:r>
              <a:rPr lang="en-US"/>
              <a:t>The vertices are sometimes also referred to as nodes and the edges are lines or arcs that connect any two nodes in the graph.</a:t>
            </a:r>
            <a:endParaRPr lang="en-IN"/>
          </a:p>
          <a:p>
            <a:r>
              <a:rPr lang="en-US"/>
              <a:t> More formally a Graph is composed of a set of vertices( V ) and a set of edges( E ). The graph is denoted by G(E, V).</a:t>
            </a:r>
            <a:endParaRPr lang="en-IN"/>
          </a:p>
          <a:p>
            <a:r>
              <a:rPr lang="en-IN" b="0" i="0">
                <a:solidFill>
                  <a:srgbClr val="333333"/>
                </a:solidFill>
                <a:effectLst/>
                <a:latin typeface="verdana"/>
                <a:ea typeface="verdana"/>
              </a:rPr>
              <a:t>V(G) represents the set of vertices and E(G) represents the set of edges which are used to connect these vertices.</a:t>
            </a:r>
            <a:endParaRPr lang="en-IN">
              <a:solidFill>
                <a:srgbClr val="333333"/>
              </a:solidFill>
              <a:latin typeface="verdana"/>
              <a:ea typeface="verdana"/>
            </a:endParaRPr>
          </a:p>
        </p:txBody>
      </p:sp>
      <p:sp>
        <p:nvSpPr>
          <p:cNvPr id="12" name="Freeform: Shape 11">
            <a:extLst>
              <a:ext uri="{FF2B5EF4-FFF2-40B4-BE49-F238E27FC236}">
                <a16:creationId xmlns:a16="http://schemas.microsoft.com/office/drawing/2014/main" id="{7E3B2BA1-50FC-4574-838F-AB0B5B93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3268" y="3431554"/>
            <a:ext cx="3488732" cy="3432751"/>
          </a:xfrm>
          <a:custGeom>
            <a:avLst/>
            <a:gdLst>
              <a:gd name="connsiteX0" fmla="*/ 3488731 w 3488732"/>
              <a:gd name="connsiteY0" fmla="*/ 0 h 3432751"/>
              <a:gd name="connsiteX1" fmla="*/ 3488732 w 3488732"/>
              <a:gd name="connsiteY1" fmla="*/ 0 h 3432751"/>
              <a:gd name="connsiteX2" fmla="*/ 3488732 w 3488732"/>
              <a:gd name="connsiteY2" fmla="*/ 3432751 h 3432751"/>
              <a:gd name="connsiteX3" fmla="*/ 0 w 3488732"/>
              <a:gd name="connsiteY3" fmla="*/ 3432751 h 3432751"/>
              <a:gd name="connsiteX4" fmla="*/ 0 w 3488732"/>
              <a:gd name="connsiteY4" fmla="*/ 3431630 h 3432751"/>
              <a:gd name="connsiteX5" fmla="*/ 80 w 3488732"/>
              <a:gd name="connsiteY5" fmla="*/ 3431628 h 3432751"/>
              <a:gd name="connsiteX6" fmla="*/ 7516 w 3488732"/>
              <a:gd name="connsiteY6" fmla="*/ 3431628 h 3432751"/>
              <a:gd name="connsiteX7" fmla="*/ 7516 w 3488732"/>
              <a:gd name="connsiteY7" fmla="*/ 3431443 h 3432751"/>
              <a:gd name="connsiteX8" fmla="*/ 179530 w 3488732"/>
              <a:gd name="connsiteY8" fmla="*/ 3427154 h 3432751"/>
              <a:gd name="connsiteX9" fmla="*/ 3484471 w 3488732"/>
              <a:gd name="connsiteY9" fmla="*/ 162232 h 3432751"/>
              <a:gd name="connsiteX10" fmla="*/ 3488328 w 3488732"/>
              <a:gd name="connsiteY10" fmla="*/ 6924 h 3432751"/>
              <a:gd name="connsiteX11" fmla="*/ 3488731 w 3488732"/>
              <a:gd name="connsiteY11" fmla="*/ 6924 h 3432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88732" h="3432751">
                <a:moveTo>
                  <a:pt x="3488731" y="0"/>
                </a:moveTo>
                <a:lnTo>
                  <a:pt x="3488732" y="0"/>
                </a:lnTo>
                <a:lnTo>
                  <a:pt x="3488732" y="3432751"/>
                </a:lnTo>
                <a:lnTo>
                  <a:pt x="0" y="3432751"/>
                </a:lnTo>
                <a:lnTo>
                  <a:pt x="0" y="3431630"/>
                </a:lnTo>
                <a:lnTo>
                  <a:pt x="80" y="3431628"/>
                </a:lnTo>
                <a:lnTo>
                  <a:pt x="7516" y="3431628"/>
                </a:lnTo>
                <a:lnTo>
                  <a:pt x="7516" y="3431443"/>
                </a:lnTo>
                <a:lnTo>
                  <a:pt x="179530" y="3427154"/>
                </a:lnTo>
                <a:cubicBezTo>
                  <a:pt x="1965266" y="3337873"/>
                  <a:pt x="3396747" y="1924247"/>
                  <a:pt x="3484471" y="162232"/>
                </a:cubicBezTo>
                <a:lnTo>
                  <a:pt x="3488328" y="6924"/>
                </a:lnTo>
                <a:lnTo>
                  <a:pt x="3488731" y="692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FBF77657-3FA3-0870-89A4-7372C8C786D1}"/>
              </a:ext>
            </a:extLst>
          </p:cNvPr>
          <p:cNvPicPr>
            <a:picLocks noChangeAspect="1"/>
          </p:cNvPicPr>
          <p:nvPr/>
        </p:nvPicPr>
        <p:blipFill rotWithShape="1">
          <a:blip r:embed="rId2"/>
          <a:srcRect l="15811" r="9917" b="-1"/>
          <a:stretch/>
        </p:blipFill>
        <p:spPr>
          <a:xfrm>
            <a:off x="6967018" y="10"/>
            <a:ext cx="5224982" cy="6863174"/>
          </a:xfrm>
          <a:custGeom>
            <a:avLst/>
            <a:gdLst/>
            <a:ahLst/>
            <a:cxnLst/>
            <a:rect l="l" t="t" r="r" b="b"/>
            <a:pathLst>
              <a:path w="5224982" h="6846790">
                <a:moveTo>
                  <a:pt x="0" y="0"/>
                </a:moveTo>
                <a:lnTo>
                  <a:pt x="5224981" y="0"/>
                </a:lnTo>
                <a:lnTo>
                  <a:pt x="5224981" y="3414038"/>
                </a:lnTo>
                <a:lnTo>
                  <a:pt x="5224982" y="3414038"/>
                </a:lnTo>
                <a:lnTo>
                  <a:pt x="5224981" y="3414080"/>
                </a:lnTo>
                <a:lnTo>
                  <a:pt x="5224981" y="3430264"/>
                </a:lnTo>
                <a:lnTo>
                  <a:pt x="5224578" y="3430264"/>
                </a:lnTo>
                <a:lnTo>
                  <a:pt x="5220721" y="3585201"/>
                </a:lnTo>
                <a:cubicBezTo>
                  <a:pt x="5132997" y="5343007"/>
                  <a:pt x="3701516" y="6753257"/>
                  <a:pt x="1915780" y="6842324"/>
                </a:cubicBezTo>
                <a:lnTo>
                  <a:pt x="1743766" y="6846603"/>
                </a:lnTo>
                <a:lnTo>
                  <a:pt x="1743766" y="6846788"/>
                </a:lnTo>
                <a:lnTo>
                  <a:pt x="1736330" y="6846788"/>
                </a:lnTo>
                <a:lnTo>
                  <a:pt x="1736250" y="6846790"/>
                </a:lnTo>
                <a:lnTo>
                  <a:pt x="1736250" y="6846788"/>
                </a:lnTo>
                <a:lnTo>
                  <a:pt x="0" y="6846788"/>
                </a:lnTo>
                <a:close/>
              </a:path>
            </a:pathLst>
          </a:custGeom>
        </p:spPr>
      </p:pic>
    </p:spTree>
    <p:extLst>
      <p:ext uri="{BB962C8B-B14F-4D97-AF65-F5344CB8AC3E}">
        <p14:creationId xmlns:p14="http://schemas.microsoft.com/office/powerpoint/2010/main" val="82549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D13BB-1FE2-AB81-E5ED-2E234F4C4DFA}"/>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57E66F20-27DB-B79F-191C-8271D726DA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7362" y="2463962"/>
            <a:ext cx="4277551" cy="3513137"/>
          </a:xfrm>
        </p:spPr>
      </p:pic>
      <p:pic>
        <p:nvPicPr>
          <p:cNvPr id="6" name="Picture 6">
            <a:extLst>
              <a:ext uri="{FF2B5EF4-FFF2-40B4-BE49-F238E27FC236}">
                <a16:creationId xmlns:a16="http://schemas.microsoft.com/office/drawing/2014/main" id="{6F2F15B0-FBBD-E362-430B-936BB8C4A3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2156" y="1159751"/>
            <a:ext cx="5659730" cy="5418667"/>
          </a:xfrm>
          <a:prstGeom prst="rect">
            <a:avLst/>
          </a:prstGeom>
        </p:spPr>
      </p:pic>
    </p:spTree>
    <p:extLst>
      <p:ext uri="{BB962C8B-B14F-4D97-AF65-F5344CB8AC3E}">
        <p14:creationId xmlns:p14="http://schemas.microsoft.com/office/powerpoint/2010/main" val="2832332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7EEF5309-B64B-CF46-1090-8E2DDBC0EF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1760" y="2537309"/>
            <a:ext cx="5098065" cy="3513137"/>
          </a:xfrm>
        </p:spPr>
      </p:pic>
      <p:sp>
        <p:nvSpPr>
          <p:cNvPr id="5" name="Title 1">
            <a:extLst>
              <a:ext uri="{FF2B5EF4-FFF2-40B4-BE49-F238E27FC236}">
                <a16:creationId xmlns:a16="http://schemas.microsoft.com/office/drawing/2014/main" id="{5054E49A-B407-F18F-5C3E-66BCAB84F697}"/>
              </a:ext>
            </a:extLst>
          </p:cNvPr>
          <p:cNvSpPr txBox="1">
            <a:spLocks noGrp="1"/>
          </p:cNvSpPr>
          <p:nvPr>
            <p:ph type="title"/>
          </p:nvPr>
        </p:nvSpPr>
        <p:spPr>
          <a:prstGeom prst="rect">
            <a:avLst/>
          </a:prstGeom>
        </p:spPr>
        <p:txBody>
          <a:bodyPr vert="horz" lIns="91440" tIns="45720" rIns="91440" bIns="45720" rtlCol="0" anchor="b">
            <a:normAutofit/>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IN"/>
              <a:t>Traversing a Graph-Depth </a:t>
            </a:r>
            <a:r>
              <a:rPr lang="en-IN" i="1">
                <a:solidFill>
                  <a:srgbClr val="333333"/>
                </a:solidFill>
                <a:latin typeface="inter-bold"/>
              </a:rPr>
              <a:t> First Search</a:t>
            </a:r>
            <a:r>
              <a:rPr lang="en-IN" b="0">
                <a:solidFill>
                  <a:srgbClr val="333333"/>
                </a:solidFill>
                <a:latin typeface="verdana" panose="020B0604030504040204" pitchFamily="34" charset="0"/>
              </a:rPr>
              <a:t>.</a:t>
            </a:r>
            <a:endParaRPr lang="en-US"/>
          </a:p>
        </p:txBody>
      </p:sp>
      <p:sp>
        <p:nvSpPr>
          <p:cNvPr id="7" name="TextBox 6">
            <a:extLst>
              <a:ext uri="{FF2B5EF4-FFF2-40B4-BE49-F238E27FC236}">
                <a16:creationId xmlns:a16="http://schemas.microsoft.com/office/drawing/2014/main" id="{D96F7859-9AE6-2A2B-DBE4-09A48D730AD2}"/>
              </a:ext>
            </a:extLst>
          </p:cNvPr>
          <p:cNvSpPr txBox="1"/>
          <p:nvPr/>
        </p:nvSpPr>
        <p:spPr>
          <a:xfrm>
            <a:off x="5179561" y="2514600"/>
            <a:ext cx="4355625" cy="369332"/>
          </a:xfrm>
          <a:prstGeom prst="rect">
            <a:avLst/>
          </a:prstGeom>
          <a:noFill/>
        </p:spPr>
        <p:txBody>
          <a:bodyPr wrap="square" rtlCol="0">
            <a:spAutoFit/>
          </a:bodyPr>
          <a:lstStyle/>
          <a:p>
            <a:pPr algn="l"/>
            <a:r>
              <a:rPr lang="en-IN"/>
              <a:t>HADFBCGE</a:t>
            </a:r>
            <a:endParaRPr lang="en-US"/>
          </a:p>
        </p:txBody>
      </p:sp>
    </p:spTree>
    <p:extLst>
      <p:ext uri="{BB962C8B-B14F-4D97-AF65-F5344CB8AC3E}">
        <p14:creationId xmlns:p14="http://schemas.microsoft.com/office/powerpoint/2010/main" val="1357135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7955D-3977-A876-0826-5912F1581400}"/>
              </a:ext>
            </a:extLst>
          </p:cNvPr>
          <p:cNvSpPr>
            <a:spLocks noGrp="1"/>
          </p:cNvSpPr>
          <p:nvPr>
            <p:ph type="title"/>
          </p:nvPr>
        </p:nvSpPr>
        <p:spPr>
          <a:xfrm>
            <a:off x="1077362" y="0"/>
            <a:ext cx="9950103" cy="587597"/>
          </a:xfrm>
        </p:spPr>
        <p:txBody>
          <a:bodyPr>
            <a:normAutofit fontScale="90000"/>
          </a:bodyPr>
          <a:lstStyle/>
          <a:p>
            <a:r>
              <a:rPr lang="en-IN"/>
              <a:t>DFS</a:t>
            </a:r>
            <a:endParaRPr lang="en-US"/>
          </a:p>
        </p:txBody>
      </p:sp>
      <p:sp>
        <p:nvSpPr>
          <p:cNvPr id="3" name="Content Placeholder 2">
            <a:extLst>
              <a:ext uri="{FF2B5EF4-FFF2-40B4-BE49-F238E27FC236}">
                <a16:creationId xmlns:a16="http://schemas.microsoft.com/office/drawing/2014/main" id="{BBE27ADF-24AC-6FB4-2647-C3E871A3C259}"/>
              </a:ext>
            </a:extLst>
          </p:cNvPr>
          <p:cNvSpPr>
            <a:spLocks noGrp="1"/>
          </p:cNvSpPr>
          <p:nvPr>
            <p:ph idx="1"/>
          </p:nvPr>
        </p:nvSpPr>
        <p:spPr>
          <a:xfrm>
            <a:off x="1077362" y="587597"/>
            <a:ext cx="9950103" cy="6062585"/>
          </a:xfrm>
        </p:spPr>
        <p:txBody>
          <a:bodyPr>
            <a:normAutofit fontScale="92500" lnSpcReduction="10000"/>
          </a:bodyPr>
          <a:lstStyle/>
          <a:p>
            <a:pPr marL="0" indent="0">
              <a:buNone/>
            </a:pPr>
            <a:r>
              <a:rPr lang="en-IN"/>
              <a:t>Step 1 – First, push H onto the stack.</a:t>
            </a:r>
          </a:p>
          <a:p>
            <a:pPr marL="0" indent="0">
              <a:buNone/>
            </a:pPr>
            <a:r>
              <a:rPr lang="en-IN"/>
              <a:t>Step 2 – POP the top element from the stack, i.e., H, and print it. Now, PUSH all the </a:t>
            </a:r>
            <a:r>
              <a:rPr lang="en-IN" err="1"/>
              <a:t>neighbors</a:t>
            </a:r>
            <a:r>
              <a:rPr lang="en-IN"/>
              <a:t> of H onto the stack that are in ready state.</a:t>
            </a:r>
          </a:p>
          <a:p>
            <a:pPr marL="0" indent="0">
              <a:buNone/>
            </a:pPr>
            <a:r>
              <a:rPr lang="en-IN" b="1" i="0">
                <a:solidFill>
                  <a:srgbClr val="333333"/>
                </a:solidFill>
                <a:effectLst/>
                <a:latin typeface="inter-bold"/>
              </a:rPr>
              <a:t>Step 3</a:t>
            </a:r>
            <a:r>
              <a:rPr lang="en-IN" b="0" i="0">
                <a:solidFill>
                  <a:srgbClr val="333333"/>
                </a:solidFill>
                <a:effectLst/>
                <a:latin typeface="verdana" panose="020B0604030504040204" pitchFamily="34" charset="0"/>
              </a:rPr>
              <a:t> - POP the top element from the stack, i.e., A, and print it. Now, PUSH all the </a:t>
            </a:r>
            <a:r>
              <a:rPr lang="en-IN" b="0" i="0" err="1">
                <a:solidFill>
                  <a:srgbClr val="333333"/>
                </a:solidFill>
                <a:effectLst/>
                <a:latin typeface="verdana" panose="020B0604030504040204" pitchFamily="34" charset="0"/>
              </a:rPr>
              <a:t>neighbors</a:t>
            </a:r>
            <a:r>
              <a:rPr lang="en-IN" b="0" i="0">
                <a:solidFill>
                  <a:srgbClr val="333333"/>
                </a:solidFill>
                <a:effectLst/>
                <a:latin typeface="verdana" panose="020B0604030504040204" pitchFamily="34" charset="0"/>
              </a:rPr>
              <a:t> of A onto the stack that are in ready state.</a:t>
            </a:r>
          </a:p>
          <a:p>
            <a:pPr marL="0" indent="0">
              <a:buNone/>
            </a:pPr>
            <a:r>
              <a:rPr lang="en-IN" b="1" i="0">
                <a:solidFill>
                  <a:srgbClr val="333333"/>
                </a:solidFill>
                <a:effectLst/>
                <a:latin typeface="inter-bold"/>
              </a:rPr>
              <a:t>Step 4</a:t>
            </a:r>
            <a:r>
              <a:rPr lang="en-IN" b="0" i="0">
                <a:solidFill>
                  <a:srgbClr val="333333"/>
                </a:solidFill>
                <a:effectLst/>
                <a:latin typeface="verdana" panose="020B0604030504040204" pitchFamily="34" charset="0"/>
              </a:rPr>
              <a:t> - POP the top element from the stack, i.e., D, and print it. Now, PUSH all the </a:t>
            </a:r>
            <a:r>
              <a:rPr lang="en-IN" b="0" i="0" err="1">
                <a:solidFill>
                  <a:srgbClr val="333333"/>
                </a:solidFill>
                <a:effectLst/>
                <a:latin typeface="verdana" panose="020B0604030504040204" pitchFamily="34" charset="0"/>
              </a:rPr>
              <a:t>neighbors</a:t>
            </a:r>
            <a:r>
              <a:rPr lang="en-IN" b="0" i="0">
                <a:solidFill>
                  <a:srgbClr val="333333"/>
                </a:solidFill>
                <a:effectLst/>
                <a:latin typeface="verdana" panose="020B0604030504040204" pitchFamily="34" charset="0"/>
              </a:rPr>
              <a:t> of D onto the stack that are in ready state.</a:t>
            </a:r>
          </a:p>
          <a:p>
            <a:pPr marL="0" indent="0">
              <a:buNone/>
            </a:pPr>
            <a:r>
              <a:rPr lang="en-IN" b="1" i="0">
                <a:solidFill>
                  <a:srgbClr val="333333"/>
                </a:solidFill>
                <a:effectLst/>
                <a:latin typeface="inter-bold"/>
              </a:rPr>
              <a:t>Step 5</a:t>
            </a:r>
            <a:r>
              <a:rPr lang="en-IN" b="0" i="0">
                <a:solidFill>
                  <a:srgbClr val="333333"/>
                </a:solidFill>
                <a:effectLst/>
                <a:latin typeface="verdana" panose="020B0604030504040204" pitchFamily="34" charset="0"/>
              </a:rPr>
              <a:t> - POP the top element from the stack, i.e., F, and print it. Now, PUSH all the </a:t>
            </a:r>
            <a:r>
              <a:rPr lang="en-IN" b="0" i="0" err="1">
                <a:solidFill>
                  <a:srgbClr val="333333"/>
                </a:solidFill>
                <a:effectLst/>
                <a:latin typeface="verdana" panose="020B0604030504040204" pitchFamily="34" charset="0"/>
              </a:rPr>
              <a:t>neighbors</a:t>
            </a:r>
            <a:r>
              <a:rPr lang="en-IN" b="0" i="0">
                <a:solidFill>
                  <a:srgbClr val="333333"/>
                </a:solidFill>
                <a:effectLst/>
                <a:latin typeface="verdana" panose="020B0604030504040204" pitchFamily="34" charset="0"/>
              </a:rPr>
              <a:t> of F onto the stack that are in ready state.</a:t>
            </a:r>
          </a:p>
          <a:p>
            <a:pPr marL="0" indent="0">
              <a:buNone/>
            </a:pPr>
            <a:r>
              <a:rPr lang="en-IN" b="1" i="0">
                <a:solidFill>
                  <a:srgbClr val="333333"/>
                </a:solidFill>
                <a:effectLst/>
                <a:latin typeface="inter-bold"/>
              </a:rPr>
              <a:t>Step 6</a:t>
            </a:r>
            <a:r>
              <a:rPr lang="en-IN" b="0" i="0">
                <a:solidFill>
                  <a:srgbClr val="333333"/>
                </a:solidFill>
                <a:effectLst/>
                <a:latin typeface="verdana" panose="020B0604030504040204" pitchFamily="34" charset="0"/>
              </a:rPr>
              <a:t> - POP the top element from the stack, i.e., B, and print it. Now, PUSH all the </a:t>
            </a:r>
            <a:r>
              <a:rPr lang="en-IN" b="0" i="0" err="1">
                <a:solidFill>
                  <a:srgbClr val="333333"/>
                </a:solidFill>
                <a:effectLst/>
                <a:latin typeface="verdana" panose="020B0604030504040204" pitchFamily="34" charset="0"/>
              </a:rPr>
              <a:t>neighbors</a:t>
            </a:r>
            <a:r>
              <a:rPr lang="en-IN" b="0" i="0">
                <a:solidFill>
                  <a:srgbClr val="333333"/>
                </a:solidFill>
                <a:effectLst/>
                <a:latin typeface="verdana" panose="020B0604030504040204" pitchFamily="34" charset="0"/>
              </a:rPr>
              <a:t> of B onto the stack that are in ready state.</a:t>
            </a:r>
          </a:p>
          <a:p>
            <a:pPr marL="0" indent="0">
              <a:buNone/>
            </a:pPr>
            <a:r>
              <a:rPr lang="en-IN" b="1" i="0">
                <a:solidFill>
                  <a:srgbClr val="333333"/>
                </a:solidFill>
                <a:effectLst/>
                <a:latin typeface="inter-bold"/>
              </a:rPr>
              <a:t>Step 7</a:t>
            </a:r>
            <a:r>
              <a:rPr lang="en-IN" b="0" i="0">
                <a:solidFill>
                  <a:srgbClr val="333333"/>
                </a:solidFill>
                <a:effectLst/>
                <a:latin typeface="verdana" panose="020B0604030504040204" pitchFamily="34" charset="0"/>
              </a:rPr>
              <a:t> - POP the top element from the stack, i.e., C, and print it. Now, PUSH all the </a:t>
            </a:r>
            <a:r>
              <a:rPr lang="en-IN" b="0" i="0" err="1">
                <a:solidFill>
                  <a:srgbClr val="333333"/>
                </a:solidFill>
                <a:effectLst/>
                <a:latin typeface="verdana" panose="020B0604030504040204" pitchFamily="34" charset="0"/>
              </a:rPr>
              <a:t>neighbors</a:t>
            </a:r>
            <a:r>
              <a:rPr lang="en-IN" b="0" i="0">
                <a:solidFill>
                  <a:srgbClr val="333333"/>
                </a:solidFill>
                <a:effectLst/>
                <a:latin typeface="verdana" panose="020B0604030504040204" pitchFamily="34" charset="0"/>
              </a:rPr>
              <a:t> of C onto the stack that are in ready state.</a:t>
            </a:r>
          </a:p>
          <a:p>
            <a:pPr marL="0" indent="0">
              <a:buNone/>
            </a:pPr>
            <a:r>
              <a:rPr lang="en-IN" b="1" i="0">
                <a:solidFill>
                  <a:srgbClr val="333333"/>
                </a:solidFill>
                <a:effectLst/>
                <a:latin typeface="inter-bold"/>
              </a:rPr>
              <a:t>Step 8</a:t>
            </a:r>
            <a:r>
              <a:rPr lang="en-IN" b="0" i="0">
                <a:solidFill>
                  <a:srgbClr val="333333"/>
                </a:solidFill>
                <a:effectLst/>
                <a:latin typeface="verdana" panose="020B0604030504040204" pitchFamily="34" charset="0"/>
              </a:rPr>
              <a:t> - POP the top element from the stack, i.e., G and PUSH all the </a:t>
            </a:r>
            <a:r>
              <a:rPr lang="en-IN" b="0" i="0" err="1">
                <a:solidFill>
                  <a:srgbClr val="333333"/>
                </a:solidFill>
                <a:effectLst/>
                <a:latin typeface="verdana" panose="020B0604030504040204" pitchFamily="34" charset="0"/>
              </a:rPr>
              <a:t>neighbors</a:t>
            </a:r>
            <a:r>
              <a:rPr lang="en-IN" b="0" i="0">
                <a:solidFill>
                  <a:srgbClr val="333333"/>
                </a:solidFill>
                <a:effectLst/>
                <a:latin typeface="verdana" panose="020B0604030504040204" pitchFamily="34" charset="0"/>
              </a:rPr>
              <a:t> of G onto the stack that are in ready state.</a:t>
            </a:r>
          </a:p>
          <a:p>
            <a:pPr marL="0" indent="0">
              <a:buNone/>
            </a:pPr>
            <a:r>
              <a:rPr lang="en-IN" b="1" i="0">
                <a:solidFill>
                  <a:srgbClr val="333333"/>
                </a:solidFill>
                <a:effectLst/>
                <a:latin typeface="inter-bold"/>
              </a:rPr>
              <a:t>Step 9</a:t>
            </a:r>
            <a:r>
              <a:rPr lang="en-IN" b="0" i="0">
                <a:solidFill>
                  <a:srgbClr val="333333"/>
                </a:solidFill>
                <a:effectLst/>
                <a:latin typeface="verdana" panose="020B0604030504040204" pitchFamily="34" charset="0"/>
              </a:rPr>
              <a:t> - POP the top element from the stack, i.e., E and PUSH all the </a:t>
            </a:r>
            <a:r>
              <a:rPr lang="en-IN" b="0" i="0" err="1">
                <a:solidFill>
                  <a:srgbClr val="333333"/>
                </a:solidFill>
                <a:effectLst/>
                <a:latin typeface="verdana" panose="020B0604030504040204" pitchFamily="34" charset="0"/>
              </a:rPr>
              <a:t>neighbors</a:t>
            </a:r>
            <a:r>
              <a:rPr lang="en-IN" b="0" i="0">
                <a:solidFill>
                  <a:srgbClr val="333333"/>
                </a:solidFill>
                <a:effectLst/>
                <a:latin typeface="verdana" panose="020B0604030504040204" pitchFamily="34" charset="0"/>
              </a:rPr>
              <a:t> of E onto the stack that are in ready state.</a:t>
            </a:r>
            <a:endParaRPr lang="en-US"/>
          </a:p>
        </p:txBody>
      </p:sp>
    </p:spTree>
    <p:extLst>
      <p:ext uri="{BB962C8B-B14F-4D97-AF65-F5344CB8AC3E}">
        <p14:creationId xmlns:p14="http://schemas.microsoft.com/office/powerpoint/2010/main" val="3530246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615498-F927-8B11-FD2E-9BFFB72CDDFB}"/>
              </a:ext>
            </a:extLst>
          </p:cNvPr>
          <p:cNvSpPr>
            <a:spLocks noGrp="1"/>
          </p:cNvSpPr>
          <p:nvPr>
            <p:ph idx="1"/>
          </p:nvPr>
        </p:nvSpPr>
        <p:spPr/>
        <p:txBody>
          <a:bodyPr/>
          <a:lstStyle/>
          <a:p>
            <a:pPr marL="0" indent="0">
              <a:buNone/>
            </a:pPr>
            <a:r>
              <a:rPr lang="en-IN"/>
              <a:t> </a:t>
            </a:r>
            <a:r>
              <a:rPr lang="en-IN" b="0" i="0">
                <a:solidFill>
                  <a:srgbClr val="353535"/>
                </a:solidFill>
                <a:effectLst/>
                <a:latin typeface="Arial" panose="020B0604020202020204" pitchFamily="34" charset="0"/>
              </a:rPr>
              <a:t>Depth-first search is an algorithm for traversing or searching tree or graph data structures. The algorithm starts at the root node (selecting some arbitrary node as the root node in the case of a graph) and explores as far as possible along each branch before backtracking</a:t>
            </a:r>
            <a:endParaRPr lang="en-US"/>
          </a:p>
        </p:txBody>
      </p:sp>
      <p:sp>
        <p:nvSpPr>
          <p:cNvPr id="7" name="Title 1">
            <a:extLst>
              <a:ext uri="{FF2B5EF4-FFF2-40B4-BE49-F238E27FC236}">
                <a16:creationId xmlns:a16="http://schemas.microsoft.com/office/drawing/2014/main" id="{10156E15-4DE9-11A1-6A39-B7C2AB275848}"/>
              </a:ext>
            </a:extLst>
          </p:cNvPr>
          <p:cNvSpPr txBox="1">
            <a:spLocks noGrp="1"/>
          </p:cNvSpPr>
          <p:nvPr>
            <p:ph type="title"/>
          </p:nvPr>
        </p:nvSpPr>
        <p:spPr>
          <a:prstGeom prst="rect">
            <a:avLst/>
          </a:prstGeom>
        </p:spPr>
        <p:txBody>
          <a:bodyPr vert="horz" lIns="91440" tIns="45720" rIns="91440" bIns="45720" rtlCol="0" anchor="b">
            <a:normAutofit/>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IN"/>
              <a:t>Traversing a Graph-Depth </a:t>
            </a:r>
            <a:r>
              <a:rPr lang="en-IN" i="1">
                <a:solidFill>
                  <a:srgbClr val="333333"/>
                </a:solidFill>
                <a:latin typeface="inter-bold"/>
              </a:rPr>
              <a:t> First Search</a:t>
            </a:r>
            <a:r>
              <a:rPr lang="en-IN" b="0">
                <a:solidFill>
                  <a:srgbClr val="333333"/>
                </a:solidFill>
                <a:latin typeface="verdana" panose="020B0604030504040204" pitchFamily="34" charset="0"/>
              </a:rPr>
              <a:t>.</a:t>
            </a:r>
            <a:endParaRPr lang="en-US"/>
          </a:p>
        </p:txBody>
      </p:sp>
    </p:spTree>
    <p:extLst>
      <p:ext uri="{BB962C8B-B14F-4D97-AF65-F5344CB8AC3E}">
        <p14:creationId xmlns:p14="http://schemas.microsoft.com/office/powerpoint/2010/main" val="3937706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A912E207-077E-1800-1BF9-BEB72E465F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7295" y="2974004"/>
            <a:ext cx="2857500" cy="1857375"/>
          </a:xfrm>
        </p:spPr>
      </p:pic>
      <p:sp>
        <p:nvSpPr>
          <p:cNvPr id="5" name="Title 1">
            <a:extLst>
              <a:ext uri="{FF2B5EF4-FFF2-40B4-BE49-F238E27FC236}">
                <a16:creationId xmlns:a16="http://schemas.microsoft.com/office/drawing/2014/main" id="{4121AA54-4BA3-ED67-DBF3-B6D484466D4E}"/>
              </a:ext>
            </a:extLst>
          </p:cNvPr>
          <p:cNvSpPr txBox="1">
            <a:spLocks noGrp="1"/>
          </p:cNvSpPr>
          <p:nvPr>
            <p:ph type="title"/>
          </p:nvPr>
        </p:nvSpPr>
        <p:spPr>
          <a:prstGeom prst="rect">
            <a:avLst/>
          </a:prstGeom>
        </p:spPr>
        <p:txBody>
          <a:bodyPr vert="horz" lIns="91440" tIns="45720" rIns="91440" bIns="45720" rtlCol="0" anchor="b">
            <a:normAutofit/>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IN"/>
              <a:t>Traversing a Graph</a:t>
            </a:r>
            <a:endParaRPr lang="en-US"/>
          </a:p>
        </p:txBody>
      </p:sp>
      <p:sp>
        <p:nvSpPr>
          <p:cNvPr id="8" name="TextBox 7">
            <a:extLst>
              <a:ext uri="{FF2B5EF4-FFF2-40B4-BE49-F238E27FC236}">
                <a16:creationId xmlns:a16="http://schemas.microsoft.com/office/drawing/2014/main" id="{B30471FA-45DA-6940-27CA-9AE2E70AC6C3}"/>
              </a:ext>
            </a:extLst>
          </p:cNvPr>
          <p:cNvSpPr txBox="1"/>
          <p:nvPr/>
        </p:nvSpPr>
        <p:spPr>
          <a:xfrm>
            <a:off x="4933503" y="2824806"/>
            <a:ext cx="6093962" cy="1477328"/>
          </a:xfrm>
          <a:prstGeom prst="rect">
            <a:avLst/>
          </a:prstGeom>
          <a:noFill/>
        </p:spPr>
        <p:txBody>
          <a:bodyPr wrap="square">
            <a:spAutoFit/>
          </a:bodyPr>
          <a:lstStyle/>
          <a:p>
            <a:r>
              <a:rPr lang="en-IN" b="0" i="0">
                <a:solidFill>
                  <a:srgbClr val="000000"/>
                </a:solidFill>
                <a:effectLst/>
                <a:latin typeface="Verdana" panose="020B0604030504040204" pitchFamily="34" charset="0"/>
              </a:rPr>
              <a:t>Mark </a:t>
            </a:r>
            <a:r>
              <a:rPr lang="en-IN" b="1" i="0">
                <a:solidFill>
                  <a:srgbClr val="000000"/>
                </a:solidFill>
                <a:effectLst/>
                <a:latin typeface="Verdana" panose="020B0604030504040204" pitchFamily="34" charset="0"/>
              </a:rPr>
              <a:t>S</a:t>
            </a:r>
            <a:r>
              <a:rPr lang="en-IN" b="0" i="0">
                <a:solidFill>
                  <a:srgbClr val="000000"/>
                </a:solidFill>
                <a:effectLst/>
                <a:latin typeface="Verdana" panose="020B0604030504040204" pitchFamily="34" charset="0"/>
              </a:rPr>
              <a:t> as visited and put it onto the stack. Explore any unvisited adjacent node from </a:t>
            </a:r>
            <a:r>
              <a:rPr lang="en-IN" b="1" i="0">
                <a:solidFill>
                  <a:srgbClr val="000000"/>
                </a:solidFill>
                <a:effectLst/>
                <a:latin typeface="Verdana" panose="020B0604030504040204" pitchFamily="34" charset="0"/>
              </a:rPr>
              <a:t>S</a:t>
            </a:r>
            <a:r>
              <a:rPr lang="en-IN" b="0" i="0">
                <a:solidFill>
                  <a:srgbClr val="000000"/>
                </a:solidFill>
                <a:effectLst/>
                <a:latin typeface="Verdana" panose="020B0604030504040204" pitchFamily="34" charset="0"/>
              </a:rPr>
              <a:t>. We have three nodes and we can pick any of them. For this example, we shall take the node in an alphabetical order.</a:t>
            </a:r>
            <a:endParaRPr lang="en-US"/>
          </a:p>
        </p:txBody>
      </p:sp>
    </p:spTree>
    <p:extLst>
      <p:ext uri="{BB962C8B-B14F-4D97-AF65-F5344CB8AC3E}">
        <p14:creationId xmlns:p14="http://schemas.microsoft.com/office/powerpoint/2010/main" val="3070117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488B669C-36CB-3E9A-3EFE-16CA3FDDB2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7423" y="3922759"/>
            <a:ext cx="2857500" cy="1866900"/>
          </a:xfrm>
        </p:spPr>
      </p:pic>
      <p:sp>
        <p:nvSpPr>
          <p:cNvPr id="6" name="TextBox 5">
            <a:extLst>
              <a:ext uri="{FF2B5EF4-FFF2-40B4-BE49-F238E27FC236}">
                <a16:creationId xmlns:a16="http://schemas.microsoft.com/office/drawing/2014/main" id="{04DA01AD-A817-618C-4E04-ED846F55148D}"/>
              </a:ext>
            </a:extLst>
          </p:cNvPr>
          <p:cNvSpPr txBox="1"/>
          <p:nvPr/>
        </p:nvSpPr>
        <p:spPr>
          <a:xfrm>
            <a:off x="5713982" y="4030026"/>
            <a:ext cx="6093962" cy="1200329"/>
          </a:xfrm>
          <a:prstGeom prst="rect">
            <a:avLst/>
          </a:prstGeom>
          <a:noFill/>
        </p:spPr>
        <p:txBody>
          <a:bodyPr wrap="square">
            <a:spAutoFit/>
          </a:bodyPr>
          <a:lstStyle/>
          <a:p>
            <a:r>
              <a:rPr lang="en-IN" b="0" i="0">
                <a:solidFill>
                  <a:srgbClr val="000000"/>
                </a:solidFill>
                <a:effectLst/>
                <a:latin typeface="Verdana" panose="020B0604030504040204" pitchFamily="34" charset="0"/>
              </a:rPr>
              <a:t>Mark </a:t>
            </a:r>
            <a:r>
              <a:rPr lang="en-IN" b="1" i="0">
                <a:solidFill>
                  <a:srgbClr val="000000"/>
                </a:solidFill>
                <a:effectLst/>
                <a:latin typeface="Verdana" panose="020B0604030504040204" pitchFamily="34" charset="0"/>
              </a:rPr>
              <a:t>A</a:t>
            </a:r>
            <a:r>
              <a:rPr lang="en-IN" b="0" i="0">
                <a:solidFill>
                  <a:srgbClr val="000000"/>
                </a:solidFill>
                <a:effectLst/>
                <a:latin typeface="Verdana" panose="020B0604030504040204" pitchFamily="34" charset="0"/>
              </a:rPr>
              <a:t> as visited and put it onto the stack. Explore any unvisited adjacent node from A. Both </a:t>
            </a:r>
            <a:r>
              <a:rPr lang="en-IN" b="1" i="0">
                <a:solidFill>
                  <a:srgbClr val="000000"/>
                </a:solidFill>
                <a:effectLst/>
                <a:latin typeface="Verdana" panose="020B0604030504040204" pitchFamily="34" charset="0"/>
              </a:rPr>
              <a:t>S</a:t>
            </a:r>
            <a:r>
              <a:rPr lang="en-IN" b="0" i="0">
                <a:solidFill>
                  <a:srgbClr val="000000"/>
                </a:solidFill>
                <a:effectLst/>
                <a:latin typeface="Verdana" panose="020B0604030504040204" pitchFamily="34" charset="0"/>
              </a:rPr>
              <a:t> and </a:t>
            </a:r>
            <a:r>
              <a:rPr lang="en-IN" b="1" i="0">
                <a:solidFill>
                  <a:srgbClr val="000000"/>
                </a:solidFill>
                <a:effectLst/>
                <a:latin typeface="Verdana" panose="020B0604030504040204" pitchFamily="34" charset="0"/>
              </a:rPr>
              <a:t>D</a:t>
            </a:r>
            <a:r>
              <a:rPr lang="en-IN" b="0" i="0">
                <a:solidFill>
                  <a:srgbClr val="000000"/>
                </a:solidFill>
                <a:effectLst/>
                <a:latin typeface="Verdana" panose="020B0604030504040204" pitchFamily="34" charset="0"/>
              </a:rPr>
              <a:t> are adjacent to </a:t>
            </a:r>
            <a:r>
              <a:rPr lang="en-IN" b="1" i="0">
                <a:solidFill>
                  <a:srgbClr val="000000"/>
                </a:solidFill>
                <a:effectLst/>
                <a:latin typeface="Verdana" panose="020B0604030504040204" pitchFamily="34" charset="0"/>
              </a:rPr>
              <a:t>A</a:t>
            </a:r>
            <a:r>
              <a:rPr lang="en-IN" b="0" i="0">
                <a:solidFill>
                  <a:srgbClr val="000000"/>
                </a:solidFill>
                <a:effectLst/>
                <a:latin typeface="Verdana" panose="020B0604030504040204" pitchFamily="34" charset="0"/>
              </a:rPr>
              <a:t> but we are concerned for unvisited nodes only</a:t>
            </a:r>
            <a:endParaRPr lang="en-US"/>
          </a:p>
        </p:txBody>
      </p:sp>
      <p:sp>
        <p:nvSpPr>
          <p:cNvPr id="8" name="Title 1">
            <a:extLst>
              <a:ext uri="{FF2B5EF4-FFF2-40B4-BE49-F238E27FC236}">
                <a16:creationId xmlns:a16="http://schemas.microsoft.com/office/drawing/2014/main" id="{8870BFA3-05C6-6787-BC0D-8CBB16AAA0F8}"/>
              </a:ext>
            </a:extLst>
          </p:cNvPr>
          <p:cNvSpPr txBox="1">
            <a:spLocks noGrp="1"/>
          </p:cNvSpPr>
          <p:nvPr>
            <p:ph type="title"/>
          </p:nvPr>
        </p:nvSpPr>
        <p:spPr>
          <a:prstGeom prst="rect">
            <a:avLst/>
          </a:prstGeom>
        </p:spPr>
        <p:txBody>
          <a:bodyPr vert="horz" lIns="91440" tIns="45720" rIns="91440" bIns="45720" rtlCol="0" anchor="b">
            <a:normAutofit/>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IN"/>
              <a:t>Traversing a Graph</a:t>
            </a:r>
            <a:endParaRPr lang="en-US"/>
          </a:p>
        </p:txBody>
      </p:sp>
    </p:spTree>
    <p:extLst>
      <p:ext uri="{BB962C8B-B14F-4D97-AF65-F5344CB8AC3E}">
        <p14:creationId xmlns:p14="http://schemas.microsoft.com/office/powerpoint/2010/main" val="2398923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5615DC14-5ADE-D611-5F05-93337FEC7E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5198" y="2326099"/>
            <a:ext cx="2857500" cy="1857375"/>
          </a:xfrm>
        </p:spPr>
      </p:pic>
      <p:sp>
        <p:nvSpPr>
          <p:cNvPr id="5" name="Title 1">
            <a:extLst>
              <a:ext uri="{FF2B5EF4-FFF2-40B4-BE49-F238E27FC236}">
                <a16:creationId xmlns:a16="http://schemas.microsoft.com/office/drawing/2014/main" id="{07507C1E-0F67-3258-1B48-B0D1E80429F7}"/>
              </a:ext>
            </a:extLst>
          </p:cNvPr>
          <p:cNvSpPr txBox="1">
            <a:spLocks noGrp="1"/>
          </p:cNvSpPr>
          <p:nvPr>
            <p:ph type="title"/>
          </p:nvPr>
        </p:nvSpPr>
        <p:spPr>
          <a:prstGeom prst="rect">
            <a:avLst/>
          </a:prstGeom>
        </p:spPr>
        <p:txBody>
          <a:bodyPr vert="horz" lIns="91440" tIns="45720" rIns="91440" bIns="45720" rtlCol="0" anchor="b">
            <a:normAutofit/>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IN"/>
              <a:t>Traversing a Graph</a:t>
            </a:r>
            <a:endParaRPr lang="en-US"/>
          </a:p>
        </p:txBody>
      </p:sp>
      <p:sp>
        <p:nvSpPr>
          <p:cNvPr id="8" name="TextBox 7">
            <a:extLst>
              <a:ext uri="{FF2B5EF4-FFF2-40B4-BE49-F238E27FC236}">
                <a16:creationId xmlns:a16="http://schemas.microsoft.com/office/drawing/2014/main" id="{511B0D2E-1FB0-8A84-F98D-C560B657B673}"/>
              </a:ext>
            </a:extLst>
          </p:cNvPr>
          <p:cNvSpPr txBox="1"/>
          <p:nvPr/>
        </p:nvSpPr>
        <p:spPr>
          <a:xfrm>
            <a:off x="5298345" y="2980208"/>
            <a:ext cx="6093962" cy="369332"/>
          </a:xfrm>
          <a:prstGeom prst="rect">
            <a:avLst/>
          </a:prstGeom>
          <a:noFill/>
        </p:spPr>
        <p:txBody>
          <a:bodyPr wrap="square">
            <a:spAutoFit/>
          </a:bodyPr>
          <a:lstStyle/>
          <a:p>
            <a:r>
              <a:rPr lang="en-IN" b="0" i="0">
                <a:solidFill>
                  <a:srgbClr val="000000"/>
                </a:solidFill>
                <a:effectLst/>
                <a:latin typeface="Verdana" panose="020B0604030504040204" pitchFamily="34" charset="0"/>
              </a:rPr>
              <a:t>Initialize the stack.</a:t>
            </a:r>
            <a:endParaRPr lang="en-US"/>
          </a:p>
        </p:txBody>
      </p:sp>
    </p:spTree>
    <p:extLst>
      <p:ext uri="{BB962C8B-B14F-4D97-AF65-F5344CB8AC3E}">
        <p14:creationId xmlns:p14="http://schemas.microsoft.com/office/powerpoint/2010/main" val="548032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F0A88BAD-A95F-D4AB-65C2-6E6F2A2D0B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7362" y="3429000"/>
            <a:ext cx="2857500" cy="1866900"/>
          </a:xfrm>
        </p:spPr>
      </p:pic>
      <p:sp>
        <p:nvSpPr>
          <p:cNvPr id="5" name="Title 1">
            <a:extLst>
              <a:ext uri="{FF2B5EF4-FFF2-40B4-BE49-F238E27FC236}">
                <a16:creationId xmlns:a16="http://schemas.microsoft.com/office/drawing/2014/main" id="{7E499E8C-4816-58F2-0E6A-DA49219B2DDD}"/>
              </a:ext>
            </a:extLst>
          </p:cNvPr>
          <p:cNvSpPr txBox="1">
            <a:spLocks noGrp="1"/>
          </p:cNvSpPr>
          <p:nvPr>
            <p:ph type="title"/>
          </p:nvPr>
        </p:nvSpPr>
        <p:spPr>
          <a:prstGeom prst="rect">
            <a:avLst/>
          </a:prstGeom>
        </p:spPr>
        <p:txBody>
          <a:bodyPr vert="horz" lIns="91440" tIns="45720" rIns="91440" bIns="45720" rtlCol="0" anchor="b">
            <a:normAutofit/>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IN"/>
              <a:t>Traversing a Graph </a:t>
            </a:r>
          </a:p>
        </p:txBody>
      </p:sp>
      <p:sp>
        <p:nvSpPr>
          <p:cNvPr id="8" name="TextBox 7">
            <a:extLst>
              <a:ext uri="{FF2B5EF4-FFF2-40B4-BE49-F238E27FC236}">
                <a16:creationId xmlns:a16="http://schemas.microsoft.com/office/drawing/2014/main" id="{CA6CE544-43AD-04C0-A5F1-B35AD343C602}"/>
              </a:ext>
            </a:extLst>
          </p:cNvPr>
          <p:cNvSpPr txBox="1"/>
          <p:nvPr/>
        </p:nvSpPr>
        <p:spPr>
          <a:xfrm>
            <a:off x="4772687" y="2572119"/>
            <a:ext cx="6093962" cy="1200329"/>
          </a:xfrm>
          <a:prstGeom prst="rect">
            <a:avLst/>
          </a:prstGeom>
          <a:noFill/>
        </p:spPr>
        <p:txBody>
          <a:bodyPr wrap="square">
            <a:spAutoFit/>
          </a:bodyPr>
          <a:lstStyle/>
          <a:p>
            <a:r>
              <a:rPr lang="en-IN" b="0" i="0">
                <a:solidFill>
                  <a:srgbClr val="000000"/>
                </a:solidFill>
                <a:effectLst/>
                <a:latin typeface="Verdana" panose="020B0604030504040204" pitchFamily="34" charset="0"/>
              </a:rPr>
              <a:t>Visit </a:t>
            </a:r>
            <a:r>
              <a:rPr lang="en-IN" b="1" i="0">
                <a:solidFill>
                  <a:srgbClr val="000000"/>
                </a:solidFill>
                <a:effectLst/>
                <a:latin typeface="Verdana" panose="020B0604030504040204" pitchFamily="34" charset="0"/>
              </a:rPr>
              <a:t>D</a:t>
            </a:r>
            <a:r>
              <a:rPr lang="en-IN" b="0" i="0">
                <a:solidFill>
                  <a:srgbClr val="000000"/>
                </a:solidFill>
                <a:effectLst/>
                <a:latin typeface="Verdana" panose="020B0604030504040204" pitchFamily="34" charset="0"/>
              </a:rPr>
              <a:t> and mark it as visited and put onto the stack. Here, we have </a:t>
            </a:r>
            <a:r>
              <a:rPr lang="en-IN" b="1" i="0">
                <a:solidFill>
                  <a:srgbClr val="000000"/>
                </a:solidFill>
                <a:effectLst/>
                <a:latin typeface="Verdana" panose="020B0604030504040204" pitchFamily="34" charset="0"/>
              </a:rPr>
              <a:t>B</a:t>
            </a:r>
            <a:r>
              <a:rPr lang="en-IN" b="0" i="0">
                <a:solidFill>
                  <a:srgbClr val="000000"/>
                </a:solidFill>
                <a:effectLst/>
                <a:latin typeface="Verdana" panose="020B0604030504040204" pitchFamily="34" charset="0"/>
              </a:rPr>
              <a:t> and </a:t>
            </a:r>
            <a:r>
              <a:rPr lang="en-IN" b="1" i="0">
                <a:solidFill>
                  <a:srgbClr val="000000"/>
                </a:solidFill>
                <a:effectLst/>
                <a:latin typeface="Verdana" panose="020B0604030504040204" pitchFamily="34" charset="0"/>
              </a:rPr>
              <a:t>C</a:t>
            </a:r>
            <a:r>
              <a:rPr lang="en-IN" b="0" i="0">
                <a:solidFill>
                  <a:srgbClr val="000000"/>
                </a:solidFill>
                <a:effectLst/>
                <a:latin typeface="Verdana" panose="020B0604030504040204" pitchFamily="34" charset="0"/>
              </a:rPr>
              <a:t> nodes, which are adjacent to </a:t>
            </a:r>
            <a:r>
              <a:rPr lang="en-IN" b="1" i="0">
                <a:solidFill>
                  <a:srgbClr val="000000"/>
                </a:solidFill>
                <a:effectLst/>
                <a:latin typeface="Verdana" panose="020B0604030504040204" pitchFamily="34" charset="0"/>
              </a:rPr>
              <a:t>D</a:t>
            </a:r>
            <a:r>
              <a:rPr lang="en-IN" b="0" i="0">
                <a:solidFill>
                  <a:srgbClr val="000000"/>
                </a:solidFill>
                <a:effectLst/>
                <a:latin typeface="Verdana" panose="020B0604030504040204" pitchFamily="34" charset="0"/>
              </a:rPr>
              <a:t> and both are unvisited. However, we shall again choose in an alphabetical order.</a:t>
            </a:r>
            <a:endParaRPr lang="en-US"/>
          </a:p>
        </p:txBody>
      </p:sp>
    </p:spTree>
    <p:extLst>
      <p:ext uri="{BB962C8B-B14F-4D97-AF65-F5344CB8AC3E}">
        <p14:creationId xmlns:p14="http://schemas.microsoft.com/office/powerpoint/2010/main" val="4104226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511D0E4A-1112-7A92-2CA1-78E0B3E218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6172" y="3018139"/>
            <a:ext cx="2857500" cy="1866900"/>
          </a:xfrm>
        </p:spPr>
      </p:pic>
      <p:sp>
        <p:nvSpPr>
          <p:cNvPr id="6" name="TextBox 5">
            <a:extLst>
              <a:ext uri="{FF2B5EF4-FFF2-40B4-BE49-F238E27FC236}">
                <a16:creationId xmlns:a16="http://schemas.microsoft.com/office/drawing/2014/main" id="{8E5A0DBC-B1E9-F987-4CCF-6BC672E7BE8E}"/>
              </a:ext>
            </a:extLst>
          </p:cNvPr>
          <p:cNvSpPr txBox="1"/>
          <p:nvPr/>
        </p:nvSpPr>
        <p:spPr>
          <a:xfrm>
            <a:off x="4809361" y="3429000"/>
            <a:ext cx="6093962" cy="923330"/>
          </a:xfrm>
          <a:prstGeom prst="rect">
            <a:avLst/>
          </a:prstGeom>
          <a:noFill/>
        </p:spPr>
        <p:txBody>
          <a:bodyPr wrap="square">
            <a:spAutoFit/>
          </a:bodyPr>
          <a:lstStyle/>
          <a:p>
            <a:r>
              <a:rPr lang="en-IN" b="0" i="0">
                <a:solidFill>
                  <a:srgbClr val="000000"/>
                </a:solidFill>
                <a:effectLst/>
                <a:latin typeface="Verdana" panose="020B0604030504040204" pitchFamily="34" charset="0"/>
              </a:rPr>
              <a:t>We choose </a:t>
            </a:r>
            <a:r>
              <a:rPr lang="en-IN" b="1" i="0">
                <a:solidFill>
                  <a:srgbClr val="000000"/>
                </a:solidFill>
                <a:effectLst/>
                <a:latin typeface="Verdana" panose="020B0604030504040204" pitchFamily="34" charset="0"/>
              </a:rPr>
              <a:t>B</a:t>
            </a:r>
            <a:r>
              <a:rPr lang="en-IN" b="0" i="0">
                <a:solidFill>
                  <a:srgbClr val="000000"/>
                </a:solidFill>
                <a:effectLst/>
                <a:latin typeface="Verdana" panose="020B0604030504040204" pitchFamily="34" charset="0"/>
              </a:rPr>
              <a:t>, mark it as visited and put onto the stack. Here </a:t>
            </a:r>
            <a:r>
              <a:rPr lang="en-IN" b="1" i="0">
                <a:solidFill>
                  <a:srgbClr val="000000"/>
                </a:solidFill>
                <a:effectLst/>
                <a:latin typeface="Verdana" panose="020B0604030504040204" pitchFamily="34" charset="0"/>
              </a:rPr>
              <a:t>B</a:t>
            </a:r>
            <a:r>
              <a:rPr lang="en-IN" b="0" i="0">
                <a:solidFill>
                  <a:srgbClr val="000000"/>
                </a:solidFill>
                <a:effectLst/>
                <a:latin typeface="Verdana" panose="020B0604030504040204" pitchFamily="34" charset="0"/>
              </a:rPr>
              <a:t> does not have any unvisited adjacent node. So, we pop </a:t>
            </a:r>
            <a:r>
              <a:rPr lang="en-IN" b="1" i="0">
                <a:solidFill>
                  <a:srgbClr val="000000"/>
                </a:solidFill>
                <a:effectLst/>
                <a:latin typeface="Verdana" panose="020B0604030504040204" pitchFamily="34" charset="0"/>
              </a:rPr>
              <a:t>B</a:t>
            </a:r>
            <a:r>
              <a:rPr lang="en-IN" b="0" i="0">
                <a:solidFill>
                  <a:srgbClr val="000000"/>
                </a:solidFill>
                <a:effectLst/>
                <a:latin typeface="Verdana" panose="020B0604030504040204" pitchFamily="34" charset="0"/>
              </a:rPr>
              <a:t> from the stack</a:t>
            </a:r>
            <a:endParaRPr lang="en-US"/>
          </a:p>
        </p:txBody>
      </p:sp>
      <p:sp>
        <p:nvSpPr>
          <p:cNvPr id="8" name="Title 1">
            <a:extLst>
              <a:ext uri="{FF2B5EF4-FFF2-40B4-BE49-F238E27FC236}">
                <a16:creationId xmlns:a16="http://schemas.microsoft.com/office/drawing/2014/main" id="{28DD0ECB-2E55-60CF-B20F-DFE90C8A0C99}"/>
              </a:ext>
            </a:extLst>
          </p:cNvPr>
          <p:cNvSpPr txBox="1">
            <a:spLocks noGrp="1"/>
          </p:cNvSpPr>
          <p:nvPr>
            <p:ph type="title"/>
          </p:nvPr>
        </p:nvSpPr>
        <p:spPr>
          <a:prstGeom prst="rect">
            <a:avLst/>
          </a:prstGeom>
        </p:spPr>
        <p:txBody>
          <a:bodyPr vert="horz" lIns="91440" tIns="45720" rIns="91440" bIns="45720" rtlCol="0" anchor="b">
            <a:normAutofit/>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IN"/>
              <a:t>Traversing a Graph</a:t>
            </a:r>
            <a:endParaRPr lang="en-US"/>
          </a:p>
        </p:txBody>
      </p:sp>
    </p:spTree>
    <p:extLst>
      <p:ext uri="{BB962C8B-B14F-4D97-AF65-F5344CB8AC3E}">
        <p14:creationId xmlns:p14="http://schemas.microsoft.com/office/powerpoint/2010/main" val="16105035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CE591B0B-B718-F419-F753-C850A23FF6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8567" y="3429000"/>
            <a:ext cx="2857500" cy="1866900"/>
          </a:xfrm>
        </p:spPr>
      </p:pic>
      <p:sp>
        <p:nvSpPr>
          <p:cNvPr id="9" name="TextBox 8">
            <a:extLst>
              <a:ext uri="{FF2B5EF4-FFF2-40B4-BE49-F238E27FC236}">
                <a16:creationId xmlns:a16="http://schemas.microsoft.com/office/drawing/2014/main" id="{4B2317BB-0AAD-AF6B-BD81-C52E96C4B00E}"/>
              </a:ext>
            </a:extLst>
          </p:cNvPr>
          <p:cNvSpPr txBox="1"/>
          <p:nvPr/>
        </p:nvSpPr>
        <p:spPr>
          <a:xfrm>
            <a:off x="5493939" y="3429000"/>
            <a:ext cx="6093962" cy="923330"/>
          </a:xfrm>
          <a:prstGeom prst="rect">
            <a:avLst/>
          </a:prstGeom>
          <a:noFill/>
        </p:spPr>
        <p:txBody>
          <a:bodyPr wrap="square">
            <a:spAutoFit/>
          </a:bodyPr>
          <a:lstStyle/>
          <a:p>
            <a:r>
              <a:rPr lang="en-IN" b="0" i="0">
                <a:solidFill>
                  <a:srgbClr val="000000"/>
                </a:solidFill>
                <a:effectLst/>
                <a:latin typeface="Verdana" panose="020B0604030504040204" pitchFamily="34" charset="0"/>
              </a:rPr>
              <a:t>We check the stack top for return to the previous node and check if it has any unvisited nodes. Here, we find </a:t>
            </a:r>
            <a:r>
              <a:rPr lang="en-IN" b="1" i="0">
                <a:solidFill>
                  <a:srgbClr val="000000"/>
                </a:solidFill>
                <a:effectLst/>
                <a:latin typeface="Verdana" panose="020B0604030504040204" pitchFamily="34" charset="0"/>
              </a:rPr>
              <a:t>D</a:t>
            </a:r>
            <a:r>
              <a:rPr lang="en-IN" b="0" i="0">
                <a:solidFill>
                  <a:srgbClr val="000000"/>
                </a:solidFill>
                <a:effectLst/>
                <a:latin typeface="Verdana" panose="020B0604030504040204" pitchFamily="34" charset="0"/>
              </a:rPr>
              <a:t> to be on the top of the stack.</a:t>
            </a:r>
            <a:endParaRPr lang="en-US"/>
          </a:p>
        </p:txBody>
      </p:sp>
      <p:sp>
        <p:nvSpPr>
          <p:cNvPr id="11" name="Title 1">
            <a:extLst>
              <a:ext uri="{FF2B5EF4-FFF2-40B4-BE49-F238E27FC236}">
                <a16:creationId xmlns:a16="http://schemas.microsoft.com/office/drawing/2014/main" id="{24D63FF9-6DAB-C003-A4AF-DDA69E097383}"/>
              </a:ext>
            </a:extLst>
          </p:cNvPr>
          <p:cNvSpPr txBox="1">
            <a:spLocks noGrp="1"/>
          </p:cNvSpPr>
          <p:nvPr>
            <p:ph type="title"/>
          </p:nvPr>
        </p:nvSpPr>
        <p:spPr>
          <a:prstGeom prst="rect">
            <a:avLst/>
          </a:prstGeom>
        </p:spPr>
        <p:txBody>
          <a:bodyPr vert="horz" lIns="91440" tIns="45720" rIns="91440" bIns="45720" rtlCol="0" anchor="b">
            <a:normAutofit/>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IN"/>
              <a:t>Traversing a Graph</a:t>
            </a:r>
            <a:endParaRPr lang="en-US"/>
          </a:p>
        </p:txBody>
      </p:sp>
    </p:spTree>
    <p:extLst>
      <p:ext uri="{BB962C8B-B14F-4D97-AF65-F5344CB8AC3E}">
        <p14:creationId xmlns:p14="http://schemas.microsoft.com/office/powerpoint/2010/main" val="2575537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A186119B-7FB7-403B-08E5-93EBA3658B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2824" y="2427288"/>
            <a:ext cx="6999040" cy="3513137"/>
          </a:xfrm>
        </p:spPr>
      </p:pic>
      <p:sp>
        <p:nvSpPr>
          <p:cNvPr id="6" name="Title">
            <a:extLst>
              <a:ext uri="{FF2B5EF4-FFF2-40B4-BE49-F238E27FC236}">
                <a16:creationId xmlns:a16="http://schemas.microsoft.com/office/drawing/2014/main" id="{3875893F-15CB-5A10-3855-565A04165A72}"/>
              </a:ext>
            </a:extLst>
          </p:cNvPr>
          <p:cNvSpPr txBox="1">
            <a:spLocks noGrp="1"/>
          </p:cNvSpPr>
          <p:nvPr>
            <p:ph type="title"/>
          </p:nvPr>
        </p:nvSpPr>
        <p:spPr>
          <a:prstGeom prst="rect">
            <a:avLst/>
          </a:prstGeom>
        </p:spPr>
        <p:txBody>
          <a:bodyPr vert="horz" lIns="91440" tIns="45720" rIns="91440" bIns="45720" rtlCol="0" anchor="b">
            <a:normAutofit/>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US"/>
              <a:t>Graph</a:t>
            </a:r>
          </a:p>
        </p:txBody>
      </p:sp>
    </p:spTree>
    <p:extLst>
      <p:ext uri="{BB962C8B-B14F-4D97-AF65-F5344CB8AC3E}">
        <p14:creationId xmlns:p14="http://schemas.microsoft.com/office/powerpoint/2010/main" val="7253773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5AEC32BE-CBE1-04A1-E3E7-9EE53473A6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8439" y="3128160"/>
            <a:ext cx="2857500" cy="1866900"/>
          </a:xfrm>
        </p:spPr>
      </p:pic>
      <p:sp>
        <p:nvSpPr>
          <p:cNvPr id="6" name="TextBox 5">
            <a:extLst>
              <a:ext uri="{FF2B5EF4-FFF2-40B4-BE49-F238E27FC236}">
                <a16:creationId xmlns:a16="http://schemas.microsoft.com/office/drawing/2014/main" id="{CBAE032F-753B-F1CE-2090-72DDBB8036E6}"/>
              </a:ext>
            </a:extLst>
          </p:cNvPr>
          <p:cNvSpPr txBox="1"/>
          <p:nvPr/>
        </p:nvSpPr>
        <p:spPr>
          <a:xfrm>
            <a:off x="4760463" y="3429000"/>
            <a:ext cx="6093962" cy="923330"/>
          </a:xfrm>
          <a:prstGeom prst="rect">
            <a:avLst/>
          </a:prstGeom>
          <a:noFill/>
        </p:spPr>
        <p:txBody>
          <a:bodyPr wrap="square">
            <a:spAutoFit/>
          </a:bodyPr>
          <a:lstStyle/>
          <a:p>
            <a:r>
              <a:rPr lang="en-IN" b="0" i="0">
                <a:solidFill>
                  <a:srgbClr val="000000"/>
                </a:solidFill>
                <a:effectLst/>
                <a:latin typeface="Verdana" panose="020B0604030504040204" pitchFamily="34" charset="0"/>
              </a:rPr>
              <a:t>Only unvisited adjacent node is from </a:t>
            </a:r>
            <a:r>
              <a:rPr lang="en-IN" b="1" i="0">
                <a:solidFill>
                  <a:srgbClr val="000000"/>
                </a:solidFill>
                <a:effectLst/>
                <a:latin typeface="Verdana" panose="020B0604030504040204" pitchFamily="34" charset="0"/>
              </a:rPr>
              <a:t>D</a:t>
            </a:r>
            <a:r>
              <a:rPr lang="en-IN" b="0" i="0">
                <a:solidFill>
                  <a:srgbClr val="000000"/>
                </a:solidFill>
                <a:effectLst/>
                <a:latin typeface="Verdana" panose="020B0604030504040204" pitchFamily="34" charset="0"/>
              </a:rPr>
              <a:t> is </a:t>
            </a:r>
            <a:r>
              <a:rPr lang="en-IN" b="1" i="0">
                <a:solidFill>
                  <a:srgbClr val="000000"/>
                </a:solidFill>
                <a:effectLst/>
                <a:latin typeface="Verdana" panose="020B0604030504040204" pitchFamily="34" charset="0"/>
              </a:rPr>
              <a:t>C</a:t>
            </a:r>
            <a:r>
              <a:rPr lang="en-IN" b="0" i="0">
                <a:solidFill>
                  <a:srgbClr val="000000"/>
                </a:solidFill>
                <a:effectLst/>
                <a:latin typeface="Verdana" panose="020B0604030504040204" pitchFamily="34" charset="0"/>
              </a:rPr>
              <a:t> now. So we visit </a:t>
            </a:r>
            <a:r>
              <a:rPr lang="en-IN" b="1" i="0">
                <a:solidFill>
                  <a:srgbClr val="000000"/>
                </a:solidFill>
                <a:effectLst/>
                <a:latin typeface="Verdana" panose="020B0604030504040204" pitchFamily="34" charset="0"/>
              </a:rPr>
              <a:t>C</a:t>
            </a:r>
            <a:r>
              <a:rPr lang="en-IN" b="0" i="0">
                <a:solidFill>
                  <a:srgbClr val="000000"/>
                </a:solidFill>
                <a:effectLst/>
                <a:latin typeface="Verdana" panose="020B0604030504040204" pitchFamily="34" charset="0"/>
              </a:rPr>
              <a:t>, mark it as visited and put it onto the stack</a:t>
            </a:r>
            <a:endParaRPr lang="en-US"/>
          </a:p>
        </p:txBody>
      </p:sp>
      <p:sp>
        <p:nvSpPr>
          <p:cNvPr id="8" name="Title 1">
            <a:extLst>
              <a:ext uri="{FF2B5EF4-FFF2-40B4-BE49-F238E27FC236}">
                <a16:creationId xmlns:a16="http://schemas.microsoft.com/office/drawing/2014/main" id="{65E42EBB-30DC-4164-551D-7A512BCFFAEC}"/>
              </a:ext>
            </a:extLst>
          </p:cNvPr>
          <p:cNvSpPr txBox="1">
            <a:spLocks noGrp="1"/>
          </p:cNvSpPr>
          <p:nvPr>
            <p:ph type="title"/>
          </p:nvPr>
        </p:nvSpPr>
        <p:spPr>
          <a:prstGeom prst="rect">
            <a:avLst/>
          </a:prstGeom>
        </p:spPr>
        <p:txBody>
          <a:bodyPr vert="horz" lIns="91440" tIns="45720" rIns="91440" bIns="45720" rtlCol="0" anchor="b">
            <a:normAutofit/>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IN"/>
              <a:t>Traversing a Graph</a:t>
            </a:r>
            <a:endParaRPr lang="en-US"/>
          </a:p>
        </p:txBody>
      </p:sp>
    </p:spTree>
    <p:extLst>
      <p:ext uri="{BB962C8B-B14F-4D97-AF65-F5344CB8AC3E}">
        <p14:creationId xmlns:p14="http://schemas.microsoft.com/office/powerpoint/2010/main" val="1413553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43836-9927-7303-D2C8-74FD62A94967}"/>
              </a:ext>
            </a:extLst>
          </p:cNvPr>
          <p:cNvSpPr>
            <a:spLocks noGrp="1"/>
          </p:cNvSpPr>
          <p:nvPr>
            <p:ph type="title"/>
          </p:nvPr>
        </p:nvSpPr>
        <p:spPr/>
        <p:txBody>
          <a:bodyPr/>
          <a:lstStyle/>
          <a:p>
            <a:r>
              <a:rPr lang="en-IN"/>
              <a:t>Spanning Tree</a:t>
            </a:r>
            <a:endParaRPr lang="en-US"/>
          </a:p>
        </p:txBody>
      </p:sp>
      <p:sp>
        <p:nvSpPr>
          <p:cNvPr id="3" name="Content Placeholder 2">
            <a:extLst>
              <a:ext uri="{FF2B5EF4-FFF2-40B4-BE49-F238E27FC236}">
                <a16:creationId xmlns:a16="http://schemas.microsoft.com/office/drawing/2014/main" id="{B413C825-3FC9-6247-271F-3BA764C1D49C}"/>
              </a:ext>
            </a:extLst>
          </p:cNvPr>
          <p:cNvSpPr>
            <a:spLocks noGrp="1"/>
          </p:cNvSpPr>
          <p:nvPr>
            <p:ph idx="1"/>
          </p:nvPr>
        </p:nvSpPr>
        <p:spPr/>
        <p:txBody>
          <a:bodyPr>
            <a:normAutofit lnSpcReduction="10000"/>
          </a:bodyPr>
          <a:lstStyle/>
          <a:p>
            <a:r>
              <a:rPr lang="en-IN"/>
              <a:t> </a:t>
            </a:r>
            <a:r>
              <a:rPr lang="en-IN" b="0" i="0">
                <a:solidFill>
                  <a:srgbClr val="333333"/>
                </a:solidFill>
                <a:effectLst/>
                <a:latin typeface="verdana" panose="020B0604030504040204" pitchFamily="34" charset="0"/>
              </a:rPr>
              <a:t>spanning tree can be defined as the subgraph of an undirected connected graph. It includes all the vertices along with the least possible number of edges.</a:t>
            </a:r>
          </a:p>
          <a:p>
            <a:r>
              <a:rPr lang="en-IN" b="0" i="0">
                <a:solidFill>
                  <a:srgbClr val="333333"/>
                </a:solidFill>
                <a:effectLst/>
                <a:latin typeface="verdana" panose="020B0604030504040204" pitchFamily="34" charset="0"/>
              </a:rPr>
              <a:t> If any vertex is missed, it is not a spanning tree. A spanning tree is a subset of the graph that does not have cycles, and it also cannot be disconnected.</a:t>
            </a:r>
          </a:p>
          <a:p>
            <a:r>
              <a:rPr lang="en-IN">
                <a:solidFill>
                  <a:srgbClr val="333333"/>
                </a:solidFill>
                <a:latin typeface="verdana" panose="020B0604030504040204" pitchFamily="34" charset="0"/>
              </a:rPr>
              <a:t> </a:t>
            </a:r>
            <a:r>
              <a:rPr lang="en-IN" b="0" i="0">
                <a:solidFill>
                  <a:srgbClr val="333333"/>
                </a:solidFill>
                <a:effectLst/>
                <a:latin typeface="verdana" panose="020B0604030504040204" pitchFamily="34" charset="0"/>
              </a:rPr>
              <a:t>spanning tree consists of (n-1) edges, where 'n' is the number of vertices (or nodes). Edges of the spanning tree may or may not have weights assigned to them.</a:t>
            </a:r>
          </a:p>
          <a:p>
            <a:r>
              <a:rPr lang="en-IN" b="0" i="0">
                <a:solidFill>
                  <a:srgbClr val="333333"/>
                </a:solidFill>
                <a:effectLst/>
                <a:latin typeface="verdana" panose="020B0604030504040204" pitchFamily="34" charset="0"/>
              </a:rPr>
              <a:t> All the possible spanning trees created from the given graph G would have the same number of vertices, but the number of edges in the spanning tree would be equal to the number of vertices in the given graph minus 1.</a:t>
            </a:r>
            <a:endParaRPr lang="en-US"/>
          </a:p>
        </p:txBody>
      </p:sp>
    </p:spTree>
    <p:extLst>
      <p:ext uri="{BB962C8B-B14F-4D97-AF65-F5344CB8AC3E}">
        <p14:creationId xmlns:p14="http://schemas.microsoft.com/office/powerpoint/2010/main" val="8438109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E9761B-9466-2A26-F846-81484B1E9AB9}"/>
              </a:ext>
            </a:extLst>
          </p:cNvPr>
          <p:cNvSpPr>
            <a:spLocks noGrp="1"/>
          </p:cNvSpPr>
          <p:nvPr>
            <p:ph idx="1"/>
          </p:nvPr>
        </p:nvSpPr>
        <p:spPr/>
        <p:txBody>
          <a:bodyPr/>
          <a:lstStyle/>
          <a:p>
            <a:r>
              <a:rPr lang="en-IN"/>
              <a:t> </a:t>
            </a:r>
            <a:r>
              <a:rPr lang="en-IN" b="0" i="0">
                <a:solidFill>
                  <a:srgbClr val="333333"/>
                </a:solidFill>
                <a:effectLst/>
                <a:latin typeface="verdana" panose="020B0604030504040204" pitchFamily="34" charset="0"/>
              </a:rPr>
              <a:t>complete undirected graph can have </a:t>
            </a:r>
            <a:r>
              <a:rPr lang="en-IN" b="1" i="0">
                <a:solidFill>
                  <a:srgbClr val="333333"/>
                </a:solidFill>
                <a:effectLst/>
                <a:latin typeface="inter-bold"/>
              </a:rPr>
              <a:t>n</a:t>
            </a:r>
            <a:r>
              <a:rPr lang="en-IN" b="1" i="0" baseline="30000">
                <a:solidFill>
                  <a:srgbClr val="333333"/>
                </a:solidFill>
                <a:effectLst/>
                <a:latin typeface="inter-bold"/>
              </a:rPr>
              <a:t>n-2</a:t>
            </a:r>
            <a:r>
              <a:rPr lang="en-IN" b="0" i="0">
                <a:solidFill>
                  <a:srgbClr val="333333"/>
                </a:solidFill>
                <a:effectLst/>
                <a:latin typeface="verdana" panose="020B0604030504040204" pitchFamily="34" charset="0"/>
              </a:rPr>
              <a:t> number of spanning trees where </a:t>
            </a:r>
            <a:r>
              <a:rPr lang="en-IN" b="1" i="0">
                <a:solidFill>
                  <a:srgbClr val="333333"/>
                </a:solidFill>
                <a:effectLst/>
                <a:latin typeface="inter-bold"/>
              </a:rPr>
              <a:t>n</a:t>
            </a:r>
            <a:r>
              <a:rPr lang="en-IN" b="0" i="0">
                <a:solidFill>
                  <a:srgbClr val="333333"/>
                </a:solidFill>
                <a:effectLst/>
                <a:latin typeface="verdana" panose="020B0604030504040204" pitchFamily="34" charset="0"/>
              </a:rPr>
              <a:t> is the number of vertices in the graph. Suppose, if </a:t>
            </a:r>
            <a:r>
              <a:rPr lang="en-IN" b="1" i="0">
                <a:solidFill>
                  <a:srgbClr val="333333"/>
                </a:solidFill>
                <a:effectLst/>
                <a:latin typeface="inter-bold"/>
              </a:rPr>
              <a:t>n = 5</a:t>
            </a:r>
            <a:r>
              <a:rPr lang="en-IN" b="0" i="0">
                <a:solidFill>
                  <a:srgbClr val="333333"/>
                </a:solidFill>
                <a:effectLst/>
                <a:latin typeface="verdana" panose="020B0604030504040204" pitchFamily="34" charset="0"/>
              </a:rPr>
              <a:t>, the number of maximum possible spanning trees would be </a:t>
            </a:r>
            <a:r>
              <a:rPr lang="en-IN" b="1" i="0">
                <a:solidFill>
                  <a:srgbClr val="333333"/>
                </a:solidFill>
                <a:effectLst/>
                <a:latin typeface="inter-bold"/>
              </a:rPr>
              <a:t>5</a:t>
            </a:r>
            <a:r>
              <a:rPr lang="en-IN" b="1" i="0" baseline="30000">
                <a:solidFill>
                  <a:srgbClr val="333333"/>
                </a:solidFill>
                <a:effectLst/>
                <a:latin typeface="inter-bold"/>
              </a:rPr>
              <a:t>5-2</a:t>
            </a:r>
            <a:r>
              <a:rPr lang="en-IN" b="1" i="0">
                <a:solidFill>
                  <a:srgbClr val="333333"/>
                </a:solidFill>
                <a:effectLst/>
                <a:latin typeface="inter-bold"/>
              </a:rPr>
              <a:t> = 125.</a:t>
            </a:r>
          </a:p>
          <a:p>
            <a:r>
              <a:rPr lang="en-IN" b="1">
                <a:solidFill>
                  <a:srgbClr val="333333"/>
                </a:solidFill>
                <a:latin typeface="inter-bold"/>
              </a:rPr>
              <a:t> </a:t>
            </a:r>
            <a:r>
              <a:rPr lang="en-IN" b="0" i="0">
                <a:solidFill>
                  <a:srgbClr val="333333"/>
                </a:solidFill>
                <a:effectLst/>
                <a:latin typeface="verdana" panose="020B0604030504040204" pitchFamily="34" charset="0"/>
              </a:rPr>
              <a:t>spanning tree is used to find a minimum path to connect all nodes of the graph.</a:t>
            </a:r>
            <a:endParaRPr lang="en-US"/>
          </a:p>
        </p:txBody>
      </p:sp>
      <p:sp>
        <p:nvSpPr>
          <p:cNvPr id="5" name="Title 1">
            <a:extLst>
              <a:ext uri="{FF2B5EF4-FFF2-40B4-BE49-F238E27FC236}">
                <a16:creationId xmlns:a16="http://schemas.microsoft.com/office/drawing/2014/main" id="{1A95183D-2878-8301-7C86-117A5D664BC3}"/>
              </a:ext>
            </a:extLst>
          </p:cNvPr>
          <p:cNvSpPr txBox="1">
            <a:spLocks noGrp="1"/>
          </p:cNvSpPr>
          <p:nvPr>
            <p:ph type="title"/>
          </p:nvPr>
        </p:nvSpPr>
        <p:spPr>
          <a:prstGeom prst="rect">
            <a:avLst/>
          </a:prstGeom>
        </p:spPr>
        <p:txBody>
          <a:bodyPr vert="horz" lIns="91440" tIns="45720" rIns="91440" bIns="45720" rtlCol="0" anchor="b">
            <a:normAutofit/>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IN"/>
              <a:t>Spanning Tree</a:t>
            </a:r>
            <a:endParaRPr lang="en-US"/>
          </a:p>
        </p:txBody>
      </p:sp>
    </p:spTree>
    <p:extLst>
      <p:ext uri="{BB962C8B-B14F-4D97-AF65-F5344CB8AC3E}">
        <p14:creationId xmlns:p14="http://schemas.microsoft.com/office/powerpoint/2010/main" val="25332113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D5291C68-430E-1509-C33D-FD60C4B4BD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98382" y="2427288"/>
            <a:ext cx="3307923" cy="3513137"/>
          </a:xfrm>
        </p:spPr>
      </p:pic>
      <p:sp>
        <p:nvSpPr>
          <p:cNvPr id="5" name="Title 1">
            <a:extLst>
              <a:ext uri="{FF2B5EF4-FFF2-40B4-BE49-F238E27FC236}">
                <a16:creationId xmlns:a16="http://schemas.microsoft.com/office/drawing/2014/main" id="{23B96148-105F-424A-F367-585E984144FD}"/>
              </a:ext>
            </a:extLst>
          </p:cNvPr>
          <p:cNvSpPr txBox="1">
            <a:spLocks noGrp="1"/>
          </p:cNvSpPr>
          <p:nvPr>
            <p:ph type="title"/>
          </p:nvPr>
        </p:nvSpPr>
        <p:spPr>
          <a:prstGeom prst="rect">
            <a:avLst/>
          </a:prstGeom>
        </p:spPr>
        <p:txBody>
          <a:bodyPr vert="horz" lIns="91440" tIns="45720" rIns="91440" bIns="45720" rtlCol="0" anchor="b">
            <a:normAutofit/>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IN"/>
              <a:t>Spanning Tree</a:t>
            </a:r>
            <a:endParaRPr lang="en-US"/>
          </a:p>
        </p:txBody>
      </p:sp>
    </p:spTree>
    <p:extLst>
      <p:ext uri="{BB962C8B-B14F-4D97-AF65-F5344CB8AC3E}">
        <p14:creationId xmlns:p14="http://schemas.microsoft.com/office/powerpoint/2010/main" val="12176128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7D1508F5-A862-FBFB-32B1-9FD48B1C15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1500" y="2427288"/>
            <a:ext cx="7381688" cy="3513137"/>
          </a:xfrm>
        </p:spPr>
      </p:pic>
      <p:sp>
        <p:nvSpPr>
          <p:cNvPr id="5" name="Title 1">
            <a:extLst>
              <a:ext uri="{FF2B5EF4-FFF2-40B4-BE49-F238E27FC236}">
                <a16:creationId xmlns:a16="http://schemas.microsoft.com/office/drawing/2014/main" id="{B395EAB0-BA47-404C-EBC1-A66E3B80578F}"/>
              </a:ext>
            </a:extLst>
          </p:cNvPr>
          <p:cNvSpPr txBox="1">
            <a:spLocks noGrp="1"/>
          </p:cNvSpPr>
          <p:nvPr>
            <p:ph type="title"/>
          </p:nvPr>
        </p:nvSpPr>
        <p:spPr>
          <a:prstGeom prst="rect">
            <a:avLst/>
          </a:prstGeom>
        </p:spPr>
        <p:txBody>
          <a:bodyPr vert="horz" lIns="91440" tIns="45720" rIns="91440" bIns="45720" rtlCol="0" anchor="b">
            <a:normAutofit/>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IN"/>
              <a:t>Spanning Tree</a:t>
            </a:r>
            <a:endParaRPr lang="en-US"/>
          </a:p>
        </p:txBody>
      </p:sp>
    </p:spTree>
    <p:extLst>
      <p:ext uri="{BB962C8B-B14F-4D97-AF65-F5344CB8AC3E}">
        <p14:creationId xmlns:p14="http://schemas.microsoft.com/office/powerpoint/2010/main" val="109611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2AE3A-5CD5-6668-CEF8-59E707785486}"/>
              </a:ext>
            </a:extLst>
          </p:cNvPr>
          <p:cNvSpPr>
            <a:spLocks noGrp="1"/>
          </p:cNvSpPr>
          <p:nvPr>
            <p:ph type="title"/>
          </p:nvPr>
        </p:nvSpPr>
        <p:spPr/>
        <p:txBody>
          <a:bodyPr/>
          <a:lstStyle/>
          <a:p>
            <a:r>
              <a:rPr lang="en-IN"/>
              <a:t>Properties of spanning tree</a:t>
            </a:r>
            <a:endParaRPr lang="en-US"/>
          </a:p>
        </p:txBody>
      </p:sp>
      <p:sp>
        <p:nvSpPr>
          <p:cNvPr id="3" name="Content Placeholder 2">
            <a:extLst>
              <a:ext uri="{FF2B5EF4-FFF2-40B4-BE49-F238E27FC236}">
                <a16:creationId xmlns:a16="http://schemas.microsoft.com/office/drawing/2014/main" id="{E365B0E8-18FE-5A03-8B9F-2634B4B167BF}"/>
              </a:ext>
            </a:extLst>
          </p:cNvPr>
          <p:cNvSpPr>
            <a:spLocks noGrp="1"/>
          </p:cNvSpPr>
          <p:nvPr>
            <p:ph idx="1"/>
          </p:nvPr>
        </p:nvSpPr>
        <p:spPr/>
        <p:txBody>
          <a:bodyPr/>
          <a:lstStyle/>
          <a:p>
            <a:pPr marL="0" indent="0">
              <a:buNone/>
            </a:pPr>
            <a:endParaRPr lang="en-IN" b="0" i="0">
              <a:solidFill>
                <a:srgbClr val="333333"/>
              </a:solidFill>
              <a:effectLst/>
              <a:latin typeface="verdana" panose="020B0604030504040204" pitchFamily="34" charset="0"/>
            </a:endParaRPr>
          </a:p>
          <a:p>
            <a:r>
              <a:rPr lang="en-IN" b="0">
                <a:solidFill>
                  <a:srgbClr val="000000"/>
                </a:solidFill>
                <a:effectLst/>
                <a:latin typeface="verdana" panose="020B0604030504040204" pitchFamily="34" charset="0"/>
              </a:rPr>
              <a:t>There can be more than one spanning tree of a connected graph G.</a:t>
            </a:r>
          </a:p>
          <a:p>
            <a:r>
              <a:rPr lang="en-IN" b="0">
                <a:solidFill>
                  <a:srgbClr val="000000"/>
                </a:solidFill>
                <a:effectLst/>
                <a:latin typeface="verdana" panose="020B0604030504040204" pitchFamily="34" charset="0"/>
              </a:rPr>
              <a:t>A spanning tree does not have any cycles or loop.</a:t>
            </a:r>
          </a:p>
          <a:p>
            <a:r>
              <a:rPr lang="en-IN" b="0">
                <a:solidFill>
                  <a:srgbClr val="000000"/>
                </a:solidFill>
                <a:effectLst/>
                <a:latin typeface="verdana" panose="020B0604030504040204" pitchFamily="34" charset="0"/>
              </a:rPr>
              <a:t>A spanning tree is </a:t>
            </a:r>
            <a:r>
              <a:rPr lang="en-IN" b="1">
                <a:solidFill>
                  <a:srgbClr val="000000"/>
                </a:solidFill>
                <a:effectLst/>
                <a:latin typeface="inter-bold"/>
              </a:rPr>
              <a:t>minimally connected</a:t>
            </a:r>
            <a:endParaRPr lang="en-IN" b="0">
              <a:solidFill>
                <a:srgbClr val="000000"/>
              </a:solidFill>
              <a:effectLst/>
              <a:latin typeface="verdana" panose="020B0604030504040204" pitchFamily="34" charset="0"/>
            </a:endParaRPr>
          </a:p>
          <a:p>
            <a:r>
              <a:rPr lang="en-IN" b="1"/>
              <a:t>There can be a maximum n^n-2 number of spanning trees that can be created from a complete graph.</a:t>
            </a:r>
          </a:p>
          <a:p>
            <a:r>
              <a:rPr lang="en-IN" b="1"/>
              <a:t> there is no spanning tree of a disconnected graph.</a:t>
            </a:r>
            <a:endParaRPr lang="en-US" b="1"/>
          </a:p>
        </p:txBody>
      </p:sp>
    </p:spTree>
    <p:extLst>
      <p:ext uri="{BB962C8B-B14F-4D97-AF65-F5344CB8AC3E}">
        <p14:creationId xmlns:p14="http://schemas.microsoft.com/office/powerpoint/2010/main" val="3526046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0199D-88BC-B532-98A7-08E53D1A9E31}"/>
              </a:ext>
            </a:extLst>
          </p:cNvPr>
          <p:cNvSpPr>
            <a:spLocks noGrp="1"/>
          </p:cNvSpPr>
          <p:nvPr>
            <p:ph type="title"/>
          </p:nvPr>
        </p:nvSpPr>
        <p:spPr/>
        <p:txBody>
          <a:bodyPr/>
          <a:lstStyle/>
          <a:p>
            <a:r>
              <a:rPr lang="en-IN"/>
              <a:t>Minimum Spanning Tree</a:t>
            </a:r>
            <a:endParaRPr lang="en-US"/>
          </a:p>
        </p:txBody>
      </p:sp>
      <p:sp>
        <p:nvSpPr>
          <p:cNvPr id="3" name="Content Placeholder 2">
            <a:extLst>
              <a:ext uri="{FF2B5EF4-FFF2-40B4-BE49-F238E27FC236}">
                <a16:creationId xmlns:a16="http://schemas.microsoft.com/office/drawing/2014/main" id="{54CE7A18-21A9-B61E-DFA4-65965AFE0891}"/>
              </a:ext>
            </a:extLst>
          </p:cNvPr>
          <p:cNvSpPr>
            <a:spLocks noGrp="1"/>
          </p:cNvSpPr>
          <p:nvPr>
            <p:ph idx="1"/>
          </p:nvPr>
        </p:nvSpPr>
        <p:spPr/>
        <p:txBody>
          <a:bodyPr/>
          <a:lstStyle/>
          <a:p>
            <a:r>
              <a:rPr lang="en-IN"/>
              <a:t> </a:t>
            </a:r>
            <a:r>
              <a:rPr lang="en-IN" b="1"/>
              <a:t>minimum spanning tree can be defined as the spanning tree in which the sum of the weights of the edge is minimum. </a:t>
            </a:r>
          </a:p>
          <a:p>
            <a:r>
              <a:rPr lang="en-IN" b="1"/>
              <a:t>The weight of the spanning tree is the sum of the weights given to the edges of the spanning tree. </a:t>
            </a:r>
          </a:p>
          <a:p>
            <a:r>
              <a:rPr lang="en-IN" b="1"/>
              <a:t>In the real world, this weight can be considered as the distance, traffic load, congestion, or any random value.</a:t>
            </a:r>
            <a:endParaRPr lang="en-US" b="1"/>
          </a:p>
        </p:txBody>
      </p:sp>
    </p:spTree>
    <p:extLst>
      <p:ext uri="{BB962C8B-B14F-4D97-AF65-F5344CB8AC3E}">
        <p14:creationId xmlns:p14="http://schemas.microsoft.com/office/powerpoint/2010/main" val="5615507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103256D8-15C3-8070-A8D6-83F012D3EE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1937" y="2718738"/>
            <a:ext cx="2724150" cy="2514600"/>
          </a:xfrm>
        </p:spPr>
      </p:pic>
      <p:sp>
        <p:nvSpPr>
          <p:cNvPr id="6" name="Title 1">
            <a:extLst>
              <a:ext uri="{FF2B5EF4-FFF2-40B4-BE49-F238E27FC236}">
                <a16:creationId xmlns:a16="http://schemas.microsoft.com/office/drawing/2014/main" id="{7F5007EE-02C3-3133-6B6E-1DA7ADE406EB}"/>
              </a:ext>
            </a:extLst>
          </p:cNvPr>
          <p:cNvSpPr txBox="1">
            <a:spLocks noGrp="1"/>
          </p:cNvSpPr>
          <p:nvPr>
            <p:ph type="title"/>
          </p:nvPr>
        </p:nvSpPr>
        <p:spPr>
          <a:prstGeom prst="rect">
            <a:avLst/>
          </a:prstGeom>
        </p:spPr>
        <p:txBody>
          <a:bodyPr vert="horz" lIns="91440" tIns="45720" rIns="91440" bIns="45720" rtlCol="0" anchor="b">
            <a:normAutofit/>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IN"/>
              <a:t>Minimum Spanning Tree</a:t>
            </a:r>
            <a:endParaRPr lang="en-US"/>
          </a:p>
        </p:txBody>
      </p:sp>
      <p:sp>
        <p:nvSpPr>
          <p:cNvPr id="8" name="TextBox 7">
            <a:extLst>
              <a:ext uri="{FF2B5EF4-FFF2-40B4-BE49-F238E27FC236}">
                <a16:creationId xmlns:a16="http://schemas.microsoft.com/office/drawing/2014/main" id="{D507CF0D-FCC8-3537-877F-1C04B58429F4}"/>
              </a:ext>
            </a:extLst>
          </p:cNvPr>
          <p:cNvSpPr txBox="1"/>
          <p:nvPr/>
        </p:nvSpPr>
        <p:spPr>
          <a:xfrm>
            <a:off x="1722649" y="5952900"/>
            <a:ext cx="6993490" cy="369332"/>
          </a:xfrm>
          <a:prstGeom prst="rect">
            <a:avLst/>
          </a:prstGeom>
          <a:noFill/>
        </p:spPr>
        <p:txBody>
          <a:bodyPr wrap="square">
            <a:spAutoFit/>
          </a:bodyPr>
          <a:lstStyle/>
          <a:p>
            <a:r>
              <a:rPr lang="en-IN" b="1" i="0">
                <a:solidFill>
                  <a:srgbClr val="333333"/>
                </a:solidFill>
                <a:effectLst/>
                <a:latin typeface="verdana" panose="020B0604030504040204" pitchFamily="34" charset="0"/>
              </a:rPr>
              <a:t>sum of the edges of the above graph is 16</a:t>
            </a:r>
            <a:endParaRPr lang="en-US" b="1"/>
          </a:p>
        </p:txBody>
      </p:sp>
    </p:spTree>
    <p:extLst>
      <p:ext uri="{BB962C8B-B14F-4D97-AF65-F5344CB8AC3E}">
        <p14:creationId xmlns:p14="http://schemas.microsoft.com/office/powerpoint/2010/main" val="6230795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FB6D49-2CE0-686F-A871-22D01185EC1D}"/>
              </a:ext>
            </a:extLst>
          </p:cNvPr>
          <p:cNvSpPr>
            <a:spLocks noGrp="1"/>
          </p:cNvSpPr>
          <p:nvPr>
            <p:ph idx="1"/>
          </p:nvPr>
        </p:nvSpPr>
        <p:spPr/>
        <p:txBody>
          <a:bodyPr/>
          <a:lstStyle/>
          <a:p>
            <a:r>
              <a:rPr lang="en-IN"/>
              <a:t> Minimum spanning Tree should contain n vertices and n-1 edges</a:t>
            </a:r>
            <a:endParaRPr lang="en-US"/>
          </a:p>
        </p:txBody>
      </p:sp>
      <p:sp>
        <p:nvSpPr>
          <p:cNvPr id="5" name="Title 1">
            <a:extLst>
              <a:ext uri="{FF2B5EF4-FFF2-40B4-BE49-F238E27FC236}">
                <a16:creationId xmlns:a16="http://schemas.microsoft.com/office/drawing/2014/main" id="{B24E6DFE-0A09-E2E5-63BB-D37F660F23AF}"/>
              </a:ext>
            </a:extLst>
          </p:cNvPr>
          <p:cNvSpPr txBox="1">
            <a:spLocks noGrp="1"/>
          </p:cNvSpPr>
          <p:nvPr>
            <p:ph type="title"/>
          </p:nvPr>
        </p:nvSpPr>
        <p:spPr>
          <a:prstGeom prst="rect">
            <a:avLst/>
          </a:prstGeom>
        </p:spPr>
        <p:txBody>
          <a:bodyPr vert="horz" lIns="91440" tIns="45720" rIns="91440" bIns="45720" rtlCol="0" anchor="b">
            <a:normAutofit/>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IN"/>
              <a:t>Minimum Spanning Tree</a:t>
            </a:r>
            <a:endParaRPr lang="en-US"/>
          </a:p>
        </p:txBody>
      </p:sp>
    </p:spTree>
    <p:extLst>
      <p:ext uri="{BB962C8B-B14F-4D97-AF65-F5344CB8AC3E}">
        <p14:creationId xmlns:p14="http://schemas.microsoft.com/office/powerpoint/2010/main" val="34153926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8FCC06-D45A-96DD-36F8-C4FA9E3BE218}"/>
              </a:ext>
            </a:extLst>
          </p:cNvPr>
          <p:cNvSpPr>
            <a:spLocks noGrp="1"/>
          </p:cNvSpPr>
          <p:nvPr>
            <p:ph idx="1"/>
          </p:nvPr>
        </p:nvSpPr>
        <p:spPr/>
        <p:txBody>
          <a:bodyPr/>
          <a:lstStyle/>
          <a:p>
            <a:r>
              <a:rPr lang="en-IN" b="0" i="0">
                <a:solidFill>
                  <a:srgbClr val="333333"/>
                </a:solidFill>
                <a:effectLst/>
                <a:latin typeface="verdana" panose="020B0604030504040204" pitchFamily="34" charset="0"/>
              </a:rPr>
              <a:t>minimum spanning tree can be found from a weighted graph by using the algorithms given below -</a:t>
            </a:r>
          </a:p>
          <a:p>
            <a:r>
              <a:rPr lang="en-IN" b="0">
                <a:solidFill>
                  <a:srgbClr val="000000"/>
                </a:solidFill>
                <a:effectLst/>
                <a:latin typeface="verdana" panose="020B0604030504040204" pitchFamily="34" charset="0"/>
              </a:rPr>
              <a:t>Prim's Algorithm</a:t>
            </a:r>
          </a:p>
          <a:p>
            <a:r>
              <a:rPr lang="en-IN" b="0" err="1">
                <a:solidFill>
                  <a:srgbClr val="000000"/>
                </a:solidFill>
                <a:effectLst/>
                <a:latin typeface="verdana" panose="020B0604030504040204" pitchFamily="34" charset="0"/>
              </a:rPr>
              <a:t>Kruskal's</a:t>
            </a:r>
            <a:r>
              <a:rPr lang="en-IN" b="0">
                <a:solidFill>
                  <a:srgbClr val="000000"/>
                </a:solidFill>
                <a:effectLst/>
                <a:latin typeface="verdana" panose="020B0604030504040204" pitchFamily="34" charset="0"/>
              </a:rPr>
              <a:t> Algorithm</a:t>
            </a:r>
          </a:p>
          <a:p>
            <a:endParaRPr lang="en-US"/>
          </a:p>
        </p:txBody>
      </p:sp>
      <p:sp>
        <p:nvSpPr>
          <p:cNvPr id="5" name="Title 1">
            <a:extLst>
              <a:ext uri="{FF2B5EF4-FFF2-40B4-BE49-F238E27FC236}">
                <a16:creationId xmlns:a16="http://schemas.microsoft.com/office/drawing/2014/main" id="{518A3990-DF9B-0F07-90A7-B85A39A903A3}"/>
              </a:ext>
            </a:extLst>
          </p:cNvPr>
          <p:cNvSpPr txBox="1">
            <a:spLocks noGrp="1"/>
          </p:cNvSpPr>
          <p:nvPr>
            <p:ph type="title"/>
          </p:nvPr>
        </p:nvSpPr>
        <p:spPr>
          <a:prstGeom prst="rect">
            <a:avLst/>
          </a:prstGeom>
        </p:spPr>
        <p:txBody>
          <a:bodyPr vert="horz" lIns="91440" tIns="45720" rIns="91440" bIns="45720" rtlCol="0" anchor="b">
            <a:normAutofit/>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IN"/>
              <a:t>Algorithm for Minimum Spanning Tree</a:t>
            </a:r>
            <a:endParaRPr lang="en-US"/>
          </a:p>
        </p:txBody>
      </p:sp>
    </p:spTree>
    <p:extLst>
      <p:ext uri="{BB962C8B-B14F-4D97-AF65-F5344CB8AC3E}">
        <p14:creationId xmlns:p14="http://schemas.microsoft.com/office/powerpoint/2010/main" val="3642094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D772BD-F1E5-07C3-4536-A4C434235ABF}"/>
              </a:ext>
            </a:extLst>
          </p:cNvPr>
          <p:cNvSpPr>
            <a:spLocks noGrp="1"/>
          </p:cNvSpPr>
          <p:nvPr>
            <p:ph idx="1"/>
          </p:nvPr>
        </p:nvSpPr>
        <p:spPr/>
        <p:txBody>
          <a:bodyPr/>
          <a:lstStyle/>
          <a:p>
            <a:r>
              <a:rPr lang="en-IN"/>
              <a:t> </a:t>
            </a:r>
            <a:r>
              <a:rPr lang="en-IN" b="0" i="0">
                <a:solidFill>
                  <a:srgbClr val="333333"/>
                </a:solidFill>
                <a:effectLst/>
                <a:latin typeface="verdana" panose="020B0604030504040204" pitchFamily="34" charset="0"/>
              </a:rPr>
              <a:t>Graph G(V, E) with 5 vertices (A, B, C, D, E) and six edges ((A,B), (B,C), (C,E), (E,D), (D,B), (D,A)) is shown in the following figure.</a:t>
            </a:r>
            <a:endParaRPr lang="en-US"/>
          </a:p>
        </p:txBody>
      </p:sp>
      <p:pic>
        <p:nvPicPr>
          <p:cNvPr id="4" name="Picture 4">
            <a:extLst>
              <a:ext uri="{FF2B5EF4-FFF2-40B4-BE49-F238E27FC236}">
                <a16:creationId xmlns:a16="http://schemas.microsoft.com/office/drawing/2014/main" id="{0C7A794D-B9A7-68DD-1C7E-2AB0820C50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3700" y="3554022"/>
            <a:ext cx="3162300" cy="2219325"/>
          </a:xfrm>
          <a:prstGeom prst="rect">
            <a:avLst/>
          </a:prstGeom>
        </p:spPr>
      </p:pic>
      <p:sp>
        <p:nvSpPr>
          <p:cNvPr id="6" name="Title">
            <a:extLst>
              <a:ext uri="{FF2B5EF4-FFF2-40B4-BE49-F238E27FC236}">
                <a16:creationId xmlns:a16="http://schemas.microsoft.com/office/drawing/2014/main" id="{5D0C188B-9699-0C94-D810-B36968749172}"/>
              </a:ext>
            </a:extLst>
          </p:cNvPr>
          <p:cNvSpPr txBox="1">
            <a:spLocks noGrp="1"/>
          </p:cNvSpPr>
          <p:nvPr>
            <p:ph type="title"/>
          </p:nvPr>
        </p:nvSpPr>
        <p:spPr>
          <a:prstGeom prst="rect">
            <a:avLst/>
          </a:prstGeom>
        </p:spPr>
        <p:txBody>
          <a:bodyPr vert="horz" lIns="91440" tIns="45720" rIns="91440" bIns="45720" rtlCol="0" anchor="b">
            <a:normAutofit/>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US"/>
              <a:t>Graph</a:t>
            </a:r>
          </a:p>
        </p:txBody>
      </p:sp>
    </p:spTree>
    <p:extLst>
      <p:ext uri="{BB962C8B-B14F-4D97-AF65-F5344CB8AC3E}">
        <p14:creationId xmlns:p14="http://schemas.microsoft.com/office/powerpoint/2010/main" val="22918491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7EE7-1EF3-0862-B27D-9FF151C6FFEA}"/>
              </a:ext>
            </a:extLst>
          </p:cNvPr>
          <p:cNvSpPr>
            <a:spLocks noGrp="1"/>
          </p:cNvSpPr>
          <p:nvPr>
            <p:ph type="title"/>
          </p:nvPr>
        </p:nvSpPr>
        <p:spPr/>
        <p:txBody>
          <a:bodyPr/>
          <a:lstStyle/>
          <a:p>
            <a:r>
              <a:rPr lang="en-IN" err="1"/>
              <a:t>Kruskals</a:t>
            </a:r>
            <a:r>
              <a:rPr lang="en-IN"/>
              <a:t> Algorithm</a:t>
            </a:r>
            <a:endParaRPr lang="en-US"/>
          </a:p>
        </p:txBody>
      </p:sp>
      <p:sp>
        <p:nvSpPr>
          <p:cNvPr id="3" name="Content Placeholder 2">
            <a:extLst>
              <a:ext uri="{FF2B5EF4-FFF2-40B4-BE49-F238E27FC236}">
                <a16:creationId xmlns:a16="http://schemas.microsoft.com/office/drawing/2014/main" id="{52AC0D4D-FF05-5FC3-CD13-A0667266B015}"/>
              </a:ext>
            </a:extLst>
          </p:cNvPr>
          <p:cNvSpPr>
            <a:spLocks noGrp="1"/>
          </p:cNvSpPr>
          <p:nvPr>
            <p:ph idx="1"/>
          </p:nvPr>
        </p:nvSpPr>
        <p:spPr/>
        <p:txBody>
          <a:bodyPr/>
          <a:lstStyle/>
          <a:p>
            <a:r>
              <a:rPr lang="en-IN"/>
              <a:t> </a:t>
            </a:r>
            <a:r>
              <a:rPr lang="en-IN" b="0">
                <a:solidFill>
                  <a:srgbClr val="000000"/>
                </a:solidFill>
                <a:effectLst/>
                <a:latin typeface="verdana" panose="020B0604030504040204" pitchFamily="34" charset="0"/>
              </a:rPr>
              <a:t>First, sort all the edges from low weight to high.</a:t>
            </a:r>
          </a:p>
          <a:p>
            <a:r>
              <a:rPr lang="en-IN" b="0">
                <a:solidFill>
                  <a:srgbClr val="000000"/>
                </a:solidFill>
                <a:effectLst/>
                <a:latin typeface="verdana" panose="020B0604030504040204" pitchFamily="34" charset="0"/>
              </a:rPr>
              <a:t>Now, take the edge with the lowest weight and add it to the spanning tree. If the edge to be added creates a cycle, then reject the edge.</a:t>
            </a:r>
          </a:p>
          <a:p>
            <a:r>
              <a:rPr lang="en-IN" b="0">
                <a:solidFill>
                  <a:srgbClr val="000000"/>
                </a:solidFill>
                <a:effectLst/>
                <a:latin typeface="verdana" panose="020B0604030504040204" pitchFamily="34" charset="0"/>
              </a:rPr>
              <a:t>Continue to add the edges until we reach all vertices, and a minimum spanning tree is created.</a:t>
            </a:r>
          </a:p>
          <a:p>
            <a:endParaRPr lang="en-US"/>
          </a:p>
        </p:txBody>
      </p:sp>
    </p:spTree>
    <p:extLst>
      <p:ext uri="{BB962C8B-B14F-4D97-AF65-F5344CB8AC3E}">
        <p14:creationId xmlns:p14="http://schemas.microsoft.com/office/powerpoint/2010/main" val="1262386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6A381-5650-B3A5-5741-16954F66CAE5}"/>
              </a:ext>
            </a:extLst>
          </p:cNvPr>
          <p:cNvSpPr>
            <a:spLocks noGrp="1"/>
          </p:cNvSpPr>
          <p:nvPr>
            <p:ph type="title"/>
          </p:nvPr>
        </p:nvSpPr>
        <p:spPr/>
        <p:txBody>
          <a:bodyPr/>
          <a:lstStyle/>
          <a:p>
            <a:r>
              <a:rPr lang="en-IN" err="1"/>
              <a:t>Kruskals</a:t>
            </a:r>
            <a:r>
              <a:rPr lang="en-IN"/>
              <a:t> algorithm</a:t>
            </a:r>
            <a:endParaRPr lang="en-US"/>
          </a:p>
        </p:txBody>
      </p:sp>
      <p:pic>
        <p:nvPicPr>
          <p:cNvPr id="4" name="Picture 4">
            <a:extLst>
              <a:ext uri="{FF2B5EF4-FFF2-40B4-BE49-F238E27FC236}">
                <a16:creationId xmlns:a16="http://schemas.microsoft.com/office/drawing/2014/main" id="{7AE441DB-2E7F-3790-847A-AA25184567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7362" y="2451737"/>
            <a:ext cx="6240440" cy="3513137"/>
          </a:xfrm>
        </p:spPr>
      </p:pic>
    </p:spTree>
    <p:extLst>
      <p:ext uri="{BB962C8B-B14F-4D97-AF65-F5344CB8AC3E}">
        <p14:creationId xmlns:p14="http://schemas.microsoft.com/office/powerpoint/2010/main" val="1555597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0F45C-93D8-52AF-2BBD-BE0FA354ABAE}"/>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19692657-4DE9-ED1A-CE19-ABB1B428B0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7946" y="2624429"/>
            <a:ext cx="5597423" cy="3513137"/>
          </a:xfrm>
        </p:spPr>
      </p:pic>
      <p:pic>
        <p:nvPicPr>
          <p:cNvPr id="5" name="Picture 5">
            <a:extLst>
              <a:ext uri="{FF2B5EF4-FFF2-40B4-BE49-F238E27FC236}">
                <a16:creationId xmlns:a16="http://schemas.microsoft.com/office/drawing/2014/main" id="{1DB0993F-5B5A-0E1D-D795-021435A71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5776" y="2227810"/>
            <a:ext cx="4926513" cy="3999028"/>
          </a:xfrm>
          <a:prstGeom prst="rect">
            <a:avLst/>
          </a:prstGeom>
        </p:spPr>
      </p:pic>
    </p:spTree>
    <p:extLst>
      <p:ext uri="{BB962C8B-B14F-4D97-AF65-F5344CB8AC3E}">
        <p14:creationId xmlns:p14="http://schemas.microsoft.com/office/powerpoint/2010/main" val="21918417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489E4-C443-9EAE-6CCE-392FFD8BB197}"/>
              </a:ext>
            </a:extLst>
          </p:cNvPr>
          <p:cNvSpPr>
            <a:spLocks noGrp="1"/>
          </p:cNvSpPr>
          <p:nvPr>
            <p:ph type="title"/>
          </p:nvPr>
        </p:nvSpPr>
        <p:spPr/>
        <p:txBody>
          <a:bodyPr/>
          <a:lstStyle/>
          <a:p>
            <a:r>
              <a:rPr lang="en-IN"/>
              <a:t>Step 2 – Add the edge DE with weight 2 to the MST as it is not creating the cycle.</a:t>
            </a:r>
            <a:endParaRPr lang="en-US"/>
          </a:p>
        </p:txBody>
      </p:sp>
      <p:pic>
        <p:nvPicPr>
          <p:cNvPr id="4" name="Picture 4">
            <a:extLst>
              <a:ext uri="{FF2B5EF4-FFF2-40B4-BE49-F238E27FC236}">
                <a16:creationId xmlns:a16="http://schemas.microsoft.com/office/drawing/2014/main" id="{41BE68C1-C867-F28C-F128-07BA2479EB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1877" y="2624429"/>
            <a:ext cx="4571310" cy="3513137"/>
          </a:xfrm>
        </p:spPr>
      </p:pic>
    </p:spTree>
    <p:extLst>
      <p:ext uri="{BB962C8B-B14F-4D97-AF65-F5344CB8AC3E}">
        <p14:creationId xmlns:p14="http://schemas.microsoft.com/office/powerpoint/2010/main" val="25135249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911C-DABA-E768-498F-B3AA19BA5F18}"/>
              </a:ext>
            </a:extLst>
          </p:cNvPr>
          <p:cNvSpPr>
            <a:spLocks noGrp="1"/>
          </p:cNvSpPr>
          <p:nvPr>
            <p:ph type="title"/>
          </p:nvPr>
        </p:nvSpPr>
        <p:spPr/>
        <p:txBody>
          <a:bodyPr/>
          <a:lstStyle/>
          <a:p>
            <a:r>
              <a:rPr lang="en-IN"/>
              <a:t>Step 3 – Add the edge BC with weight 3 to the MST, as it is not creating any cycle or loop.</a:t>
            </a:r>
            <a:endParaRPr lang="en-US"/>
          </a:p>
        </p:txBody>
      </p:sp>
      <p:pic>
        <p:nvPicPr>
          <p:cNvPr id="5" name="Picture 5">
            <a:extLst>
              <a:ext uri="{FF2B5EF4-FFF2-40B4-BE49-F238E27FC236}">
                <a16:creationId xmlns:a16="http://schemas.microsoft.com/office/drawing/2014/main" id="{B2387CF1-000A-B46B-E3E0-A52DE712FB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7409" y="2624429"/>
            <a:ext cx="7649572" cy="3513137"/>
          </a:xfrm>
        </p:spPr>
      </p:pic>
    </p:spTree>
    <p:extLst>
      <p:ext uri="{BB962C8B-B14F-4D97-AF65-F5344CB8AC3E}">
        <p14:creationId xmlns:p14="http://schemas.microsoft.com/office/powerpoint/2010/main" val="9413964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9FD11-1A00-EC98-6332-506E87B35312}"/>
              </a:ext>
            </a:extLst>
          </p:cNvPr>
          <p:cNvSpPr>
            <a:spLocks noGrp="1"/>
          </p:cNvSpPr>
          <p:nvPr>
            <p:ph type="title"/>
          </p:nvPr>
        </p:nvSpPr>
        <p:spPr/>
        <p:txBody>
          <a:bodyPr/>
          <a:lstStyle/>
          <a:p>
            <a:r>
              <a:rPr lang="en-IN"/>
              <a:t>Step 4 – Now, pick the edge CD with weight 4 to the MST, as it is not forming the cycle.</a:t>
            </a:r>
            <a:endParaRPr lang="en-US"/>
          </a:p>
        </p:txBody>
      </p:sp>
      <p:pic>
        <p:nvPicPr>
          <p:cNvPr id="4" name="Picture 4">
            <a:extLst>
              <a:ext uri="{FF2B5EF4-FFF2-40B4-BE49-F238E27FC236}">
                <a16:creationId xmlns:a16="http://schemas.microsoft.com/office/drawing/2014/main" id="{DE771D5C-04BF-D5B3-9E86-FEA325E53B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1534" y="2427288"/>
            <a:ext cx="6621619" cy="3513137"/>
          </a:xfrm>
        </p:spPr>
      </p:pic>
    </p:spTree>
    <p:extLst>
      <p:ext uri="{BB962C8B-B14F-4D97-AF65-F5344CB8AC3E}">
        <p14:creationId xmlns:p14="http://schemas.microsoft.com/office/powerpoint/2010/main" val="27236384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F1D32-92C2-6174-1D3A-AB28CC261E55}"/>
              </a:ext>
            </a:extLst>
          </p:cNvPr>
          <p:cNvSpPr>
            <a:spLocks noGrp="1"/>
          </p:cNvSpPr>
          <p:nvPr>
            <p:ph type="title"/>
          </p:nvPr>
        </p:nvSpPr>
        <p:spPr/>
        <p:txBody>
          <a:bodyPr>
            <a:normAutofit fontScale="90000"/>
          </a:bodyPr>
          <a:lstStyle/>
          <a:p>
            <a:r>
              <a:rPr lang="en-IN"/>
              <a:t>Step 5 – After that, pick the edge AE with weight 5. Including this edge will create the cycle, so discard it.</a:t>
            </a:r>
            <a:endParaRPr lang="en-US"/>
          </a:p>
        </p:txBody>
      </p:sp>
      <p:sp>
        <p:nvSpPr>
          <p:cNvPr id="3" name="Content Placeholder 2">
            <a:extLst>
              <a:ext uri="{FF2B5EF4-FFF2-40B4-BE49-F238E27FC236}">
                <a16:creationId xmlns:a16="http://schemas.microsoft.com/office/drawing/2014/main" id="{0CBB6214-1B3E-2460-FD13-F07BC86D5CBE}"/>
              </a:ext>
            </a:extLst>
          </p:cNvPr>
          <p:cNvSpPr>
            <a:spLocks noGrp="1"/>
          </p:cNvSpPr>
          <p:nvPr>
            <p:ph idx="1"/>
          </p:nvPr>
        </p:nvSpPr>
        <p:spPr>
          <a:xfrm>
            <a:off x="1077362" y="2427315"/>
            <a:ext cx="9950103" cy="4296213"/>
          </a:xfrm>
        </p:spPr>
        <p:txBody>
          <a:bodyPr/>
          <a:lstStyle/>
          <a:p>
            <a:r>
              <a:rPr lang="en-IN"/>
              <a:t>Step 6 – Pick the edge AC with weight 7. Including this edge will create the cycle, so discard it.
Step 7 – Pick the edge AD with weight 10. Including this edge will also create the cycle, so discard it.</a:t>
            </a:r>
            <a:endParaRPr lang="en-US"/>
          </a:p>
        </p:txBody>
      </p:sp>
      <p:pic>
        <p:nvPicPr>
          <p:cNvPr id="4" name="Picture 4">
            <a:extLst>
              <a:ext uri="{FF2B5EF4-FFF2-40B4-BE49-F238E27FC236}">
                <a16:creationId xmlns:a16="http://schemas.microsoft.com/office/drawing/2014/main" id="{FB5AD8C0-C3CD-6FBB-F487-A4BF313360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2107" y="3630706"/>
            <a:ext cx="8128000" cy="3227294"/>
          </a:xfrm>
          <a:prstGeom prst="rect">
            <a:avLst/>
          </a:prstGeom>
        </p:spPr>
      </p:pic>
    </p:spTree>
    <p:extLst>
      <p:ext uri="{BB962C8B-B14F-4D97-AF65-F5344CB8AC3E}">
        <p14:creationId xmlns:p14="http://schemas.microsoft.com/office/powerpoint/2010/main" val="36584584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7F800-8C02-EB34-B3E0-1239DF808F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768A79-B23B-3E53-485B-72573FA58A2A}"/>
              </a:ext>
            </a:extLst>
          </p:cNvPr>
          <p:cNvSpPr>
            <a:spLocks noGrp="1"/>
          </p:cNvSpPr>
          <p:nvPr>
            <p:ph idx="1"/>
          </p:nvPr>
        </p:nvSpPr>
        <p:spPr/>
        <p:txBody>
          <a:bodyPr/>
          <a:lstStyle/>
          <a:p>
            <a:r>
              <a:rPr lang="en-IN"/>
              <a:t>Cost of the MST is = AB + DE + BC + CD = 1 + 2 + 3 + 4 = 10.</a:t>
            </a:r>
            <a:endParaRPr lang="en-US"/>
          </a:p>
        </p:txBody>
      </p:sp>
    </p:spTree>
    <p:extLst>
      <p:ext uri="{BB962C8B-B14F-4D97-AF65-F5344CB8AC3E}">
        <p14:creationId xmlns:p14="http://schemas.microsoft.com/office/powerpoint/2010/main" val="19595093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F6025-E31B-09AF-6ECD-957EAC4BE0B2}"/>
              </a:ext>
            </a:extLst>
          </p:cNvPr>
          <p:cNvSpPr>
            <a:spLocks noGrp="1"/>
          </p:cNvSpPr>
          <p:nvPr>
            <p:ph type="title"/>
          </p:nvPr>
        </p:nvSpPr>
        <p:spPr/>
        <p:txBody>
          <a:bodyPr/>
          <a:lstStyle/>
          <a:p>
            <a:r>
              <a:rPr lang="en-IN"/>
              <a:t>Prims algorithm</a:t>
            </a:r>
            <a:endParaRPr lang="en-US"/>
          </a:p>
        </p:txBody>
      </p:sp>
      <p:sp>
        <p:nvSpPr>
          <p:cNvPr id="3" name="Content Placeholder 2">
            <a:extLst>
              <a:ext uri="{FF2B5EF4-FFF2-40B4-BE49-F238E27FC236}">
                <a16:creationId xmlns:a16="http://schemas.microsoft.com/office/drawing/2014/main" id="{2E78F238-02C1-E559-5E4B-C8DF74300BAA}"/>
              </a:ext>
            </a:extLst>
          </p:cNvPr>
          <p:cNvSpPr>
            <a:spLocks noGrp="1"/>
          </p:cNvSpPr>
          <p:nvPr>
            <p:ph idx="1"/>
          </p:nvPr>
        </p:nvSpPr>
        <p:spPr/>
        <p:txBody>
          <a:bodyPr/>
          <a:lstStyle/>
          <a:p>
            <a:r>
              <a:rPr lang="en-IN" b="1" i="0">
                <a:solidFill>
                  <a:srgbClr val="333333"/>
                </a:solidFill>
                <a:effectLst/>
                <a:latin typeface="inter-bold"/>
              </a:rPr>
              <a:t>Prim's Algorithm</a:t>
            </a:r>
            <a:r>
              <a:rPr lang="en-IN" b="0" i="0">
                <a:solidFill>
                  <a:srgbClr val="333333"/>
                </a:solidFill>
                <a:effectLst/>
                <a:latin typeface="verdana" panose="020B0604030504040204" pitchFamily="34" charset="0"/>
              </a:rPr>
              <a:t> is a greedy algorithm that is used to find the minimum spanning tree from a graph. </a:t>
            </a:r>
          </a:p>
          <a:p>
            <a:r>
              <a:rPr lang="en-IN" b="0" i="0">
                <a:solidFill>
                  <a:srgbClr val="333333"/>
                </a:solidFill>
                <a:effectLst/>
                <a:latin typeface="verdana" panose="020B0604030504040204" pitchFamily="34" charset="0"/>
              </a:rPr>
              <a:t>Prim's algorithm finds the subset of edges that includes every vertex of the graph such that the sum of the weights of the edges can be minimized.</a:t>
            </a:r>
          </a:p>
          <a:p>
            <a:r>
              <a:rPr lang="en-IN">
                <a:solidFill>
                  <a:srgbClr val="333333"/>
                </a:solidFill>
                <a:latin typeface="verdana" panose="020B0604030504040204" pitchFamily="34" charset="0"/>
              </a:rPr>
              <a:t> Prim’s algorithm starts with the single node and explores all the adjacent nodes with all the connecting edges at every step.</a:t>
            </a:r>
          </a:p>
          <a:p>
            <a:r>
              <a:rPr lang="en-IN">
                <a:solidFill>
                  <a:srgbClr val="333333"/>
                </a:solidFill>
                <a:latin typeface="verdana" panose="020B0604030504040204" pitchFamily="34" charset="0"/>
              </a:rPr>
              <a:t> The edges with the minimal weights causing no cycles in the graph got selected.</a:t>
            </a:r>
            <a:endParaRPr lang="en-US"/>
          </a:p>
        </p:txBody>
      </p:sp>
    </p:spTree>
    <p:extLst>
      <p:ext uri="{BB962C8B-B14F-4D97-AF65-F5344CB8AC3E}">
        <p14:creationId xmlns:p14="http://schemas.microsoft.com/office/powerpoint/2010/main" val="12003441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6DFF79-6A2C-6048-0561-2677E4F6D63D}"/>
              </a:ext>
            </a:extLst>
          </p:cNvPr>
          <p:cNvSpPr>
            <a:spLocks noGrp="1"/>
          </p:cNvSpPr>
          <p:nvPr>
            <p:ph idx="1"/>
          </p:nvPr>
        </p:nvSpPr>
        <p:spPr/>
        <p:txBody>
          <a:bodyPr/>
          <a:lstStyle/>
          <a:p>
            <a:r>
              <a:rPr lang="en-IN"/>
              <a:t>First, we have to initialize an MST with the randomly chosen vertex.
Now, we have to find all the edges that connect the tree in the above step with the new vertices. From the edges found, select the minimum edge and add it to the tree.
Repeat step 2 until the minimum spanning tree is formed.</a:t>
            </a:r>
            <a:endParaRPr lang="en-US"/>
          </a:p>
        </p:txBody>
      </p:sp>
      <p:sp>
        <p:nvSpPr>
          <p:cNvPr id="5" name="Title 1">
            <a:extLst>
              <a:ext uri="{FF2B5EF4-FFF2-40B4-BE49-F238E27FC236}">
                <a16:creationId xmlns:a16="http://schemas.microsoft.com/office/drawing/2014/main" id="{EB2749B6-9CA3-B96D-E1B2-CADC13325628}"/>
              </a:ext>
            </a:extLst>
          </p:cNvPr>
          <p:cNvSpPr txBox="1">
            <a:spLocks noGrp="1"/>
          </p:cNvSpPr>
          <p:nvPr>
            <p:ph type="title"/>
          </p:nvPr>
        </p:nvSpPr>
        <p:spPr>
          <a:prstGeom prst="rect">
            <a:avLst/>
          </a:prstGeom>
        </p:spPr>
        <p:txBody>
          <a:bodyPr vert="horz" lIns="91440" tIns="45720" rIns="91440" bIns="45720" rtlCol="0" anchor="b">
            <a:normAutofit/>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IN"/>
              <a:t>Prims algorithm</a:t>
            </a:r>
            <a:endParaRPr lang="en-US"/>
          </a:p>
        </p:txBody>
      </p:sp>
    </p:spTree>
    <p:extLst>
      <p:ext uri="{BB962C8B-B14F-4D97-AF65-F5344CB8AC3E}">
        <p14:creationId xmlns:p14="http://schemas.microsoft.com/office/powerpoint/2010/main" val="1806636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0F190E-30EE-4BA5-FC33-662267EF8CCA}"/>
              </a:ext>
            </a:extLst>
          </p:cNvPr>
          <p:cNvSpPr>
            <a:spLocks noGrp="1"/>
          </p:cNvSpPr>
          <p:nvPr>
            <p:ph idx="1"/>
          </p:nvPr>
        </p:nvSpPr>
        <p:spPr/>
        <p:txBody>
          <a:bodyPr/>
          <a:lstStyle/>
          <a:p>
            <a:r>
              <a:rPr lang="en-IN"/>
              <a:t> </a:t>
            </a:r>
            <a:r>
              <a:rPr lang="en-IN" b="0" i="0">
                <a:solidFill>
                  <a:srgbClr val="333333"/>
                </a:solidFill>
                <a:effectLst/>
                <a:latin typeface="verdana" panose="020B0604030504040204" pitchFamily="34" charset="0"/>
              </a:rPr>
              <a:t>undirected graph, edges are not associated with the directions with them. If an edge exists between vertex A and B then the vertices can be traversed from B to A as well as A to B.</a:t>
            </a:r>
          </a:p>
          <a:p>
            <a:r>
              <a:rPr lang="en-IN">
                <a:solidFill>
                  <a:srgbClr val="333333"/>
                </a:solidFill>
                <a:latin typeface="verdana" panose="020B0604030504040204" pitchFamily="34" charset="0"/>
              </a:rPr>
              <a:t> </a:t>
            </a:r>
            <a:r>
              <a:rPr lang="en-IN" b="0" i="0">
                <a:solidFill>
                  <a:srgbClr val="333333"/>
                </a:solidFill>
                <a:effectLst/>
                <a:latin typeface="verdana" panose="020B0604030504040204" pitchFamily="34" charset="0"/>
              </a:rPr>
              <a:t>directed graph, edges form an ordered pair. Edges represent a specific path from some vertex A to another vertex B. Node A is called initial node while node B is called terminal node.</a:t>
            </a:r>
            <a:endParaRPr lang="en-US"/>
          </a:p>
        </p:txBody>
      </p:sp>
      <p:sp>
        <p:nvSpPr>
          <p:cNvPr id="5" name="Title">
            <a:extLst>
              <a:ext uri="{FF2B5EF4-FFF2-40B4-BE49-F238E27FC236}">
                <a16:creationId xmlns:a16="http://schemas.microsoft.com/office/drawing/2014/main" id="{A1F75490-B990-A088-3920-4A561026FB67}"/>
              </a:ext>
            </a:extLst>
          </p:cNvPr>
          <p:cNvSpPr txBox="1">
            <a:spLocks noGrp="1"/>
          </p:cNvSpPr>
          <p:nvPr>
            <p:ph type="title"/>
          </p:nvPr>
        </p:nvSpPr>
        <p:spPr>
          <a:prstGeom prst="rect">
            <a:avLst/>
          </a:prstGeom>
        </p:spPr>
        <p:txBody>
          <a:bodyPr vert="horz" lIns="91440" tIns="45720" rIns="91440" bIns="45720" rtlCol="0" anchor="b">
            <a:normAutofit/>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IN"/>
              <a:t>Directed Graph and Undirected Graph</a:t>
            </a:r>
            <a:endParaRPr lang="en-US"/>
          </a:p>
        </p:txBody>
      </p:sp>
    </p:spTree>
    <p:extLst>
      <p:ext uri="{BB962C8B-B14F-4D97-AF65-F5344CB8AC3E}">
        <p14:creationId xmlns:p14="http://schemas.microsoft.com/office/powerpoint/2010/main" val="16539521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0D74D-FBA6-8108-EA89-1660E86F688B}"/>
              </a:ext>
            </a:extLst>
          </p:cNvPr>
          <p:cNvSpPr>
            <a:spLocks noGrp="1"/>
          </p:cNvSpPr>
          <p:nvPr>
            <p:ph type="title"/>
          </p:nvPr>
        </p:nvSpPr>
        <p:spPr/>
        <p:txBody>
          <a:bodyPr/>
          <a:lstStyle/>
          <a:p>
            <a:r>
              <a:rPr lang="en-IN"/>
              <a:t>Prims algorithm</a:t>
            </a:r>
            <a:endParaRPr lang="en-US"/>
          </a:p>
        </p:txBody>
      </p:sp>
      <p:pic>
        <p:nvPicPr>
          <p:cNvPr id="4" name="Picture 4">
            <a:extLst>
              <a:ext uri="{FF2B5EF4-FFF2-40B4-BE49-F238E27FC236}">
                <a16:creationId xmlns:a16="http://schemas.microsoft.com/office/drawing/2014/main" id="{08EE0F45-DA12-2232-9BB0-CB48A319E2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4644" y="2488411"/>
            <a:ext cx="7410523" cy="3513137"/>
          </a:xfrm>
        </p:spPr>
      </p:pic>
    </p:spTree>
    <p:extLst>
      <p:ext uri="{BB962C8B-B14F-4D97-AF65-F5344CB8AC3E}">
        <p14:creationId xmlns:p14="http://schemas.microsoft.com/office/powerpoint/2010/main" val="18472362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47D48-F104-ACE0-A366-474D23A9255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07360A-6C18-A3DA-22F8-D4C4253FC00E}"/>
              </a:ext>
            </a:extLst>
          </p:cNvPr>
          <p:cNvSpPr>
            <a:spLocks noGrp="1"/>
          </p:cNvSpPr>
          <p:nvPr>
            <p:ph idx="1"/>
          </p:nvPr>
        </p:nvSpPr>
        <p:spPr/>
        <p:txBody>
          <a:bodyPr/>
          <a:lstStyle/>
          <a:p>
            <a:r>
              <a:rPr lang="en-IN"/>
              <a:t>Step 1 – First, we have to choose a vertex from the above graph. Let’s choose B.</a:t>
            </a:r>
            <a:endParaRPr lang="en-US"/>
          </a:p>
        </p:txBody>
      </p:sp>
      <p:pic>
        <p:nvPicPr>
          <p:cNvPr id="5" name="Picture 5">
            <a:extLst>
              <a:ext uri="{FF2B5EF4-FFF2-40B4-BE49-F238E27FC236}">
                <a16:creationId xmlns:a16="http://schemas.microsoft.com/office/drawing/2014/main" id="{A64D3094-E46F-3163-693E-D6118F1E5B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1893" y="2916693"/>
            <a:ext cx="8128000" cy="3665126"/>
          </a:xfrm>
          <a:prstGeom prst="rect">
            <a:avLst/>
          </a:prstGeom>
        </p:spPr>
      </p:pic>
    </p:spTree>
    <p:extLst>
      <p:ext uri="{BB962C8B-B14F-4D97-AF65-F5344CB8AC3E}">
        <p14:creationId xmlns:p14="http://schemas.microsoft.com/office/powerpoint/2010/main" val="13526206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5AC88-1A63-4C40-2CF2-4954A8F61979}"/>
              </a:ext>
            </a:extLst>
          </p:cNvPr>
          <p:cNvSpPr>
            <a:spLocks noGrp="1"/>
          </p:cNvSpPr>
          <p:nvPr>
            <p:ph type="title"/>
          </p:nvPr>
        </p:nvSpPr>
        <p:spPr>
          <a:xfrm>
            <a:off x="1120948" y="1515033"/>
            <a:ext cx="9950103" cy="1507376"/>
          </a:xfrm>
        </p:spPr>
        <p:txBody>
          <a:bodyPr>
            <a:normAutofit fontScale="90000"/>
          </a:bodyPr>
          <a:lstStyle/>
          <a:p>
            <a:r>
              <a:rPr lang="en-IN"/>
              <a:t>Step 2 – Now, we have to choose and add the shortest edge from vertex B. There are two edges from vertex B that are B to C with weight 10 and edge B to D with weight 4. Among the edges, the edge BD has the minimum weight. So, add it to the MST.</a:t>
            </a:r>
            <a:endParaRPr lang="en-US"/>
          </a:p>
        </p:txBody>
      </p:sp>
      <p:pic>
        <p:nvPicPr>
          <p:cNvPr id="4" name="Picture 4">
            <a:extLst>
              <a:ext uri="{FF2B5EF4-FFF2-40B4-BE49-F238E27FC236}">
                <a16:creationId xmlns:a16="http://schemas.microsoft.com/office/drawing/2014/main" id="{8C5D7D76-FDF0-0A8B-7D75-EBF1437E47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6394" y="3084349"/>
            <a:ext cx="4291216" cy="3429000"/>
          </a:xfrm>
        </p:spPr>
      </p:pic>
    </p:spTree>
    <p:extLst>
      <p:ext uri="{BB962C8B-B14F-4D97-AF65-F5344CB8AC3E}">
        <p14:creationId xmlns:p14="http://schemas.microsoft.com/office/powerpoint/2010/main" val="13222799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9958D-C0A2-00C9-75E6-21A6D1D97D09}"/>
              </a:ext>
            </a:extLst>
          </p:cNvPr>
          <p:cNvSpPr>
            <a:spLocks noGrp="1"/>
          </p:cNvSpPr>
          <p:nvPr>
            <p:ph type="title"/>
          </p:nvPr>
        </p:nvSpPr>
        <p:spPr>
          <a:xfrm>
            <a:off x="1120948" y="1490584"/>
            <a:ext cx="9950103" cy="1507376"/>
          </a:xfrm>
        </p:spPr>
        <p:txBody>
          <a:bodyPr>
            <a:normAutofit fontScale="90000"/>
          </a:bodyPr>
          <a:lstStyle/>
          <a:p>
            <a:r>
              <a:rPr lang="en-IN"/>
              <a:t>Step 3 – Now, again, choose the edge with the minimum weight among all the other edges. In this case, the edges DE and CD are such edges. Add them to MST and explore the adjacent of C, i.e., E and A. So, select the edge DE and add it to the MST.</a:t>
            </a:r>
            <a:endParaRPr lang="en-US"/>
          </a:p>
        </p:txBody>
      </p:sp>
      <p:pic>
        <p:nvPicPr>
          <p:cNvPr id="4" name="Picture 4">
            <a:extLst>
              <a:ext uri="{FF2B5EF4-FFF2-40B4-BE49-F238E27FC236}">
                <a16:creationId xmlns:a16="http://schemas.microsoft.com/office/drawing/2014/main" id="{9223EEA7-5B0F-D0AD-9CE5-6DECC451F0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8424" y="3292475"/>
            <a:ext cx="5247840" cy="3513138"/>
          </a:xfrm>
        </p:spPr>
      </p:pic>
    </p:spTree>
    <p:extLst>
      <p:ext uri="{BB962C8B-B14F-4D97-AF65-F5344CB8AC3E}">
        <p14:creationId xmlns:p14="http://schemas.microsoft.com/office/powerpoint/2010/main" val="10516914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B86A-A142-F4EA-A3D6-CBA3E8663DDA}"/>
              </a:ext>
            </a:extLst>
          </p:cNvPr>
          <p:cNvSpPr>
            <a:spLocks noGrp="1"/>
          </p:cNvSpPr>
          <p:nvPr>
            <p:ph type="title"/>
          </p:nvPr>
        </p:nvSpPr>
        <p:spPr/>
        <p:txBody>
          <a:bodyPr/>
          <a:lstStyle/>
          <a:p>
            <a:r>
              <a:rPr lang="en-IN"/>
              <a:t>Step 4 – Now, select the edge CD, and add it to the MST.</a:t>
            </a:r>
            <a:endParaRPr lang="en-US"/>
          </a:p>
        </p:txBody>
      </p:sp>
      <p:pic>
        <p:nvPicPr>
          <p:cNvPr id="4" name="Picture 4">
            <a:extLst>
              <a:ext uri="{FF2B5EF4-FFF2-40B4-BE49-F238E27FC236}">
                <a16:creationId xmlns:a16="http://schemas.microsoft.com/office/drawing/2014/main" id="{967E3048-1AAB-1985-666C-A69597020F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6170" y="2494523"/>
            <a:ext cx="6553001" cy="3513137"/>
          </a:xfrm>
        </p:spPr>
      </p:pic>
    </p:spTree>
    <p:extLst>
      <p:ext uri="{BB962C8B-B14F-4D97-AF65-F5344CB8AC3E}">
        <p14:creationId xmlns:p14="http://schemas.microsoft.com/office/powerpoint/2010/main" val="18505628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B382F-820D-70DF-9C1D-50A480C3AA4A}"/>
              </a:ext>
            </a:extLst>
          </p:cNvPr>
          <p:cNvSpPr>
            <a:spLocks noGrp="1"/>
          </p:cNvSpPr>
          <p:nvPr>
            <p:ph type="title"/>
          </p:nvPr>
        </p:nvSpPr>
        <p:spPr/>
        <p:txBody>
          <a:bodyPr>
            <a:normAutofit fontScale="90000"/>
          </a:bodyPr>
          <a:lstStyle/>
          <a:p>
            <a:r>
              <a:rPr lang="en-IN" b="1" i="0">
                <a:solidFill>
                  <a:srgbClr val="333333"/>
                </a:solidFill>
                <a:effectLst/>
                <a:latin typeface="inter-bold"/>
              </a:rPr>
              <a:t>Step 5 -</a:t>
            </a:r>
            <a:r>
              <a:rPr lang="en-IN" b="0" i="0">
                <a:solidFill>
                  <a:srgbClr val="333333"/>
                </a:solidFill>
                <a:effectLst/>
                <a:latin typeface="verdana" panose="020B0604030504040204" pitchFamily="34" charset="0"/>
              </a:rPr>
              <a:t> Now, choose the edge CA. Here, we cannot select the edge CE as it would create a cycle to the graph. So, choose the edge CA and add it to the MST.</a:t>
            </a:r>
            <a:endParaRPr lang="en-US"/>
          </a:p>
        </p:txBody>
      </p:sp>
      <p:pic>
        <p:nvPicPr>
          <p:cNvPr id="4" name="Picture 4">
            <a:extLst>
              <a:ext uri="{FF2B5EF4-FFF2-40B4-BE49-F238E27FC236}">
                <a16:creationId xmlns:a16="http://schemas.microsoft.com/office/drawing/2014/main" id="{288D6EBA-8BDB-DFA0-EC8A-308F55CDF8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4949" y="2427288"/>
            <a:ext cx="8194790" cy="3513137"/>
          </a:xfrm>
        </p:spPr>
      </p:pic>
    </p:spTree>
    <p:extLst>
      <p:ext uri="{BB962C8B-B14F-4D97-AF65-F5344CB8AC3E}">
        <p14:creationId xmlns:p14="http://schemas.microsoft.com/office/powerpoint/2010/main" val="17209328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FA75-F915-E2B3-E8BB-3DA63D860A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D43FA5C-579F-3497-C160-5407C7FBA47E}"/>
              </a:ext>
            </a:extLst>
          </p:cNvPr>
          <p:cNvSpPr>
            <a:spLocks noGrp="1"/>
          </p:cNvSpPr>
          <p:nvPr>
            <p:ph idx="1"/>
          </p:nvPr>
        </p:nvSpPr>
        <p:spPr/>
        <p:txBody>
          <a:bodyPr/>
          <a:lstStyle/>
          <a:p>
            <a:r>
              <a:rPr lang="en-IN"/>
              <a:t>The graph produced in step 5 is the minimum spanning tree of the given graph. The cost of the MST is given below –
Cost of MST = 4 + 2 + 1 + 3 = 10 units.</a:t>
            </a:r>
            <a:endParaRPr lang="en-US"/>
          </a:p>
        </p:txBody>
      </p:sp>
    </p:spTree>
    <p:extLst>
      <p:ext uri="{BB962C8B-B14F-4D97-AF65-F5344CB8AC3E}">
        <p14:creationId xmlns:p14="http://schemas.microsoft.com/office/powerpoint/2010/main" val="676022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5D7C0C98-4B61-4FD6-D7B7-C66F50B0AA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7209" y="3074194"/>
            <a:ext cx="4846285" cy="3401158"/>
          </a:xfrm>
        </p:spPr>
      </p:pic>
      <p:sp>
        <p:nvSpPr>
          <p:cNvPr id="6" name="Title">
            <a:extLst>
              <a:ext uri="{FF2B5EF4-FFF2-40B4-BE49-F238E27FC236}">
                <a16:creationId xmlns:a16="http://schemas.microsoft.com/office/drawing/2014/main" id="{EEEC69F4-B130-64D7-456F-53AEE372EA65}"/>
              </a:ext>
            </a:extLst>
          </p:cNvPr>
          <p:cNvSpPr txBox="1">
            <a:spLocks noGrp="1"/>
          </p:cNvSpPr>
          <p:nvPr>
            <p:ph type="title"/>
          </p:nvPr>
        </p:nvSpPr>
        <p:spPr>
          <a:prstGeom prst="rect">
            <a:avLst/>
          </a:prstGeom>
        </p:spPr>
        <p:txBody>
          <a:bodyPr vert="horz" lIns="91440" tIns="45720" rIns="91440" bIns="45720" rtlCol="0" anchor="b">
            <a:normAutofit/>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IN"/>
              <a:t>Directed Graph and Undirected Graph</a:t>
            </a:r>
            <a:endParaRPr lang="en-US"/>
          </a:p>
        </p:txBody>
      </p:sp>
    </p:spTree>
    <p:extLst>
      <p:ext uri="{BB962C8B-B14F-4D97-AF65-F5344CB8AC3E}">
        <p14:creationId xmlns:p14="http://schemas.microsoft.com/office/powerpoint/2010/main" val="1931366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7D164-9BED-2680-001A-9E8CEE12E760}"/>
              </a:ext>
            </a:extLst>
          </p:cNvPr>
          <p:cNvSpPr>
            <a:spLocks noGrp="1"/>
          </p:cNvSpPr>
          <p:nvPr>
            <p:ph type="title"/>
          </p:nvPr>
        </p:nvSpPr>
        <p:spPr/>
        <p:txBody>
          <a:bodyPr/>
          <a:lstStyle/>
          <a:p>
            <a:r>
              <a:rPr lang="en-IN"/>
              <a:t>Weighted graph and </a:t>
            </a:r>
            <a:r>
              <a:rPr lang="en-IN" err="1"/>
              <a:t>Unweighted</a:t>
            </a:r>
            <a:r>
              <a:rPr lang="en-IN"/>
              <a:t> graph</a:t>
            </a:r>
            <a:endParaRPr lang="en-US"/>
          </a:p>
        </p:txBody>
      </p:sp>
      <p:sp>
        <p:nvSpPr>
          <p:cNvPr id="3" name="Content Placeholder 2">
            <a:extLst>
              <a:ext uri="{FF2B5EF4-FFF2-40B4-BE49-F238E27FC236}">
                <a16:creationId xmlns:a16="http://schemas.microsoft.com/office/drawing/2014/main" id="{2B30C599-D4DC-E57D-A9DC-3F779FE992E9}"/>
              </a:ext>
            </a:extLst>
          </p:cNvPr>
          <p:cNvSpPr>
            <a:spLocks noGrp="1"/>
          </p:cNvSpPr>
          <p:nvPr>
            <p:ph idx="1"/>
          </p:nvPr>
        </p:nvSpPr>
        <p:spPr/>
        <p:txBody>
          <a:bodyPr/>
          <a:lstStyle/>
          <a:p>
            <a:pPr fontAlgn="base"/>
            <a:r>
              <a:rPr lang="en-IN"/>
              <a:t> </a:t>
            </a:r>
            <a:r>
              <a:rPr lang="en-IN" b="1" i="0">
                <a:solidFill>
                  <a:srgbClr val="191B1D"/>
                </a:solidFill>
                <a:effectLst/>
                <a:latin typeface="Helvetica Neue"/>
              </a:rPr>
              <a:t>Weighted graph:</a:t>
            </a:r>
            <a:r>
              <a:rPr lang="en-IN" b="0" i="0">
                <a:solidFill>
                  <a:srgbClr val="191B1D"/>
                </a:solidFill>
                <a:effectLst/>
                <a:latin typeface="Helvetica Neue"/>
              </a:rPr>
              <a:t> There is some weight over the edges of the graph.</a:t>
            </a:r>
          </a:p>
          <a:p>
            <a:pPr fontAlgn="base"/>
            <a:r>
              <a:rPr lang="en-IN" b="1" i="0" err="1">
                <a:solidFill>
                  <a:srgbClr val="191B1D"/>
                </a:solidFill>
                <a:effectLst/>
                <a:latin typeface="Helvetica Neue"/>
              </a:rPr>
              <a:t>Unweighted</a:t>
            </a:r>
            <a:r>
              <a:rPr lang="en-IN" b="1" i="0">
                <a:solidFill>
                  <a:srgbClr val="191B1D"/>
                </a:solidFill>
                <a:effectLst/>
                <a:latin typeface="Helvetica Neue"/>
              </a:rPr>
              <a:t> graph:</a:t>
            </a:r>
            <a:r>
              <a:rPr lang="en-IN" b="0" i="0">
                <a:solidFill>
                  <a:srgbClr val="191B1D"/>
                </a:solidFill>
                <a:effectLst/>
                <a:latin typeface="Helvetica Neue"/>
              </a:rPr>
              <a:t> There is no weight over the edges of the graph</a:t>
            </a:r>
          </a:p>
          <a:p>
            <a:endParaRPr lang="en-US"/>
          </a:p>
        </p:txBody>
      </p:sp>
      <p:pic>
        <p:nvPicPr>
          <p:cNvPr id="4" name="Picture 4">
            <a:extLst>
              <a:ext uri="{FF2B5EF4-FFF2-40B4-BE49-F238E27FC236}">
                <a16:creationId xmlns:a16="http://schemas.microsoft.com/office/drawing/2014/main" id="{02125E88-BAF4-7CB7-0246-20A4E826FB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0770" y="3429000"/>
            <a:ext cx="8128000" cy="2836107"/>
          </a:xfrm>
          <a:prstGeom prst="rect">
            <a:avLst/>
          </a:prstGeom>
        </p:spPr>
      </p:pic>
    </p:spTree>
    <p:extLst>
      <p:ext uri="{BB962C8B-B14F-4D97-AF65-F5344CB8AC3E}">
        <p14:creationId xmlns:p14="http://schemas.microsoft.com/office/powerpoint/2010/main" val="1826025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D0627-009C-705C-F6B6-E04D0804ABB5}"/>
              </a:ext>
            </a:extLst>
          </p:cNvPr>
          <p:cNvSpPr>
            <a:spLocks noGrp="1"/>
          </p:cNvSpPr>
          <p:nvPr>
            <p:ph type="title"/>
          </p:nvPr>
        </p:nvSpPr>
        <p:spPr>
          <a:xfrm>
            <a:off x="1077362" y="720434"/>
            <a:ext cx="9950103" cy="440903"/>
          </a:xfrm>
        </p:spPr>
        <p:txBody>
          <a:bodyPr>
            <a:normAutofit fontScale="90000"/>
          </a:bodyPr>
          <a:lstStyle/>
          <a:p>
            <a:r>
              <a:rPr lang="en-IN"/>
              <a:t>Graph Terminology</a:t>
            </a:r>
            <a:endParaRPr lang="en-US"/>
          </a:p>
        </p:txBody>
      </p:sp>
      <p:sp>
        <p:nvSpPr>
          <p:cNvPr id="3" name="Content Placeholder 2">
            <a:extLst>
              <a:ext uri="{FF2B5EF4-FFF2-40B4-BE49-F238E27FC236}">
                <a16:creationId xmlns:a16="http://schemas.microsoft.com/office/drawing/2014/main" id="{4800D118-F9A1-84BC-EAAE-263DE1B9A0A8}"/>
              </a:ext>
            </a:extLst>
          </p:cNvPr>
          <p:cNvSpPr>
            <a:spLocks noGrp="1"/>
          </p:cNvSpPr>
          <p:nvPr>
            <p:ph idx="1"/>
          </p:nvPr>
        </p:nvSpPr>
        <p:spPr>
          <a:xfrm>
            <a:off x="1077362" y="1332481"/>
            <a:ext cx="9325772" cy="4950638"/>
          </a:xfrm>
        </p:spPr>
        <p:txBody>
          <a:bodyPr>
            <a:normAutofit/>
          </a:bodyPr>
          <a:lstStyle/>
          <a:p>
            <a:r>
              <a:rPr lang="en-IN"/>
              <a:t> </a:t>
            </a:r>
            <a:r>
              <a:rPr lang="en-IN" b="1" i="0">
                <a:solidFill>
                  <a:srgbClr val="333333"/>
                </a:solidFill>
                <a:effectLst/>
                <a:latin typeface="verdana" panose="020B0604030504040204" pitchFamily="34" charset="0"/>
              </a:rPr>
              <a:t>path</a:t>
            </a:r>
            <a:r>
              <a:rPr lang="en-IN" b="0" i="0">
                <a:solidFill>
                  <a:srgbClr val="333333"/>
                </a:solidFill>
                <a:effectLst/>
                <a:latin typeface="verdana" panose="020B0604030504040204" pitchFamily="34" charset="0"/>
              </a:rPr>
              <a:t> can be defined as the sequence of nodes that are followed in order to reach some terminal node V from the initial node U.</a:t>
            </a:r>
          </a:p>
          <a:p>
            <a:r>
              <a:rPr lang="en-IN">
                <a:solidFill>
                  <a:srgbClr val="333333"/>
                </a:solidFill>
                <a:latin typeface="verdana" panose="020B0604030504040204" pitchFamily="34" charset="0"/>
              </a:rPr>
              <a:t> </a:t>
            </a:r>
            <a:r>
              <a:rPr lang="en-IN" i="0">
                <a:solidFill>
                  <a:srgbClr val="333333"/>
                </a:solidFill>
                <a:effectLst/>
                <a:latin typeface="verdana" panose="020B0604030504040204" pitchFamily="34" charset="0"/>
              </a:rPr>
              <a:t>path</a:t>
            </a:r>
            <a:r>
              <a:rPr lang="en-IN" b="0" i="0">
                <a:solidFill>
                  <a:srgbClr val="333333"/>
                </a:solidFill>
                <a:effectLst/>
                <a:latin typeface="verdana" panose="020B0604030504040204" pitchFamily="34" charset="0"/>
              </a:rPr>
              <a:t> will be called as </a:t>
            </a:r>
            <a:r>
              <a:rPr lang="en-IN" b="1" i="0">
                <a:solidFill>
                  <a:srgbClr val="333333"/>
                </a:solidFill>
                <a:effectLst/>
                <a:latin typeface="verdana" panose="020B0604030504040204" pitchFamily="34" charset="0"/>
              </a:rPr>
              <a:t>closed path </a:t>
            </a:r>
            <a:r>
              <a:rPr lang="en-IN" b="0" i="0">
                <a:solidFill>
                  <a:srgbClr val="333333"/>
                </a:solidFill>
                <a:effectLst/>
                <a:latin typeface="verdana" panose="020B0604030504040204" pitchFamily="34" charset="0"/>
              </a:rPr>
              <a:t>if the initial node is same as terminal node.</a:t>
            </a:r>
          </a:p>
          <a:p>
            <a:r>
              <a:rPr lang="en-IN" b="1" i="0">
                <a:solidFill>
                  <a:srgbClr val="333333"/>
                </a:solidFill>
                <a:effectLst/>
                <a:latin typeface="verdana" panose="020B0604030504040204" pitchFamily="34" charset="0"/>
              </a:rPr>
              <a:t>cycle</a:t>
            </a:r>
            <a:r>
              <a:rPr lang="en-IN" b="0" i="0">
                <a:solidFill>
                  <a:srgbClr val="333333"/>
                </a:solidFill>
                <a:effectLst/>
                <a:latin typeface="verdana" panose="020B0604030504040204" pitchFamily="34" charset="0"/>
              </a:rPr>
              <a:t> can be defined as the path which has no repeated edges or vertices except the first and last vertices.</a:t>
            </a:r>
          </a:p>
          <a:p>
            <a:r>
              <a:rPr lang="en-IN">
                <a:solidFill>
                  <a:srgbClr val="333333"/>
                </a:solidFill>
                <a:latin typeface="verdana" panose="020B0604030504040204" pitchFamily="34" charset="0"/>
              </a:rPr>
              <a:t> </a:t>
            </a:r>
            <a:r>
              <a:rPr lang="en-IN" b="1" i="0">
                <a:solidFill>
                  <a:srgbClr val="333333"/>
                </a:solidFill>
                <a:effectLst/>
                <a:latin typeface="verdana" panose="020B0604030504040204" pitchFamily="34" charset="0"/>
              </a:rPr>
              <a:t>degree</a:t>
            </a:r>
            <a:r>
              <a:rPr lang="en-IN" b="0" i="0">
                <a:solidFill>
                  <a:srgbClr val="333333"/>
                </a:solidFill>
                <a:effectLst/>
                <a:latin typeface="verdana" panose="020B0604030504040204" pitchFamily="34" charset="0"/>
              </a:rPr>
              <a:t> of a node is the number of edges that are connected with that node. A node with degree 0 is called as isolated node.</a:t>
            </a:r>
          </a:p>
          <a:p>
            <a:r>
              <a:rPr lang="en-IN">
                <a:solidFill>
                  <a:srgbClr val="333333"/>
                </a:solidFill>
                <a:latin typeface="verdana" panose="020B0604030504040204" pitchFamily="34" charset="0"/>
              </a:rPr>
              <a:t> </a:t>
            </a:r>
            <a:r>
              <a:rPr lang="en-IN" b="1">
                <a:solidFill>
                  <a:srgbClr val="333333"/>
                </a:solidFill>
                <a:latin typeface="verdana" panose="020B0604030504040204" pitchFamily="34" charset="0"/>
              </a:rPr>
              <a:t>Adjacency</a:t>
            </a:r>
            <a:r>
              <a:rPr lang="en-IN">
                <a:solidFill>
                  <a:srgbClr val="333333"/>
                </a:solidFill>
                <a:latin typeface="verdana" panose="020B0604030504040204" pitchFamily="34" charset="0"/>
              </a:rPr>
              <a:t>: A vertex is said to be adjacent to another vertex if there is an edge connecting them.</a:t>
            </a:r>
            <a:endParaRPr lang="en-US"/>
          </a:p>
        </p:txBody>
      </p:sp>
    </p:spTree>
    <p:extLst>
      <p:ext uri="{BB962C8B-B14F-4D97-AF65-F5344CB8AC3E}">
        <p14:creationId xmlns:p14="http://schemas.microsoft.com/office/powerpoint/2010/main" val="3519151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1C048-69DA-9BA2-67F7-FB6B88585197}"/>
              </a:ext>
            </a:extLst>
          </p:cNvPr>
          <p:cNvSpPr>
            <a:spLocks noGrp="1"/>
          </p:cNvSpPr>
          <p:nvPr>
            <p:ph type="title"/>
          </p:nvPr>
        </p:nvSpPr>
        <p:spPr/>
        <p:txBody>
          <a:bodyPr/>
          <a:lstStyle/>
          <a:p>
            <a:r>
              <a:rPr lang="en-IN"/>
              <a:t>Adjacency Matrix</a:t>
            </a:r>
            <a:endParaRPr lang="en-US"/>
          </a:p>
        </p:txBody>
      </p:sp>
      <p:sp>
        <p:nvSpPr>
          <p:cNvPr id="3" name="Content Placeholder 2">
            <a:extLst>
              <a:ext uri="{FF2B5EF4-FFF2-40B4-BE49-F238E27FC236}">
                <a16:creationId xmlns:a16="http://schemas.microsoft.com/office/drawing/2014/main" id="{2145E6D2-2538-4113-E748-0207B425DF54}"/>
              </a:ext>
            </a:extLst>
          </p:cNvPr>
          <p:cNvSpPr>
            <a:spLocks noGrp="1"/>
          </p:cNvSpPr>
          <p:nvPr>
            <p:ph idx="1"/>
          </p:nvPr>
        </p:nvSpPr>
        <p:spPr/>
        <p:txBody>
          <a:bodyPr/>
          <a:lstStyle/>
          <a:p>
            <a:r>
              <a:rPr lang="en-IN"/>
              <a:t> Adjacency matrix is a sequential representation.
It is used to represent which nodes are adjacent to each other. i.e. Is there any edge connecting nodes to a graph.
In this representation, we have to construct a </a:t>
            </a:r>
            <a:r>
              <a:rPr lang="en-IN" err="1"/>
              <a:t>nXn</a:t>
            </a:r>
            <a:r>
              <a:rPr lang="en-IN"/>
              <a:t> matrix A. If there is any edge from a vertex </a:t>
            </a:r>
            <a:r>
              <a:rPr lang="en-IN" err="1"/>
              <a:t>i</a:t>
            </a:r>
            <a:r>
              <a:rPr lang="en-IN"/>
              <a:t> to vertex j, then the corresponding element of A, </a:t>
            </a:r>
            <a:r>
              <a:rPr lang="en-IN" err="1"/>
              <a:t>ai,j</a:t>
            </a:r>
            <a:r>
              <a:rPr lang="en-IN"/>
              <a:t> = 1, otherwise </a:t>
            </a:r>
            <a:r>
              <a:rPr lang="en-IN" err="1"/>
              <a:t>ai,j</a:t>
            </a:r>
            <a:r>
              <a:rPr lang="en-IN"/>
              <a:t>= 0.</a:t>
            </a:r>
            <a:endParaRPr lang="en-US"/>
          </a:p>
        </p:txBody>
      </p:sp>
    </p:spTree>
    <p:extLst>
      <p:ext uri="{BB962C8B-B14F-4D97-AF65-F5344CB8AC3E}">
        <p14:creationId xmlns:p14="http://schemas.microsoft.com/office/powerpoint/2010/main" val="3465425447"/>
      </p:ext>
    </p:extLst>
  </p:cSld>
  <p:clrMapOvr>
    <a:masterClrMapping/>
  </p:clrMapOvr>
</p:sld>
</file>

<file path=ppt/theme/theme1.xml><?xml version="1.0" encoding="utf-8"?>
<a:theme xmlns:a="http://schemas.openxmlformats.org/drawingml/2006/main" name="BlocksVTI">
  <a:themeElements>
    <a:clrScheme name="AnalogousFromRegularSeedRightStep">
      <a:dk1>
        <a:srgbClr val="000000"/>
      </a:dk1>
      <a:lt1>
        <a:srgbClr val="FFFFFF"/>
      </a:lt1>
      <a:dk2>
        <a:srgbClr val="3C3522"/>
      </a:dk2>
      <a:lt2>
        <a:srgbClr val="E2E8E5"/>
      </a:lt2>
      <a:accent1>
        <a:srgbClr val="E7298B"/>
      </a:accent1>
      <a:accent2>
        <a:srgbClr val="D5172A"/>
      </a:accent2>
      <a:accent3>
        <a:srgbClr val="E76629"/>
      </a:accent3>
      <a:accent4>
        <a:srgbClr val="CA9B16"/>
      </a:accent4>
      <a:accent5>
        <a:srgbClr val="97AC1F"/>
      </a:accent5>
      <a:accent6>
        <a:srgbClr val="5BB814"/>
      </a:accent6>
      <a:hlink>
        <a:srgbClr val="309260"/>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7E6B5753000C348BA726F99FE2F0B93" ma:contentTypeVersion="5" ma:contentTypeDescription="Create a new document." ma:contentTypeScope="" ma:versionID="86422cb962ee0e72bbf42d0f8775927f">
  <xsd:schema xmlns:xsd="http://www.w3.org/2001/XMLSchema" xmlns:xs="http://www.w3.org/2001/XMLSchema" xmlns:p="http://schemas.microsoft.com/office/2006/metadata/properties" xmlns:ns2="2e9bb298-4dfd-4be4-977d-753482541b67" xmlns:ns3="9cc2de29-1b0e-4ab8-a781-ea52e22a278f" targetNamespace="http://schemas.microsoft.com/office/2006/metadata/properties" ma:root="true" ma:fieldsID="627b25f3fb28ff02e9f0ec4584240ed3" ns2:_="" ns3:_="">
    <xsd:import namespace="2e9bb298-4dfd-4be4-977d-753482541b67"/>
    <xsd:import namespace="9cc2de29-1b0e-4ab8-a781-ea52e22a278f"/>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9bb298-4dfd-4be4-977d-753482541b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cc2de29-1b0e-4ab8-a781-ea52e22a278f"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40BF721-A30A-4DE8-8121-406B9DC09036}">
  <ds:schemaRefs>
    <ds:schemaRef ds:uri="http://schemas.microsoft.com/sharepoint/v3/contenttype/forms"/>
  </ds:schemaRefs>
</ds:datastoreItem>
</file>

<file path=customXml/itemProps2.xml><?xml version="1.0" encoding="utf-8"?>
<ds:datastoreItem xmlns:ds="http://schemas.openxmlformats.org/officeDocument/2006/customXml" ds:itemID="{EAD48291-7B6E-44EF-BE05-2CA395101950}"/>
</file>

<file path=customXml/itemProps3.xml><?xml version="1.0" encoding="utf-8"?>
<ds:datastoreItem xmlns:ds="http://schemas.openxmlformats.org/officeDocument/2006/customXml" ds:itemID="{F3B080AC-5430-4093-859A-D9378EF8782C}"/>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56</Slides>
  <Notes>0</Notes>
  <HiddenSlides>0</HiddenSlide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BlocksVTI</vt:lpstr>
      <vt:lpstr>Graph </vt:lpstr>
      <vt:lpstr>Graph</vt:lpstr>
      <vt:lpstr>Graph</vt:lpstr>
      <vt:lpstr>Graph</vt:lpstr>
      <vt:lpstr>Directed Graph and Undirected Graph</vt:lpstr>
      <vt:lpstr>Directed Graph and Undirected Graph</vt:lpstr>
      <vt:lpstr>Weighted graph and Unweighted graph</vt:lpstr>
      <vt:lpstr>Graph Terminology</vt:lpstr>
      <vt:lpstr>Adjacency Matrix</vt:lpstr>
      <vt:lpstr>Representation of Graph</vt:lpstr>
      <vt:lpstr>Undirected Graph</vt:lpstr>
      <vt:lpstr>Directed Graph</vt:lpstr>
      <vt:lpstr>Adjacency list</vt:lpstr>
      <vt:lpstr>Adjacency list</vt:lpstr>
      <vt:lpstr>Traversing a Graph</vt:lpstr>
      <vt:lpstr>Adjacency list</vt:lpstr>
      <vt:lpstr>Traversing a Graph</vt:lpstr>
      <vt:lpstr>Bfs</vt:lpstr>
      <vt:lpstr>PowerPoint Presentation</vt:lpstr>
      <vt:lpstr>PowerPoint Presentation</vt:lpstr>
      <vt:lpstr>Traversing a Graph-Depth  First Search.</vt:lpstr>
      <vt:lpstr>DFS</vt:lpstr>
      <vt:lpstr>Traversing a Graph-Depth  First Search.</vt:lpstr>
      <vt:lpstr>Traversing a Graph</vt:lpstr>
      <vt:lpstr>Traversing a Graph</vt:lpstr>
      <vt:lpstr>Traversing a Graph</vt:lpstr>
      <vt:lpstr>Traversing a Graph </vt:lpstr>
      <vt:lpstr>Traversing a Graph</vt:lpstr>
      <vt:lpstr>Traversing a Graph</vt:lpstr>
      <vt:lpstr>Traversing a Graph</vt:lpstr>
      <vt:lpstr>Spanning Tree</vt:lpstr>
      <vt:lpstr>Spanning Tree</vt:lpstr>
      <vt:lpstr>Spanning Tree</vt:lpstr>
      <vt:lpstr>Spanning Tree</vt:lpstr>
      <vt:lpstr>Properties of spanning tree</vt:lpstr>
      <vt:lpstr>Minimum Spanning Tree</vt:lpstr>
      <vt:lpstr>Minimum Spanning Tree</vt:lpstr>
      <vt:lpstr>Minimum Spanning Tree</vt:lpstr>
      <vt:lpstr>Algorithm for Minimum Spanning Tree</vt:lpstr>
      <vt:lpstr>Kruskals Algorithm</vt:lpstr>
      <vt:lpstr>Kruskals algorithm</vt:lpstr>
      <vt:lpstr>PowerPoint Presentation</vt:lpstr>
      <vt:lpstr>Step 2 – Add the edge DE with weight 2 to the MST as it is not creating the cycle.</vt:lpstr>
      <vt:lpstr>Step 3 – Add the edge BC with weight 3 to the MST, as it is not creating any cycle or loop.</vt:lpstr>
      <vt:lpstr>Step 4 – Now, pick the edge CD with weight 4 to the MST, as it is not forming the cycle.</vt:lpstr>
      <vt:lpstr>Step 5 – After that, pick the edge AE with weight 5. Including this edge will create the cycle, so discard it.</vt:lpstr>
      <vt:lpstr>PowerPoint Presentation</vt:lpstr>
      <vt:lpstr>Prims algorithm</vt:lpstr>
      <vt:lpstr>Prims algorithm</vt:lpstr>
      <vt:lpstr>Prims algorithm</vt:lpstr>
      <vt:lpstr>PowerPoint Presentation</vt:lpstr>
      <vt:lpstr>Step 2 – Now, we have to choose and add the shortest edge from vertex B. There are two edges from vertex B that are B to C with weight 10 and edge B to D with weight 4. Among the edges, the edge BD has the minimum weight. So, add it to the MST.</vt:lpstr>
      <vt:lpstr>Step 3 – Now, again, choose the edge with the minimum weight among all the other edges. In this case, the edges DE and CD are such edges. Add them to MST and explore the adjacent of C, i.e., E and A. So, select the edge DE and add it to the MST.</vt:lpstr>
      <vt:lpstr>Step 4 – Now, select the edge CD, and add it to the MST.</vt:lpstr>
      <vt:lpstr>Step 5 - Now, choose the edge CA. Here, we cannot select the edge CE as it would create a cycle to the graph. So, choose the edge CA and add it to the MST.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dc:title>
  <dc:creator>Savitha Gopal</dc:creator>
  <cp:revision>1</cp:revision>
  <dcterms:created xsi:type="dcterms:W3CDTF">2023-11-13T11:58:50Z</dcterms:created>
  <dcterms:modified xsi:type="dcterms:W3CDTF">2023-12-03T18:42:42Z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0x01010047E6B5753000C348BA726F99FE2F0B93</vt:lpwstr>
  </property>
</Properties>
</file>