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77" r:id="rId8"/>
    <p:sldId id="260" r:id="rId9"/>
    <p:sldId id="261" r:id="rId10"/>
    <p:sldId id="262" r:id="rId11"/>
    <p:sldId id="267" r:id="rId12"/>
    <p:sldId id="268" r:id="rId13"/>
    <p:sldId id="263" r:id="rId14"/>
    <p:sldId id="264" r:id="rId15"/>
    <p:sldId id="270" r:id="rId16"/>
    <p:sldId id="266" r:id="rId17"/>
    <p:sldId id="265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98" r:id="rId29"/>
    <p:sldId id="281" r:id="rId30"/>
    <p:sldId id="299" r:id="rId31"/>
    <p:sldId id="282" r:id="rId32"/>
    <p:sldId id="300" r:id="rId33"/>
    <p:sldId id="283" r:id="rId34"/>
    <p:sldId id="284" r:id="rId35"/>
    <p:sldId id="285" r:id="rId36"/>
    <p:sldId id="286" r:id="rId37"/>
    <p:sldId id="290" r:id="rId38"/>
    <p:sldId id="287" r:id="rId39"/>
    <p:sldId id="288" r:id="rId40"/>
    <p:sldId id="289" r:id="rId41"/>
    <p:sldId id="291" r:id="rId42"/>
    <p:sldId id="296" r:id="rId43"/>
    <p:sldId id="310" r:id="rId44"/>
    <p:sldId id="297" r:id="rId45"/>
    <p:sldId id="311" r:id="rId46"/>
    <p:sldId id="292" r:id="rId47"/>
    <p:sldId id="294" r:id="rId48"/>
    <p:sldId id="293" r:id="rId49"/>
    <p:sldId id="312" r:id="rId50"/>
    <p:sldId id="295" r:id="rId51"/>
    <p:sldId id="301" r:id="rId52"/>
    <p:sldId id="302" r:id="rId53"/>
    <p:sldId id="303" r:id="rId54"/>
    <p:sldId id="30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3B7C8-99A4-4FE6-8D2A-01B8D72CF23E}" v="1" dt="2023-10-22T06:49:05.349"/>
    <p1510:client id="{796D864B-171F-4CB4-8B4C-FC6AEAD5C87F}" v="2" dt="2023-10-22T07:14:14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ip R Prasad" userId="S::kh.en.u3cds22057@kh.students.amrita.edu::9eff65bb-c150-4fe1-aeab-f1c94438129e" providerId="AD" clId="Web-{1823B7C8-99A4-4FE6-8D2A-01B8D72CF23E}"/>
    <pc:docChg chg="sldOrd">
      <pc:chgData name="Parthip R Prasad" userId="S::kh.en.u3cds22057@kh.students.amrita.edu::9eff65bb-c150-4fe1-aeab-f1c94438129e" providerId="AD" clId="Web-{1823B7C8-99A4-4FE6-8D2A-01B8D72CF23E}" dt="2023-10-22T06:49:05.349" v="0"/>
      <pc:docMkLst>
        <pc:docMk/>
      </pc:docMkLst>
      <pc:sldChg chg="ord">
        <pc:chgData name="Parthip R Prasad" userId="S::kh.en.u3cds22057@kh.students.amrita.edu::9eff65bb-c150-4fe1-aeab-f1c94438129e" providerId="AD" clId="Web-{1823B7C8-99A4-4FE6-8D2A-01B8D72CF23E}" dt="2023-10-22T06:49:05.349" v="0"/>
        <pc:sldMkLst>
          <pc:docMk/>
          <pc:sldMk cId="895150262" sldId="287"/>
        </pc:sldMkLst>
      </pc:sldChg>
    </pc:docChg>
  </pc:docChgLst>
  <pc:docChgLst>
    <pc:chgData name="Gowri Venugopal" userId="S::kh.en.u3cds22036@kh.students.amrita.edu::08d56de4-51f3-46d0-9b10-da871731646d" providerId="AD" clId="Web-{796D864B-171F-4CB4-8B4C-FC6AEAD5C87F}"/>
    <pc:docChg chg="sldOrd">
      <pc:chgData name="Gowri Venugopal" userId="S::kh.en.u3cds22036@kh.students.amrita.edu::08d56de4-51f3-46d0-9b10-da871731646d" providerId="AD" clId="Web-{796D864B-171F-4CB4-8B4C-FC6AEAD5C87F}" dt="2023-10-22T07:14:14.288" v="1"/>
      <pc:docMkLst>
        <pc:docMk/>
      </pc:docMkLst>
      <pc:sldChg chg="ord">
        <pc:chgData name="Gowri Venugopal" userId="S::kh.en.u3cds22036@kh.students.amrita.edu::08d56de4-51f3-46d0-9b10-da871731646d" providerId="AD" clId="Web-{796D864B-171F-4CB4-8B4C-FC6AEAD5C87F}" dt="2023-10-22T07:14:14.288" v="1"/>
        <pc:sldMkLst>
          <pc:docMk/>
          <pc:sldMk cId="1174600265" sldId="265"/>
        </pc:sldMkLst>
      </pc:sldChg>
      <pc:sldChg chg="ord">
        <pc:chgData name="Gowri Venugopal" userId="S::kh.en.u3cds22036@kh.students.amrita.edu::08d56de4-51f3-46d0-9b10-da871731646d" providerId="AD" clId="Web-{796D864B-171F-4CB4-8B4C-FC6AEAD5C87F}" dt="2023-10-22T06:33:27.337" v="0"/>
        <pc:sldMkLst>
          <pc:docMk/>
          <pc:sldMk cId="3704470508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AD2C-379E-DEA2-5F5D-2318D40C7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46ACF-4E1C-85E1-87C8-63E405C44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38D19-5680-EF56-DACD-F3D0ECA0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9D1A-9830-A947-ABCC-E7552089C5C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37AC-F39E-9B1D-7FD2-EDAC3C00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EF7BA-06F3-0989-3F59-D96B8CA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EC29-2C70-8447-A2D7-1B1D73A8B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83DD-D879-CDE9-87FF-5A99081D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07890-160D-DDF0-CBA3-14901655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3B68B-AE21-6A43-38FF-CC806CA2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9D1A-9830-A947-ABCC-E7552089C5C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15089-BDB3-2040-6EB1-71AC9667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5B587-BDF0-71C5-A155-810E9FF5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EC29-2C70-8447-A2D7-1B1D73A8B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0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CC7694-6959-0F17-054E-06E97D0FD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DFE60-0972-91C9-AF15-0EB5BF98A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9D5E3-3E37-6B0C-E4DE-ADBCF48D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9D1A-9830-A947-ABCC-E7552089C5C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D7649-7064-49AF-E5A3-65C5E0F3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22BD4-4718-4766-C715-7A8F35F9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EC29-2C70-8447-A2D7-1B1D73A8B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2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C28B-4E62-33B9-90B6-F58DF56B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A5D1-C278-BDE6-1232-3B7C95749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C1BE-419D-0EC3-F66C-119A5619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9D1A-9830-A947-ABCC-E7552089C5C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B6F92-A3AD-1329-7523-3BF1E35B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506A2-3C78-39CB-1D43-86E57092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EC29-2C70-8447-A2D7-1B1D73A8B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E9D4-300D-D6AF-05D4-8F9BBA89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967AF-6CC4-76A4-800C-914D77F4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F0490-1495-6A2B-1AC7-37DBFB8D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9D1A-9830-A947-ABCC-E7552089C5C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EFC36-66A9-A12A-3516-198D856F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92745-9D18-FE94-4F77-13C295F8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EC29-2C70-8447-A2D7-1B1D73A8B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0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237E-C762-13BE-EADB-36C7F7D3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3966-13A6-BE5D-3EA2-570016BB6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0A490-9192-27C9-CEF2-D43030103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E95E3-5418-DFB9-1A5C-5FF0AF65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9D1A-9830-A947-ABCC-E7552089C5C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35235-6FC8-5F97-547A-7108B2BA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3727E-A897-AEE1-3A86-274C6BE5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EC29-2C70-8447-A2D7-1B1D73A8B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505A-CA0C-39E5-EBB9-F3B8C5D4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05767-ACDF-7FA5-4729-73B1E35EF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C2D4E-CD63-C26E-8C4B-85A01592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C383C-A47B-E3F9-D966-A6537054C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11945-51D5-7AA4-4EEA-CF839C3EB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15D31-AD2D-0ADB-2D7D-BC6528A0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9D1A-9830-A947-ABCC-E7552089C5C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73C6A-A4FB-D4AA-07C8-E6CB4C84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3B28C-7239-3ABB-CDA3-8C2956DD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EC29-2C70-8447-A2D7-1B1D73A8B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408A-50FB-FA0E-508E-FD77DA1E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D87C8-EEF3-22FE-4BB6-04EF9D57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9D1A-9830-A947-ABCC-E7552089C5C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C03CB-19E1-75F4-FEDC-E3501D35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F2466-2013-3C4E-4FC5-0F6DC055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EC29-2C70-8447-A2D7-1B1D73A8B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6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0E3F6-BB38-5F48-57A2-1C57CD33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9D1A-9830-A947-ABCC-E7552089C5C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4FFF0-ABD2-8CCC-E351-0BF1D8BB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507FE-49B9-A575-1F54-22D1F5AC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EC29-2C70-8447-A2D7-1B1D73A8B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9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F36E-5AFA-484B-F030-04D0B043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0D38F-C478-CEC2-36C8-EEE76C211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6D59A-577C-C3B7-EC55-BF3E9777E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1CE21-86AB-33D3-1CD7-F5360D74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9D1A-9830-A947-ABCC-E7552089C5C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A012E-362B-B536-A0D4-F44F16BA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16AFE-0474-F4D1-14E9-F297E8E9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EC29-2C70-8447-A2D7-1B1D73A8B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8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A5F0-16D6-E7C4-4785-C0342185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85C3B-1974-EE61-1069-1A45F75C9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1A2AB-6A43-107C-EA5B-E6F94F91E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65AA0-7DD3-D6D5-2F5F-FD83CFF8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9D1A-9830-A947-ABCC-E7552089C5C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AACDD-25B3-9072-B463-5674A89A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4236E-0123-C034-C04A-65CA0BBB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EC29-2C70-8447-A2D7-1B1D73A8B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3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47226-4162-0B52-6F38-948ECF92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2C451-CE2A-0588-84E2-F677BE7B5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78275-00F7-6957-B3EB-374A664F6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9D1A-9830-A947-ABCC-E7552089C5C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F67B-58C3-C3AE-9AA5-18ECCF999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58416-C2BF-CCED-BAEC-D48C329E7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EC29-2C70-8447-A2D7-1B1D73A8B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4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1479-07DD-7BE5-0E38-9566241AB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Pointers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D99D2-12E4-59A8-76E8-20CE9E537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748F-AF69-3CC2-D842-43B74D9D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 Dereferencing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5E958-1004-0539-CA0C-F5916BB73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Dereferencing a pointer is the process of accessing the value stored in the memory address specified in the pointer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4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FACE-91AB-643A-31DD-9B87C0F6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Example 1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5471-F296-57B6-D997-574C106FF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/>
              <a:t>
</a:t>
            </a:r>
            <a:r>
              <a:rPr lang="en-IN" b="1"/>
              <a:t>#include &lt;</a:t>
            </a:r>
            <a:r>
              <a:rPr lang="en-IN" b="1" err="1"/>
              <a:t>stdio.h</a:t>
            </a:r>
            <a:r>
              <a:rPr lang="en-IN" b="1"/>
              <a:t>&gt;
void main</a:t>
            </a:r>
            <a:r>
              <a:rPr lang="en-IN" sz="3200" b="1"/>
              <a:t>() 
{
    </a:t>
            </a:r>
            <a:r>
              <a:rPr lang="en-IN" sz="3200" b="1" err="1"/>
              <a:t>int</a:t>
            </a:r>
            <a:r>
              <a:rPr lang="en-IN" sz="3200" b="1"/>
              <a:t> </a:t>
            </a:r>
            <a:r>
              <a:rPr lang="en-IN" sz="3200" b="1" err="1"/>
              <a:t>var</a:t>
            </a:r>
            <a:r>
              <a:rPr lang="en-IN" sz="3200" b="1"/>
              <a:t> = 10;
    </a:t>
            </a:r>
            <a:r>
              <a:rPr lang="en-IN" sz="3200" b="1" err="1"/>
              <a:t>int</a:t>
            </a:r>
            <a:r>
              <a:rPr lang="en-IN" sz="3200" b="1"/>
              <a:t>* </a:t>
            </a:r>
            <a:r>
              <a:rPr lang="en-IN" sz="3200" b="1" err="1"/>
              <a:t>ptr</a:t>
            </a:r>
            <a:r>
              <a:rPr lang="en-IN" sz="3200" b="1"/>
              <a:t>;
    </a:t>
            </a:r>
            <a:r>
              <a:rPr lang="en-IN" sz="3200" b="1" err="1"/>
              <a:t>ptr</a:t>
            </a:r>
            <a:r>
              <a:rPr lang="en-IN" sz="3200" b="1"/>
              <a:t> = &amp;</a:t>
            </a:r>
            <a:r>
              <a:rPr lang="en-IN" sz="3200" b="1" err="1"/>
              <a:t>var</a:t>
            </a:r>
            <a:r>
              <a:rPr lang="en-IN" sz="3200" b="1"/>
              <a:t>;
    </a:t>
            </a:r>
            <a:r>
              <a:rPr lang="en-IN" sz="3200" b="1" err="1"/>
              <a:t>printf</a:t>
            </a:r>
            <a:r>
              <a:rPr lang="en-IN" sz="3200" b="1"/>
              <a:t>(“Value at </a:t>
            </a:r>
            <a:r>
              <a:rPr lang="en-IN" sz="3200" b="1" err="1"/>
              <a:t>ptr</a:t>
            </a:r>
            <a:r>
              <a:rPr lang="en-IN" sz="3200" b="1"/>
              <a:t> = %p \n”, </a:t>
            </a:r>
            <a:r>
              <a:rPr lang="en-IN" sz="3200" b="1" err="1"/>
              <a:t>ptr</a:t>
            </a:r>
            <a:r>
              <a:rPr lang="en-IN" sz="3200" b="1"/>
              <a:t>);
    </a:t>
            </a:r>
            <a:r>
              <a:rPr lang="en-IN" sz="3200" b="1" err="1"/>
              <a:t>printf</a:t>
            </a:r>
            <a:r>
              <a:rPr lang="en-IN" sz="3200" b="1"/>
              <a:t>(“Value at </a:t>
            </a:r>
            <a:r>
              <a:rPr lang="en-IN" sz="3200" b="1" err="1"/>
              <a:t>var</a:t>
            </a:r>
            <a:r>
              <a:rPr lang="en-IN" sz="3200" b="1"/>
              <a:t> = %d \n”, </a:t>
            </a:r>
            <a:r>
              <a:rPr lang="en-IN" sz="3200" b="1" err="1"/>
              <a:t>var</a:t>
            </a:r>
            <a:r>
              <a:rPr lang="en-IN" sz="3200" b="1"/>
              <a:t>);
    </a:t>
            </a:r>
            <a:r>
              <a:rPr lang="en-IN" sz="3200" b="1" err="1"/>
              <a:t>printf</a:t>
            </a:r>
            <a:r>
              <a:rPr lang="en-IN" sz="3200" b="1"/>
              <a:t>(“Value at *</a:t>
            </a:r>
            <a:r>
              <a:rPr lang="en-IN" sz="3200" b="1" err="1"/>
              <a:t>ptr</a:t>
            </a:r>
            <a:r>
              <a:rPr lang="en-IN" sz="3200" b="1"/>
              <a:t> = %d \n”, *</a:t>
            </a:r>
            <a:r>
              <a:rPr lang="en-IN" sz="3200" b="1" err="1"/>
              <a:t>ptr</a:t>
            </a:r>
            <a:r>
              <a:rPr lang="en-IN" sz="3200" b="1"/>
              <a:t>);
}
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06613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5D9F-CB18-72CD-65F2-306BB52E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Output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62394-EC38-678D-6584-85062F71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/>
              <a:t>Output</a:t>
            </a:r>
            <a:r>
              <a:rPr lang="en-IN"/>
              <a:t>
Value at </a:t>
            </a:r>
            <a:r>
              <a:rPr lang="en-IN" err="1"/>
              <a:t>ptr</a:t>
            </a:r>
            <a:r>
              <a:rPr lang="en-IN"/>
              <a:t> = 0x7fff1038675c 
Value at </a:t>
            </a:r>
            <a:r>
              <a:rPr lang="en-IN" err="1"/>
              <a:t>var</a:t>
            </a:r>
            <a:r>
              <a:rPr lang="en-IN"/>
              <a:t> = 10 
Value at *</a:t>
            </a:r>
            <a:r>
              <a:rPr lang="en-IN" err="1"/>
              <a:t>ptr</a:t>
            </a:r>
            <a:r>
              <a:rPr lang="en-IN"/>
              <a:t> = 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1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91FB-55B4-E617-7D34-261F17B3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Example2</a:t>
            </a:r>
            <a:br>
              <a:rPr lang="en-IN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9A07-2809-86A6-7DBD-C573ADC71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460"/>
            <a:ext cx="10515600" cy="4954503"/>
          </a:xfrm>
        </p:spPr>
        <p:txBody>
          <a:bodyPr/>
          <a:lstStyle/>
          <a:p>
            <a:r>
              <a:rPr lang="en-IN">
                <a:solidFill>
                  <a:srgbClr val="C678DD"/>
                </a:solidFill>
                <a:effectLst/>
              </a:rPr>
              <a:t>#include &lt;</a:t>
            </a:r>
            <a:r>
              <a:rPr lang="en-IN" err="1">
                <a:solidFill>
                  <a:srgbClr val="C678DD"/>
                </a:solidFill>
                <a:effectLst/>
              </a:rPr>
              <a:t>stdio.h</a:t>
            </a:r>
            <a:r>
              <a:rPr lang="en-IN">
                <a:solidFill>
                  <a:srgbClr val="C678DD"/>
                </a:solidFill>
                <a:effectLst/>
              </a:rPr>
              <a:t>&gt;
void main() </a:t>
            </a:r>
          </a:p>
          <a:p>
            <a:r>
              <a:rPr lang="en-IN">
                <a:solidFill>
                  <a:srgbClr val="C678DD"/>
                </a:solidFill>
              </a:rPr>
              <a:t>{</a:t>
            </a:r>
          </a:p>
          <a:p>
            <a:r>
              <a:rPr lang="en-IN" err="1">
                <a:solidFill>
                  <a:srgbClr val="C678DD"/>
                </a:solidFill>
              </a:rPr>
              <a:t>Int</a:t>
            </a:r>
            <a:r>
              <a:rPr lang="en-IN">
                <a:solidFill>
                  <a:srgbClr val="C678DD"/>
                </a:solidFill>
              </a:rPr>
              <a:t> </a:t>
            </a:r>
            <a:r>
              <a:rPr lang="en-IN"/>
              <a:t>* pc, c;</a:t>
            </a:r>
          </a:p>
          <a:p>
            <a:r>
              <a:rPr lang="en-IN"/>
              <a:t> c = </a:t>
            </a:r>
            <a:r>
              <a:rPr lang="en-IN">
                <a:solidFill>
                  <a:srgbClr val="D19A66"/>
                </a:solidFill>
                <a:effectLst/>
              </a:rPr>
              <a:t>5</a:t>
            </a:r>
            <a:r>
              <a:rPr lang="en-IN"/>
              <a:t>;</a:t>
            </a:r>
          </a:p>
          <a:p>
            <a:r>
              <a:rPr lang="en-IN"/>
              <a:t> pc = &amp;c;</a:t>
            </a:r>
          </a:p>
          <a:p>
            <a:r>
              <a:rPr lang="en-IN"/>
              <a:t> </a:t>
            </a:r>
            <a:r>
              <a:rPr lang="en-IN" err="1">
                <a:solidFill>
                  <a:srgbClr val="E6C07B"/>
                </a:solidFill>
                <a:effectLst/>
              </a:rPr>
              <a:t>printf</a:t>
            </a:r>
            <a:r>
              <a:rPr lang="en-IN"/>
              <a:t>(</a:t>
            </a:r>
            <a:r>
              <a:rPr lang="en-IN">
                <a:solidFill>
                  <a:srgbClr val="98C379"/>
                </a:solidFill>
                <a:effectLst/>
              </a:rPr>
              <a:t>"%d"</a:t>
            </a:r>
            <a:r>
              <a:rPr lang="en-IN"/>
              <a:t>, *pc);}</a:t>
            </a:r>
          </a:p>
          <a:p>
            <a:endParaRPr lang="en-IN"/>
          </a:p>
          <a:p>
            <a:pPr marL="0" indent="0">
              <a:buNone/>
            </a:pPr>
            <a:r>
              <a:rPr lang="en-IN"/>
              <a:t>       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67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E2DA-6AF4-9DA5-E1A8-3C9D38AA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Pointers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A32522-E47B-B74C-26CE-FE4CC9C74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3188664"/>
            <a:ext cx="2962275" cy="1943100"/>
          </a:xfrm>
        </p:spPr>
      </p:pic>
    </p:spTree>
    <p:extLst>
      <p:ext uri="{BB962C8B-B14F-4D97-AF65-F5344CB8AC3E}">
        <p14:creationId xmlns:p14="http://schemas.microsoft.com/office/powerpoint/2010/main" val="1174600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149B9-D39D-AC67-E8FC-CEC7717D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Output: 5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13E685-7538-703F-8D5C-B58E284A89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Output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31852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1CE-1AC5-3D13-6693-0469B84F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Example 2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7B4C0-2ED4-C1CD-5937-5942C7D72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err="1"/>
              <a:t>Int</a:t>
            </a:r>
            <a:r>
              <a:rPr lang="en-IN" b="1"/>
              <a:t>* pc, c;
c = 5;
pc = &amp;c;
c = 1;
</a:t>
            </a:r>
            <a:r>
              <a:rPr lang="en-IN" b="1" err="1"/>
              <a:t>printf</a:t>
            </a:r>
            <a:r>
              <a:rPr lang="en-IN" b="1"/>
              <a:t>(“%d”, c);    
</a:t>
            </a:r>
            <a:r>
              <a:rPr lang="en-IN" b="1" err="1"/>
              <a:t>printf</a:t>
            </a:r>
            <a:r>
              <a:rPr lang="en-IN" b="1"/>
              <a:t>(“%d”, *pc); 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25494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7F069-89DC-A2B8-AF74-5563BB96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Output-1</a:t>
            </a:r>
          </a:p>
          <a:p>
            <a:pPr marL="0" indent="0">
              <a:buNone/>
            </a:pPr>
            <a:r>
              <a:rPr lang="en-IN"/>
              <a:t>Output-1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C9B285-11BE-876E-5074-0A20EE0C2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Output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55536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1A4A-C8F0-9E75-B819-FFA3CD199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618"/>
            <a:ext cx="10515600" cy="6257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/>
              <a:t>#include &lt;</a:t>
            </a:r>
            <a:r>
              <a:rPr lang="en-IN" sz="1600" b="1" err="1"/>
              <a:t>stdio.h</a:t>
            </a:r>
            <a:r>
              <a:rPr lang="en-IN" sz="1600" b="1"/>
              <a:t>&gt;
void main()
{
   </a:t>
            </a:r>
            <a:r>
              <a:rPr lang="en-IN" sz="1600" b="1" err="1"/>
              <a:t>int</a:t>
            </a:r>
            <a:r>
              <a:rPr lang="en-IN" sz="1600" b="1"/>
              <a:t> * pc, c;
   c = 22;
   </a:t>
            </a:r>
            <a:r>
              <a:rPr lang="en-IN" sz="1600" b="1" err="1"/>
              <a:t>printf</a:t>
            </a:r>
            <a:r>
              <a:rPr lang="en-IN" sz="1600" b="1"/>
              <a:t>(“Address of c: %p\n”, &amp;c);
   </a:t>
            </a:r>
            <a:r>
              <a:rPr lang="en-IN" sz="1600" b="1" err="1"/>
              <a:t>printf</a:t>
            </a:r>
            <a:r>
              <a:rPr lang="en-IN" sz="1600" b="1"/>
              <a:t>(“Value of c: %d\n\n”, c);  
   pc = &amp;c;
   </a:t>
            </a:r>
            <a:r>
              <a:rPr lang="en-IN" sz="1600" b="1" err="1"/>
              <a:t>printf</a:t>
            </a:r>
            <a:r>
              <a:rPr lang="en-IN" sz="1600" b="1"/>
              <a:t>(“Address of pointer pc: %p\n”, pc);
   </a:t>
            </a:r>
            <a:r>
              <a:rPr lang="en-IN" sz="1600" b="1" err="1"/>
              <a:t>printf</a:t>
            </a:r>
            <a:r>
              <a:rPr lang="en-IN" sz="1600" b="1"/>
              <a:t>(“Content of pointer pc: %d\n\n”, *pc); 
   c = 11;
   </a:t>
            </a:r>
            <a:r>
              <a:rPr lang="en-IN" sz="1600" b="1" err="1"/>
              <a:t>printf</a:t>
            </a:r>
            <a:r>
              <a:rPr lang="en-IN" sz="1600" b="1"/>
              <a:t>(“Address of pointer pc: %p\n”, pc);
   </a:t>
            </a:r>
            <a:r>
              <a:rPr lang="en-IN" sz="1600" b="1" err="1"/>
              <a:t>printf</a:t>
            </a:r>
            <a:r>
              <a:rPr lang="en-IN" sz="1600" b="1"/>
              <a:t>(“Content of pointer pc: %d\n\n”, *pc); 
   *pc = 2;
   </a:t>
            </a:r>
            <a:r>
              <a:rPr lang="en-IN" sz="1600" b="1" err="1"/>
              <a:t>printf</a:t>
            </a:r>
            <a:r>
              <a:rPr lang="en-IN" sz="1600" b="1"/>
              <a:t>(“Address of c: %p\n”, &amp;c);
   </a:t>
            </a:r>
            <a:r>
              <a:rPr lang="en-IN" sz="1600" b="1" err="1"/>
              <a:t>printf</a:t>
            </a:r>
            <a:r>
              <a:rPr lang="en-IN" sz="1600" b="1"/>
              <a:t>(“Value of c: %d\n\n”, c); 
}</a:t>
            </a:r>
            <a:endParaRPr lang="en-US" sz="1600" b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7CA581-640B-942B-468F-8B38A1C9A3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0403" y="0"/>
            <a:ext cx="10515600" cy="600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Example 2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28149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728FF-7A00-E73A-C46A-6BD41594E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/>
              <a:t>Address of c: 2686784
Value of c: 22
Address of pointer pc: 2686784
Content of pointer pc: 22
Address of pointer pc: 2686784
Content of pointer pc: 11
Address of c: 2686784
Value of c: 2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9B8F52-8978-3509-4322-99A6DF4315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Output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89918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46F5-365A-B362-4EBC-8AC0D4E7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Definition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B8719-4416-DADC-36A7-86EFE0E27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Pointer can be used to store the memory address of other variables, functions, or even other pointers.</a:t>
            </a:r>
          </a:p>
          <a:p>
            <a:r>
              <a:rPr lang="en-IN"/>
              <a:t>Pointers store the memory addresses, their size is independent of the type of data they are pointing to. This size of pointers only depends on the system architecture.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63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5734-5D6F-00FC-A65D-FB63189B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Sum of 2numbers using pointers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2613-7659-C219-7C3F-EF9BA0D55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/>
              <a:t>#include &lt;</a:t>
            </a:r>
            <a:r>
              <a:rPr lang="en-IN" b="1" err="1"/>
              <a:t>stdio.h</a:t>
            </a:r>
            <a:r>
              <a:rPr lang="en-IN" b="1"/>
              <a:t>&gt;
</a:t>
            </a:r>
            <a:r>
              <a:rPr lang="en-IN" b="1" err="1"/>
              <a:t>int</a:t>
            </a:r>
            <a:r>
              <a:rPr lang="en-IN" b="1"/>
              <a:t> main()
{
   </a:t>
            </a:r>
            <a:r>
              <a:rPr lang="en-IN" b="1" err="1"/>
              <a:t>int</a:t>
            </a:r>
            <a:r>
              <a:rPr lang="en-IN" b="1"/>
              <a:t> first, second, *p, *q, sum;
   </a:t>
            </a:r>
            <a:r>
              <a:rPr lang="en-IN" b="1" err="1"/>
              <a:t>printf</a:t>
            </a:r>
            <a:r>
              <a:rPr lang="en-IN" b="1"/>
              <a:t>(“Enter two integers to add\n”);
   </a:t>
            </a:r>
            <a:r>
              <a:rPr lang="en-IN" b="1" err="1"/>
              <a:t>scanf</a:t>
            </a:r>
            <a:r>
              <a:rPr lang="en-IN" b="1"/>
              <a:t>(“%</a:t>
            </a:r>
            <a:r>
              <a:rPr lang="en-IN" b="1" err="1"/>
              <a:t>d%d</a:t>
            </a:r>
            <a:r>
              <a:rPr lang="en-IN" b="1"/>
              <a:t>”, &amp;first, &amp;second);
   p = &amp;first;
   q = &amp;second;
   sum = *p + *q;
   </a:t>
            </a:r>
            <a:r>
              <a:rPr lang="en-IN" b="1" err="1"/>
              <a:t>printf</a:t>
            </a:r>
            <a:r>
              <a:rPr lang="en-IN" b="1"/>
              <a:t>(“Sum of the numbers = %d\n”, sum);
   return 0;
}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9732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9746-1D94-C800-FFFD-0526A02B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Pointers and Arrays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2B39-0516-2E23-3149-0D1F378CD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129"/>
          </a:xfrm>
        </p:spPr>
        <p:txBody>
          <a:bodyPr/>
          <a:lstStyle/>
          <a:p>
            <a:r>
              <a:rPr lang="en-IN"/>
              <a:t>Double *p;
double balance[10];
p = balance;</a:t>
            </a:r>
          </a:p>
          <a:p>
            <a:r>
              <a:rPr lang="en-IN" b="0" i="0">
                <a:solidFill>
                  <a:srgbClr val="000000"/>
                </a:solidFill>
                <a:effectLst/>
                <a:latin typeface="Poppins" panose="020B0502040504020204" pitchFamily="34" charset="0"/>
              </a:rPr>
              <a:t>assigns </a:t>
            </a:r>
            <a:r>
              <a:rPr lang="en-IN" b="1" i="0">
                <a:solidFill>
                  <a:srgbClr val="000000"/>
                </a:solidFill>
                <a:effectLst/>
                <a:latin typeface="Poppins" panose="020B0502040504020204" pitchFamily="34" charset="0"/>
              </a:rPr>
              <a:t>p</a:t>
            </a:r>
            <a:r>
              <a:rPr lang="en-IN" b="0" i="0">
                <a:solidFill>
                  <a:srgbClr val="000000"/>
                </a:solidFill>
                <a:effectLst/>
                <a:latin typeface="Poppins" panose="020B0502040504020204" pitchFamily="34" charset="0"/>
              </a:rPr>
              <a:t> as the address of the first element of </a:t>
            </a:r>
            <a:r>
              <a:rPr lang="en-IN" b="1" i="0">
                <a:solidFill>
                  <a:srgbClr val="000000"/>
                </a:solidFill>
                <a:effectLst/>
                <a:latin typeface="Poppins" panose="020B0502040504020204" pitchFamily="34" charset="0"/>
              </a:rPr>
              <a:t>balance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DA6E548-ADE4-4612-7311-9FFBF5054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286" y="3739453"/>
            <a:ext cx="4562475" cy="27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32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98F8-6390-E2FA-D909-44857FB3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3520"/>
          </a:xfrm>
        </p:spPr>
        <p:txBody>
          <a:bodyPr>
            <a:normAutofit fontScale="90000"/>
          </a:bodyPr>
          <a:lstStyle/>
          <a:p>
            <a:r>
              <a:rPr lang="en-IN" b="1"/>
              <a:t>Sum of elements in an array using pointers</a:t>
            </a:r>
            <a:br>
              <a:rPr lang="en-IN" b="1"/>
            </a:b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4034E-8758-A98F-38C1-1C4D30E8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520"/>
            <a:ext cx="10515600" cy="577000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/>
              <a:t>#</a:t>
            </a:r>
            <a:r>
              <a:rPr lang="en-IN" sz="5600" b="1"/>
              <a:t>include&lt;stdio.h&gt;
</a:t>
            </a:r>
            <a:r>
              <a:rPr lang="en-IN" sz="5600" b="1" err="1"/>
              <a:t>int</a:t>
            </a:r>
            <a:r>
              <a:rPr lang="en-IN" sz="5600" b="1"/>
              <a:t> main()
{
   </a:t>
            </a:r>
            <a:r>
              <a:rPr lang="en-IN" sz="5600" b="1" err="1"/>
              <a:t>int</a:t>
            </a:r>
            <a:r>
              <a:rPr lang="en-IN" sz="5600" b="1"/>
              <a:t> array[5];
   </a:t>
            </a:r>
            <a:r>
              <a:rPr lang="en-IN" sz="5600" b="1" err="1"/>
              <a:t>int</a:t>
            </a:r>
            <a:r>
              <a:rPr lang="en-IN" sz="5600" b="1"/>
              <a:t> </a:t>
            </a:r>
            <a:r>
              <a:rPr lang="en-IN" sz="5600" b="1" err="1"/>
              <a:t>i</a:t>
            </a:r>
            <a:r>
              <a:rPr lang="en-IN" sz="5600" b="1"/>
              <a:t>, sum=0;
   </a:t>
            </a:r>
            <a:r>
              <a:rPr lang="en-IN" sz="5600" b="1" err="1"/>
              <a:t>int</a:t>
            </a:r>
            <a:r>
              <a:rPr lang="en-IN" sz="5600" b="1"/>
              <a:t> *</a:t>
            </a:r>
            <a:r>
              <a:rPr lang="en-IN" sz="5600" b="1" err="1"/>
              <a:t>ptr</a:t>
            </a:r>
            <a:r>
              <a:rPr lang="en-IN" sz="5600" b="1"/>
              <a:t>;
   </a:t>
            </a:r>
            <a:r>
              <a:rPr lang="en-IN" sz="5600" b="1" err="1"/>
              <a:t>printf</a:t>
            </a:r>
            <a:r>
              <a:rPr lang="en-IN" sz="5600" b="1"/>
              <a:t>(“\</a:t>
            </a:r>
            <a:r>
              <a:rPr lang="en-IN" sz="5600" b="1" err="1"/>
              <a:t>nEnter</a:t>
            </a:r>
            <a:r>
              <a:rPr lang="en-IN" sz="5600" b="1"/>
              <a:t> array elements (5 integer values):”);
   for(</a:t>
            </a:r>
            <a:r>
              <a:rPr lang="en-IN" sz="5600" b="1" err="1"/>
              <a:t>i</a:t>
            </a:r>
            <a:r>
              <a:rPr lang="en-IN" sz="5600" b="1"/>
              <a:t>=0;i&lt;5;i++)
      </a:t>
            </a:r>
            <a:r>
              <a:rPr lang="en-IN" sz="5600" b="1" err="1"/>
              <a:t>scanf</a:t>
            </a:r>
            <a:r>
              <a:rPr lang="en-IN" sz="5600" b="1"/>
              <a:t>(“%</a:t>
            </a:r>
            <a:r>
              <a:rPr lang="en-IN" sz="5600" b="1" err="1"/>
              <a:t>d”,&amp;array</a:t>
            </a:r>
            <a:r>
              <a:rPr lang="en-IN" sz="5600" b="1"/>
              <a:t>[</a:t>
            </a:r>
            <a:r>
              <a:rPr lang="en-IN" sz="5600" b="1" err="1"/>
              <a:t>i</a:t>
            </a:r>
            <a:r>
              <a:rPr lang="en-IN" sz="5600" b="1"/>
              <a:t>]);
   /* array is equal to base address
    /* array = &amp;array[0] */
   </a:t>
            </a:r>
            <a:r>
              <a:rPr lang="en-IN" sz="5600" b="1" err="1"/>
              <a:t>ptr</a:t>
            </a:r>
            <a:r>
              <a:rPr lang="en-IN" sz="5600" b="1"/>
              <a:t> = array;
   for(</a:t>
            </a:r>
            <a:r>
              <a:rPr lang="en-IN" sz="5600" b="1" err="1"/>
              <a:t>i</a:t>
            </a:r>
            <a:r>
              <a:rPr lang="en-IN" sz="5600" b="1"/>
              <a:t>=0;i&lt;5;i++) 
   {
      //*</a:t>
            </a:r>
            <a:r>
              <a:rPr lang="en-IN" sz="5600" b="1" err="1"/>
              <a:t>ptr</a:t>
            </a:r>
            <a:r>
              <a:rPr lang="en-IN" sz="5600" b="1"/>
              <a:t> refers to the value at address
      sum = sum + *</a:t>
            </a:r>
            <a:r>
              <a:rPr lang="en-IN" sz="5600" b="1" err="1"/>
              <a:t>ptr</a:t>
            </a:r>
            <a:r>
              <a:rPr lang="en-IN" sz="5600" b="1"/>
              <a:t>;
      </a:t>
            </a:r>
            <a:r>
              <a:rPr lang="en-IN" sz="5600" b="1" err="1"/>
              <a:t>ptr</a:t>
            </a:r>
            <a:r>
              <a:rPr lang="en-IN" sz="5600" b="1"/>
              <a:t>++;
   }
   </a:t>
            </a:r>
            <a:r>
              <a:rPr lang="en-IN" sz="5600" b="1" err="1"/>
              <a:t>printf</a:t>
            </a:r>
            <a:r>
              <a:rPr lang="en-IN" sz="5600" b="1"/>
              <a:t>(“\</a:t>
            </a:r>
            <a:r>
              <a:rPr lang="en-IN" sz="5600" b="1" err="1"/>
              <a:t>nThe</a:t>
            </a:r>
            <a:r>
              <a:rPr lang="en-IN" sz="5600" b="1"/>
              <a:t> sum is: %</a:t>
            </a:r>
            <a:r>
              <a:rPr lang="en-IN" sz="5600" b="1" err="1"/>
              <a:t>d”,sum</a:t>
            </a:r>
            <a:r>
              <a:rPr lang="en-IN" sz="5600" b="1"/>
              <a:t>);
}</a:t>
            </a:r>
            <a:endParaRPr lang="en-US" sz="5600" b="1"/>
          </a:p>
        </p:txBody>
      </p:sp>
    </p:spTree>
    <p:extLst>
      <p:ext uri="{BB962C8B-B14F-4D97-AF65-F5344CB8AC3E}">
        <p14:creationId xmlns:p14="http://schemas.microsoft.com/office/powerpoint/2010/main" val="3814992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38F9-4E12-3BB3-9388-929E2064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54" y="18255"/>
            <a:ext cx="10515600" cy="1325563"/>
          </a:xfrm>
        </p:spPr>
        <p:txBody>
          <a:bodyPr/>
          <a:lstStyle/>
          <a:p>
            <a:r>
              <a:rPr lang="en-IN" b="1"/>
              <a:t>Largest element in an array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3AE0-0CA7-E5A9-0789-21BF8557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859"/>
            <a:ext cx="10515600" cy="55924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100" b="1"/>
              <a:t>#include&lt;stdio.h&gt;
void main(){
</a:t>
            </a:r>
            <a:r>
              <a:rPr lang="en-IN" sz="1100" b="1" err="1"/>
              <a:t>int</a:t>
            </a:r>
            <a:r>
              <a:rPr lang="en-IN" sz="1100" b="1"/>
              <a:t> a[10],</a:t>
            </a:r>
            <a:r>
              <a:rPr lang="en-IN" sz="1100" b="1" err="1"/>
              <a:t>n,i,max</a:t>
            </a:r>
            <a:r>
              <a:rPr lang="en-IN" sz="1100" b="1"/>
              <a:t>;
</a:t>
            </a:r>
            <a:r>
              <a:rPr lang="en-IN" sz="1100" b="1" err="1"/>
              <a:t>int</a:t>
            </a:r>
            <a:r>
              <a:rPr lang="en-IN" sz="1100" b="1"/>
              <a:t> *p;
</a:t>
            </a:r>
            <a:r>
              <a:rPr lang="en-IN" sz="1100" b="1" err="1"/>
              <a:t>clrscr</a:t>
            </a:r>
            <a:r>
              <a:rPr lang="en-IN" sz="1100" b="1"/>
              <a:t>();
</a:t>
            </a:r>
            <a:r>
              <a:rPr lang="en-IN" sz="1100" b="1" err="1"/>
              <a:t>printf</a:t>
            </a:r>
            <a:r>
              <a:rPr lang="en-IN" sz="1100" b="1"/>
              <a:t>(“Enter the size of array: “);
</a:t>
            </a:r>
            <a:r>
              <a:rPr lang="en-IN" sz="1100" b="1" err="1"/>
              <a:t>scanf</a:t>
            </a:r>
            <a:r>
              <a:rPr lang="en-IN" sz="1100" b="1"/>
              <a:t>(“%</a:t>
            </a:r>
            <a:r>
              <a:rPr lang="en-IN" sz="1100" b="1" err="1"/>
              <a:t>d”,&amp;n</a:t>
            </a:r>
            <a:r>
              <a:rPr lang="en-IN" sz="1100" b="1"/>
              <a:t>);
</a:t>
            </a:r>
            <a:r>
              <a:rPr lang="en-IN" sz="1100" b="1" err="1"/>
              <a:t>printf</a:t>
            </a:r>
            <a:r>
              <a:rPr lang="en-IN" sz="1100" b="1"/>
              <a:t>(“Enter %d elements in the array:\</a:t>
            </a:r>
            <a:r>
              <a:rPr lang="en-IN" sz="1100" b="1" err="1"/>
              <a:t>n”,n</a:t>
            </a:r>
            <a:r>
              <a:rPr lang="en-IN" sz="1100" b="1"/>
              <a:t>);
for(</a:t>
            </a:r>
            <a:r>
              <a:rPr lang="en-IN" sz="1100" b="1" err="1"/>
              <a:t>i</a:t>
            </a:r>
            <a:r>
              <a:rPr lang="en-IN" sz="1100" b="1"/>
              <a:t>=0;i&lt;</a:t>
            </a:r>
            <a:r>
              <a:rPr lang="en-IN" sz="1100" b="1" err="1"/>
              <a:t>n;i</a:t>
            </a:r>
            <a:r>
              <a:rPr lang="en-IN" sz="1100" b="1"/>
              <a:t>++)
</a:t>
            </a:r>
            <a:r>
              <a:rPr lang="en-IN" sz="1100" b="1" err="1"/>
              <a:t>scanf</a:t>
            </a:r>
            <a:r>
              <a:rPr lang="en-IN" sz="1100" b="1"/>
              <a:t>(“%</a:t>
            </a:r>
            <a:r>
              <a:rPr lang="en-IN" sz="1100" b="1" err="1"/>
              <a:t>d”,&amp;a</a:t>
            </a:r>
            <a:r>
              <a:rPr lang="en-IN" sz="1100" b="1"/>
              <a:t>[</a:t>
            </a:r>
            <a:r>
              <a:rPr lang="en-IN" sz="1100" b="1" err="1"/>
              <a:t>i</a:t>
            </a:r>
            <a:r>
              <a:rPr lang="en-IN" sz="1100" b="1"/>
              <a:t>]);
</a:t>
            </a:r>
            <a:r>
              <a:rPr lang="en-IN" sz="1100" b="1" err="1"/>
              <a:t>printf</a:t>
            </a:r>
            <a:r>
              <a:rPr lang="en-IN" sz="1100" b="1"/>
              <a:t>(“Elements in the array are:\n”);
for(</a:t>
            </a:r>
            <a:r>
              <a:rPr lang="en-IN" sz="1100" b="1" err="1"/>
              <a:t>i</a:t>
            </a:r>
            <a:r>
              <a:rPr lang="en-IN" sz="1100" b="1"/>
              <a:t>=0;i&lt;</a:t>
            </a:r>
            <a:r>
              <a:rPr lang="en-IN" sz="1100" b="1" err="1"/>
              <a:t>n;i</a:t>
            </a:r>
            <a:r>
              <a:rPr lang="en-IN" sz="1100" b="1"/>
              <a:t>++)
</a:t>
            </a:r>
            <a:r>
              <a:rPr lang="en-IN" sz="1100" b="1" err="1"/>
              <a:t>printf</a:t>
            </a:r>
            <a:r>
              <a:rPr lang="en-IN" sz="1100" b="1"/>
              <a:t>(“%5d”,a[</a:t>
            </a:r>
            <a:r>
              <a:rPr lang="en-IN" sz="1100" b="1" err="1"/>
              <a:t>i</a:t>
            </a:r>
            <a:r>
              <a:rPr lang="en-IN" sz="1100" b="1"/>
              <a:t>]);
p=&amp;a[0];
max=a[0];
for(</a:t>
            </a:r>
            <a:r>
              <a:rPr lang="en-IN" sz="1100" b="1" err="1"/>
              <a:t>i</a:t>
            </a:r>
            <a:r>
              <a:rPr lang="en-IN" sz="1100" b="1"/>
              <a:t>=0;i&lt;</a:t>
            </a:r>
            <a:r>
              <a:rPr lang="en-IN" sz="1100" b="1" err="1"/>
              <a:t>n;i</a:t>
            </a:r>
            <a:r>
              <a:rPr lang="en-IN" sz="1100" b="1"/>
              <a:t>++)
{if(max&lt;=*p)
max=*p;
p++;}
</a:t>
            </a:r>
            <a:r>
              <a:rPr lang="en-IN" sz="1100" b="1" err="1"/>
              <a:t>printf</a:t>
            </a:r>
            <a:r>
              <a:rPr lang="en-IN" sz="1100" b="1"/>
              <a:t>(“\</a:t>
            </a:r>
            <a:r>
              <a:rPr lang="en-IN" sz="1100" b="1" err="1"/>
              <a:t>nMaximum</a:t>
            </a:r>
            <a:r>
              <a:rPr lang="en-IN" sz="1100" b="1"/>
              <a:t> element in the array is: %</a:t>
            </a:r>
            <a:r>
              <a:rPr lang="en-IN" sz="1100" b="1" err="1"/>
              <a:t>d”,max</a:t>
            </a:r>
            <a:r>
              <a:rPr lang="en-IN" sz="1100" b="1"/>
              <a:t>);
}</a:t>
            </a:r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419493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3703-9465-2884-E112-9758937C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Structures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2D3B-DCED-353B-DC20-8ED47A06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IN" b="0" i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structure in C can be used to group items of possibly different types into a single type. </a:t>
            </a:r>
          </a:p>
          <a:p>
            <a:r>
              <a:rPr lang="en-IN" b="0" i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IN" b="1" i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struct</a:t>
            </a:r>
            <a:r>
              <a:rPr lang="en-IN" b="1" i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keyword </a:t>
            </a:r>
            <a:r>
              <a:rPr lang="en-IN" b="0" i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is used to define the structure in the C programming language. The items in the structure are called its </a:t>
            </a:r>
            <a:r>
              <a:rPr lang="en-IN" b="1" i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member</a:t>
            </a:r>
            <a:r>
              <a:rPr lang="en-IN" b="0" i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 and they can be of any valid data type. </a:t>
            </a:r>
          </a:p>
          <a:p>
            <a:endParaRPr lang="en-IN" b="0" i="0">
              <a:solidFill>
                <a:srgbClr val="353535"/>
              </a:solidFill>
              <a:effectLst/>
              <a:latin typeface="Arial" panose="020B0604020202020204" pitchFamily="34" charset="0"/>
            </a:endParaRPr>
          </a:p>
          <a:p>
            <a:r>
              <a:rPr lang="en-IN" b="1" err="1"/>
              <a:t>struct</a:t>
            </a:r>
            <a:r>
              <a:rPr lang="en-IN"/>
              <a:t> </a:t>
            </a:r>
            <a:r>
              <a:rPr lang="en-IN" err="1"/>
              <a:t>structure_name</a:t>
            </a:r>
            <a:r>
              <a:rPr lang="en-IN"/>
              <a:t> {</a:t>
            </a:r>
          </a:p>
          <a:p>
            <a:r>
              <a:rPr lang="en-IN"/>
              <a:t> </a:t>
            </a:r>
            <a:r>
              <a:rPr lang="en-IN" i="1" err="1"/>
              <a:t>data_type</a:t>
            </a:r>
            <a:r>
              <a:rPr lang="en-IN" i="1"/>
              <a:t> member_name1;</a:t>
            </a:r>
            <a:endParaRPr lang="en-IN"/>
          </a:p>
          <a:p>
            <a:r>
              <a:rPr lang="en-IN" i="1" err="1"/>
              <a:t>data_type</a:t>
            </a:r>
            <a:r>
              <a:rPr lang="en-IN" i="1"/>
              <a:t> member_name1;</a:t>
            </a:r>
            <a:r>
              <a:rPr lang="en-IN"/>
              <a:t> .... .... 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86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BA74-990F-0F42-593D-A7AE1533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C2B3-F602-7003-225E-9DD2089C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err="1"/>
              <a:t>Struct</a:t>
            </a:r>
            <a:r>
              <a:rPr lang="en-IN"/>
              <a:t> </a:t>
            </a:r>
            <a:r>
              <a:rPr lang="en-IN" err="1"/>
              <a:t>myStructure</a:t>
            </a:r>
            <a:r>
              <a:rPr lang="en-IN"/>
              <a:t> {
  </a:t>
            </a:r>
            <a:r>
              <a:rPr lang="en-IN" err="1"/>
              <a:t>int</a:t>
            </a:r>
            <a:r>
              <a:rPr lang="en-IN"/>
              <a:t> </a:t>
            </a:r>
            <a:r>
              <a:rPr lang="en-IN" err="1"/>
              <a:t>myNum</a:t>
            </a:r>
            <a:r>
              <a:rPr lang="en-IN"/>
              <a:t>;
  char </a:t>
            </a:r>
            <a:r>
              <a:rPr lang="en-IN" err="1"/>
              <a:t>myLetter</a:t>
            </a:r>
            <a:r>
              <a:rPr lang="en-IN"/>
              <a:t>;
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39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833D-96C7-6CED-A2C6-044C6A92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 Structure Definition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EE12-0A57-0A95-7C6F-B8BFBBAE1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17947"/>
          </a:xfrm>
        </p:spPr>
        <p:txBody>
          <a:bodyPr/>
          <a:lstStyle/>
          <a:p>
            <a:pPr marL="0" indent="0">
              <a:buNone/>
            </a:pPr>
            <a:r>
              <a:rPr lang="en-IN" err="1"/>
              <a:t>Struct</a:t>
            </a:r>
            <a:r>
              <a:rPr lang="en-IN"/>
              <a:t> </a:t>
            </a:r>
            <a:r>
              <a:rPr lang="en-IN" err="1"/>
              <a:t>structure_name</a:t>
            </a:r>
            <a:r>
              <a:rPr lang="en-IN"/>
              <a:t> {
    </a:t>
            </a:r>
            <a:r>
              <a:rPr lang="en-IN" err="1"/>
              <a:t>data_type</a:t>
            </a:r>
            <a:r>
              <a:rPr lang="en-IN"/>
              <a:t> member_name1;
    </a:t>
            </a:r>
            <a:r>
              <a:rPr lang="en-IN" err="1"/>
              <a:t>data_type</a:t>
            </a:r>
            <a:r>
              <a:rPr lang="en-IN"/>
              <a:t> member_name1;
    ....
    ....
}variable1, varaible2, ...;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Or</a:t>
            </a:r>
          </a:p>
          <a:p>
            <a:pPr marL="0" indent="0">
              <a:buNone/>
            </a:pPr>
            <a:r>
              <a:rPr lang="en-IN" b="1" err="1"/>
              <a:t>struct</a:t>
            </a:r>
            <a:r>
              <a:rPr lang="en-IN"/>
              <a:t> </a:t>
            </a:r>
            <a:r>
              <a:rPr lang="en-IN" i="1" err="1"/>
              <a:t>structure_name</a:t>
            </a:r>
            <a:r>
              <a:rPr lang="en-IN"/>
              <a:t> </a:t>
            </a:r>
            <a:r>
              <a:rPr lang="en-IN" b="1" i="1"/>
              <a:t>variable1, variable2;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06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57FC-41F0-CC06-6652-8DCE60480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032"/>
            <a:ext cx="10515600" cy="48689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err="1">
                <a:solidFill>
                  <a:schemeClr val="tx2"/>
                </a:solidFill>
              </a:rPr>
              <a:t>Struct</a:t>
            </a:r>
            <a:r>
              <a:rPr lang="en-IN" b="1">
                <a:solidFill>
                  <a:schemeClr val="tx2"/>
                </a:solidFill>
              </a:rPr>
              <a:t> </a:t>
            </a:r>
            <a:r>
              <a:rPr lang="en-IN" b="1" err="1">
                <a:solidFill>
                  <a:schemeClr val="tx2"/>
                </a:solidFill>
              </a:rPr>
              <a:t>myStructure</a:t>
            </a:r>
            <a:r>
              <a:rPr lang="en-IN" b="1">
                <a:solidFill>
                  <a:schemeClr val="tx2"/>
                </a:solidFill>
              </a:rPr>
              <a:t> {
  </a:t>
            </a:r>
            <a:r>
              <a:rPr lang="en-IN" b="1" err="1">
                <a:solidFill>
                  <a:schemeClr val="tx2"/>
                </a:solidFill>
              </a:rPr>
              <a:t>int</a:t>
            </a:r>
            <a:r>
              <a:rPr lang="en-IN" b="1">
                <a:solidFill>
                  <a:schemeClr val="tx2"/>
                </a:solidFill>
              </a:rPr>
              <a:t> </a:t>
            </a:r>
            <a:r>
              <a:rPr lang="en-IN" b="1" err="1">
                <a:solidFill>
                  <a:schemeClr val="tx2"/>
                </a:solidFill>
              </a:rPr>
              <a:t>myNum</a:t>
            </a:r>
            <a:r>
              <a:rPr lang="en-IN" b="1">
                <a:solidFill>
                  <a:schemeClr val="tx2"/>
                </a:solidFill>
              </a:rPr>
              <a:t>;
  char </a:t>
            </a:r>
            <a:r>
              <a:rPr lang="en-IN" b="1" err="1">
                <a:solidFill>
                  <a:schemeClr val="tx2"/>
                </a:solidFill>
              </a:rPr>
              <a:t>myLetter</a:t>
            </a:r>
            <a:r>
              <a:rPr lang="en-IN" b="1">
                <a:solidFill>
                  <a:schemeClr val="tx2"/>
                </a:solidFill>
              </a:rPr>
              <a:t>;
}s1;</a:t>
            </a:r>
          </a:p>
          <a:p>
            <a:pPr marL="0" indent="0">
              <a:buNone/>
            </a:pPr>
            <a:r>
              <a:rPr lang="en-IN"/>
              <a:t>Or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 b="1" err="1">
                <a:solidFill>
                  <a:schemeClr val="accent2">
                    <a:lumMod val="75000"/>
                  </a:schemeClr>
                </a:solidFill>
              </a:rPr>
              <a:t>Struct</a:t>
            </a:r>
            <a:r>
              <a:rPr lang="en-IN" b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b="1" err="1">
                <a:solidFill>
                  <a:schemeClr val="accent2">
                    <a:lumMod val="75000"/>
                  </a:schemeClr>
                </a:solidFill>
              </a:rPr>
              <a:t>myStructure</a:t>
            </a:r>
            <a:r>
              <a:rPr lang="en-IN" b="1">
                <a:solidFill>
                  <a:schemeClr val="accent2">
                    <a:lumMod val="75000"/>
                  </a:schemeClr>
                </a:solidFill>
              </a:rPr>
              <a:t> {
  </a:t>
            </a:r>
            <a:r>
              <a:rPr lang="en-IN" b="1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IN" b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b="1" err="1">
                <a:solidFill>
                  <a:schemeClr val="accent2">
                    <a:lumMod val="75000"/>
                  </a:schemeClr>
                </a:solidFill>
              </a:rPr>
              <a:t>myNum</a:t>
            </a:r>
            <a:r>
              <a:rPr lang="en-IN" b="1">
                <a:solidFill>
                  <a:schemeClr val="accent2">
                    <a:lumMod val="75000"/>
                  </a:schemeClr>
                </a:solidFill>
              </a:rPr>
              <a:t>;
  char </a:t>
            </a:r>
            <a:r>
              <a:rPr lang="en-IN" b="1" err="1">
                <a:solidFill>
                  <a:schemeClr val="accent2">
                    <a:lumMod val="75000"/>
                  </a:schemeClr>
                </a:solidFill>
              </a:rPr>
              <a:t>myLetter</a:t>
            </a:r>
            <a:r>
              <a:rPr lang="en-IN" b="1">
                <a:solidFill>
                  <a:schemeClr val="accent2">
                    <a:lumMod val="75000"/>
                  </a:schemeClr>
                </a:solidFill>
              </a:rPr>
              <a:t>;
};
</a:t>
            </a:r>
            <a:r>
              <a:rPr lang="en-IN" b="1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IN" b="1">
                <a:solidFill>
                  <a:schemeClr val="accent2">
                    <a:lumMod val="75000"/>
                  </a:schemeClr>
                </a:solidFill>
              </a:rPr>
              <a:t> main() {
  </a:t>
            </a:r>
            <a:r>
              <a:rPr lang="en-IN" b="1" err="1">
                <a:solidFill>
                  <a:schemeClr val="accent2">
                    <a:lumMod val="75000"/>
                  </a:schemeClr>
                </a:solidFill>
              </a:rPr>
              <a:t>struct</a:t>
            </a:r>
            <a:r>
              <a:rPr lang="en-IN" b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b="1" err="1">
                <a:solidFill>
                  <a:schemeClr val="accent2">
                    <a:lumMod val="75000"/>
                  </a:schemeClr>
                </a:solidFill>
              </a:rPr>
              <a:t>myStructure</a:t>
            </a:r>
            <a:r>
              <a:rPr lang="en-IN" b="1">
                <a:solidFill>
                  <a:schemeClr val="accent2">
                    <a:lumMod val="75000"/>
                  </a:schemeClr>
                </a:solidFill>
              </a:rPr>
              <a:t> s1;
  return 0;
}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DDC4A9-3FDF-F526-6616-6C8589FFA6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0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419B-8FD8-FB20-4A20-1C6A0197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Access Structure Members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F4F7-725A-269A-36E4-31204B228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Access structure members by using the ( . ) dot operator.</a:t>
            </a:r>
          </a:p>
          <a:p>
            <a:pPr marL="0" indent="0">
              <a:buNone/>
            </a:pPr>
            <a:r>
              <a:rPr lang="en-IN" err="1"/>
              <a:t>Structurevariable.structureitem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02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5C41-58AF-4CB8-7130-27D79A79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96D30-5F82-7EB0-0231-3CCEF292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78"/>
            <a:ext cx="10515600" cy="55255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1" err="1"/>
              <a:t>Struct</a:t>
            </a:r>
            <a:r>
              <a:rPr lang="en-IN" sz="1200" b="1"/>
              <a:t> </a:t>
            </a:r>
            <a:r>
              <a:rPr lang="en-IN" sz="1200" b="1" err="1"/>
              <a:t>myStructure</a:t>
            </a:r>
            <a:r>
              <a:rPr lang="en-IN" sz="1200" b="1"/>
              <a:t> {
  </a:t>
            </a:r>
            <a:r>
              <a:rPr lang="en-IN" sz="1200" b="1" err="1"/>
              <a:t>int</a:t>
            </a:r>
            <a:r>
              <a:rPr lang="en-IN" sz="1200" b="1"/>
              <a:t> </a:t>
            </a:r>
            <a:r>
              <a:rPr lang="en-IN" sz="1200" b="1" err="1"/>
              <a:t>myNum</a:t>
            </a:r>
            <a:r>
              <a:rPr lang="en-IN" sz="1200" b="1"/>
              <a:t>;
  char </a:t>
            </a:r>
            <a:r>
              <a:rPr lang="en-IN" sz="1200" b="1" err="1"/>
              <a:t>myLetter</a:t>
            </a:r>
            <a:r>
              <a:rPr lang="en-IN" sz="1200" b="1"/>
              <a:t>;
};
</a:t>
            </a:r>
            <a:r>
              <a:rPr lang="en-IN" sz="1200" b="1" err="1"/>
              <a:t>int</a:t>
            </a:r>
            <a:r>
              <a:rPr lang="en-IN" sz="1200" b="1"/>
              <a:t> main() {
  // Create a structure variable of </a:t>
            </a:r>
            <a:r>
              <a:rPr lang="en-IN" sz="1200" b="1" err="1"/>
              <a:t>myStructure</a:t>
            </a:r>
            <a:r>
              <a:rPr lang="en-IN" sz="1200" b="1"/>
              <a:t> called s1
  </a:t>
            </a:r>
            <a:r>
              <a:rPr lang="en-IN" sz="1200" b="1" err="1"/>
              <a:t>struct</a:t>
            </a:r>
            <a:r>
              <a:rPr lang="en-IN" sz="1200" b="1"/>
              <a:t> </a:t>
            </a:r>
            <a:r>
              <a:rPr lang="en-IN" sz="1200" b="1" err="1"/>
              <a:t>myStructure</a:t>
            </a:r>
            <a:r>
              <a:rPr lang="en-IN" sz="1200" b="1"/>
              <a:t> s1;
  // Assign values to members of s1
  s1.myNum = 13;
  s1.myLetter = ‘B’;
  // Print values
  </a:t>
            </a:r>
            <a:r>
              <a:rPr lang="en-IN" sz="1200" b="1" err="1"/>
              <a:t>printf</a:t>
            </a:r>
            <a:r>
              <a:rPr lang="en-IN" sz="1200" b="1"/>
              <a:t>(“My number: %d\n”, s1.myNum);
  </a:t>
            </a:r>
            <a:r>
              <a:rPr lang="en-IN" sz="1200" b="1" err="1"/>
              <a:t>printf</a:t>
            </a:r>
            <a:r>
              <a:rPr lang="en-IN" sz="1200" b="1"/>
              <a:t>(“My letter: %c\n”, s1.myLetter);
  return 0;
}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79417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71D3-3EA3-8606-7765-EFBF0AFB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How to Use Pointers?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63D71-3195-B7BC-E6EE-9C9EA4CE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The use of pointers :
Pointer Declaration
Pointer Initialization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24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DA08-D17E-C409-A213-BB177E06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191"/>
          </a:xfrm>
        </p:spPr>
        <p:txBody>
          <a:bodyPr>
            <a:normAutofit fontScale="90000"/>
          </a:bodyPr>
          <a:lstStyle/>
          <a:p>
            <a:r>
              <a:rPr lang="en-IN"/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3FE2D-8D93-DE04-A80C-6A71187E9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403" y="953519"/>
            <a:ext cx="10515600" cy="590448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1"/>
              <a:t>#include &lt;</a:t>
            </a:r>
            <a:r>
              <a:rPr lang="en-IN" b="1" err="1"/>
              <a:t>stdio.h</a:t>
            </a:r>
            <a:r>
              <a:rPr lang="en-IN" b="1"/>
              <a:t>&gt;
/*structure declaration*/
</a:t>
            </a:r>
            <a:r>
              <a:rPr lang="en-IN" b="1" err="1"/>
              <a:t>struct</a:t>
            </a:r>
            <a:r>
              <a:rPr lang="en-IN" b="1"/>
              <a:t> employee{
    char    name[30];
    </a:t>
            </a:r>
            <a:r>
              <a:rPr lang="en-IN" b="1" err="1"/>
              <a:t>int</a:t>
            </a:r>
            <a:r>
              <a:rPr lang="en-IN" b="1"/>
              <a:t>     </a:t>
            </a:r>
            <a:r>
              <a:rPr lang="en-IN" b="1" err="1"/>
              <a:t>empId</a:t>
            </a:r>
            <a:r>
              <a:rPr lang="en-IN" b="1"/>
              <a:t>;
    float   salary;
};
</a:t>
            </a:r>
            <a:r>
              <a:rPr lang="en-IN" b="1" err="1"/>
              <a:t>int</a:t>
            </a:r>
            <a:r>
              <a:rPr lang="en-IN" b="1"/>
              <a:t> main()
{
    </a:t>
            </a:r>
            <a:r>
              <a:rPr lang="en-IN" b="1" err="1"/>
              <a:t>struct</a:t>
            </a:r>
            <a:r>
              <a:rPr lang="en-IN" b="1"/>
              <a:t> employee </a:t>
            </a:r>
            <a:r>
              <a:rPr lang="en-IN" b="1" err="1"/>
              <a:t>emp</a:t>
            </a:r>
            <a:r>
              <a:rPr lang="en-IN" b="1"/>
              <a:t>;
    </a:t>
            </a:r>
            <a:r>
              <a:rPr lang="en-IN" b="1" err="1"/>
              <a:t>printf</a:t>
            </a:r>
            <a:r>
              <a:rPr lang="en-IN" b="1"/>
              <a:t>(“\</a:t>
            </a:r>
            <a:r>
              <a:rPr lang="en-IN" b="1" err="1"/>
              <a:t>nEnter</a:t>
            </a:r>
            <a:r>
              <a:rPr lang="en-IN" b="1"/>
              <a:t> details :\n”);
    </a:t>
            </a:r>
            <a:r>
              <a:rPr lang="en-IN" b="1" err="1"/>
              <a:t>printf</a:t>
            </a:r>
            <a:r>
              <a:rPr lang="en-IN" b="1"/>
              <a:t>(“Name ?:”);          gets(</a:t>
            </a:r>
            <a:r>
              <a:rPr lang="en-IN" b="1" err="1"/>
              <a:t>emp.name</a:t>
            </a:r>
            <a:r>
              <a:rPr lang="en-IN" b="1"/>
              <a:t>);
    </a:t>
            </a:r>
            <a:r>
              <a:rPr lang="en-IN" b="1" err="1"/>
              <a:t>printf</a:t>
            </a:r>
            <a:r>
              <a:rPr lang="en-IN" b="1"/>
              <a:t>(“ID ?:”);            </a:t>
            </a:r>
            <a:r>
              <a:rPr lang="en-IN" b="1" err="1"/>
              <a:t>scanf</a:t>
            </a:r>
            <a:r>
              <a:rPr lang="en-IN" b="1"/>
              <a:t>(“%d”,&amp;</a:t>
            </a:r>
            <a:r>
              <a:rPr lang="en-IN" b="1" err="1"/>
              <a:t>emp.empId</a:t>
            </a:r>
            <a:r>
              <a:rPr lang="en-IN" b="1"/>
              <a:t>);
    </a:t>
            </a:r>
            <a:r>
              <a:rPr lang="en-IN" b="1" err="1"/>
              <a:t>printf</a:t>
            </a:r>
            <a:r>
              <a:rPr lang="en-IN" b="1"/>
              <a:t>(“Salary ?:”);        </a:t>
            </a:r>
            <a:r>
              <a:rPr lang="en-IN" b="1" err="1"/>
              <a:t>scanf</a:t>
            </a:r>
            <a:r>
              <a:rPr lang="en-IN" b="1"/>
              <a:t>(“%f”,&amp;</a:t>
            </a:r>
            <a:r>
              <a:rPr lang="en-IN" b="1" err="1"/>
              <a:t>emp.salary</a:t>
            </a:r>
            <a:r>
              <a:rPr lang="en-IN" b="1"/>
              <a:t>);
    /*print employee details*/
    </a:t>
            </a:r>
            <a:r>
              <a:rPr lang="en-IN" b="1" err="1"/>
              <a:t>printf</a:t>
            </a:r>
            <a:r>
              <a:rPr lang="en-IN" b="1"/>
              <a:t>(“\</a:t>
            </a:r>
            <a:r>
              <a:rPr lang="en-IN" b="1" err="1"/>
              <a:t>nEntered</a:t>
            </a:r>
            <a:r>
              <a:rPr lang="en-IN" b="1"/>
              <a:t> detail is:”);
    </a:t>
            </a:r>
            <a:r>
              <a:rPr lang="en-IN" b="1" err="1"/>
              <a:t>printf</a:t>
            </a:r>
            <a:r>
              <a:rPr lang="en-IN" b="1"/>
              <a:t>(“Name: %s”   ,</a:t>
            </a:r>
            <a:r>
              <a:rPr lang="en-IN" b="1" err="1"/>
              <a:t>emp.name</a:t>
            </a:r>
            <a:r>
              <a:rPr lang="en-IN" b="1"/>
              <a:t>);
    </a:t>
            </a:r>
            <a:r>
              <a:rPr lang="en-IN" b="1" err="1"/>
              <a:t>printf</a:t>
            </a:r>
            <a:r>
              <a:rPr lang="en-IN" b="1"/>
              <a:t>(“Id: %d”     ,</a:t>
            </a:r>
            <a:r>
              <a:rPr lang="en-IN" b="1" err="1"/>
              <a:t>emp.empId</a:t>
            </a:r>
            <a:r>
              <a:rPr lang="en-IN" b="1"/>
              <a:t>);
    </a:t>
            </a:r>
            <a:r>
              <a:rPr lang="en-IN" b="1" err="1"/>
              <a:t>printf</a:t>
            </a:r>
            <a:r>
              <a:rPr lang="en-IN" b="1"/>
              <a:t>(“Salary: %f\n”,</a:t>
            </a:r>
            <a:r>
              <a:rPr lang="en-IN" b="1" err="1"/>
              <a:t>emp.salary</a:t>
            </a:r>
            <a:r>
              <a:rPr lang="en-IN" b="1"/>
              <a:t>);
    return 0;
}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98727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47B0-06A7-F3EA-8095-209F36D5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Dynamic Memory allocation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F453-45B9-00E7-7F4D-3F49FFAFA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 Memory allocated during compile time is called</a:t>
            </a:r>
            <a:r>
              <a:rPr lang="en-IN" b="1"/>
              <a:t> static memory</a:t>
            </a:r>
            <a:r>
              <a:rPr lang="en-IN"/>
              <a:t>. </a:t>
            </a:r>
          </a:p>
          <a:p>
            <a:r>
              <a:rPr lang="en-IN"/>
              <a:t> Fixed &amp;cannot be increased or decreased during runtime. </a:t>
            </a:r>
          </a:p>
          <a:p>
            <a:r>
              <a:rPr lang="en-IN"/>
              <a:t> Process of allocating memory at the time of execution is called </a:t>
            </a:r>
            <a:r>
              <a:rPr lang="en-IN" b="1"/>
              <a:t>Dynamic Memory allocation. </a:t>
            </a:r>
          </a:p>
          <a:p>
            <a:r>
              <a:rPr lang="en-IN" b="1"/>
              <a:t> Built in functions</a:t>
            </a:r>
            <a:r>
              <a:rPr lang="en-IN"/>
              <a:t> that can help in allocating or deallocating some memory space at runtime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4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1099ACAC-1D1B-67E3-5573-BEA3CFA97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62" y="1843881"/>
            <a:ext cx="5172075" cy="431482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8F4A8EA-823B-869B-2C83-E01D255B5D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Dynamic Memory allocation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529405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1BADE9FA-0603-A3B6-15FA-03F720A76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324894"/>
            <a:ext cx="6800850" cy="33528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A38CC50-4716-54E4-8DD4-0C97BAD0CC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Dynamic Memory allocation-Built in functions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65958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A214-185D-BFE8-66D7-1EB2DEEE8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>
                <a:solidFill>
                  <a:srgbClr val="FF0000"/>
                </a:solidFill>
              </a:rPr>
              <a:t>Syntax</a:t>
            </a:r>
          </a:p>
          <a:p>
            <a:pPr marL="0" indent="0">
              <a:buNone/>
            </a:pPr>
            <a:r>
              <a:rPr lang="en-IN" b="1" err="1">
                <a:solidFill>
                  <a:srgbClr val="FF0000"/>
                </a:solidFill>
              </a:rPr>
              <a:t>newPtr</a:t>
            </a:r>
            <a:r>
              <a:rPr lang="en-IN" b="1">
                <a:solidFill>
                  <a:srgbClr val="FF0000"/>
                </a:solidFill>
              </a:rPr>
              <a:t> = void* </a:t>
            </a:r>
            <a:r>
              <a:rPr lang="en-IN" b="1" err="1">
                <a:solidFill>
                  <a:srgbClr val="FF0000"/>
                </a:solidFill>
              </a:rPr>
              <a:t>malloc</a:t>
            </a:r>
            <a:r>
              <a:rPr lang="en-IN" b="1">
                <a:solidFill>
                  <a:srgbClr val="FF0000"/>
                </a:solidFill>
              </a:rPr>
              <a:t>( byte-size );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 b="1"/>
              <a:t>Example:</a:t>
            </a:r>
            <a:r>
              <a:rPr lang="en-IN"/>
              <a:t>
</a:t>
            </a:r>
            <a:r>
              <a:rPr lang="en-IN" err="1"/>
              <a:t>newPtr</a:t>
            </a:r>
            <a:r>
              <a:rPr lang="en-IN"/>
              <a:t> = (</a:t>
            </a:r>
            <a:r>
              <a:rPr lang="en-IN" err="1"/>
              <a:t>int</a:t>
            </a:r>
            <a:r>
              <a:rPr lang="en-IN"/>
              <a:t>*) </a:t>
            </a:r>
            <a:r>
              <a:rPr lang="en-IN" err="1"/>
              <a:t>malloc</a:t>
            </a:r>
            <a:r>
              <a:rPr lang="en-IN"/>
              <a:t>( 10 * </a:t>
            </a:r>
            <a:r>
              <a:rPr lang="en-IN" err="1"/>
              <a:t>sizeof</a:t>
            </a:r>
            <a:r>
              <a:rPr lang="en-IN"/>
              <a:t>(</a:t>
            </a:r>
            <a:r>
              <a:rPr lang="en-IN" err="1"/>
              <a:t>int</a:t>
            </a:r>
            <a:r>
              <a:rPr lang="en-IN"/>
              <a:t>) );</a:t>
            </a:r>
          </a:p>
          <a:p>
            <a:pPr marL="0" indent="0">
              <a:buNone/>
            </a:pPr>
            <a:r>
              <a:rPr lang="en-IN"/>
              <a:t>Above statement allocates area in the memory that is equivalent to 10 times the size of integer and stores a pointer to the allocated memory in variable </a:t>
            </a:r>
            <a:r>
              <a:rPr lang="en-IN" err="1"/>
              <a:t>newPtr</a:t>
            </a:r>
            <a:r>
              <a:rPr lang="en-IN"/>
              <a:t>.
If the memory space is not available, it returns NULL pointer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1742E6-BDCA-848D-5275-2C116974BB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err="1"/>
              <a:t>malloc</a:t>
            </a:r>
            <a:r>
              <a:rPr lang="en-IN"/>
              <a:t>()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02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6B32-2802-F821-658F-7AB37B4B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err="1"/>
              <a:t>malloc</a:t>
            </a:r>
            <a:r>
              <a:rPr lang="en-IN"/>
              <a:t>()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E8AE7-4008-C5EA-9398-A046318BB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Allocates single large block of contiguous memory according to the size specified. </a:t>
            </a:r>
          </a:p>
          <a:p>
            <a:r>
              <a:rPr lang="en-IN"/>
              <a:t>On success, it returns a pointer pointing to 1</a:t>
            </a:r>
            <a:r>
              <a:rPr lang="en-IN" baseline="30000"/>
              <a:t>st</a:t>
            </a:r>
            <a:r>
              <a:rPr lang="en-IN"/>
              <a:t> byte of allocated memory. </a:t>
            </a:r>
          </a:p>
          <a:p>
            <a:r>
              <a:rPr lang="en-IN"/>
              <a:t> </a:t>
            </a:r>
            <a:r>
              <a:rPr lang="en-IN" b="0" i="0">
                <a:solidFill>
                  <a:srgbClr val="333333"/>
                </a:solidFill>
                <a:effectLst/>
              </a:rPr>
              <a:t>If the memory space is not available, it returns </a:t>
            </a:r>
            <a:r>
              <a:rPr lang="en-IN"/>
              <a:t>NULL</a:t>
            </a:r>
            <a:r>
              <a:rPr lang="en-IN" b="0" i="0">
                <a:solidFill>
                  <a:srgbClr val="333333"/>
                </a:solidFill>
                <a:effectLst/>
              </a:rPr>
              <a:t> pointer.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0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388FF60-A12F-2804-1DD3-BD8B4D030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76" y="1825624"/>
            <a:ext cx="10317561" cy="511794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56316DF-364F-7966-F9FB-5186D4CC80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err="1"/>
              <a:t>malloc</a:t>
            </a:r>
            <a:r>
              <a:rPr lang="en-IN"/>
              <a:t>()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33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724C-6E1A-624C-3547-664D490B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err="1"/>
              <a:t>calloc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01FF-19D6-FFD3-A0CD-E14AA84FF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258"/>
            <a:ext cx="10515600" cy="5537742"/>
          </a:xfrm>
        </p:spPr>
        <p:txBody>
          <a:bodyPr>
            <a:normAutofit/>
          </a:bodyPr>
          <a:lstStyle/>
          <a:p>
            <a:r>
              <a:rPr lang="en-IN"/>
              <a:t>Used to dynamically allocate multiple blocks of memory. </a:t>
            </a:r>
          </a:p>
          <a:p>
            <a:pPr marL="0" indent="0">
              <a:buNone/>
            </a:pPr>
            <a:r>
              <a:rPr lang="en-IN" b="1" u="sng">
                <a:solidFill>
                  <a:srgbClr val="FF0000"/>
                </a:solidFill>
              </a:rPr>
              <a:t>Syntax</a:t>
            </a:r>
          </a:p>
          <a:p>
            <a:pPr marL="0" indent="0">
              <a:buNone/>
            </a:pPr>
            <a:r>
              <a:rPr lang="en-IN" b="1">
                <a:solidFill>
                  <a:srgbClr val="FF0000"/>
                </a:solidFill>
              </a:rPr>
              <a:t> </a:t>
            </a:r>
            <a:r>
              <a:rPr lang="en-IN" b="1" err="1">
                <a:solidFill>
                  <a:srgbClr val="FF0000"/>
                </a:solidFill>
              </a:rPr>
              <a:t>newPtr</a:t>
            </a:r>
            <a:r>
              <a:rPr lang="en-IN" b="1">
                <a:solidFill>
                  <a:srgbClr val="FF0000"/>
                </a:solidFill>
              </a:rPr>
              <a:t> = void* </a:t>
            </a:r>
            <a:r>
              <a:rPr lang="en-IN" b="1" err="1">
                <a:solidFill>
                  <a:srgbClr val="FF0000"/>
                </a:solidFill>
              </a:rPr>
              <a:t>calloc</a:t>
            </a:r>
            <a:r>
              <a:rPr lang="en-IN" b="1">
                <a:solidFill>
                  <a:srgbClr val="FF0000"/>
                </a:solidFill>
              </a:rPr>
              <a:t>( n, size );</a:t>
            </a:r>
          </a:p>
          <a:p>
            <a:pPr marL="0" indent="0">
              <a:buNone/>
            </a:pPr>
            <a:endParaRPr lang="en-I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err="1"/>
              <a:t>newPtr</a:t>
            </a:r>
            <a:r>
              <a:rPr lang="en-IN" b="1"/>
              <a:t> = pointer of type void
     n = number of elements
     size = size of each element</a:t>
            </a:r>
          </a:p>
          <a:p>
            <a:pPr marL="0" indent="0">
              <a:buNone/>
            </a:pPr>
            <a:r>
              <a:rPr lang="en-IN" b="1"/>
              <a:t>Example:</a:t>
            </a:r>
          </a:p>
          <a:p>
            <a:pPr marL="0" indent="0">
              <a:buNone/>
            </a:pPr>
            <a:r>
              <a:rPr lang="en-IN" err="1"/>
              <a:t>newPtr</a:t>
            </a:r>
            <a:r>
              <a:rPr lang="en-IN"/>
              <a:t> = (</a:t>
            </a:r>
            <a:r>
              <a:rPr lang="en-IN" err="1"/>
              <a:t>int</a:t>
            </a:r>
            <a:r>
              <a:rPr lang="en-IN"/>
              <a:t>*) </a:t>
            </a:r>
            <a:r>
              <a:rPr lang="en-IN" err="1"/>
              <a:t>calloc</a:t>
            </a:r>
            <a:r>
              <a:rPr lang="en-IN"/>
              <a:t>( 10, size0f(</a:t>
            </a:r>
            <a:r>
              <a:rPr lang="en-IN" err="1"/>
              <a:t>int</a:t>
            </a:r>
            <a:r>
              <a:rPr lang="en-IN"/>
              <a:t>));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03472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892E4-BCCA-4AEA-AE2B-819B1BCC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ECF77-6ACB-7636-1E47-1397C2C7A125}"/>
              </a:ext>
            </a:extLst>
          </p:cNvPr>
          <p:cNvSpPr txBox="1"/>
          <p:nvPr/>
        </p:nvSpPr>
        <p:spPr>
          <a:xfrm>
            <a:off x="932125" y="1467876"/>
            <a:ext cx="609396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/>
              <a:t>Difference between </a:t>
            </a:r>
            <a:r>
              <a:rPr lang="en-IN" sz="2000" b="1" err="1"/>
              <a:t>malloc</a:t>
            </a:r>
            <a:r>
              <a:rPr lang="en-IN" sz="2000" b="1"/>
              <a:t> and </a:t>
            </a:r>
            <a:r>
              <a:rPr lang="en-IN" sz="2000" b="1" err="1"/>
              <a:t>calloc</a:t>
            </a:r>
            <a:endParaRPr lang="en-IN" sz="2000" b="1"/>
          </a:p>
          <a:p>
            <a:pPr marL="0" indent="0">
              <a:buNone/>
            </a:pPr>
            <a:r>
              <a:rPr lang="en-IN" sz="2000" b="1"/>
              <a:t>1) </a:t>
            </a:r>
            <a:r>
              <a:rPr lang="en-IN" sz="2000" err="1"/>
              <a:t>Calloc</a:t>
            </a:r>
            <a:r>
              <a:rPr lang="en-IN" sz="2000"/>
              <a:t> needs 2arguments.</a:t>
            </a:r>
          </a:p>
          <a:p>
            <a:pPr marL="0" indent="0">
              <a:buNone/>
            </a:pPr>
            <a:r>
              <a:rPr lang="en-IN" sz="2000"/>
              <a:t>2)Memory allocated by </a:t>
            </a:r>
            <a:r>
              <a:rPr lang="en-IN" sz="2000" err="1"/>
              <a:t>calloc</a:t>
            </a:r>
            <a:r>
              <a:rPr lang="en-IN" sz="2000"/>
              <a:t> is initialized to zero, whereas in </a:t>
            </a:r>
            <a:r>
              <a:rPr lang="en-IN" sz="2000" err="1"/>
              <a:t>malloc</a:t>
            </a:r>
            <a:r>
              <a:rPr lang="en-IN" sz="2000"/>
              <a:t> memory allocation is initialized with some garbage value.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367EA5-F7E1-780E-9703-EFD838376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err="1"/>
              <a:t>calloc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66004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0DA9-1C9E-2FE3-E58B-790CFD47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222" y="0"/>
            <a:ext cx="10515600" cy="368350"/>
          </a:xfrm>
        </p:spPr>
        <p:txBody>
          <a:bodyPr>
            <a:normAutofit fontScale="90000"/>
          </a:bodyPr>
          <a:lstStyle/>
          <a:p>
            <a:r>
              <a:rPr lang="en-IN"/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3BFA-E88B-F3BA-F18C-A8EF46011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350"/>
            <a:ext cx="10515600" cy="6489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i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#include &lt;</a:t>
            </a:r>
            <a:r>
              <a:rPr lang="en-IN" sz="1600" b="1" i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stdio.h</a:t>
            </a:r>
            <a:r>
              <a:rPr lang="en-IN" sz="1600" b="1" i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IN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IN" sz="1600" b="1" i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#include &lt;</a:t>
            </a:r>
            <a:r>
              <a:rPr lang="en-IN" sz="1600" b="1" i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stdlib.h</a:t>
            </a:r>
            <a:r>
              <a:rPr lang="en-IN" sz="1600" b="1" i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IN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IN" sz="1600" b="1" i="0" err="1">
                <a:solidFill>
                  <a:srgbClr val="2E8B57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IN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main()  </a:t>
            </a:r>
          </a:p>
          <a:p>
            <a:pPr marL="0" indent="0">
              <a:buNone/>
            </a:pPr>
            <a:r>
              <a:rPr lang="en-IN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marL="0" indent="0">
              <a:buNone/>
            </a:pPr>
            <a:r>
              <a:rPr lang="en-IN" sz="1600" b="1" i="0" err="1">
                <a:solidFill>
                  <a:srgbClr val="2E8B57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IN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*</a:t>
            </a:r>
            <a:r>
              <a:rPr lang="en-IN" sz="1600" b="1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ptr</a:t>
            </a:r>
            <a:r>
              <a:rPr lang="en-IN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</a:p>
          <a:p>
            <a:pPr marL="0" indent="0">
              <a:buNone/>
            </a:pPr>
            <a:r>
              <a:rPr lang="en-IN" sz="1600" b="1" i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/* use </a:t>
            </a:r>
            <a:r>
              <a:rPr lang="en-IN" sz="1600" b="1" i="0" err="1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calloc</a:t>
            </a:r>
            <a:r>
              <a:rPr lang="en-IN" sz="1600" b="1" i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() function to define the no. of blocks and size of each blocks. */</a:t>
            </a:r>
            <a:r>
              <a:rPr lang="en-IN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IN" sz="1600" b="1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ptr</a:t>
            </a:r>
            <a:r>
              <a:rPr lang="en-IN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IN" sz="1600" b="1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calloc</a:t>
            </a:r>
            <a:r>
              <a:rPr lang="en-IN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(4, </a:t>
            </a:r>
            <a:r>
              <a:rPr lang="en-IN" sz="1600" b="1" i="0" err="1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sizeof</a:t>
            </a:r>
            <a:r>
              <a:rPr lang="en-IN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sz="1600" b="1" i="0" err="1">
                <a:solidFill>
                  <a:srgbClr val="2E8B57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IN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)); </a:t>
            </a:r>
            <a:r>
              <a:rPr lang="en-IN" sz="1600" b="1" i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 here 4 is the no. of block and </a:t>
            </a:r>
            <a:r>
              <a:rPr lang="en-IN" sz="1600" b="1" i="0" err="1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IN" sz="1600" b="1" i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 is the size of block</a:t>
            </a:r>
            <a:r>
              <a:rPr lang="en-IN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IN" sz="1600" b="1" i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lang="en-IN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</a:t>
            </a:r>
            <a:r>
              <a:rPr lang="en-IN" sz="1600" b="1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ptr</a:t>
            </a:r>
            <a:r>
              <a:rPr lang="en-IN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!= NULL)  </a:t>
            </a:r>
          </a:p>
          <a:p>
            <a:pPr marL="0" indent="0">
              <a:buNone/>
            </a:pPr>
            <a:r>
              <a:rPr lang="en-IN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marL="0" indent="0">
              <a:buNone/>
            </a:pPr>
            <a:r>
              <a:rPr lang="en-IN" sz="1600" b="1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printf</a:t>
            </a:r>
            <a:r>
              <a:rPr lang="en-IN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</a:t>
            </a:r>
            <a:r>
              <a:rPr lang="en-IN" sz="1600" b="1" i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 Memory is created successfully \n"</a:t>
            </a:r>
            <a:r>
              <a:rPr lang="en-IN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IN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>
              <a:buNone/>
            </a:pPr>
            <a:r>
              <a:rPr lang="en-IN" sz="1600" b="1" i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else</a:t>
            </a:r>
            <a:r>
              <a:rPr lang="en-IN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</a:p>
          <a:p>
            <a:pPr marL="0" indent="0">
              <a:buNone/>
            </a:pPr>
            <a:r>
              <a:rPr lang="en-IN" sz="1600" b="1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printf</a:t>
            </a:r>
            <a:r>
              <a:rPr lang="en-IN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</a:t>
            </a:r>
            <a:r>
              <a:rPr lang="en-IN" sz="1600" b="1" i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 Memory is not created "</a:t>
            </a:r>
            <a:r>
              <a:rPr lang="en-IN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IN" sz="1600" b="1" i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return</a:t>
            </a:r>
            <a:r>
              <a:rPr lang="en-IN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0;  </a:t>
            </a:r>
          </a:p>
          <a:p>
            <a:pPr marL="0" indent="0">
              <a:buNone/>
            </a:pPr>
            <a:r>
              <a:rPr lang="en-IN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>
              <a:buNone/>
            </a:pPr>
            <a:r>
              <a:rPr lang="en-IN" sz="1600" b="1" i="0" u="sng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Output</a:t>
            </a:r>
          </a:p>
          <a:p>
            <a:pPr marL="0" indent="0">
              <a:buNone/>
            </a:pPr>
            <a:endParaRPr lang="en-IN" sz="1600" b="1" i="0" u="sng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1600" b="1"/>
              <a:t>Memory is created successfully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89516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C7BE-1F4E-9CE6-02E8-41743E27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Pointers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2422EA5-1077-2812-89F2-592C5A867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76" y="2035426"/>
            <a:ext cx="7408107" cy="4457449"/>
          </a:xfrm>
        </p:spPr>
      </p:pic>
    </p:spTree>
    <p:extLst>
      <p:ext uri="{BB962C8B-B14F-4D97-AF65-F5344CB8AC3E}">
        <p14:creationId xmlns:p14="http://schemas.microsoft.com/office/powerpoint/2010/main" val="3704470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FF04F-9AB4-8EDA-1448-BA31AB3F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2800" i="0">
                <a:solidFill>
                  <a:srgbClr val="353535"/>
                </a:solidFill>
                <a:effectLst/>
              </a:rPr>
              <a:t>    </a:t>
            </a:r>
            <a:r>
              <a:rPr lang="en-IN" i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#include &lt;</a:t>
            </a:r>
            <a:r>
              <a:rPr lang="en-IN" i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stdio.h</a:t>
            </a:r>
            <a:r>
              <a:rPr lang="en-IN" i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IN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IN" i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#include</a:t>
            </a:r>
            <a:r>
              <a:rPr lang="en-IN" b="1" i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 &lt;</a:t>
            </a:r>
            <a:r>
              <a:rPr lang="en-IN" b="1" i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conio.h</a:t>
            </a:r>
            <a:r>
              <a:rPr lang="en-IN" b="1" i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IN" b="1" i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#include &lt;</a:t>
            </a:r>
            <a:r>
              <a:rPr lang="en-IN" b="1" i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stdlib.h</a:t>
            </a:r>
            <a:r>
              <a:rPr lang="en-IN" b="1" i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</a:p>
          <a:p>
            <a:pPr marL="0" indent="0">
              <a:buNone/>
            </a:pPr>
            <a:r>
              <a:rPr lang="en-IN" b="1" i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main()  </a:t>
            </a:r>
          </a:p>
          <a:p>
            <a:pPr marL="0" indent="0">
              <a:buNone/>
            </a:pP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   </a:t>
            </a:r>
          </a:p>
          <a:p>
            <a:pPr marL="0" indent="0">
              <a:buNone/>
            </a:pP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IN" b="1" i="0" err="1">
                <a:solidFill>
                  <a:srgbClr val="2E8B57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n, *</a:t>
            </a:r>
            <a:r>
              <a:rPr lang="en-IN" b="1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ptr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*p, </a:t>
            </a:r>
            <a:r>
              <a:rPr lang="en-IN" b="1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sum = 0;  </a:t>
            </a:r>
          </a:p>
          <a:p>
            <a:pPr marL="0" indent="0">
              <a:buNone/>
            </a:pP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IN" b="1" i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/* n = number of elements, *</a:t>
            </a:r>
            <a:r>
              <a:rPr lang="en-IN" b="1" i="0" err="1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ptr</a:t>
            </a:r>
            <a:r>
              <a:rPr lang="en-IN" b="1" i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 = store base address of the dynamic memory, 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indent="0">
              <a:buNone/>
            </a:pPr>
            <a:r>
              <a:rPr lang="en-IN" b="1" i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    *p store temporary address of the *</a:t>
            </a:r>
            <a:r>
              <a:rPr lang="en-IN" b="1" i="0" err="1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ptr</a:t>
            </a:r>
            <a:r>
              <a:rPr lang="en-IN" b="1" i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 */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</a:p>
          <a:p>
            <a:pPr marL="0" indent="0">
              <a:buNone/>
            </a:pP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IN" b="1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printf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</a:t>
            </a:r>
            <a:r>
              <a:rPr lang="en-IN" b="1" i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 Enter the number of elements: "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IN" b="1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scanf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</a:t>
            </a:r>
            <a:r>
              <a:rPr lang="en-IN" b="1" i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 %d"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&amp;n); </a:t>
            </a:r>
            <a:r>
              <a:rPr lang="en-IN" b="1" i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 it takes number of elements 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</a:p>
          <a:p>
            <a:pPr marL="0" indent="0">
              <a:buNone/>
            </a:pP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IN" b="1" i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 use </a:t>
            </a:r>
            <a:r>
              <a:rPr lang="en-IN" b="1" i="0" err="1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calloc</a:t>
            </a:r>
            <a:r>
              <a:rPr lang="en-IN" b="1" i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 syntax to create memory block of </a:t>
            </a:r>
            <a:r>
              <a:rPr lang="en-IN" b="1" i="0" err="1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IN" b="1" i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 data type 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IN" b="1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ptr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(</a:t>
            </a:r>
            <a:r>
              <a:rPr lang="en-IN" b="1" i="0" err="1">
                <a:solidFill>
                  <a:srgbClr val="2E8B57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*) </a:t>
            </a:r>
            <a:r>
              <a:rPr lang="en-IN" b="1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calloc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(n, </a:t>
            </a:r>
            <a:r>
              <a:rPr lang="en-IN" b="1" i="0" err="1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sizeof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1" i="0" err="1">
                <a:solidFill>
                  <a:srgbClr val="2E8B57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));  </a:t>
            </a:r>
          </a:p>
          <a:p>
            <a:pPr marL="0" indent="0">
              <a:buNone/>
            </a:pP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p = </a:t>
            </a:r>
            <a:r>
              <a:rPr lang="en-IN" b="1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ptr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</a:t>
            </a:r>
            <a:r>
              <a:rPr lang="en-IN" b="1" i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 assign the address of </a:t>
            </a:r>
            <a:r>
              <a:rPr lang="en-IN" b="1" i="0" err="1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ptr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fontAlgn="base">
              <a:buNone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F8D54C-D8EB-B91D-D7F8-C6DBE8B29B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Example2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21610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AFA1-46FB-E0CD-6D0A-4ED434A3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56" y="0"/>
            <a:ext cx="10515600" cy="539495"/>
          </a:xfrm>
        </p:spPr>
        <p:txBody>
          <a:bodyPr>
            <a:normAutofit fontScale="90000"/>
          </a:bodyPr>
          <a:lstStyle/>
          <a:p>
            <a:r>
              <a:rPr lang="en-IN" b="1"/>
              <a:t>Example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754B-22B2-7597-0FCD-29F33ADB7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483" y="709028"/>
            <a:ext cx="10515600" cy="605117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IN" sz="1200" b="0" i="0">
                <a:solidFill>
                  <a:srgbClr val="353535"/>
                </a:solidFill>
                <a:effectLst/>
              </a:rPr>
              <a:t>
</a:t>
            </a:r>
            <a:r>
              <a:rPr lang="en-IN" sz="1600" b="0" i="0">
                <a:solidFill>
                  <a:srgbClr val="353535"/>
                </a:solidFill>
                <a:effectLst/>
              </a:rPr>
              <a:t>    </a:t>
            </a:r>
            <a:r>
              <a:rPr lang="en-IN" sz="1600" b="1" i="0">
                <a:solidFill>
                  <a:srgbClr val="353535"/>
                </a:solidFill>
                <a:effectLst/>
              </a:rPr>
              <a:t>if (</a:t>
            </a:r>
            <a:r>
              <a:rPr lang="en-IN" sz="1600" b="1" i="0" err="1">
                <a:solidFill>
                  <a:srgbClr val="353535"/>
                </a:solidFill>
                <a:effectLst/>
              </a:rPr>
              <a:t>ptr</a:t>
            </a:r>
            <a:r>
              <a:rPr lang="en-IN" sz="1600" b="1" i="0">
                <a:solidFill>
                  <a:srgbClr val="353535"/>
                </a:solidFill>
                <a:effectLst/>
              </a:rPr>
              <a:t> == NULL) // it checks whether the memory is allocated   
    {  
        </a:t>
            </a:r>
            <a:r>
              <a:rPr lang="en-IN" sz="1600" b="1" i="0" err="1">
                <a:solidFill>
                  <a:srgbClr val="353535"/>
                </a:solidFill>
                <a:effectLst/>
              </a:rPr>
              <a:t>printf</a:t>
            </a:r>
            <a:r>
              <a:rPr lang="en-IN" sz="1600" b="1" i="0">
                <a:solidFill>
                  <a:srgbClr val="353535"/>
                </a:solidFill>
                <a:effectLst/>
              </a:rPr>
              <a:t> (“ Memory is not allocated. “);  
        exit(0); // exit from the program  
    }  
    </a:t>
            </a:r>
            <a:r>
              <a:rPr lang="en-IN" sz="1600" b="1" i="0" err="1">
                <a:solidFill>
                  <a:srgbClr val="353535"/>
                </a:solidFill>
                <a:effectLst/>
              </a:rPr>
              <a:t>printf</a:t>
            </a:r>
            <a:r>
              <a:rPr lang="en-IN" sz="1600" b="1" i="0">
                <a:solidFill>
                  <a:srgbClr val="353535"/>
                </a:solidFill>
                <a:effectLst/>
              </a:rPr>
              <a:t> (“ Enter %d numbers \n”, n);  
    for ( I = 1; I &lt;= n; </a:t>
            </a:r>
            <a:r>
              <a:rPr lang="en-IN" sz="1600" b="1" i="0" err="1">
                <a:solidFill>
                  <a:srgbClr val="353535"/>
                </a:solidFill>
                <a:effectLst/>
              </a:rPr>
              <a:t>i</a:t>
            </a:r>
            <a:r>
              <a:rPr lang="en-IN" sz="1600" b="1" i="0">
                <a:solidFill>
                  <a:srgbClr val="353535"/>
                </a:solidFill>
                <a:effectLst/>
              </a:rPr>
              <a:t>++)  
    {  
        </a:t>
            </a:r>
            <a:r>
              <a:rPr lang="en-IN" sz="1600" b="1" i="0" err="1">
                <a:solidFill>
                  <a:srgbClr val="353535"/>
                </a:solidFill>
                <a:effectLst/>
              </a:rPr>
              <a:t>scanf</a:t>
            </a:r>
            <a:r>
              <a:rPr lang="en-IN" sz="1600" b="1" i="0">
                <a:solidFill>
                  <a:srgbClr val="353535"/>
                </a:solidFill>
                <a:effectLst/>
              </a:rPr>
              <a:t> ( “%d”, </a:t>
            </a:r>
            <a:r>
              <a:rPr lang="en-IN" sz="1600" b="1" i="0" err="1">
                <a:solidFill>
                  <a:srgbClr val="353535"/>
                </a:solidFill>
                <a:effectLst/>
              </a:rPr>
              <a:t>ptr</a:t>
            </a:r>
            <a:r>
              <a:rPr lang="en-IN" sz="1600" b="1" i="0">
                <a:solidFill>
                  <a:srgbClr val="353535"/>
                </a:solidFill>
                <a:effectLst/>
              </a:rPr>
              <a:t>);  
        sum = sum + *</a:t>
            </a:r>
            <a:r>
              <a:rPr lang="en-IN" sz="1600" b="1" i="0" err="1">
                <a:solidFill>
                  <a:srgbClr val="353535"/>
                </a:solidFill>
                <a:effectLst/>
              </a:rPr>
              <a:t>ptr</a:t>
            </a:r>
            <a:r>
              <a:rPr lang="en-IN" sz="1600" b="1" i="0">
                <a:solidFill>
                  <a:srgbClr val="353535"/>
                </a:solidFill>
                <a:effectLst/>
              </a:rPr>
              <a:t>;  
        </a:t>
            </a:r>
            <a:r>
              <a:rPr lang="en-IN" sz="1600" b="1" i="0" err="1">
                <a:solidFill>
                  <a:srgbClr val="353535"/>
                </a:solidFill>
                <a:effectLst/>
              </a:rPr>
              <a:t>ptr</a:t>
            </a:r>
            <a:r>
              <a:rPr lang="en-IN" sz="1600" b="1" i="0">
                <a:solidFill>
                  <a:srgbClr val="353535"/>
                </a:solidFill>
                <a:effectLst/>
              </a:rPr>
              <a:t>++;  
    }  
      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2218011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7C30C-42D5-785A-F2C6-5E6D944F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620"/>
            <a:ext cx="10515600" cy="5272343"/>
          </a:xfrm>
        </p:spPr>
        <p:txBody>
          <a:bodyPr/>
          <a:lstStyle/>
          <a:p>
            <a:pPr marL="0" indent="0">
              <a:buNone/>
            </a:pPr>
            <a:r>
              <a:rPr lang="en-IN" b="1" err="1"/>
              <a:t>Printf</a:t>
            </a:r>
            <a:r>
              <a:rPr lang="en-IN" b="1"/>
              <a:t> (“ Elements are: “);  
    for (I = 1;  I &lt;= n; </a:t>
            </a:r>
            <a:r>
              <a:rPr lang="en-IN" b="1" err="1"/>
              <a:t>i</a:t>
            </a:r>
            <a:r>
              <a:rPr lang="en-IN" b="1"/>
              <a:t>++)  
    {  
        </a:t>
            </a:r>
            <a:r>
              <a:rPr lang="en-IN" b="1" err="1"/>
              <a:t>printf</a:t>
            </a:r>
            <a:r>
              <a:rPr lang="en-IN" b="1"/>
              <a:t> (“ %d”, *p);  
    p++;  
    }  
    </a:t>
            </a:r>
            <a:r>
              <a:rPr lang="en-IN" b="1" err="1"/>
              <a:t>printf</a:t>
            </a:r>
            <a:r>
              <a:rPr lang="en-IN" b="1"/>
              <a:t> (“ \n The addition of the elements is: %d “, sum);  
    </a:t>
            </a:r>
            <a:r>
              <a:rPr lang="en-IN" b="1" err="1"/>
              <a:t>getch</a:t>
            </a:r>
            <a:r>
              <a:rPr lang="en-IN" b="1"/>
              <a:t>();  
}  </a:t>
            </a:r>
            <a:endParaRPr lang="en-US" b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284599-2BDD-04B5-5693-C308111DFF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2628" y="354514"/>
            <a:ext cx="10515600" cy="417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Example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93968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F75D-6735-2984-4D7F-1F04C6C8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/>
            </a:br>
            <a:r>
              <a:rPr lang="en-IN" b="1" err="1"/>
              <a:t>realloc</a:t>
            </a:r>
            <a:r>
              <a:rPr lang="en-IN" b="1"/>
              <a:t>() 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C878-FAAF-91E7-0E15-A10727BFA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Used to change size of memory block without losing the old data. </a:t>
            </a:r>
          </a:p>
          <a:p>
            <a:pPr marL="0" indent="0">
              <a:buNone/>
            </a:pPr>
            <a:r>
              <a:rPr lang="en-IN" b="1" u="sng">
                <a:solidFill>
                  <a:srgbClr val="FF0000"/>
                </a:solidFill>
              </a:rPr>
              <a:t>Syntax</a:t>
            </a:r>
          </a:p>
          <a:p>
            <a:pPr marL="0" indent="0">
              <a:buNone/>
            </a:pPr>
            <a:r>
              <a:rPr lang="en-IN" b="1" err="1">
                <a:solidFill>
                  <a:srgbClr val="FF0000"/>
                </a:solidFill>
                <a:effectLst/>
                <a:latin typeface="Monaco"/>
              </a:rPr>
              <a:t>Ptr</a:t>
            </a:r>
            <a:r>
              <a:rPr lang="en-IN" b="1">
                <a:solidFill>
                  <a:srgbClr val="FF0000"/>
                </a:solidFill>
                <a:effectLst/>
                <a:latin typeface="Monaco"/>
              </a:rPr>
              <a:t> = </a:t>
            </a:r>
            <a:r>
              <a:rPr lang="en-IN" b="1" err="1">
                <a:solidFill>
                  <a:srgbClr val="FF0000"/>
                </a:solidFill>
                <a:effectLst/>
                <a:latin typeface="Monaco"/>
              </a:rPr>
              <a:t>realloc</a:t>
            </a:r>
            <a:r>
              <a:rPr lang="en-IN" b="1">
                <a:solidFill>
                  <a:srgbClr val="FF0000"/>
                </a:solidFill>
                <a:effectLst/>
                <a:latin typeface="Monaco"/>
              </a:rPr>
              <a:t>( </a:t>
            </a:r>
            <a:r>
              <a:rPr lang="en-IN" b="1" err="1">
                <a:solidFill>
                  <a:srgbClr val="FF0000"/>
                </a:solidFill>
                <a:effectLst/>
                <a:latin typeface="Monaco"/>
              </a:rPr>
              <a:t>Ptr</a:t>
            </a:r>
            <a:r>
              <a:rPr lang="en-IN" b="1">
                <a:solidFill>
                  <a:srgbClr val="FF0000"/>
                </a:solidFill>
                <a:effectLst/>
                <a:latin typeface="Monaco"/>
              </a:rPr>
              <a:t>, size );</a:t>
            </a:r>
          </a:p>
          <a:p>
            <a:r>
              <a:rPr lang="en-IN" b="1" i="0" err="1">
                <a:solidFill>
                  <a:srgbClr val="333333"/>
                </a:solidFill>
                <a:effectLst/>
                <a:latin typeface="Libre Franklin" pitchFamily="2" charset="0"/>
              </a:rPr>
              <a:t>Ptr</a:t>
            </a:r>
            <a:r>
              <a:rPr lang="en-IN" b="1" i="0">
                <a:solidFill>
                  <a:srgbClr val="333333"/>
                </a:solidFill>
                <a:effectLst/>
                <a:latin typeface="Libre Franklin" pitchFamily="2" charset="0"/>
              </a:rPr>
              <a:t> =</a:t>
            </a:r>
            <a:r>
              <a:rPr lang="en-IN" b="0" i="0">
                <a:solidFill>
                  <a:srgbClr val="333333"/>
                </a:solidFill>
                <a:effectLst/>
                <a:latin typeface="Libre Franklin" pitchFamily="2" charset="0"/>
              </a:rPr>
              <a:t> pointer to the previously allocated memory</a:t>
            </a:r>
          </a:p>
          <a:p>
            <a:r>
              <a:rPr lang="en-IN" b="1" i="0">
                <a:solidFill>
                  <a:srgbClr val="333333"/>
                </a:solidFill>
                <a:effectLst/>
                <a:latin typeface="Libre Franklin" pitchFamily="2" charset="0"/>
              </a:rPr>
              <a:t>   size =</a:t>
            </a:r>
            <a:r>
              <a:rPr lang="en-IN" b="0" i="0">
                <a:solidFill>
                  <a:srgbClr val="333333"/>
                </a:solidFill>
                <a:effectLst/>
                <a:latin typeface="Libre Franklin" pitchFamily="2" charset="0"/>
              </a:rPr>
              <a:t> new size </a:t>
            </a:r>
          </a:p>
          <a:p>
            <a:r>
              <a:rPr lang="en-IN" b="0" i="0">
                <a:solidFill>
                  <a:srgbClr val="333333"/>
                </a:solidFill>
                <a:effectLst/>
                <a:latin typeface="Libre Franklin" pitchFamily="2" charset="0"/>
              </a:rPr>
              <a:t>On failure, </a:t>
            </a:r>
            <a:r>
              <a:rPr lang="en-IN" b="0" i="0" err="1">
                <a:solidFill>
                  <a:srgbClr val="333333"/>
                </a:solidFill>
                <a:effectLst/>
                <a:latin typeface="Libre Franklin" pitchFamily="2" charset="0"/>
              </a:rPr>
              <a:t>realloc</a:t>
            </a:r>
            <a:r>
              <a:rPr lang="en-IN" b="0" i="0">
                <a:solidFill>
                  <a:srgbClr val="333333"/>
                </a:solidFill>
                <a:effectLst/>
                <a:latin typeface="Libre Franklin" pitchFamily="2" charset="0"/>
              </a:rPr>
              <a:t> returns null. 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09579-A169-ADB9-111B-C22E6C5E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Used to release dynamically allocated memory in heap. </a:t>
            </a:r>
          </a:p>
          <a:p>
            <a:r>
              <a:rPr lang="en-IN"/>
              <a:t> Memory allocated in heap will not be released automatically after using the memory. Space remains there and can’t be used. </a:t>
            </a:r>
          </a:p>
          <a:p>
            <a:r>
              <a:rPr lang="en-IN"/>
              <a:t> It is programmers responsibility to release memory after use</a:t>
            </a:r>
          </a:p>
          <a:p>
            <a:pPr marL="0" indent="0">
              <a:buNone/>
            </a:pPr>
            <a:r>
              <a:rPr lang="en-IN" b="1">
                <a:solidFill>
                  <a:srgbClr val="FF0000"/>
                </a:solidFill>
              </a:rPr>
              <a:t>Syntax</a:t>
            </a:r>
          </a:p>
          <a:p>
            <a:pPr marL="0" indent="0">
              <a:buNone/>
            </a:pPr>
            <a:r>
              <a:rPr lang="en-IN" b="1">
                <a:solidFill>
                  <a:srgbClr val="FF0000"/>
                </a:solidFill>
              </a:rPr>
              <a:t>void free(</a:t>
            </a:r>
            <a:r>
              <a:rPr lang="en-IN" b="1" err="1">
                <a:solidFill>
                  <a:srgbClr val="FF0000"/>
                </a:solidFill>
              </a:rPr>
              <a:t>ptr</a:t>
            </a:r>
            <a:r>
              <a:rPr lang="en-IN" b="1">
                <a:solidFill>
                  <a:srgbClr val="FF0000"/>
                </a:solidFill>
              </a:rPr>
              <a:t>) ;</a:t>
            </a:r>
          </a:p>
          <a:p>
            <a:endParaRPr lang="en-IN" b="1">
              <a:solidFill>
                <a:srgbClr val="FF0000"/>
              </a:solidFill>
            </a:endParaRPr>
          </a:p>
          <a:p>
            <a:endParaRPr lang="en-IN" b="1">
              <a:solidFill>
                <a:srgbClr val="FF0000"/>
              </a:solidFill>
            </a:endParaRPr>
          </a:p>
          <a:p>
            <a:endParaRPr lang="en-IN"/>
          </a:p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80CEC0-741D-F3CE-F27F-2BC06114A0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free()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14080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E328-6E22-5DB7-E9F3-0F75D401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05" y="0"/>
            <a:ext cx="10515600" cy="661741"/>
          </a:xfrm>
        </p:spPr>
        <p:txBody>
          <a:bodyPr>
            <a:normAutofit fontScale="90000"/>
          </a:bodyPr>
          <a:lstStyle/>
          <a:p>
            <a:r>
              <a:rPr lang="en-IN" b="1"/>
              <a:t>Example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D096-46DD-35AC-C164-5575E33C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741"/>
            <a:ext cx="10515600" cy="61962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50" b="1"/>
              <a:t>#</a:t>
            </a:r>
            <a:r>
              <a:rPr lang="en-IN" sz="2000" b="1"/>
              <a:t>include &lt;</a:t>
            </a:r>
            <a:r>
              <a:rPr lang="en-IN" sz="2000" b="1" err="1"/>
              <a:t>stdio.h</a:t>
            </a:r>
            <a:r>
              <a:rPr lang="en-IN" sz="2000" b="1"/>
              <a:t>&gt;
#include &lt;</a:t>
            </a:r>
            <a:r>
              <a:rPr lang="en-IN" sz="2000" b="1" err="1"/>
              <a:t>stdlib.h</a:t>
            </a:r>
            <a:r>
              <a:rPr lang="en-IN" sz="2000" b="1"/>
              <a:t>&gt;
</a:t>
            </a:r>
            <a:r>
              <a:rPr lang="en-IN" sz="2000" b="1" err="1"/>
              <a:t>int</a:t>
            </a:r>
            <a:r>
              <a:rPr lang="en-IN" sz="2000" b="1"/>
              <a:t> main(){
   </a:t>
            </a:r>
            <a:r>
              <a:rPr lang="en-IN" sz="2000" b="1" err="1"/>
              <a:t>int</a:t>
            </a:r>
            <a:r>
              <a:rPr lang="en-IN" sz="2000" b="1"/>
              <a:t> size, resize, </a:t>
            </a:r>
            <a:r>
              <a:rPr lang="en-IN" sz="2000" b="1" err="1"/>
              <a:t>i</a:t>
            </a:r>
            <a:r>
              <a:rPr lang="en-IN" sz="2000" b="1"/>
              <a:t>;
   </a:t>
            </a:r>
            <a:r>
              <a:rPr lang="en-IN" sz="2000" b="1" err="1"/>
              <a:t>int</a:t>
            </a:r>
            <a:r>
              <a:rPr lang="en-IN" sz="2000" b="1"/>
              <a:t> *</a:t>
            </a:r>
            <a:r>
              <a:rPr lang="en-IN" sz="2000" b="1" err="1"/>
              <a:t>numPtr</a:t>
            </a:r>
            <a:r>
              <a:rPr lang="en-IN" sz="2000" b="1"/>
              <a:t>; //declaring pointer variable
   </a:t>
            </a:r>
            <a:r>
              <a:rPr lang="en-IN" sz="2000" b="1" err="1"/>
              <a:t>printf</a:t>
            </a:r>
            <a:r>
              <a:rPr lang="en-IN" sz="2000" b="1"/>
              <a:t>(“Please enter size of array: “);
   </a:t>
            </a:r>
            <a:r>
              <a:rPr lang="en-IN" sz="2000" b="1" err="1"/>
              <a:t>scanf</a:t>
            </a:r>
            <a:r>
              <a:rPr lang="en-IN" sz="2000" b="1"/>
              <a:t>(“%d”, &amp;size);
   //allocation memory for array
   </a:t>
            </a:r>
            <a:r>
              <a:rPr lang="en-IN" sz="2000" b="1" err="1"/>
              <a:t>numPtr</a:t>
            </a:r>
            <a:r>
              <a:rPr lang="en-IN" sz="2000" b="1"/>
              <a:t> = (</a:t>
            </a:r>
            <a:r>
              <a:rPr lang="en-IN" sz="2000" b="1" err="1"/>
              <a:t>int</a:t>
            </a:r>
            <a:r>
              <a:rPr lang="en-IN" sz="2000" b="1"/>
              <a:t>*) </a:t>
            </a:r>
            <a:r>
              <a:rPr lang="en-IN" sz="2000" b="1" err="1"/>
              <a:t>malloc</a:t>
            </a:r>
            <a:r>
              <a:rPr lang="en-IN" sz="2000" b="1"/>
              <a:t>(size * </a:t>
            </a:r>
            <a:r>
              <a:rPr lang="en-IN" sz="2000" b="1" err="1"/>
              <a:t>sizeof</a:t>
            </a:r>
            <a:r>
              <a:rPr lang="en-IN" sz="2000" b="1"/>
              <a:t>(</a:t>
            </a:r>
            <a:r>
              <a:rPr lang="en-IN" sz="2000" b="1" err="1"/>
              <a:t>int</a:t>
            </a:r>
            <a:r>
              <a:rPr lang="en-IN" sz="2000" b="1"/>
              <a:t>));
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40078907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5BD1-F07A-8F3F-D638-7AFA7D39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741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E083-70DA-6F42-2856-C6954555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866"/>
            <a:ext cx="10515600" cy="5150097"/>
          </a:xfrm>
        </p:spPr>
        <p:txBody>
          <a:bodyPr>
            <a:normAutofit fontScale="25000" lnSpcReduction="20000"/>
          </a:bodyPr>
          <a:lstStyle/>
          <a:p>
            <a:endParaRPr lang="en-IN"/>
          </a:p>
          <a:p>
            <a:pPr marL="0" indent="0">
              <a:buNone/>
            </a:pPr>
            <a:r>
              <a:rPr lang="en-IN" sz="2800" b="1"/>
              <a:t> //checking</a:t>
            </a:r>
            <a:r>
              <a:rPr lang="en-IN" sz="6400" b="1"/>
              <a:t> whether</a:t>
            </a:r>
            <a:r>
              <a:rPr lang="en-IN" sz="8000" b="1"/>
              <a:t> memory is allocated or not
   if(</a:t>
            </a:r>
            <a:r>
              <a:rPr lang="en-IN" sz="8000" b="1" err="1"/>
              <a:t>numPtr</a:t>
            </a:r>
            <a:r>
              <a:rPr lang="en-IN" sz="8000" b="1"/>
              <a:t> == NULL)   {
      </a:t>
            </a:r>
            <a:r>
              <a:rPr lang="en-IN" sz="8000" b="1" err="1"/>
              <a:t>printf</a:t>
            </a:r>
            <a:r>
              <a:rPr lang="en-IN" sz="8000" b="1"/>
              <a:t>(“\</a:t>
            </a:r>
            <a:r>
              <a:rPr lang="en-IN" sz="8000" b="1" err="1"/>
              <a:t>nError</a:t>
            </a:r>
            <a:r>
              <a:rPr lang="en-IN" sz="8000" b="1"/>
              <a:t> !!! (Not enough space)”);
      exit(0);}
   </a:t>
            </a:r>
            <a:r>
              <a:rPr lang="en-IN" sz="8000" b="1" err="1"/>
              <a:t>printf</a:t>
            </a:r>
            <a:r>
              <a:rPr lang="en-IN" sz="8000" b="1"/>
              <a:t>(“\</a:t>
            </a:r>
            <a:r>
              <a:rPr lang="en-IN" sz="8000" b="1" err="1"/>
              <a:t>nEnter</a:t>
            </a:r>
            <a:r>
              <a:rPr lang="en-IN" sz="8000" b="1"/>
              <a:t> array elements:\n”);
   for(</a:t>
            </a:r>
            <a:r>
              <a:rPr lang="en-IN" sz="8000" b="1" err="1"/>
              <a:t>i</a:t>
            </a:r>
            <a:r>
              <a:rPr lang="en-IN" sz="8000" b="1"/>
              <a:t> = 0; </a:t>
            </a:r>
            <a:r>
              <a:rPr lang="en-IN" sz="8000" b="1" err="1"/>
              <a:t>i</a:t>
            </a:r>
            <a:r>
              <a:rPr lang="en-IN" sz="8000" b="1"/>
              <a:t> &lt; size; </a:t>
            </a:r>
            <a:r>
              <a:rPr lang="en-IN" sz="8000" b="1" err="1"/>
              <a:t>i</a:t>
            </a:r>
            <a:r>
              <a:rPr lang="en-IN" sz="8000" b="1"/>
              <a:t>++){
      </a:t>
            </a:r>
            <a:r>
              <a:rPr lang="en-IN" sz="8000" b="1" err="1"/>
              <a:t>scanf</a:t>
            </a:r>
            <a:r>
              <a:rPr lang="en-IN" sz="8000" b="1"/>
              <a:t>(“%d”, </a:t>
            </a:r>
            <a:r>
              <a:rPr lang="en-IN" sz="8000" b="1" err="1"/>
              <a:t>numPtr</a:t>
            </a:r>
            <a:r>
              <a:rPr lang="en-IN" sz="8000" b="1"/>
              <a:t> + </a:t>
            </a:r>
            <a:r>
              <a:rPr lang="en-IN" sz="8000" b="1" err="1"/>
              <a:t>i</a:t>
            </a:r>
            <a:r>
              <a:rPr lang="en-IN" sz="8000" b="1"/>
              <a:t>);}
   </a:t>
            </a:r>
            <a:r>
              <a:rPr lang="en-IN" sz="8000" b="1" err="1"/>
              <a:t>printf</a:t>
            </a:r>
            <a:r>
              <a:rPr lang="en-IN" sz="8000" b="1"/>
              <a:t>(“\</a:t>
            </a:r>
            <a:r>
              <a:rPr lang="en-IN" sz="8000" b="1" err="1"/>
              <a:t>nElements</a:t>
            </a:r>
            <a:r>
              <a:rPr lang="en-IN" sz="8000" b="1"/>
              <a:t> of array you entered:\n”);
   //displaying array elements
   for(</a:t>
            </a:r>
            <a:r>
              <a:rPr lang="en-IN" sz="8000" b="1" err="1"/>
              <a:t>i</a:t>
            </a:r>
            <a:r>
              <a:rPr lang="en-IN" sz="8000" b="1"/>
              <a:t> = 0; </a:t>
            </a:r>
            <a:r>
              <a:rPr lang="en-IN" sz="8000" b="1" err="1"/>
              <a:t>i</a:t>
            </a:r>
            <a:r>
              <a:rPr lang="en-IN" sz="8000" b="1"/>
              <a:t> &lt; size; </a:t>
            </a:r>
            <a:r>
              <a:rPr lang="en-IN" sz="8000" b="1" err="1"/>
              <a:t>i</a:t>
            </a:r>
            <a:r>
              <a:rPr lang="en-IN" sz="8000" b="1"/>
              <a:t>++){
        </a:t>
            </a:r>
            <a:r>
              <a:rPr lang="en-IN" sz="8000" b="1" err="1"/>
              <a:t>printf</a:t>
            </a:r>
            <a:r>
              <a:rPr lang="en-IN" sz="8000" b="1"/>
              <a:t>(“%d”, *(</a:t>
            </a:r>
            <a:r>
              <a:rPr lang="en-IN" sz="8000" b="1" err="1"/>
              <a:t>numPtr</a:t>
            </a:r>
            <a:r>
              <a:rPr lang="en-IN" sz="8000" b="1"/>
              <a:t> + </a:t>
            </a:r>
            <a:r>
              <a:rPr lang="en-IN" sz="8000" b="1" err="1"/>
              <a:t>i</a:t>
            </a:r>
            <a:r>
              <a:rPr lang="en-IN" sz="8000" b="1"/>
              <a:t>));}
     </a:t>
            </a:r>
            <a:r>
              <a:rPr lang="en-IN" sz="8000" b="1" err="1"/>
              <a:t>printf</a:t>
            </a:r>
            <a:r>
              <a:rPr lang="en-IN" sz="8000" b="1"/>
              <a:t>(“\n\</a:t>
            </a:r>
            <a:r>
              <a:rPr lang="en-IN" sz="8000" b="1" err="1"/>
              <a:t>nEnter</a:t>
            </a:r>
            <a:r>
              <a:rPr lang="en-IN" sz="8000" b="1"/>
              <a:t> new size of array: “);
   </a:t>
            </a:r>
            <a:r>
              <a:rPr lang="en-IN" sz="8000" b="1" err="1"/>
              <a:t>scanf</a:t>
            </a:r>
            <a:r>
              <a:rPr lang="en-IN" sz="8000" b="1"/>
              <a:t>(“%d”, &amp;resize);
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3040417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565A8-B4C8-8E25-B5B8-0B107BFA6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1230"/>
            <a:ext cx="10515600" cy="6246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/>
              <a:t>   //reallocating array size using new number
   </a:t>
            </a:r>
            <a:r>
              <a:rPr lang="en-IN" sz="1400" b="1" err="1"/>
              <a:t>numPtr</a:t>
            </a:r>
            <a:r>
              <a:rPr lang="en-IN" sz="1800" b="1"/>
              <a:t>= </a:t>
            </a:r>
            <a:r>
              <a:rPr lang="en-IN" sz="1800" b="1" err="1"/>
              <a:t>realloc</a:t>
            </a:r>
            <a:r>
              <a:rPr lang="en-IN" sz="1800" b="1"/>
              <a:t>(</a:t>
            </a:r>
            <a:r>
              <a:rPr lang="en-IN" sz="1800" b="1" err="1"/>
              <a:t>numPtr</a:t>
            </a:r>
            <a:r>
              <a:rPr lang="en-IN" sz="1800" b="1"/>
              <a:t>, resize * </a:t>
            </a:r>
            <a:r>
              <a:rPr lang="en-IN" sz="1800" b="1" err="1"/>
              <a:t>sizeof</a:t>
            </a:r>
            <a:r>
              <a:rPr lang="en-IN" sz="1800" b="1"/>
              <a:t>(</a:t>
            </a:r>
            <a:r>
              <a:rPr lang="en-IN" sz="1800" b="1" err="1"/>
              <a:t>int</a:t>
            </a:r>
            <a:r>
              <a:rPr lang="en-IN" sz="1800" b="1"/>
              <a:t>));
   if(</a:t>
            </a:r>
            <a:r>
              <a:rPr lang="en-IN" sz="1800" b="1" err="1"/>
              <a:t>numPtr</a:t>
            </a:r>
            <a:r>
              <a:rPr lang="en-IN" sz="1800" b="1"/>
              <a:t> == NULL)
   {      </a:t>
            </a:r>
            <a:r>
              <a:rPr lang="en-IN" sz="1800" b="1" err="1"/>
              <a:t>printf</a:t>
            </a:r>
            <a:r>
              <a:rPr lang="en-IN" sz="1800" b="1"/>
              <a:t>(“\</a:t>
            </a:r>
            <a:r>
              <a:rPr lang="en-IN" sz="1800" b="1" err="1"/>
              <a:t>nError</a:t>
            </a:r>
            <a:r>
              <a:rPr lang="en-IN" sz="1800" b="1"/>
              <a:t> !!! (Not enough space)”);
      exit(0);}
   </a:t>
            </a:r>
            <a:r>
              <a:rPr lang="en-IN" sz="1800" b="1" err="1"/>
              <a:t>printf</a:t>
            </a:r>
            <a:r>
              <a:rPr lang="en-IN" sz="1800" b="1"/>
              <a:t>(“\n\</a:t>
            </a:r>
            <a:r>
              <a:rPr lang="en-IN" sz="1800" b="1" err="1"/>
              <a:t>nElements</a:t>
            </a:r>
            <a:r>
              <a:rPr lang="en-IN" sz="1800" b="1"/>
              <a:t> of resized array:\n”);</a:t>
            </a:r>
          </a:p>
          <a:p>
            <a:pPr marL="0" indent="0">
              <a:buNone/>
            </a:pPr>
            <a:r>
              <a:rPr lang="en-IN" sz="1800" b="1"/>
              <a:t>array of resized array
   for(</a:t>
            </a:r>
            <a:r>
              <a:rPr lang="en-IN" sz="1800" b="1" err="1"/>
              <a:t>i</a:t>
            </a:r>
            <a:r>
              <a:rPr lang="en-IN" sz="1800" b="1"/>
              <a:t> = 0; </a:t>
            </a:r>
            <a:r>
              <a:rPr lang="en-IN" sz="1800" b="1" err="1"/>
              <a:t>i</a:t>
            </a:r>
            <a:r>
              <a:rPr lang="en-IN" sz="1800" b="1"/>
              <a:t> &lt; resize; </a:t>
            </a:r>
            <a:r>
              <a:rPr lang="en-IN" sz="1800" b="1" err="1"/>
              <a:t>i</a:t>
            </a:r>
            <a:r>
              <a:rPr lang="en-IN" sz="1800" b="1"/>
              <a:t>++)
   {
      </a:t>
            </a:r>
            <a:r>
              <a:rPr lang="en-IN" sz="1800" b="1" err="1"/>
              <a:t>printf</a:t>
            </a:r>
            <a:r>
              <a:rPr lang="en-IN" sz="1800" b="1"/>
              <a:t>(“%3d”, *(</a:t>
            </a:r>
            <a:r>
              <a:rPr lang="en-IN" sz="1800" b="1" err="1"/>
              <a:t>numPtr</a:t>
            </a:r>
            <a:r>
              <a:rPr lang="en-IN" sz="1800" b="1"/>
              <a:t> + </a:t>
            </a:r>
            <a:r>
              <a:rPr lang="en-IN" sz="1800" b="1" err="1"/>
              <a:t>i</a:t>
            </a:r>
            <a:r>
              <a:rPr lang="en-IN" sz="1800" b="1"/>
              <a:t>));
   }
   </a:t>
            </a:r>
            <a:r>
              <a:rPr lang="en-IN" sz="1800" b="1" err="1"/>
              <a:t>printf</a:t>
            </a:r>
            <a:r>
              <a:rPr lang="en-IN" sz="1800" b="1"/>
              <a:t>(“\n\n”);
   free(</a:t>
            </a:r>
            <a:r>
              <a:rPr lang="en-IN" sz="1800" b="1" err="1"/>
              <a:t>numPtr</a:t>
            </a:r>
            <a:r>
              <a:rPr lang="en-IN" sz="1800" b="1"/>
              <a:t>); //free reserved memory
   return 0;
}</a:t>
            </a:r>
            <a:endParaRPr lang="en-US" sz="1800" b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90452F-1363-9C21-2978-11E428ED34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6750" y="0"/>
            <a:ext cx="10515600" cy="61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Example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269541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3A85-F600-06BA-88C6-ACC1BCB0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Self Referential Structures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4783-F637-1067-D8A0-558D523D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Structure can have members which point to a structure variable of the same type. 
 These types of structures are called self referential structures and are widely used in dynamic data structures like trees, linked list, etc.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137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DB4F-E07F-2098-A9B9-72D71FDFA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err="1"/>
              <a:t>Struct</a:t>
            </a:r>
            <a:r>
              <a:rPr lang="en-IN"/>
              <a:t> node 
{ </a:t>
            </a:r>
          </a:p>
          <a:p>
            <a:pPr marL="0" indent="0">
              <a:buNone/>
            </a:pPr>
            <a:r>
              <a:rPr lang="en-IN"/>
              <a:t>
</a:t>
            </a:r>
            <a:r>
              <a:rPr lang="en-IN" err="1"/>
              <a:t>int</a:t>
            </a:r>
            <a:r>
              <a:rPr lang="en-IN"/>
              <a:t> data; </a:t>
            </a:r>
          </a:p>
          <a:p>
            <a:pPr marL="0" indent="0">
              <a:buNone/>
            </a:pPr>
            <a:r>
              <a:rPr lang="en-IN"/>
              <a:t>
</a:t>
            </a:r>
            <a:r>
              <a:rPr lang="en-IN" err="1"/>
              <a:t>struct</a:t>
            </a:r>
            <a:r>
              <a:rPr lang="en-IN"/>
              <a:t> node *next; </a:t>
            </a:r>
          </a:p>
          <a:p>
            <a:pPr marL="0" indent="0">
              <a:buNone/>
            </a:pPr>
            <a:r>
              <a:rPr lang="en-IN"/>
              <a:t>
}; 
Here, next is a pointer to a </a:t>
            </a:r>
            <a:r>
              <a:rPr lang="en-IN" err="1"/>
              <a:t>struct</a:t>
            </a:r>
            <a:r>
              <a:rPr lang="en-IN"/>
              <a:t> node variable.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B0893D-7583-089F-62FF-57B006A2E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Self Referential Structures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3187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D31E-F174-4BF2-383A-01362A5E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1. Pointer Declaration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72306-C5FA-C281-2CE7-4C30262C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 To declare a pointer, we use the ( * ) dereference operator before its name</a:t>
            </a:r>
          </a:p>
          <a:p>
            <a:r>
              <a:rPr lang="en-IN" b="1">
                <a:solidFill>
                  <a:srgbClr val="FF0000"/>
                </a:solidFill>
              </a:rPr>
              <a:t>datatype * </a:t>
            </a:r>
            <a:r>
              <a:rPr lang="en-IN" b="1" i="1" err="1">
                <a:solidFill>
                  <a:srgbClr val="FF0000"/>
                </a:solidFill>
              </a:rPr>
              <a:t>ptr</a:t>
            </a:r>
            <a:r>
              <a:rPr lang="en-IN" b="1">
                <a:solidFill>
                  <a:srgbClr val="FF0000"/>
                </a:solidFill>
              </a:rPr>
              <a:t>; </a:t>
            </a:r>
          </a:p>
          <a:p>
            <a:r>
              <a:rPr lang="en-IN" b="1" i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ptr</a:t>
            </a:r>
            <a:r>
              <a:rPr lang="en-IN" b="1" i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b="0" i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is the name of the pointer.</a:t>
            </a:r>
          </a:p>
          <a:p>
            <a:r>
              <a:rPr lang="en-IN" b="1" i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datatype </a:t>
            </a:r>
            <a:r>
              <a:rPr lang="en-IN" b="0" i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is the type of data it is pointing to.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023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C1468D0A-299D-4F59-7677-2845066C7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01031"/>
            <a:ext cx="7620000" cy="4200525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D08B01A-757E-1858-73EE-8C56F114F3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Self Referential Structures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886599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1BB7-45C9-7A18-4FC7-C62E9D96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Creation of node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0F36-DD17-6395-AEBF-7BC32DF1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err="1">
                <a:effectLst/>
              </a:rPr>
              <a:t>struct</a:t>
            </a:r>
            <a:r>
              <a:rPr lang="en-IN" b="1">
                <a:effectLst/>
              </a:rPr>
              <a:t> node {</a:t>
            </a:r>
          </a:p>
          <a:p>
            <a:pPr marL="0" indent="0">
              <a:buNone/>
            </a:pPr>
            <a:r>
              <a:rPr lang="en-IN" b="1"/>
              <a:t> </a:t>
            </a:r>
            <a:r>
              <a:rPr lang="en-IN" b="1" err="1">
                <a:effectLst/>
              </a:rPr>
              <a:t>int</a:t>
            </a:r>
            <a:r>
              <a:rPr lang="en-IN" b="1"/>
              <a:t> data;</a:t>
            </a:r>
          </a:p>
          <a:p>
            <a:pPr marL="0" indent="0">
              <a:buNone/>
            </a:pPr>
            <a:r>
              <a:rPr lang="en-IN" b="1"/>
              <a:t> </a:t>
            </a:r>
            <a:r>
              <a:rPr lang="en-IN" b="1" err="1">
                <a:effectLst/>
              </a:rPr>
              <a:t>struct</a:t>
            </a:r>
            <a:r>
              <a:rPr lang="en-IN" b="1">
                <a:effectLst/>
              </a:rPr>
              <a:t> node *next;</a:t>
            </a:r>
            <a:r>
              <a:rPr lang="en-IN" b="1"/>
              <a:t> };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8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6850-3864-17C0-9EFC-9959FA16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2. Pointer Initialization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A934C-E32E-FC49-D9B2-196994B1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Pointer initialization is the process where we assign some initial value to the pointer variable </a:t>
            </a:r>
            <a:r>
              <a:rPr lang="en-IN" b="1" i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( &amp; ) </a:t>
            </a:r>
            <a:r>
              <a:rPr lang="en-IN" b="1" i="0" err="1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addressof</a:t>
            </a:r>
            <a:r>
              <a:rPr lang="en-IN" b="1" i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operator</a:t>
            </a:r>
            <a:r>
              <a:rPr lang="en-IN" b="0" i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 to get the memory address of a variable and then store it in the pointer variable.</a:t>
            </a:r>
          </a:p>
          <a:p>
            <a:pPr marL="0" indent="0">
              <a:buNone/>
            </a:pPr>
            <a:r>
              <a:rPr lang="en-IN" err="1"/>
              <a:t>int</a:t>
            </a:r>
            <a:r>
              <a:rPr lang="en-IN"/>
              <a:t> </a:t>
            </a:r>
            <a:r>
              <a:rPr lang="en-IN" err="1"/>
              <a:t>var</a:t>
            </a:r>
            <a:r>
              <a:rPr lang="en-IN"/>
              <a:t> = 10;</a:t>
            </a:r>
          </a:p>
          <a:p>
            <a:pPr marL="0" indent="0">
              <a:buNone/>
            </a:pPr>
            <a:r>
              <a:rPr lang="en-IN"/>
              <a:t> </a:t>
            </a:r>
            <a:r>
              <a:rPr lang="en-IN" err="1"/>
              <a:t>int</a:t>
            </a:r>
            <a:r>
              <a:rPr lang="en-IN"/>
              <a:t> * </a:t>
            </a:r>
            <a:r>
              <a:rPr lang="en-IN" b="1" err="1"/>
              <a:t>ptr</a:t>
            </a:r>
            <a:r>
              <a:rPr lang="en-IN"/>
              <a:t>;</a:t>
            </a:r>
          </a:p>
          <a:p>
            <a:pPr marL="0" indent="0">
              <a:buNone/>
            </a:pPr>
            <a:r>
              <a:rPr lang="en-IN"/>
              <a:t> </a:t>
            </a:r>
            <a:r>
              <a:rPr lang="en-IN" err="1"/>
              <a:t>ptr</a:t>
            </a:r>
            <a:r>
              <a:rPr lang="en-IN"/>
              <a:t> = </a:t>
            </a:r>
            <a:r>
              <a:rPr lang="en-IN" b="1"/>
              <a:t>&amp;</a:t>
            </a:r>
            <a:r>
              <a:rPr lang="en-IN" err="1"/>
              <a:t>var</a:t>
            </a:r>
            <a:r>
              <a:rPr lang="en-IN"/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6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061F5-A023-C079-34AF-D506E395C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Can also declare and initialize the pointer in a single step. This method is called pointer definition</a:t>
            </a:r>
          </a:p>
          <a:p>
            <a:r>
              <a:rPr lang="en-IN" err="1"/>
              <a:t>int</a:t>
            </a:r>
            <a:r>
              <a:rPr lang="en-IN"/>
              <a:t> *</a:t>
            </a:r>
            <a:r>
              <a:rPr lang="en-IN" b="1" err="1"/>
              <a:t>ptr</a:t>
            </a:r>
            <a:r>
              <a:rPr lang="en-IN" b="1"/>
              <a:t> = &amp;</a:t>
            </a:r>
            <a:r>
              <a:rPr lang="en-IN" err="1"/>
              <a:t>var</a:t>
            </a:r>
            <a:r>
              <a:rPr lang="en-IN"/>
              <a:t>;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B493FA-D33C-9E9C-79BA-420ECDEF5C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2. Pointer Initialization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9482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D91B-0617-99FA-5D81-523040BA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Program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06C1D-AC10-31D8-3504-B41E163F0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/>
              <a:t>#include &lt;</a:t>
            </a:r>
            <a:r>
              <a:rPr lang="en-IN" b="1" err="1"/>
              <a:t>stdio.h</a:t>
            </a:r>
            <a:r>
              <a:rPr lang="en-IN" b="1"/>
              <a:t>&gt;
</a:t>
            </a:r>
            <a:r>
              <a:rPr lang="en-IN" b="1" err="1"/>
              <a:t>int</a:t>
            </a:r>
            <a:r>
              <a:rPr lang="en-IN" b="1"/>
              <a:t> main()
{
  </a:t>
            </a:r>
            <a:r>
              <a:rPr lang="en-IN" b="1" err="1"/>
              <a:t>int</a:t>
            </a:r>
            <a:r>
              <a:rPr lang="en-IN" b="1"/>
              <a:t> </a:t>
            </a:r>
            <a:r>
              <a:rPr lang="en-IN" b="1" err="1"/>
              <a:t>var</a:t>
            </a:r>
            <a:r>
              <a:rPr lang="en-IN" b="1"/>
              <a:t> = 5;
  </a:t>
            </a:r>
            <a:r>
              <a:rPr lang="en-IN" b="1" err="1"/>
              <a:t>printf</a:t>
            </a:r>
            <a:r>
              <a:rPr lang="en-IN" b="1"/>
              <a:t>(“</a:t>
            </a:r>
            <a:r>
              <a:rPr lang="en-IN" b="1" err="1"/>
              <a:t>var</a:t>
            </a:r>
            <a:r>
              <a:rPr lang="en-IN" b="1"/>
              <a:t>: %d\n”, </a:t>
            </a:r>
            <a:r>
              <a:rPr lang="en-IN" b="1" err="1"/>
              <a:t>var</a:t>
            </a:r>
            <a:r>
              <a:rPr lang="en-IN" b="1"/>
              <a:t>);
  </a:t>
            </a:r>
            <a:r>
              <a:rPr lang="en-IN" b="1" err="1"/>
              <a:t>printf</a:t>
            </a:r>
            <a:r>
              <a:rPr lang="en-IN" b="1"/>
              <a:t>(“address of </a:t>
            </a:r>
            <a:r>
              <a:rPr lang="en-IN" b="1" err="1"/>
              <a:t>var</a:t>
            </a:r>
            <a:r>
              <a:rPr lang="en-IN" b="1"/>
              <a:t>: %p”, &amp;</a:t>
            </a:r>
            <a:r>
              <a:rPr lang="en-IN" b="1" err="1"/>
              <a:t>var</a:t>
            </a:r>
            <a:r>
              <a:rPr lang="en-IN" b="1"/>
              <a:t>);  
  return 0;
}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5246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BCCC-A16B-ADC6-6158-A6309D9F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Example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C2DE-2B97-2071-4AB6-47864EF37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/>
              <a:t>Output</a:t>
            </a:r>
          </a:p>
          <a:p>
            <a:r>
              <a:rPr lang="en-IN" err="1"/>
              <a:t>Var</a:t>
            </a:r>
            <a:r>
              <a:rPr lang="en-IN"/>
              <a:t>: 5 
address of </a:t>
            </a:r>
            <a:r>
              <a:rPr lang="en-IN" err="1"/>
              <a:t>var</a:t>
            </a:r>
            <a:r>
              <a:rPr lang="en-IN"/>
              <a:t>: 2686778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8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E6B5753000C348BA726F99FE2F0B93" ma:contentTypeVersion="3" ma:contentTypeDescription="Create a new document." ma:contentTypeScope="" ma:versionID="2af05746b020ec600da33b1393493f6a">
  <xsd:schema xmlns:xsd="http://www.w3.org/2001/XMLSchema" xmlns:xs="http://www.w3.org/2001/XMLSchema" xmlns:p="http://schemas.microsoft.com/office/2006/metadata/properties" xmlns:ns2="2e9bb298-4dfd-4be4-977d-753482541b67" targetNamespace="http://schemas.microsoft.com/office/2006/metadata/properties" ma:root="true" ma:fieldsID="ac44e89b28e2a0d7a16ca76106e06430" ns2:_="">
    <xsd:import namespace="2e9bb298-4dfd-4be4-977d-753482541b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bb298-4dfd-4be4-977d-753482541b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E54DE0-4941-4331-B36B-EFF64DD3058C}">
  <ds:schemaRefs>
    <ds:schemaRef ds:uri="2e9bb298-4dfd-4be4-977d-753482541b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BC378AC-DCDA-41B0-8AD5-C036B24A2FF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79601A4-8DDC-4E5C-9555-282221900D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Pointers</vt:lpstr>
      <vt:lpstr>Definition</vt:lpstr>
      <vt:lpstr>How to Use Pointers?</vt:lpstr>
      <vt:lpstr>Pointers</vt:lpstr>
      <vt:lpstr>1. Pointer Declaration</vt:lpstr>
      <vt:lpstr>2. Pointer Initialization</vt:lpstr>
      <vt:lpstr>2. Pointer Initialization</vt:lpstr>
      <vt:lpstr>Program</vt:lpstr>
      <vt:lpstr>Example</vt:lpstr>
      <vt:lpstr> Dereferencing</vt:lpstr>
      <vt:lpstr>Example 1</vt:lpstr>
      <vt:lpstr>Output</vt:lpstr>
      <vt:lpstr>Example2 </vt:lpstr>
      <vt:lpstr>Pointers</vt:lpstr>
      <vt:lpstr>Output</vt:lpstr>
      <vt:lpstr>Example 2</vt:lpstr>
      <vt:lpstr>Output</vt:lpstr>
      <vt:lpstr>Example 2</vt:lpstr>
      <vt:lpstr>Output</vt:lpstr>
      <vt:lpstr>Sum of 2numbers using pointers</vt:lpstr>
      <vt:lpstr>Pointers and Arrays</vt:lpstr>
      <vt:lpstr>Sum of elements in an array using pointers </vt:lpstr>
      <vt:lpstr>Largest element in an array</vt:lpstr>
      <vt:lpstr>Structures</vt:lpstr>
      <vt:lpstr>Example</vt:lpstr>
      <vt:lpstr>C Structure Definition</vt:lpstr>
      <vt:lpstr>Example</vt:lpstr>
      <vt:lpstr>Access Structure Members</vt:lpstr>
      <vt:lpstr>Example</vt:lpstr>
      <vt:lpstr>Example</vt:lpstr>
      <vt:lpstr>Dynamic Memory allocation</vt:lpstr>
      <vt:lpstr>Dynamic Memory allocation</vt:lpstr>
      <vt:lpstr>Dynamic Memory allocation-Built in functions</vt:lpstr>
      <vt:lpstr>malloc() </vt:lpstr>
      <vt:lpstr>malloc() </vt:lpstr>
      <vt:lpstr>malloc() </vt:lpstr>
      <vt:lpstr>calloc</vt:lpstr>
      <vt:lpstr>calloc</vt:lpstr>
      <vt:lpstr>Example</vt:lpstr>
      <vt:lpstr>Example2</vt:lpstr>
      <vt:lpstr>Example</vt:lpstr>
      <vt:lpstr>Example</vt:lpstr>
      <vt:lpstr> realloc() </vt:lpstr>
      <vt:lpstr>free() </vt:lpstr>
      <vt:lpstr>Example</vt:lpstr>
      <vt:lpstr>PowerPoint Presentation</vt:lpstr>
      <vt:lpstr>Example</vt:lpstr>
      <vt:lpstr>Self Referential Structures</vt:lpstr>
      <vt:lpstr>Self Referential Structures</vt:lpstr>
      <vt:lpstr>Self Referential Structures</vt:lpstr>
      <vt:lpstr>Creation of node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Savitha Gopal</dc:creator>
  <cp:revision>7</cp:revision>
  <dcterms:created xsi:type="dcterms:W3CDTF">2023-09-14T12:29:26Z</dcterms:created>
  <dcterms:modified xsi:type="dcterms:W3CDTF">2023-10-22T07:48:59Z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0x01010047E6B5753000C348BA726F99FE2F0B93</vt:lpwstr>
  </property>
</Properties>
</file>