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7" r:id="rId14"/>
  </p:sldIdLst>
  <p:sldSz cx="12192000" cy="6858000"/>
  <p:notesSz cx="12192000" cy="6858000"/>
  <p:embeddedFontLst>
    <p:embeddedFont>
      <p:font typeface="Trebuchet MS" panose="020B0603020202020204" pitchFamily="34" charset="0"/>
      <p:regular r:id="rId16"/>
      <p:bold r:id="rId17"/>
      <p:italic r:id="rId18"/>
      <p:boldItalic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Roboto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8" roundtripDataSignature="AMtx7mhj+iI89a3Y/TNOlUABOcdAH37te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3" autoAdjust="0"/>
    <p:restoredTop sz="94660"/>
  </p:normalViewPr>
  <p:slideViewPr>
    <p:cSldViewPr snapToGrid="0">
      <p:cViewPr varScale="1">
        <p:scale>
          <a:sx n="68" d="100"/>
          <a:sy n="68" d="100"/>
        </p:scale>
        <p:origin x="822" y="84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6905625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1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:notes"/>
          <p:cNvSpPr txBox="1">
            <a:spLocks noGrp="1"/>
          </p:cNvSpPr>
          <p:nvPr>
            <p:ph type="sldNum" idx="12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0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0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85570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1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2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8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 txBox="1"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4"/>
          <p:cNvSpPr txBox="1">
            <a:spLocks noGrp="1"/>
          </p:cNvSpPr>
          <p:nvPr>
            <p:ph type="subTitle" idx="1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4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4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5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5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5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5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6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7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7"/>
          <p:cNvSpPr txBox="1">
            <a:spLocks noGrp="1"/>
          </p:cNvSpPr>
          <p:nvPr>
            <p:ph type="body" idx="2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7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7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8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 extrusionOk="0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3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 extrusionOk="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3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 extrusionOk="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5686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3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 extrusionOk="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607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3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 extrusionOk="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13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 extrusionOk="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3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 extrusionOk="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 extrusionOk="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607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 extrusionOk="0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13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1" name="Google Shape;21;p13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13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13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59" name="Google Shape;59;p1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 extrusionOk="0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 extrusionOk="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1" name="Google Shape;61;p1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 extrusionOk="0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 extrusionOk="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3213735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Data Analysis using Excel</a:t>
            </a:r>
            <a:r>
              <a:rPr lang="en-US" b="1" i="0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b="1" i="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  <a:t/>
            </a:r>
            <a:br>
              <a:rPr lang="en-US" b="1" i="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pic>
        <p:nvPicPr>
          <p:cNvPr id="64" name="Google Shape;6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66" name="Google Shape;66;p1"/>
          <p:cNvSpPr txBox="1"/>
          <p:nvPr/>
        </p:nvSpPr>
        <p:spPr>
          <a:xfrm>
            <a:off x="1971674" y="2874504"/>
            <a:ext cx="6654533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NAME: </a:t>
            </a: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GOPIKA P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NO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4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asunm1429122202639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DEPARTMENT: </a:t>
            </a: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 Com 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COLLEGE: ALPHA 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ARTS AND SCIENCE COLLEGE 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0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6" name="Google Shape;186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10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8" name="Google Shape;188;p10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MODELLING</a:t>
            </a:r>
            <a:endParaRPr sz="4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9" name="Google Shape;189;p10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17;p3">
            <a:extLst>
              <a:ext uri="{FF2B5EF4-FFF2-40B4-BE49-F238E27FC236}">
                <a16:creationId xmlns:a16="http://schemas.microsoft.com/office/drawing/2014/main" id="{47434654-5018-29D3-F71B-8139AE7D1D2F}"/>
              </a:ext>
            </a:extLst>
          </p:cNvPr>
          <p:cNvSpPr txBox="1"/>
          <p:nvPr/>
        </p:nvSpPr>
        <p:spPr>
          <a:xfrm>
            <a:off x="739775" y="1397695"/>
            <a:ext cx="7033796" cy="4062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Data collection</a:t>
            </a:r>
          </a:p>
          <a:p>
            <a:pPr algn="just">
              <a:lnSpc>
                <a:spcPct val="150000"/>
              </a:lnSpc>
            </a:pPr>
            <a:r>
              <a:rPr lang="en-US" sz="20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Kaggle</a:t>
            </a:r>
            <a:r>
              <a:rPr lang="en-US" sz="2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-Using this website to collect the data for the project.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Feature collection</a:t>
            </a:r>
          </a:p>
          <a:p>
            <a:pPr algn="l">
              <a:lnSpc>
                <a:spcPct val="150000"/>
              </a:lnSpc>
            </a:pPr>
            <a:r>
              <a:rPr lang="en-US" sz="20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Excel spread sheet </a:t>
            </a:r>
            <a:r>
              <a:rPr lang="en-US" sz="2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- Excel sheet is used to arrange the relevant data.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Data cleaning</a:t>
            </a:r>
          </a:p>
          <a:p>
            <a:pPr algn="l">
              <a:lnSpc>
                <a:spcPct val="150000"/>
              </a:lnSpc>
            </a:pPr>
            <a:r>
              <a:rPr lang="en-US" sz="20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Conditional formatting </a:t>
            </a:r>
            <a:r>
              <a:rPr lang="en-US" sz="2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- Used to identify the blank area.</a:t>
            </a:r>
            <a:br>
              <a:rPr lang="en-US" sz="2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</a:br>
            <a:r>
              <a:rPr lang="en-US" sz="2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Filter Option This option is used to remove the blanks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800" b="0" i="0" dirty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0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6" name="Google Shape;186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10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11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8" name="Google Shape;188;p10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 b="1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</a:t>
            </a:r>
            <a:r>
              <a:rPr lang="en-US" sz="4800" b="1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UMMARY</a:t>
            </a:r>
            <a:endParaRPr sz="48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9" name="Google Shape;189;p10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117;p3">
            <a:extLst>
              <a:ext uri="{FF2B5EF4-FFF2-40B4-BE49-F238E27FC236}">
                <a16:creationId xmlns:a16="http://schemas.microsoft.com/office/drawing/2014/main" id="{330E5039-9F54-272F-FB71-BC3F344A8315}"/>
              </a:ext>
            </a:extLst>
          </p:cNvPr>
          <p:cNvSpPr txBox="1"/>
          <p:nvPr/>
        </p:nvSpPr>
        <p:spPr>
          <a:xfrm>
            <a:off x="739775" y="1380128"/>
            <a:ext cx="7033796" cy="4985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Pivot table </a:t>
            </a:r>
            <a:r>
              <a:rPr lang="en-US" sz="2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- We use the pivot table to get crisp and clear data about the employee performance. For that we used the below details: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endParaRPr lang="en-US" sz="2000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Filter - employee type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>
              <a:solidFill>
                <a:srgbClr val="222222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Column – Employee attendance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Row - Business Unit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Value - Count of First name</a:t>
            </a:r>
          </a:p>
          <a:p>
            <a:pPr algn="l"/>
            <a:endParaRPr lang="en-US" sz="2000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Visualization</a:t>
            </a:r>
          </a:p>
          <a:p>
            <a:pPr algn="l"/>
            <a:endParaRPr lang="en-US" sz="2000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algn="l"/>
            <a:r>
              <a:rPr lang="en-US" sz="20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Graph</a:t>
            </a:r>
            <a:r>
              <a:rPr lang="en-US" sz="2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-Graph show the result of this analysis.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800" b="0" i="0" dirty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1753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1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11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11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7" name="Google Shape;197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1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RESULT</a:t>
            </a:r>
            <a:endParaRPr dirty="0"/>
          </a:p>
        </p:txBody>
      </p:sp>
      <p:sp>
        <p:nvSpPr>
          <p:cNvPr id="199" name="Google Shape;199;p11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12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FE55A9EE-E373-A19D-5CE0-8DAD4CDF2C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67044" y="1467484"/>
            <a:ext cx="7032894" cy="467614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2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ADEA4B-CB6B-59F0-1614-FBB184D4A2E8}"/>
              </a:ext>
            </a:extLst>
          </p:cNvPr>
          <p:cNvSpPr txBox="1"/>
          <p:nvPr/>
        </p:nvSpPr>
        <p:spPr>
          <a:xfrm>
            <a:off x="1280158" y="1350440"/>
            <a:ext cx="7033847" cy="46000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rtl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In summary, the analysis reveals notable trends in absenteeism and punctuality that impact productivity.</a:t>
            </a:r>
          </a:p>
          <a:p>
            <a:pPr marL="342900" indent="-342900" algn="l" rtl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Key issues include frequent absences in specific departments and recurring lateness.</a:t>
            </a:r>
          </a:p>
          <a:p>
            <a:pPr marL="342900" indent="-342900" algn="l" rtl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To address these, it is recommended to implement targeted interventions, such as revising attendance policies and offering support programs, to enhance overall attendance and operational efficiency.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72" name="Google Shape;72;p2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73" name="Google Shape;73;p2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 extrusionOk="0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 extrusionOk="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 extrusionOk="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 extrusionOk="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 extrusionOk="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 extrusionOk="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 extrusionOk="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 extrusionOk="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 extrusionOk="0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2" name="Google Shape;82;p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2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PROJECT TITLE</a:t>
            </a:r>
            <a:endParaRPr sz="4250"/>
          </a:p>
        </p:txBody>
      </p:sp>
      <p:grpSp>
        <p:nvGrpSpPr>
          <p:cNvPr id="87" name="Google Shape;87;p2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88" name="Google Shape;88;p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" name="Google Shape;89;p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0" name="Google Shape;90;p2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91" name="Google Shape;91;p2"/>
          <p:cNvSpPr txBox="1"/>
          <p:nvPr/>
        </p:nvSpPr>
        <p:spPr>
          <a:xfrm>
            <a:off x="1217522" y="2123271"/>
            <a:ext cx="8593228" cy="1446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Attendance Analysis using Excel</a:t>
            </a:r>
            <a:endParaRPr sz="2800" dirty="0">
              <a:solidFill>
                <a:srgbClr val="7030A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7" name="Google Shape;97;p3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98" name="Google Shape;98;p3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 extrusionOk="0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 extrusionOk="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 extrusionOk="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 extrusionOk="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 extrusionOk="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 extrusionOk="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 extrusionOk="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 extrusionOk="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 extrusionOk="0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7" name="Google Shape;107;p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9" name="Google Shape;109;p3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 extrusionOk="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3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 extrusionOk="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" name="Google Shape;11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87050" y="6134100"/>
            <a:ext cx="247650" cy="247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2" name="Google Shape;112;p3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13" name="Google Shape;113;p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4" name="Google Shape;114;p3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5" name="Google Shape;115;p3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16" name="Google Shape;116;p3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17" name="Google Shape;117;p3"/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0" i="0" dirty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dirty="0"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  <a:endParaRPr dirty="0"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  <a:endParaRPr dirty="0"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Solution and Proposition</a:t>
            </a:r>
            <a:endParaRPr dirty="0"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Description</a:t>
            </a:r>
            <a:endParaRPr sz="2800" b="0" i="0" dirty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Modelling Approach</a:t>
            </a:r>
            <a:endParaRPr dirty="0"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Discussion</a:t>
            </a:r>
            <a:endParaRPr sz="2800" b="0" i="0" dirty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122;p4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23" name="Google Shape;123;p4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 extrusionOk="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 extrusionOk="0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5" name="Google Shape;125;p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7" name="Google Shape;127;p4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PROBLEM	STATEMENT</a:t>
            </a:r>
            <a:endParaRPr sz="4250"/>
          </a:p>
        </p:txBody>
      </p:sp>
      <p:pic>
        <p:nvPicPr>
          <p:cNvPr id="128" name="Google Shape;128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4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2" name="Google Shape;117;p3">
            <a:extLst>
              <a:ext uri="{FF2B5EF4-FFF2-40B4-BE49-F238E27FC236}">
                <a16:creationId xmlns:a16="http://schemas.microsoft.com/office/drawing/2014/main" id="{C4C20063-F8BC-A065-8C5D-FF80D8BDE87C}"/>
              </a:ext>
            </a:extLst>
          </p:cNvPr>
          <p:cNvSpPr txBox="1"/>
          <p:nvPr/>
        </p:nvSpPr>
        <p:spPr>
          <a:xfrm>
            <a:off x="1824037" y="1881740"/>
            <a:ext cx="5029200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</a:pP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Google Shape;117;p3">
            <a:extLst>
              <a:ext uri="{FF2B5EF4-FFF2-40B4-BE49-F238E27FC236}">
                <a16:creationId xmlns:a16="http://schemas.microsoft.com/office/drawing/2014/main" id="{1375DA6A-3E40-EF6E-9E5B-E19476AE08D3}"/>
              </a:ext>
            </a:extLst>
          </p:cNvPr>
          <p:cNvSpPr txBox="1"/>
          <p:nvPr/>
        </p:nvSpPr>
        <p:spPr>
          <a:xfrm>
            <a:off x="943729" y="2014340"/>
            <a:ext cx="6513593" cy="4062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dirty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Develop a system to analyze employee attendance patterns, identify trends and anomalies, and provide actionable insights for improving workforce management. 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endParaRPr lang="en-US" sz="2400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The system should process attendance data, generate reports, and alert managers to significant deviations, ensuring effective integration with existing HR and payroll systems.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oogle Shape;134;p5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35" name="Google Shape;135;p5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 extrusionOk="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5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 extrusionOk="0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37" name="Google Shape;137;p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8" name="Google Shape;138;p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5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PROJECT	OVERVIEW</a:t>
            </a:r>
            <a:endParaRPr sz="4250"/>
          </a:p>
        </p:txBody>
      </p:sp>
      <p:pic>
        <p:nvPicPr>
          <p:cNvPr id="140" name="Google Shape;140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5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42" name="Google Shape;142;p5"/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-1524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Arial"/>
              <a:buChar char="•"/>
            </a:pPr>
            <a:r>
              <a:rPr lang="en-US" sz="24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Google Shape;117;p3">
            <a:extLst>
              <a:ext uri="{FF2B5EF4-FFF2-40B4-BE49-F238E27FC236}">
                <a16:creationId xmlns:a16="http://schemas.microsoft.com/office/drawing/2014/main" id="{36B09925-FAB8-BEF7-102D-CF6FBF6BFECD}"/>
              </a:ext>
            </a:extLst>
          </p:cNvPr>
          <p:cNvSpPr txBox="1"/>
          <p:nvPr/>
        </p:nvSpPr>
        <p:spPr>
          <a:xfrm>
            <a:off x="886013" y="2645093"/>
            <a:ext cx="6513593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To design and implement a system that analyzes employee attendance data to improve workforce management by identifying patterns, trends, and anomalies.</a:t>
            </a:r>
            <a:endParaRPr sz="1800" b="0" i="0" dirty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6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WHO ARE THE END USERS?</a:t>
            </a:r>
            <a:endParaRPr sz="3200"/>
          </a:p>
        </p:txBody>
      </p:sp>
      <p:pic>
        <p:nvPicPr>
          <p:cNvPr id="151" name="Google Shape;151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6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2" name="Google Shape;117;p3">
            <a:extLst>
              <a:ext uri="{FF2B5EF4-FFF2-40B4-BE49-F238E27FC236}">
                <a16:creationId xmlns:a16="http://schemas.microsoft.com/office/drawing/2014/main" id="{3A2841B8-099E-5124-C3E5-9537C8834E76}"/>
              </a:ext>
            </a:extLst>
          </p:cNvPr>
          <p:cNvSpPr txBox="1"/>
          <p:nvPr/>
        </p:nvSpPr>
        <p:spPr>
          <a:xfrm>
            <a:off x="514685" y="2123658"/>
            <a:ext cx="6513593" cy="4062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4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HR Managers</a:t>
            </a: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: Oversee attendance tracking and enforce attendance policies.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4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Payroll Administrators</a:t>
            </a: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: Use attendance data to calculate and manage payroll.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4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Team Leaders/Supervisors</a:t>
            </a: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: Monitor team attendance to manage productivity and address issues.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4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Upper Management</a:t>
            </a: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: Analyze overall attendance trends for strategic decision-making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endParaRPr sz="1800" b="0" i="0" dirty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476375"/>
            <a:ext cx="2695574" cy="324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7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7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7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7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OUR SOLUTION AND ITS VALUE PROPOSITION</a:t>
            </a:r>
            <a:endParaRPr/>
          </a:p>
        </p:txBody>
      </p:sp>
      <p:pic>
        <p:nvPicPr>
          <p:cNvPr id="162" name="Google Shape;162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7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2" name="Google Shape;117;p3">
            <a:extLst>
              <a:ext uri="{FF2B5EF4-FFF2-40B4-BE49-F238E27FC236}">
                <a16:creationId xmlns:a16="http://schemas.microsoft.com/office/drawing/2014/main" id="{0FA04C92-9876-03E4-9832-80A8BD41A731}"/>
              </a:ext>
            </a:extLst>
          </p:cNvPr>
          <p:cNvSpPr txBox="1"/>
          <p:nvPr/>
        </p:nvSpPr>
        <p:spPr>
          <a:xfrm>
            <a:off x="2930444" y="1757165"/>
            <a:ext cx="6513593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dirty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Google Shape;117;p3">
            <a:extLst>
              <a:ext uri="{FF2B5EF4-FFF2-40B4-BE49-F238E27FC236}">
                <a16:creationId xmlns:a16="http://schemas.microsoft.com/office/drawing/2014/main" id="{47E29043-4983-5A85-0EC9-3A5279240E5E}"/>
              </a:ext>
            </a:extLst>
          </p:cNvPr>
          <p:cNvSpPr txBox="1"/>
          <p:nvPr/>
        </p:nvSpPr>
        <p:spPr>
          <a:xfrm>
            <a:off x="2839957" y="2126456"/>
            <a:ext cx="6513593" cy="3785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Conditional formatting - Blank value.</a:t>
            </a: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Filter-Missing values, also known for a sorting data within a file.</a:t>
            </a:r>
            <a:endParaRPr lang="en-US" sz="2400" dirty="0">
              <a:solidFill>
                <a:srgbClr val="222222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Formula - Allocate the attendance of the e</a:t>
            </a:r>
            <a:r>
              <a:rPr lang="en-US" sz="2400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mployees</a:t>
            </a: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.</a:t>
            </a: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Pivot Table - To summarize, organize, and analyze large amounts of data in a variety ways.</a:t>
            </a:r>
            <a:endParaRPr lang="en-US" sz="2400" dirty="0">
              <a:solidFill>
                <a:srgbClr val="222222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Graph - Represent the data in visualize of illustrate relationships in data.</a:t>
            </a:r>
            <a:endParaRPr sz="1800" b="0" i="0" dirty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8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Dataset Description</a:t>
            </a:r>
            <a:endParaRPr/>
          </a:p>
        </p:txBody>
      </p:sp>
      <p:sp>
        <p:nvSpPr>
          <p:cNvPr id="2" name="Google Shape;117;p3">
            <a:extLst>
              <a:ext uri="{FF2B5EF4-FFF2-40B4-BE49-F238E27FC236}">
                <a16:creationId xmlns:a16="http://schemas.microsoft.com/office/drawing/2014/main" id="{78FF8AF4-BB08-CB86-17E5-A9668C466A63}"/>
              </a:ext>
            </a:extLst>
          </p:cNvPr>
          <p:cNvSpPr txBox="1"/>
          <p:nvPr/>
        </p:nvSpPr>
        <p:spPr>
          <a:xfrm>
            <a:off x="755332" y="1536194"/>
            <a:ext cx="6513593" cy="4801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Employee Data Set </a:t>
            </a: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- Kaggle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Total features </a:t>
            </a: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- 29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F</a:t>
            </a:r>
            <a:r>
              <a:rPr lang="en-US" sz="24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eatures</a:t>
            </a: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- 9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Employee </a:t>
            </a:r>
            <a:r>
              <a:rPr lang="en-US" sz="2400" b="1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id</a:t>
            </a: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- Numerical value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Name</a:t>
            </a: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- Text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Gender</a:t>
            </a: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- Male, Female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Employee type </a:t>
            </a: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– Text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Performance score </a:t>
            </a:r>
            <a:r>
              <a:rPr lang="en-US" sz="2400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- Text</a:t>
            </a:r>
            <a:endParaRPr lang="en-US" sz="2400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endParaRPr sz="1800" b="0" i="0" dirty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9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4" name="Google Shape;174;p9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9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9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7" name="Google Shape;177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675" y="3381373"/>
            <a:ext cx="2466975" cy="34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9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THE "WOW" IN OUR SOLUTION</a:t>
            </a:r>
            <a:endParaRPr sz="4250"/>
          </a:p>
        </p:txBody>
      </p:sp>
      <p:sp>
        <p:nvSpPr>
          <p:cNvPr id="179" name="Google Shape;179;p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9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0" name="Google Shape;180;p9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Google Shape;117;p3">
            <a:extLst>
              <a:ext uri="{FF2B5EF4-FFF2-40B4-BE49-F238E27FC236}">
                <a16:creationId xmlns:a16="http://schemas.microsoft.com/office/drawing/2014/main" id="{F4B8F339-93AA-DDF9-F721-A619B3F6DACB}"/>
              </a:ext>
            </a:extLst>
          </p:cNvPr>
          <p:cNvSpPr txBox="1"/>
          <p:nvPr/>
        </p:nvSpPr>
        <p:spPr>
          <a:xfrm>
            <a:off x="2180241" y="2180859"/>
            <a:ext cx="6710541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  <a:ea typeface="Times New Roman"/>
                <a:cs typeface="Times New Roman"/>
                <a:sym typeface="Times New Roman"/>
              </a:rPr>
              <a:t>W</a:t>
            </a:r>
            <a:r>
              <a:rPr lang="en-US" sz="2400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  <a:ea typeface="Times New Roman"/>
                <a:cs typeface="Times New Roman"/>
                <a:sym typeface="Times New Roman"/>
              </a:rPr>
              <a:t>e have taken the employee type field to ascertain the </a:t>
            </a:r>
            <a:r>
              <a:rPr lang="en-US" sz="2400" b="1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  <a:ea typeface="Times New Roman"/>
                <a:cs typeface="Times New Roman"/>
                <a:sym typeface="Times New Roman"/>
              </a:rPr>
              <a:t>“Employees Attendance Analysis” </a:t>
            </a:r>
            <a:r>
              <a:rPr lang="en-US" sz="2400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  <a:ea typeface="Times New Roman"/>
                <a:cs typeface="Times New Roman"/>
                <a:sym typeface="Times New Roman"/>
              </a:rPr>
              <a:t>using pivot table</a:t>
            </a:r>
            <a:endParaRPr sz="1800" b="0" i="0" dirty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486</Words>
  <Application>Microsoft Office PowerPoint</Application>
  <PresentationFormat>Widescreen</PresentationFormat>
  <Paragraphs>88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Times New Roman</vt:lpstr>
      <vt:lpstr>Trebuchet MS</vt:lpstr>
      <vt:lpstr>Calibri</vt:lpstr>
      <vt:lpstr>Wingdings</vt:lpstr>
      <vt:lpstr>Roboto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RESULT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Excel</dc:title>
  <dc:creator>Konduru Narasimha</dc:creator>
  <cp:lastModifiedBy>Admin</cp:lastModifiedBy>
  <cp:revision>15</cp:revision>
  <dcterms:created xsi:type="dcterms:W3CDTF">2024-03-29T15:07:22Z</dcterms:created>
  <dcterms:modified xsi:type="dcterms:W3CDTF">2024-09-03T14:06:38Z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