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Canva Sans" panose="020B0604020202020204" charset="0"/>
      <p:regular r:id="rId6"/>
    </p:embeddedFont>
    <p:embeddedFont>
      <p:font typeface="Ovo" panose="020B0604020202020204" charset="0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1" d="100"/>
          <a:sy n="61" d="100"/>
        </p:scale>
        <p:origin x="78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4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449899" y="0"/>
            <a:ext cx="670594" cy="10287000"/>
            <a:chOff x="0" y="0"/>
            <a:chExt cx="176617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6617" cy="2709333"/>
            </a:xfrm>
            <a:custGeom>
              <a:avLst/>
              <a:gdLst/>
              <a:ahLst/>
              <a:cxnLst/>
              <a:rect l="l" t="t" r="r" b="b"/>
              <a:pathLst>
                <a:path w="176617" h="2709333">
                  <a:moveTo>
                    <a:pt x="0" y="0"/>
                  </a:moveTo>
                  <a:lnTo>
                    <a:pt x="176617" y="0"/>
                  </a:lnTo>
                  <a:lnTo>
                    <a:pt x="17661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17D6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76617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796819" y="0"/>
            <a:ext cx="5514115" cy="10287000"/>
            <a:chOff x="0" y="0"/>
            <a:chExt cx="571677" cy="106650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71677" cy="1066506"/>
            </a:xfrm>
            <a:custGeom>
              <a:avLst/>
              <a:gdLst/>
              <a:ahLst/>
              <a:cxnLst/>
              <a:rect l="l" t="t" r="r" b="b"/>
              <a:pathLst>
                <a:path w="571677" h="1066506">
                  <a:moveTo>
                    <a:pt x="0" y="0"/>
                  </a:moveTo>
                  <a:lnTo>
                    <a:pt x="571677" y="0"/>
                  </a:lnTo>
                  <a:lnTo>
                    <a:pt x="571677" y="1066506"/>
                  </a:lnTo>
                  <a:lnTo>
                    <a:pt x="0" y="106650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5310934" y="0"/>
            <a:ext cx="2977066" cy="10479535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22352563"/>
            </a:xfrm>
            <a:custGeom>
              <a:avLst/>
              <a:gdLst/>
              <a:ahLst/>
              <a:cxnLst/>
              <a:rect l="l" t="t" r="r" b="b"/>
              <a:pathLst>
                <a:path w="6350000" h="22352563">
                  <a:moveTo>
                    <a:pt x="0" y="0"/>
                  </a:moveTo>
                  <a:lnTo>
                    <a:pt x="6350000" y="0"/>
                  </a:lnTo>
                  <a:lnTo>
                    <a:pt x="6350000" y="22352563"/>
                  </a:lnTo>
                  <a:lnTo>
                    <a:pt x="0" y="223525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B29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0"/>
              <a:ext cx="6350000" cy="22352575"/>
            </a:xfrm>
            <a:custGeom>
              <a:avLst/>
              <a:gdLst/>
              <a:ahLst/>
              <a:cxnLst/>
              <a:rect l="l" t="t" r="r" b="b"/>
              <a:pathLst>
                <a:path w="6350000" h="22352575">
                  <a:moveTo>
                    <a:pt x="3175000" y="11176281"/>
                  </a:moveTo>
                  <a:lnTo>
                    <a:pt x="3175000" y="0"/>
                  </a:lnTo>
                  <a:cubicBezTo>
                    <a:pt x="1421498" y="0"/>
                    <a:pt x="0" y="5003800"/>
                    <a:pt x="0" y="11176281"/>
                  </a:cubicBezTo>
                  <a:lnTo>
                    <a:pt x="3175000" y="11176281"/>
                  </a:lnTo>
                  <a:close/>
                  <a:moveTo>
                    <a:pt x="3175000" y="11176326"/>
                  </a:moveTo>
                  <a:lnTo>
                    <a:pt x="3175000" y="22352575"/>
                  </a:lnTo>
                  <a:cubicBezTo>
                    <a:pt x="4928502" y="22352575"/>
                    <a:pt x="6350000" y="17348809"/>
                    <a:pt x="6350000" y="11176326"/>
                  </a:cubicBezTo>
                  <a:lnTo>
                    <a:pt x="3175000" y="11176326"/>
                  </a:lnTo>
                  <a:close/>
                </a:path>
              </a:pathLst>
            </a:custGeom>
            <a:solidFill>
              <a:srgbClr val="13141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45"/>
              <a:ext cx="6350000" cy="22352518"/>
            </a:xfrm>
            <a:custGeom>
              <a:avLst/>
              <a:gdLst/>
              <a:ahLst/>
              <a:cxnLst/>
              <a:rect l="l" t="t" r="r" b="b"/>
              <a:pathLst>
                <a:path w="6350000" h="22352518">
                  <a:moveTo>
                    <a:pt x="6350000" y="0"/>
                  </a:moveTo>
                  <a:lnTo>
                    <a:pt x="3175000" y="0"/>
                  </a:lnTo>
                  <a:cubicBezTo>
                    <a:pt x="3175000" y="6172481"/>
                    <a:pt x="4596486" y="11176281"/>
                    <a:pt x="6349987" y="11176281"/>
                  </a:cubicBezTo>
                  <a:lnTo>
                    <a:pt x="6350000" y="0"/>
                  </a:lnTo>
                  <a:close/>
                  <a:moveTo>
                    <a:pt x="0" y="22352518"/>
                  </a:moveTo>
                  <a:lnTo>
                    <a:pt x="3175000" y="22352518"/>
                  </a:lnTo>
                  <a:cubicBezTo>
                    <a:pt x="3175000" y="16180037"/>
                    <a:pt x="1753514" y="11176236"/>
                    <a:pt x="13" y="11176236"/>
                  </a:cubicBezTo>
                  <a:lnTo>
                    <a:pt x="0" y="22352518"/>
                  </a:lnTo>
                  <a:close/>
                </a:path>
              </a:pathLst>
            </a:custGeom>
            <a:solidFill>
              <a:srgbClr val="A17D67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1" name="Freeform 11"/>
          <p:cNvSpPr/>
          <p:nvPr/>
        </p:nvSpPr>
        <p:spPr>
          <a:xfrm rot="-10800000">
            <a:off x="0" y="0"/>
            <a:ext cx="9449899" cy="13298553"/>
          </a:xfrm>
          <a:custGeom>
            <a:avLst/>
            <a:gdLst/>
            <a:ahLst/>
            <a:cxnLst/>
            <a:rect l="l" t="t" r="r" b="b"/>
            <a:pathLst>
              <a:path w="9449899" h="13298553">
                <a:moveTo>
                  <a:pt x="0" y="0"/>
                </a:moveTo>
                <a:lnTo>
                  <a:pt x="9449899" y="0"/>
                </a:lnTo>
                <a:lnTo>
                  <a:pt x="9449899" y="13298553"/>
                </a:lnTo>
                <a:lnTo>
                  <a:pt x="0" y="132985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2" name="Group 12"/>
          <p:cNvGrpSpPr/>
          <p:nvPr/>
        </p:nvGrpSpPr>
        <p:grpSpPr>
          <a:xfrm>
            <a:off x="1283685" y="5577697"/>
            <a:ext cx="7139504" cy="3378421"/>
            <a:chOff x="0" y="0"/>
            <a:chExt cx="9519338" cy="4504562"/>
          </a:xfrm>
        </p:grpSpPr>
        <p:sp>
          <p:nvSpPr>
            <p:cNvPr id="13" name="TextBox 13"/>
            <p:cNvSpPr txBox="1"/>
            <p:nvPr/>
          </p:nvSpPr>
          <p:spPr>
            <a:xfrm>
              <a:off x="0" y="190500"/>
              <a:ext cx="9519338" cy="35263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999"/>
                </a:lnSpc>
              </a:pPr>
              <a:r>
                <a:rPr lang="en-US" sz="9999" spc="-99">
                  <a:solidFill>
                    <a:srgbClr val="F9F5F3"/>
                  </a:solidFill>
                  <a:latin typeface="Ovo"/>
                  <a:ea typeface="Ovo"/>
                  <a:cs typeface="Ovo"/>
                  <a:sym typeface="Ovo"/>
                </a:rPr>
                <a:t>Predicting Critic Scores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3885437"/>
              <a:ext cx="9519338" cy="619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50"/>
                </a:lnSpc>
              </a:pPr>
              <a:r>
                <a:rPr lang="en-US" sz="3042">
                  <a:solidFill>
                    <a:srgbClr val="F9F5F3"/>
                  </a:solidFill>
                  <a:latin typeface="Ovo"/>
                  <a:ea typeface="Ovo"/>
                  <a:cs typeface="Ovo"/>
                  <a:sym typeface="Ovo"/>
                </a:rPr>
                <a:t>Insights from the Global Gaming Industry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283685" y="9086850"/>
            <a:ext cx="2400503" cy="550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37"/>
              </a:lnSpc>
              <a:spcBef>
                <a:spcPct val="0"/>
              </a:spcBef>
            </a:pPr>
            <a:r>
              <a:rPr lang="en-US" sz="3240">
                <a:solidFill>
                  <a:srgbClr val="F9F5F3"/>
                </a:solidFill>
                <a:latin typeface="Canva Sans"/>
                <a:ea typeface="Canva Sans"/>
                <a:cs typeface="Canva Sans"/>
                <a:sym typeface="Canva Sans"/>
              </a:rPr>
              <a:t>Team No:18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4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2646310" y="-2646310"/>
            <a:ext cx="12995380" cy="18288000"/>
          </a:xfrm>
          <a:custGeom>
            <a:avLst/>
            <a:gdLst/>
            <a:ahLst/>
            <a:cxnLst/>
            <a:rect l="l" t="t" r="r" b="b"/>
            <a:pathLst>
              <a:path w="12995380" h="18288000">
                <a:moveTo>
                  <a:pt x="0" y="0"/>
                </a:moveTo>
                <a:lnTo>
                  <a:pt x="12995380" y="0"/>
                </a:lnTo>
                <a:lnTo>
                  <a:pt x="1299538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050817" y="1152525"/>
            <a:ext cx="16208483" cy="973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</a:pPr>
            <a:r>
              <a:rPr lang="en-US" sz="7200" spc="-72">
                <a:solidFill>
                  <a:srgbClr val="F9F5F3"/>
                </a:solidFill>
                <a:latin typeface="Ovo"/>
                <a:ea typeface="Ovo"/>
                <a:cs typeface="Ovo"/>
                <a:sym typeface="Ovo"/>
              </a:rPr>
              <a:t>Dataset Overview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50817" y="3123596"/>
            <a:ext cx="16208479" cy="1466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39"/>
              </a:lnSpc>
            </a:pPr>
            <a:r>
              <a:rPr lang="en-US" sz="3199" dirty="0">
                <a:solidFill>
                  <a:srgbClr val="F9F5F3"/>
                </a:solidFill>
                <a:latin typeface="Ovo"/>
                <a:ea typeface="Ovo"/>
                <a:cs typeface="Ovo"/>
                <a:sym typeface="Ovo"/>
              </a:rPr>
              <a:t>The 'Video Game Sales with Ratings' dataset provides critical insights into the global video game industry, emphasizing the influence of critic scores on market dynamics.</a:t>
            </a:r>
          </a:p>
          <a:p>
            <a:pPr marL="0" lvl="0" indent="0" algn="l">
              <a:lnSpc>
                <a:spcPts val="3839"/>
              </a:lnSpc>
            </a:pPr>
            <a:r>
              <a:rPr lang="en-US" sz="3199" dirty="0">
                <a:solidFill>
                  <a:srgbClr val="F9F5F3"/>
                </a:solidFill>
                <a:latin typeface="Ovo"/>
                <a:ea typeface="Ovo"/>
                <a:cs typeface="Ovo"/>
                <a:sym typeface="Ovo"/>
              </a:rPr>
              <a:t>The datasets </a:t>
            </a:r>
            <a:r>
              <a:rPr lang="en-US" sz="3199">
                <a:solidFill>
                  <a:srgbClr val="F9F5F3"/>
                </a:solidFill>
                <a:latin typeface="Ovo"/>
                <a:ea typeface="Ovo"/>
                <a:cs typeface="Ovo"/>
                <a:sym typeface="Ovo"/>
              </a:rPr>
              <a:t>contains around 16000 rows and 16 columns.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50817" y="6373116"/>
            <a:ext cx="4662181" cy="2348039"/>
            <a:chOff x="0" y="0"/>
            <a:chExt cx="6216242" cy="3130719"/>
          </a:xfrm>
        </p:grpSpPr>
        <p:sp>
          <p:nvSpPr>
            <p:cNvPr id="6" name="TextBox 6"/>
            <p:cNvSpPr txBox="1"/>
            <p:nvPr/>
          </p:nvSpPr>
          <p:spPr>
            <a:xfrm>
              <a:off x="0" y="810683"/>
              <a:ext cx="6216242" cy="23200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80"/>
                </a:lnSpc>
              </a:pPr>
              <a:r>
                <a:rPr lang="en-US" sz="2677">
                  <a:solidFill>
                    <a:srgbClr val="F9F5F3"/>
                  </a:solidFill>
                  <a:latin typeface="Ovo"/>
                  <a:ea typeface="Ovo"/>
                  <a:cs typeface="Ovo"/>
                  <a:sym typeface="Ovo"/>
                </a:rPr>
                <a:t>Contains categorical fields like Name, Platform, Genre, and numerical fields including Critic Score and Global Sales.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47625"/>
              <a:ext cx="6216242" cy="4875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677"/>
                </a:lnSpc>
              </a:pPr>
              <a:r>
                <a:rPr lang="en-US" sz="2677">
                  <a:solidFill>
                    <a:srgbClr val="F9F5F3"/>
                  </a:solidFill>
                  <a:latin typeface="Ovo"/>
                  <a:ea typeface="Ovo"/>
                  <a:cs typeface="Ovo"/>
                  <a:sym typeface="Ovo"/>
                </a:rPr>
                <a:t>Key Features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801851" y="6370390"/>
            <a:ext cx="4684298" cy="2430116"/>
            <a:chOff x="0" y="0"/>
            <a:chExt cx="6245731" cy="3240154"/>
          </a:xfrm>
        </p:grpSpPr>
        <p:sp>
          <p:nvSpPr>
            <p:cNvPr id="9" name="TextBox 9"/>
            <p:cNvSpPr txBox="1"/>
            <p:nvPr/>
          </p:nvSpPr>
          <p:spPr>
            <a:xfrm>
              <a:off x="0" y="918858"/>
              <a:ext cx="6245731" cy="23212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80"/>
                </a:lnSpc>
                <a:spcBef>
                  <a:spcPct val="0"/>
                </a:spcBef>
              </a:pPr>
              <a:r>
                <a:rPr lang="en-US" sz="2677" u="none" strike="noStrike">
                  <a:solidFill>
                    <a:srgbClr val="F9F5F3"/>
                  </a:solidFill>
                  <a:latin typeface="Ovo"/>
                  <a:ea typeface="Ovo"/>
                  <a:cs typeface="Ovo"/>
                  <a:sym typeface="Ovo"/>
                </a:rPr>
                <a:t>Features issues like missing values, skewness in sales data, and multicollinearity that complicate analysis.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57150"/>
              <a:ext cx="6245731" cy="5862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99"/>
                </a:lnSpc>
                <a:spcBef>
                  <a:spcPct val="0"/>
                </a:spcBef>
              </a:pPr>
              <a:r>
                <a:rPr lang="en-US" sz="3199" u="none" strike="noStrike">
                  <a:solidFill>
                    <a:srgbClr val="F9F5F3"/>
                  </a:solidFill>
                  <a:latin typeface="Ovo"/>
                  <a:ea typeface="Ovo"/>
                  <a:cs typeface="Ovo"/>
                  <a:sym typeface="Ovo"/>
                </a:rPr>
                <a:t>Dataset Complexity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575002" y="6370390"/>
            <a:ext cx="4684298" cy="2868502"/>
            <a:chOff x="0" y="0"/>
            <a:chExt cx="6245731" cy="3824670"/>
          </a:xfrm>
        </p:grpSpPr>
        <p:sp>
          <p:nvSpPr>
            <p:cNvPr id="12" name="TextBox 12"/>
            <p:cNvSpPr txBox="1"/>
            <p:nvPr/>
          </p:nvSpPr>
          <p:spPr>
            <a:xfrm>
              <a:off x="0" y="918858"/>
              <a:ext cx="6245731" cy="29058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80"/>
                </a:lnSpc>
                <a:spcBef>
                  <a:spcPct val="0"/>
                </a:spcBef>
              </a:pPr>
              <a:r>
                <a:rPr lang="en-US" sz="2677" u="none" strike="noStrike">
                  <a:solidFill>
                    <a:srgbClr val="F9F5F3"/>
                  </a:solidFill>
                  <a:latin typeface="Ovo"/>
                  <a:ea typeface="Ovo"/>
                  <a:cs typeface="Ovo"/>
                  <a:sym typeface="Ovo"/>
                </a:rPr>
                <a:t>Predicting Critic Score using regression helps identify trends for developers, publishers, and analysts in a competitive market.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57150"/>
              <a:ext cx="6245731" cy="5862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99"/>
                </a:lnSpc>
                <a:spcBef>
                  <a:spcPct val="0"/>
                </a:spcBef>
              </a:pPr>
              <a:r>
                <a:rPr lang="en-US" sz="3199" u="none" strike="noStrike">
                  <a:solidFill>
                    <a:srgbClr val="F9F5F3"/>
                  </a:solidFill>
                  <a:latin typeface="Ovo"/>
                  <a:ea typeface="Ovo"/>
                  <a:cs typeface="Ovo"/>
                  <a:sym typeface="Ovo"/>
                </a:rPr>
                <a:t>Impact on Modeling</a:t>
              </a:r>
            </a:p>
          </p:txBody>
        </p:sp>
      </p:grpSp>
      <p:sp>
        <p:nvSpPr>
          <p:cNvPr id="14" name="AutoShape 14"/>
          <p:cNvSpPr/>
          <p:nvPr/>
        </p:nvSpPr>
        <p:spPr>
          <a:xfrm>
            <a:off x="1028700" y="5597586"/>
            <a:ext cx="16230596" cy="0"/>
          </a:xfrm>
          <a:prstGeom prst="line">
            <a:avLst/>
          </a:prstGeom>
          <a:ln w="9525" cap="rnd">
            <a:solidFill>
              <a:srgbClr val="D9B29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15" name="Group 15"/>
          <p:cNvGrpSpPr/>
          <p:nvPr/>
        </p:nvGrpSpPr>
        <p:grpSpPr>
          <a:xfrm rot="5400000">
            <a:off x="12733260" y="-6419655"/>
            <a:ext cx="754946" cy="12617764"/>
            <a:chOff x="0" y="0"/>
            <a:chExt cx="198834" cy="33231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98834" cy="3323197"/>
            </a:xfrm>
            <a:custGeom>
              <a:avLst/>
              <a:gdLst/>
              <a:ahLst/>
              <a:cxnLst/>
              <a:rect l="l" t="t" r="r" b="b"/>
              <a:pathLst>
                <a:path w="198834" h="3323197">
                  <a:moveTo>
                    <a:pt x="0" y="0"/>
                  </a:moveTo>
                  <a:lnTo>
                    <a:pt x="198834" y="0"/>
                  </a:lnTo>
                  <a:lnTo>
                    <a:pt x="198834" y="3323197"/>
                  </a:lnTo>
                  <a:lnTo>
                    <a:pt x="0" y="3323197"/>
                  </a:lnTo>
                  <a:close/>
                </a:path>
              </a:pathLst>
            </a:custGeom>
            <a:solidFill>
              <a:srgbClr val="A17D6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98834" cy="3361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5400000">
            <a:off x="2668251" y="-3866900"/>
            <a:ext cx="754946" cy="7512254"/>
            <a:chOff x="0" y="0"/>
            <a:chExt cx="198834" cy="197853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98834" cy="1978536"/>
            </a:xfrm>
            <a:custGeom>
              <a:avLst/>
              <a:gdLst/>
              <a:ahLst/>
              <a:cxnLst/>
              <a:rect l="l" t="t" r="r" b="b"/>
              <a:pathLst>
                <a:path w="198834" h="1978536">
                  <a:moveTo>
                    <a:pt x="0" y="0"/>
                  </a:moveTo>
                  <a:lnTo>
                    <a:pt x="198834" y="0"/>
                  </a:lnTo>
                  <a:lnTo>
                    <a:pt x="198834" y="1978536"/>
                  </a:lnTo>
                  <a:lnTo>
                    <a:pt x="0" y="1978536"/>
                  </a:lnTo>
                  <a:close/>
                </a:path>
              </a:pathLst>
            </a:custGeom>
            <a:solidFill>
              <a:srgbClr val="D9B29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98834" cy="20166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4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2646310" y="-2646310"/>
            <a:ext cx="12995380" cy="18288000"/>
          </a:xfrm>
          <a:custGeom>
            <a:avLst/>
            <a:gdLst/>
            <a:ahLst/>
            <a:cxnLst/>
            <a:rect l="l" t="t" r="r" b="b"/>
            <a:pathLst>
              <a:path w="12995380" h="18288000">
                <a:moveTo>
                  <a:pt x="0" y="0"/>
                </a:moveTo>
                <a:lnTo>
                  <a:pt x="12995380" y="0"/>
                </a:lnTo>
                <a:lnTo>
                  <a:pt x="1299538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050817" y="1152525"/>
            <a:ext cx="16208483" cy="973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</a:pPr>
            <a:r>
              <a:rPr lang="en-US" sz="7200" spc="-72">
                <a:solidFill>
                  <a:srgbClr val="F9F5F3"/>
                </a:solidFill>
                <a:latin typeface="Ovo"/>
                <a:ea typeface="Ovo"/>
                <a:cs typeface="Ovo"/>
                <a:sym typeface="Ovo"/>
              </a:rPr>
              <a:t>Dataset Overview</a:t>
            </a:r>
          </a:p>
        </p:txBody>
      </p:sp>
      <p:grpSp>
        <p:nvGrpSpPr>
          <p:cNvPr id="4" name="Group 4"/>
          <p:cNvGrpSpPr/>
          <p:nvPr/>
        </p:nvGrpSpPr>
        <p:grpSpPr>
          <a:xfrm rot="5400000">
            <a:off x="12733260" y="-6419655"/>
            <a:ext cx="754946" cy="12617764"/>
            <a:chOff x="0" y="0"/>
            <a:chExt cx="198834" cy="332319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8834" cy="3323197"/>
            </a:xfrm>
            <a:custGeom>
              <a:avLst/>
              <a:gdLst/>
              <a:ahLst/>
              <a:cxnLst/>
              <a:rect l="l" t="t" r="r" b="b"/>
              <a:pathLst>
                <a:path w="198834" h="3323197">
                  <a:moveTo>
                    <a:pt x="0" y="0"/>
                  </a:moveTo>
                  <a:lnTo>
                    <a:pt x="198834" y="0"/>
                  </a:lnTo>
                  <a:lnTo>
                    <a:pt x="198834" y="3323197"/>
                  </a:lnTo>
                  <a:lnTo>
                    <a:pt x="0" y="3323197"/>
                  </a:lnTo>
                  <a:close/>
                </a:path>
              </a:pathLst>
            </a:custGeom>
            <a:solidFill>
              <a:srgbClr val="A17D6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98834" cy="3361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5400000">
            <a:off x="2668251" y="-3866900"/>
            <a:ext cx="754946" cy="7512254"/>
            <a:chOff x="0" y="0"/>
            <a:chExt cx="198834" cy="197853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8834" cy="1978536"/>
            </a:xfrm>
            <a:custGeom>
              <a:avLst/>
              <a:gdLst/>
              <a:ahLst/>
              <a:cxnLst/>
              <a:rect l="l" t="t" r="r" b="b"/>
              <a:pathLst>
                <a:path w="198834" h="1978536">
                  <a:moveTo>
                    <a:pt x="0" y="0"/>
                  </a:moveTo>
                  <a:lnTo>
                    <a:pt x="198834" y="0"/>
                  </a:lnTo>
                  <a:lnTo>
                    <a:pt x="198834" y="1978536"/>
                  </a:lnTo>
                  <a:lnTo>
                    <a:pt x="0" y="1978536"/>
                  </a:lnTo>
                  <a:close/>
                </a:path>
              </a:pathLst>
            </a:custGeom>
            <a:solidFill>
              <a:srgbClr val="D9B29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98834" cy="20166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0" y="2254006"/>
            <a:ext cx="14074898" cy="8061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1970" lvl="1" indent="-310985" algn="l">
              <a:lnSpc>
                <a:spcPts val="4033"/>
              </a:lnSpc>
              <a:buFont typeface="Arial"/>
              <a:buChar char="•"/>
            </a:pPr>
            <a:r>
              <a:rPr lang="en-US" sz="2880">
                <a:solidFill>
                  <a:srgbClr val="F9F5F3"/>
                </a:solidFill>
                <a:latin typeface="Canva Sans"/>
                <a:ea typeface="Canva Sans"/>
                <a:cs typeface="Canva Sans"/>
                <a:sym typeface="Canva Sans"/>
              </a:rPr>
              <a:t>Name: The title of the video game.</a:t>
            </a:r>
          </a:p>
          <a:p>
            <a:pPr marL="621970" lvl="1" indent="-310985" algn="l">
              <a:lnSpc>
                <a:spcPts val="4033"/>
              </a:lnSpc>
              <a:buFont typeface="Arial"/>
              <a:buChar char="•"/>
            </a:pPr>
            <a:r>
              <a:rPr lang="en-US" sz="2880">
                <a:solidFill>
                  <a:srgbClr val="F9F5F3"/>
                </a:solidFill>
                <a:latin typeface="Canva Sans"/>
                <a:ea typeface="Canva Sans"/>
                <a:cs typeface="Canva Sans"/>
                <a:sym typeface="Canva Sans"/>
              </a:rPr>
              <a:t>Platform: The gaming platform (e.g., PlayStation, Xbox, PC).</a:t>
            </a:r>
          </a:p>
          <a:p>
            <a:pPr marL="621970" lvl="1" indent="-310985" algn="l">
              <a:lnSpc>
                <a:spcPts val="4033"/>
              </a:lnSpc>
              <a:buFont typeface="Arial"/>
              <a:buChar char="•"/>
            </a:pPr>
            <a:r>
              <a:rPr lang="en-US" sz="2880">
                <a:solidFill>
                  <a:srgbClr val="F9F5F3"/>
                </a:solidFill>
                <a:latin typeface="Canva Sans"/>
                <a:ea typeface="Canva Sans"/>
                <a:cs typeface="Canva Sans"/>
                <a:sym typeface="Canva Sans"/>
              </a:rPr>
              <a:t>Year_of_Release: The year the game was released.</a:t>
            </a:r>
          </a:p>
          <a:p>
            <a:pPr marL="621970" lvl="1" indent="-310985" algn="l">
              <a:lnSpc>
                <a:spcPts val="4033"/>
              </a:lnSpc>
              <a:buFont typeface="Arial"/>
              <a:buChar char="•"/>
            </a:pPr>
            <a:r>
              <a:rPr lang="en-US" sz="2880">
                <a:solidFill>
                  <a:srgbClr val="F9F5F3"/>
                </a:solidFill>
                <a:latin typeface="Canva Sans"/>
                <a:ea typeface="Canva Sans"/>
                <a:cs typeface="Canva Sans"/>
                <a:sym typeface="Canva Sans"/>
              </a:rPr>
              <a:t>Genre: The genre of the game (e.g., Action, Adventure, RPG).</a:t>
            </a:r>
          </a:p>
          <a:p>
            <a:pPr marL="621970" lvl="1" indent="-310985" algn="l">
              <a:lnSpc>
                <a:spcPts val="4033"/>
              </a:lnSpc>
              <a:buFont typeface="Arial"/>
              <a:buChar char="•"/>
            </a:pPr>
            <a:r>
              <a:rPr lang="en-US" sz="2880">
                <a:solidFill>
                  <a:srgbClr val="F9F5F3"/>
                </a:solidFill>
                <a:latin typeface="Canva Sans"/>
                <a:ea typeface="Canva Sans"/>
                <a:cs typeface="Canva Sans"/>
                <a:sym typeface="Canva Sans"/>
              </a:rPr>
              <a:t>Publisher: The company that published the game.</a:t>
            </a:r>
          </a:p>
          <a:p>
            <a:pPr marL="621970" lvl="1" indent="-310985" algn="l">
              <a:lnSpc>
                <a:spcPts val="4033"/>
              </a:lnSpc>
              <a:buFont typeface="Arial"/>
              <a:buChar char="•"/>
            </a:pPr>
            <a:r>
              <a:rPr lang="en-US" sz="2880">
                <a:solidFill>
                  <a:srgbClr val="F9F5F3"/>
                </a:solidFill>
                <a:latin typeface="Canva Sans"/>
                <a:ea typeface="Canva Sans"/>
                <a:cs typeface="Canva Sans"/>
                <a:sym typeface="Canva Sans"/>
              </a:rPr>
              <a:t>NA_Sales: Sales in North America (in millions)</a:t>
            </a:r>
          </a:p>
          <a:p>
            <a:pPr marL="621970" lvl="1" indent="-310985" algn="l">
              <a:lnSpc>
                <a:spcPts val="4033"/>
              </a:lnSpc>
              <a:buFont typeface="Arial"/>
              <a:buChar char="•"/>
            </a:pPr>
            <a:r>
              <a:rPr lang="en-US" sz="2880">
                <a:solidFill>
                  <a:srgbClr val="F9F5F3"/>
                </a:solidFill>
                <a:latin typeface="Canva Sans"/>
                <a:ea typeface="Canva Sans"/>
                <a:cs typeface="Canva Sans"/>
                <a:sym typeface="Canva Sans"/>
              </a:rPr>
              <a:t>EU_Sales: Sales in Europe (in millions).</a:t>
            </a:r>
          </a:p>
          <a:p>
            <a:pPr marL="621970" lvl="1" indent="-310985" algn="l">
              <a:lnSpc>
                <a:spcPts val="4033"/>
              </a:lnSpc>
              <a:buFont typeface="Arial"/>
              <a:buChar char="•"/>
            </a:pPr>
            <a:r>
              <a:rPr lang="en-US" sz="2880">
                <a:solidFill>
                  <a:srgbClr val="F9F5F3"/>
                </a:solidFill>
                <a:latin typeface="Canva Sans"/>
                <a:ea typeface="Canva Sans"/>
                <a:cs typeface="Canva Sans"/>
                <a:sym typeface="Canva Sans"/>
              </a:rPr>
              <a:t>JP_Sales: Sales in Japan (in millions).</a:t>
            </a:r>
          </a:p>
          <a:p>
            <a:pPr marL="621970" lvl="1" indent="-310985" algn="l">
              <a:lnSpc>
                <a:spcPts val="4033"/>
              </a:lnSpc>
              <a:buFont typeface="Arial"/>
              <a:buChar char="•"/>
            </a:pPr>
            <a:r>
              <a:rPr lang="en-US" sz="2880">
                <a:solidFill>
                  <a:srgbClr val="F9F5F3"/>
                </a:solidFill>
                <a:latin typeface="Canva Sans"/>
                <a:ea typeface="Canva Sans"/>
                <a:cs typeface="Canva Sans"/>
                <a:sym typeface="Canva Sans"/>
              </a:rPr>
              <a:t>Other_Sales: Sales in other regions (in millions).</a:t>
            </a:r>
          </a:p>
          <a:p>
            <a:pPr marL="621970" lvl="1" indent="-310985" algn="l">
              <a:lnSpc>
                <a:spcPts val="4033"/>
              </a:lnSpc>
              <a:buFont typeface="Arial"/>
              <a:buChar char="•"/>
            </a:pPr>
            <a:r>
              <a:rPr lang="en-US" sz="2880">
                <a:solidFill>
                  <a:srgbClr val="F9F5F3"/>
                </a:solidFill>
                <a:latin typeface="Canva Sans"/>
                <a:ea typeface="Canva Sans"/>
                <a:cs typeface="Canva Sans"/>
                <a:sym typeface="Canva Sans"/>
              </a:rPr>
              <a:t>Global_Sales: Total worldwide sales (in millions).</a:t>
            </a:r>
          </a:p>
          <a:p>
            <a:pPr marL="621970" lvl="1" indent="-310985" algn="l">
              <a:lnSpc>
                <a:spcPts val="4033"/>
              </a:lnSpc>
              <a:buFont typeface="Arial"/>
              <a:buChar char="•"/>
            </a:pPr>
            <a:r>
              <a:rPr lang="en-US" sz="2880">
                <a:solidFill>
                  <a:srgbClr val="F9F5F3"/>
                </a:solidFill>
                <a:latin typeface="Canva Sans"/>
                <a:ea typeface="Canva Sans"/>
                <a:cs typeface="Canva Sans"/>
                <a:sym typeface="Canva Sans"/>
              </a:rPr>
              <a:t>Critic_Score: The score given by critics (out of 100).</a:t>
            </a:r>
          </a:p>
          <a:p>
            <a:pPr marL="621970" lvl="1" indent="-310985" algn="l">
              <a:lnSpc>
                <a:spcPts val="4033"/>
              </a:lnSpc>
              <a:buFont typeface="Arial"/>
              <a:buChar char="•"/>
            </a:pPr>
            <a:r>
              <a:rPr lang="en-US" sz="2880">
                <a:solidFill>
                  <a:srgbClr val="F9F5F3"/>
                </a:solidFill>
                <a:latin typeface="Canva Sans"/>
                <a:ea typeface="Canva Sans"/>
                <a:cs typeface="Canva Sans"/>
                <a:sym typeface="Canva Sans"/>
              </a:rPr>
              <a:t>User_Score: The score given by users (out of 10).</a:t>
            </a:r>
          </a:p>
          <a:p>
            <a:pPr marL="621970" lvl="1" indent="-310985" algn="l">
              <a:lnSpc>
                <a:spcPts val="4033"/>
              </a:lnSpc>
              <a:buFont typeface="Arial"/>
              <a:buChar char="•"/>
            </a:pPr>
            <a:r>
              <a:rPr lang="en-US" sz="2880">
                <a:solidFill>
                  <a:srgbClr val="F9F5F3"/>
                </a:solidFill>
                <a:latin typeface="Canva Sans"/>
                <a:ea typeface="Canva Sans"/>
                <a:cs typeface="Canva Sans"/>
                <a:sym typeface="Canva Sans"/>
              </a:rPr>
              <a:t>User_Count: The number of user ratings.</a:t>
            </a:r>
          </a:p>
          <a:p>
            <a:pPr marL="621970" lvl="1" indent="-310985" algn="l">
              <a:lnSpc>
                <a:spcPts val="4033"/>
              </a:lnSpc>
              <a:buFont typeface="Arial"/>
              <a:buChar char="•"/>
            </a:pPr>
            <a:r>
              <a:rPr lang="en-US" sz="2880">
                <a:solidFill>
                  <a:srgbClr val="F9F5F3"/>
                </a:solidFill>
                <a:latin typeface="Canva Sans"/>
                <a:ea typeface="Canva Sans"/>
                <a:cs typeface="Canva Sans"/>
                <a:sym typeface="Canva Sans"/>
              </a:rPr>
              <a:t>Developer_Count: The number of developers involved in the game.</a:t>
            </a:r>
          </a:p>
          <a:p>
            <a:pPr marL="621970" lvl="1" indent="-310985" algn="l">
              <a:lnSpc>
                <a:spcPts val="4033"/>
              </a:lnSpc>
              <a:buFont typeface="Arial"/>
              <a:buChar char="•"/>
            </a:pPr>
            <a:r>
              <a:rPr lang="en-US" sz="2880">
                <a:solidFill>
                  <a:srgbClr val="F9F5F3"/>
                </a:solidFill>
                <a:latin typeface="Canva Sans"/>
                <a:ea typeface="Canva Sans"/>
                <a:cs typeface="Canva Sans"/>
                <a:sym typeface="Canva Sans"/>
              </a:rPr>
              <a:t>Rating: The ESRB rating of the game (e.g., E, T, M).</a:t>
            </a:r>
          </a:p>
          <a:p>
            <a:pPr algn="l">
              <a:lnSpc>
                <a:spcPts val="4033"/>
              </a:lnSpc>
              <a:spcBef>
                <a:spcPct val="0"/>
              </a:spcBef>
            </a:pPr>
            <a:endParaRPr lang="en-US" sz="2880">
              <a:solidFill>
                <a:srgbClr val="F9F5F3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4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2646310" y="-2646310"/>
            <a:ext cx="12995380" cy="18288000"/>
          </a:xfrm>
          <a:custGeom>
            <a:avLst/>
            <a:gdLst/>
            <a:ahLst/>
            <a:cxnLst/>
            <a:rect l="l" t="t" r="r" b="b"/>
            <a:pathLst>
              <a:path w="12995380" h="18288000">
                <a:moveTo>
                  <a:pt x="0" y="0"/>
                </a:moveTo>
                <a:lnTo>
                  <a:pt x="12995380" y="0"/>
                </a:lnTo>
                <a:lnTo>
                  <a:pt x="1299538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050817" y="1152525"/>
            <a:ext cx="16208483" cy="973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</a:pPr>
            <a:r>
              <a:rPr lang="en-US" sz="7200" spc="-72">
                <a:solidFill>
                  <a:srgbClr val="F9F5F3"/>
                </a:solidFill>
                <a:latin typeface="Ovo"/>
                <a:ea typeface="Ovo"/>
                <a:cs typeface="Ovo"/>
                <a:sym typeface="Ovo"/>
              </a:rPr>
              <a:t>Regression Modeling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50817" y="3366483"/>
            <a:ext cx="16208479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39"/>
              </a:lnSpc>
            </a:pPr>
            <a:r>
              <a:rPr lang="en-US" sz="3199">
                <a:solidFill>
                  <a:srgbClr val="F9F5F3"/>
                </a:solidFill>
                <a:latin typeface="Ovo"/>
                <a:ea typeface="Ovo"/>
                <a:cs typeface="Ovo"/>
                <a:sym typeface="Ovo"/>
              </a:rPr>
              <a:t>This presentation outlines the importance of predicting Critic Scores in the video game industry and the challenges faced during regression modeling.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50817" y="6373116"/>
            <a:ext cx="4662181" cy="2348039"/>
            <a:chOff x="0" y="0"/>
            <a:chExt cx="6216242" cy="3130719"/>
          </a:xfrm>
        </p:grpSpPr>
        <p:sp>
          <p:nvSpPr>
            <p:cNvPr id="6" name="TextBox 6"/>
            <p:cNvSpPr txBox="1"/>
            <p:nvPr/>
          </p:nvSpPr>
          <p:spPr>
            <a:xfrm>
              <a:off x="0" y="810683"/>
              <a:ext cx="6216242" cy="23200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80"/>
                </a:lnSpc>
              </a:pPr>
              <a:r>
                <a:rPr lang="en-US" sz="2677">
                  <a:solidFill>
                    <a:srgbClr val="F9F5F3"/>
                  </a:solidFill>
                  <a:latin typeface="Ovo"/>
                  <a:ea typeface="Ovo"/>
                  <a:cs typeface="Ovo"/>
                  <a:sym typeface="Ovo"/>
                </a:rPr>
                <a:t>Predicting Critic Score enables better market strategies and enhances game quality through informed decisions.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47625"/>
              <a:ext cx="6216242" cy="4875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677"/>
                </a:lnSpc>
              </a:pPr>
              <a:r>
                <a:rPr lang="en-US" sz="2677">
                  <a:solidFill>
                    <a:srgbClr val="F9F5F3"/>
                  </a:solidFill>
                  <a:latin typeface="Ovo"/>
                  <a:ea typeface="Ovo"/>
                  <a:cs typeface="Ovo"/>
                  <a:sym typeface="Ovo"/>
                </a:rPr>
                <a:t>Objective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801851" y="6370390"/>
            <a:ext cx="4684298" cy="2430116"/>
            <a:chOff x="0" y="0"/>
            <a:chExt cx="6245731" cy="3240154"/>
          </a:xfrm>
        </p:grpSpPr>
        <p:sp>
          <p:nvSpPr>
            <p:cNvPr id="9" name="TextBox 9"/>
            <p:cNvSpPr txBox="1"/>
            <p:nvPr/>
          </p:nvSpPr>
          <p:spPr>
            <a:xfrm>
              <a:off x="0" y="918858"/>
              <a:ext cx="6245731" cy="23212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80"/>
                </a:lnSpc>
                <a:spcBef>
                  <a:spcPct val="0"/>
                </a:spcBef>
              </a:pPr>
              <a:r>
                <a:rPr lang="en-US" sz="2677" u="none" strike="noStrike">
                  <a:solidFill>
                    <a:srgbClr val="F9F5F3"/>
                  </a:solidFill>
                  <a:latin typeface="Ovo"/>
                  <a:ea typeface="Ovo"/>
                  <a:cs typeface="Ovo"/>
                  <a:sym typeface="Ovo"/>
                </a:rPr>
                <a:t>Overcoming feature selection and multicollinearity is crucial for accurate predictions in regression modeling.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57150"/>
              <a:ext cx="6245731" cy="5862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99"/>
                </a:lnSpc>
                <a:spcBef>
                  <a:spcPct val="0"/>
                </a:spcBef>
              </a:pPr>
              <a:r>
                <a:rPr lang="en-US" sz="3199" u="none" strike="noStrike">
                  <a:solidFill>
                    <a:srgbClr val="F9F5F3"/>
                  </a:solidFill>
                  <a:latin typeface="Ovo"/>
                  <a:ea typeface="Ovo"/>
                  <a:cs typeface="Ovo"/>
                  <a:sym typeface="Ovo"/>
                </a:rPr>
                <a:t>Challenges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575002" y="6370390"/>
            <a:ext cx="4684298" cy="2868502"/>
            <a:chOff x="0" y="0"/>
            <a:chExt cx="6245731" cy="3824670"/>
          </a:xfrm>
        </p:grpSpPr>
        <p:sp>
          <p:nvSpPr>
            <p:cNvPr id="12" name="TextBox 12"/>
            <p:cNvSpPr txBox="1"/>
            <p:nvPr/>
          </p:nvSpPr>
          <p:spPr>
            <a:xfrm>
              <a:off x="0" y="918858"/>
              <a:ext cx="6245731" cy="29058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80"/>
                </a:lnSpc>
                <a:spcBef>
                  <a:spcPct val="0"/>
                </a:spcBef>
              </a:pPr>
              <a:r>
                <a:rPr lang="en-US" sz="2677" u="none" strike="noStrike">
                  <a:solidFill>
                    <a:srgbClr val="F9F5F3"/>
                  </a:solidFill>
                  <a:latin typeface="Ovo"/>
                  <a:ea typeface="Ovo"/>
                  <a:cs typeface="Ovo"/>
                  <a:sym typeface="Ovo"/>
                </a:rPr>
                <a:t>Insights gained can significantly influence developers' decisions, affecting game design and marketing strategies.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57150"/>
              <a:ext cx="6245731" cy="5862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99"/>
                </a:lnSpc>
                <a:spcBef>
                  <a:spcPct val="0"/>
                </a:spcBef>
              </a:pPr>
              <a:r>
                <a:rPr lang="en-US" sz="3199" u="none" strike="noStrike">
                  <a:solidFill>
                    <a:srgbClr val="F9F5F3"/>
                  </a:solidFill>
                  <a:latin typeface="Ovo"/>
                  <a:ea typeface="Ovo"/>
                  <a:cs typeface="Ovo"/>
                  <a:sym typeface="Ovo"/>
                </a:rPr>
                <a:t>Potential Impact</a:t>
              </a:r>
            </a:p>
          </p:txBody>
        </p:sp>
      </p:grpSp>
      <p:sp>
        <p:nvSpPr>
          <p:cNvPr id="14" name="AutoShape 14"/>
          <p:cNvSpPr/>
          <p:nvPr/>
        </p:nvSpPr>
        <p:spPr>
          <a:xfrm>
            <a:off x="1028700" y="5597586"/>
            <a:ext cx="16230596" cy="0"/>
          </a:xfrm>
          <a:prstGeom prst="line">
            <a:avLst/>
          </a:prstGeom>
          <a:ln w="9525" cap="rnd">
            <a:solidFill>
              <a:srgbClr val="D9B29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15" name="Group 15"/>
          <p:cNvGrpSpPr/>
          <p:nvPr/>
        </p:nvGrpSpPr>
        <p:grpSpPr>
          <a:xfrm rot="5400000">
            <a:off x="12733260" y="-6419655"/>
            <a:ext cx="754946" cy="12617764"/>
            <a:chOff x="0" y="0"/>
            <a:chExt cx="198834" cy="33231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98834" cy="3323197"/>
            </a:xfrm>
            <a:custGeom>
              <a:avLst/>
              <a:gdLst/>
              <a:ahLst/>
              <a:cxnLst/>
              <a:rect l="l" t="t" r="r" b="b"/>
              <a:pathLst>
                <a:path w="198834" h="3323197">
                  <a:moveTo>
                    <a:pt x="0" y="0"/>
                  </a:moveTo>
                  <a:lnTo>
                    <a:pt x="198834" y="0"/>
                  </a:lnTo>
                  <a:lnTo>
                    <a:pt x="198834" y="3323197"/>
                  </a:lnTo>
                  <a:lnTo>
                    <a:pt x="0" y="3323197"/>
                  </a:lnTo>
                  <a:close/>
                </a:path>
              </a:pathLst>
            </a:custGeom>
            <a:solidFill>
              <a:srgbClr val="A17D67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98834" cy="3361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5400000">
            <a:off x="2668251" y="-3866900"/>
            <a:ext cx="754946" cy="7512254"/>
            <a:chOff x="0" y="0"/>
            <a:chExt cx="198834" cy="197853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98834" cy="1978536"/>
            </a:xfrm>
            <a:custGeom>
              <a:avLst/>
              <a:gdLst/>
              <a:ahLst/>
              <a:cxnLst/>
              <a:rect l="l" t="t" r="r" b="b"/>
              <a:pathLst>
                <a:path w="198834" h="1978536">
                  <a:moveTo>
                    <a:pt x="0" y="0"/>
                  </a:moveTo>
                  <a:lnTo>
                    <a:pt x="198834" y="0"/>
                  </a:lnTo>
                  <a:lnTo>
                    <a:pt x="198834" y="1978536"/>
                  </a:lnTo>
                  <a:lnTo>
                    <a:pt x="0" y="1978536"/>
                  </a:lnTo>
                  <a:close/>
                </a:path>
              </a:pathLst>
            </a:custGeom>
            <a:solidFill>
              <a:srgbClr val="D9B29A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98834" cy="20166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Microsoft Office PowerPoint</Application>
  <PresentationFormat>Custom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Canva Sans</vt:lpstr>
      <vt:lpstr>Arial</vt:lpstr>
      <vt:lpstr>Ovo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- Predicting Critic Scores</dc:title>
  <dc:description>Presentation - Predicting Critic Scores</dc:description>
  <cp:lastModifiedBy>Devansh Soni</cp:lastModifiedBy>
  <cp:revision>2</cp:revision>
  <dcterms:created xsi:type="dcterms:W3CDTF">2006-08-16T00:00:00Z</dcterms:created>
  <dcterms:modified xsi:type="dcterms:W3CDTF">2025-09-09T01:35:15Z</dcterms:modified>
  <dc:identifier>DAGxz7iV5Vs</dc:identifier>
</cp:coreProperties>
</file>