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632" r:id="rId2"/>
    <p:sldId id="67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3" autoAdjust="0"/>
    <p:restoredTop sz="96344" autoAdjust="0"/>
  </p:normalViewPr>
  <p:slideViewPr>
    <p:cSldViewPr>
      <p:cViewPr varScale="1">
        <p:scale>
          <a:sx n="72" d="100"/>
          <a:sy n="72" d="100"/>
        </p:scale>
        <p:origin x="67" y="571"/>
      </p:cViewPr>
      <p:guideLst>
        <p:guide orient="horz" pos="234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2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4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2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0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1" y="955956"/>
            <a:ext cx="5610224" cy="5496505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>
              <a:defRPr sz="1688">
                <a:latin typeface="Century Gothic" panose="020B0502020202020204" pitchFamily="34" charset="0"/>
              </a:defRPr>
            </a:lvl4pPr>
            <a:lvl5pPr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6" y="260648"/>
            <a:ext cx="11220448" cy="5349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 smtClean="0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5776" y="955956"/>
            <a:ext cx="5610224" cy="5492283"/>
          </a:xfrm>
        </p:spPr>
        <p:txBody>
          <a:bodyPr>
            <a:normAutofit/>
          </a:bodyPr>
          <a:lstStyle>
            <a:lvl1pPr>
              <a:defRPr sz="2250">
                <a:latin typeface="Arial Nova" panose="020B0504020202020204" pitchFamily="34" charset="0"/>
              </a:defRPr>
            </a:lvl1pPr>
            <a:lvl2pPr>
              <a:defRPr sz="1875">
                <a:latin typeface="Arial Nova" panose="020B0504020202020204" pitchFamily="34" charset="0"/>
              </a:defRPr>
            </a:lvl2pPr>
            <a:lvl3pPr>
              <a:defRPr sz="1688">
                <a:latin typeface="Arial Nova" panose="020B0504020202020204" pitchFamily="34" charset="0"/>
              </a:defRPr>
            </a:lvl3pPr>
            <a:lvl4pPr>
              <a:defRPr sz="1688">
                <a:latin typeface="Arial Nova" panose="020B0504020202020204" pitchFamily="34" charset="0"/>
              </a:defRPr>
            </a:lvl4pPr>
            <a:lvl5pPr>
              <a:defRPr sz="1688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853865"/>
            <a:ext cx="11220448" cy="5502486"/>
          </a:xfrm>
        </p:spPr>
        <p:txBody>
          <a:bodyPr>
            <a:normAutofit/>
          </a:bodyPr>
          <a:lstStyle>
            <a:lvl1pPr>
              <a:defRPr sz="2400" baseline="0">
                <a:latin typeface="Century Gothic" panose="020B0502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5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6956" y="2356257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10972800" cy="51454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1" r:id="rId3"/>
    <p:sldLayoutId id="2147483713" r:id="rId4"/>
    <p:sldLayoutId id="2147483714" r:id="rId5"/>
    <p:sldLayoutId id="2147483715" r:id="rId6"/>
    <p:sldLayoutId id="2147483710" r:id="rId7"/>
    <p:sldLayoutId id="214748371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reviewed – </a:t>
            </a:r>
            <a:r>
              <a:rPr lang="en-US" altLang="ko-KR" dirty="0" smtClean="0">
                <a:solidFill>
                  <a:srgbClr val="C00000"/>
                </a:solidFill>
              </a:rPr>
              <a:t>Quiz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83C480-5B18-4D54-8E90-34267A81BFDD}"/>
              </a:ext>
            </a:extLst>
          </p:cNvPr>
          <p:cNvSpPr/>
          <p:nvPr/>
        </p:nvSpPr>
        <p:spPr>
          <a:xfrm>
            <a:off x="463474" y="980728"/>
            <a:ext cx="5112568" cy="286232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p = new int(25); 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*p &lt;&lt; </a:t>
            </a:r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q = p;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*q;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*q = 34;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q = new int(56);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p = new int(78);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p;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q;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A67CFF-BC16-4A8A-937C-C192BE1720B5}"/>
              </a:ext>
            </a:extLst>
          </p:cNvPr>
          <p:cNvGrpSpPr/>
          <p:nvPr/>
        </p:nvGrpSpPr>
        <p:grpSpPr>
          <a:xfrm>
            <a:off x="6386937" y="945979"/>
            <a:ext cx="750846" cy="1455798"/>
            <a:chOff x="3919281" y="3055298"/>
            <a:chExt cx="750846" cy="1455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831CE0-6405-4B62-A5D5-28ACCB9CEE46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F2  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E69875-ADF1-44E2-9C70-C92113663911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C0FBF-C346-4FFB-BC3D-D27B62DAC421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C052E-DA28-466B-8FAD-13963310AC55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5F63ED-7449-4471-97A4-CBA77CA7BC52}"/>
              </a:ext>
            </a:extLst>
          </p:cNvPr>
          <p:cNvGrpSpPr/>
          <p:nvPr/>
        </p:nvGrpSpPr>
        <p:grpSpPr>
          <a:xfrm>
            <a:off x="8400256" y="945979"/>
            <a:ext cx="750846" cy="1455798"/>
            <a:chOff x="3919281" y="3055298"/>
            <a:chExt cx="750846" cy="1455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623E4-DA65-45FD-8D35-3CC773C19FE4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A1  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C32F-ADFB-43A9-BF04-7F859CEBEA6B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BC4F0A-BF08-44EF-BE4A-93B7CB6334E5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1FA1CA-D22B-4450-B0BA-952163D9065D}"/>
                </a:ext>
              </a:extLst>
            </p:cNvPr>
            <p:cNvSpPr txBox="1"/>
            <p:nvPr/>
          </p:nvSpPr>
          <p:spPr>
            <a:xfrm>
              <a:off x="4054895" y="36029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96BFD4-3D83-4FB5-A5BD-6AA92C6023EE}"/>
              </a:ext>
            </a:extLst>
          </p:cNvPr>
          <p:cNvSpPr txBox="1"/>
          <p:nvPr/>
        </p:nvSpPr>
        <p:spPr>
          <a:xfrm>
            <a:off x="8480791" y="1489924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95525D-25E1-4A2E-93E8-475D20AA964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854725" y="1678248"/>
            <a:ext cx="1562010" cy="3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487333-27A4-488A-97EF-BD465B16C117}"/>
              </a:ext>
            </a:extLst>
          </p:cNvPr>
          <p:cNvGrpSpPr/>
          <p:nvPr/>
        </p:nvGrpSpPr>
        <p:grpSpPr>
          <a:xfrm>
            <a:off x="6403416" y="2991546"/>
            <a:ext cx="750846" cy="1455798"/>
            <a:chOff x="3919281" y="3055298"/>
            <a:chExt cx="750846" cy="14557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4AA778-AEED-4E2C-B1E1-CB1AA70FB06F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F5  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411F08-66F1-4D9B-AC2D-EA299E043644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52A268-8019-4598-AC15-0AAA975BA40A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8241E-7FF5-42C6-80C7-644211A9C653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E40306-EB18-4F0B-8A5C-496936638110}"/>
              </a:ext>
            </a:extLst>
          </p:cNvPr>
          <p:cNvSpPr txBox="1"/>
          <p:nvPr/>
        </p:nvSpPr>
        <p:spPr>
          <a:xfrm>
            <a:off x="6491893" y="1496695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A85359-99DB-4D38-A295-7DC51A7109B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871204" y="1874767"/>
            <a:ext cx="1525236" cy="184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0C1633-F24B-4CC0-988D-E3B2BEE1D04C}"/>
              </a:ext>
            </a:extLst>
          </p:cNvPr>
          <p:cNvSpPr txBox="1"/>
          <p:nvPr/>
        </p:nvSpPr>
        <p:spPr>
          <a:xfrm>
            <a:off x="6528667" y="3528384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80E021-D9D2-43BE-ACE0-C1713991067C}"/>
              </a:ext>
            </a:extLst>
          </p:cNvPr>
          <p:cNvSpPr/>
          <p:nvPr/>
        </p:nvSpPr>
        <p:spPr>
          <a:xfrm>
            <a:off x="4214515" y="1306864"/>
            <a:ext cx="1474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B9CBCA0D-BB34-41D7-B7D0-8772F6996107}"/>
              </a:ext>
            </a:extLst>
          </p:cNvPr>
          <p:cNvSpPr/>
          <p:nvPr/>
        </p:nvSpPr>
        <p:spPr>
          <a:xfrm rot="10800000" flipH="1">
            <a:off x="4027078" y="1026617"/>
            <a:ext cx="187437" cy="11782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207F9-CD12-46EF-9FF9-DFC9E75A608B}"/>
              </a:ext>
            </a:extLst>
          </p:cNvPr>
          <p:cNvSpPr/>
          <p:nvPr/>
        </p:nvSpPr>
        <p:spPr>
          <a:xfrm>
            <a:off x="463474" y="4675600"/>
            <a:ext cx="894489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Complete the memory diagram based on the code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above, as it is shown.</a:t>
            </a:r>
            <a:endParaRPr lang="en-US" altLang="ko-KR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Then, add </a:t>
            </a: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one line to fix a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bug shown in the memory diagram.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54840F4D-3E0E-4DE4-83AB-FFBE6AF2EC0E}"/>
              </a:ext>
            </a:extLst>
          </p:cNvPr>
          <p:cNvSpPr/>
          <p:nvPr/>
        </p:nvSpPr>
        <p:spPr>
          <a:xfrm>
            <a:off x="443180" y="980728"/>
            <a:ext cx="5128946" cy="1296144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5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469037" y="2330296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407273" y="6492875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036" y="1393033"/>
            <a:ext cx="200297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469037" y="3430212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(3)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22469" y="5209379"/>
            <a:ext cx="7705779" cy="1399867"/>
            <a:chOff x="748275" y="5295757"/>
            <a:chExt cx="7705779" cy="1399867"/>
          </a:xfrm>
        </p:grpSpPr>
        <p:grpSp>
          <p:nvGrpSpPr>
            <p:cNvPr id="86" name="그룹 85"/>
            <p:cNvGrpSpPr/>
            <p:nvPr/>
          </p:nvGrpSpPr>
          <p:grpSpPr>
            <a:xfrm>
              <a:off x="748275" y="5765774"/>
              <a:ext cx="1663485" cy="903586"/>
              <a:chOff x="6533624" y="1660721"/>
              <a:chExt cx="2070824" cy="943674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X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704253" y="5792038"/>
              <a:ext cx="1663485" cy="903586"/>
              <a:chOff x="6533624" y="1735924"/>
              <a:chExt cx="2070824" cy="94367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539302" y="1735924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39301" y="1749736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7164288" y="1783261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164288" y="2086684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Y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7164288" y="2384925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790569" y="5750469"/>
              <a:ext cx="1663485" cy="903586"/>
              <a:chOff x="6533624" y="1660721"/>
              <a:chExt cx="2070824" cy="94367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Z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164288" y="2302472"/>
                <a:ext cx="1247834" cy="2960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9" name="꺾인 연결선 88"/>
            <p:cNvCxnSpPr>
              <a:cxnSpLocks/>
              <a:endCxn id="106" idx="1"/>
            </p:cNvCxnSpPr>
            <p:nvPr/>
          </p:nvCxnSpPr>
          <p:spPr>
            <a:xfrm flipV="1">
              <a:off x="1632574" y="6162927"/>
              <a:ext cx="2071859" cy="3452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751807" y="5303121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04253" y="5360926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0569" y="5295757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c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3" name="꺾인 연결선 92"/>
            <p:cNvCxnSpPr>
              <a:cxnSpLocks/>
              <a:endCxn id="99" idx="1"/>
            </p:cNvCxnSpPr>
            <p:nvPr/>
          </p:nvCxnSpPr>
          <p:spPr>
            <a:xfrm flipV="1">
              <a:off x="4760378" y="6193367"/>
              <a:ext cx="2030371" cy="3684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/>
          <p:cNvSpPr/>
          <p:nvPr/>
        </p:nvSpPr>
        <p:spPr>
          <a:xfrm>
            <a:off x="479376" y="4181008"/>
            <a:ext cx="6444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(1) Let each p, q, and r </a:t>
            </a:r>
            <a:r>
              <a:rPr lang="en-US" altLang="ko-KR" dirty="0" smtClean="0">
                <a:latin typeface="Century Gothic" panose="020B0502020202020204" pitchFamily="34" charset="0"/>
              </a:rPr>
              <a:t>point </a:t>
            </a:r>
            <a:r>
              <a:rPr lang="en-US" altLang="ko-KR" dirty="0">
                <a:latin typeface="Century Gothic" panose="020B0502020202020204" pitchFamily="34" charset="0"/>
              </a:rPr>
              <a:t>to a, b, and c;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(2) Store each 'X', 'Y', and 'Z' in </a:t>
            </a:r>
            <a:r>
              <a:rPr lang="en-US" altLang="ko-KR" dirty="0" smtClean="0">
                <a:latin typeface="Century Gothic" panose="020B0502020202020204" pitchFamily="34" charset="0"/>
              </a:rPr>
              <a:t>data using </a:t>
            </a:r>
            <a:r>
              <a:rPr lang="en-US" altLang="ko-KR" dirty="0">
                <a:latin typeface="Century Gothic" panose="020B0502020202020204" pitchFamily="34" charset="0"/>
              </a:rPr>
              <a:t>p, q, and r.</a:t>
            </a:r>
          </a:p>
          <a:p>
            <a:r>
              <a:rPr lang="en-US" altLang="ko-KR" dirty="0" smtClean="0">
                <a:latin typeface="Century Gothic" panose="020B0502020202020204" pitchFamily="34" charset="0"/>
              </a:rPr>
              <a:t>(</a:t>
            </a:r>
            <a:r>
              <a:rPr lang="en-US" altLang="ko-KR" dirty="0">
                <a:latin typeface="Century Gothic" panose="020B0502020202020204" pitchFamily="34" charset="0"/>
              </a:rPr>
              <a:t>3) Connect them using p, q and r as shown below:</a:t>
            </a: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/>
          </p:nvPr>
        </p:nvGraphicFramePr>
        <p:xfrm>
          <a:off x="479376" y="1358241"/>
          <a:ext cx="4320480" cy="240792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76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Link</a:t>
                      </a:r>
                      <a:r>
                        <a:rPr lang="en-US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a, b and c nodes;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6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struct List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string who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char  data;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altLang="ko-KR" sz="1600" b="1" kern="1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*link;       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</a:t>
                      </a: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 b, c;</a:t>
                      </a:r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*p, *q, *r;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6C286C1-F938-418E-8901-CCABFC8044EB}"/>
              </a:ext>
            </a:extLst>
          </p:cNvPr>
          <p:cNvCxnSpPr>
            <a:cxnSpLocks/>
          </p:cNvCxnSpPr>
          <p:nvPr/>
        </p:nvCxnSpPr>
        <p:spPr>
          <a:xfrm>
            <a:off x="479376" y="836712"/>
            <a:ext cx="1123324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 txBox="1">
            <a:spLocks/>
          </p:cNvSpPr>
          <p:nvPr/>
        </p:nvSpPr>
        <p:spPr>
          <a:xfrm>
            <a:off x="485776" y="274638"/>
            <a:ext cx="11220448" cy="51565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Candara" panose="020E050203030302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Arial Rounded MT Bold" panose="020F0704030504030204" pitchFamily="34" charset="0"/>
              </a:rPr>
              <a:t>Pointers Linked – </a:t>
            </a:r>
            <a:r>
              <a:rPr lang="en-US" altLang="ko-KR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Quiz</a:t>
            </a:r>
            <a:endParaRPr lang="ko-KR" altLang="en-US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7927174" y="1001999"/>
            <a:ext cx="2965402" cy="1249455"/>
            <a:chOff x="5408135" y="1001998"/>
            <a:chExt cx="2965402" cy="124945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408135" y="1001998"/>
              <a:ext cx="1663485" cy="903586"/>
              <a:chOff x="6533624" y="1660721"/>
              <a:chExt cx="2070824" cy="943674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036311" y="1181538"/>
              <a:ext cx="1663485" cy="903586"/>
              <a:chOff x="6533624" y="1660721"/>
              <a:chExt cx="2070824" cy="943674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710052" y="1347867"/>
              <a:ext cx="1663485" cy="903586"/>
              <a:chOff x="6533624" y="1660721"/>
              <a:chExt cx="2070824" cy="943674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7955134" y="2395569"/>
            <a:ext cx="2965402" cy="1249455"/>
            <a:chOff x="5436096" y="2395569"/>
            <a:chExt cx="2965402" cy="1249455"/>
          </a:xfrm>
        </p:grpSpPr>
        <p:grpSp>
          <p:nvGrpSpPr>
            <p:cNvPr id="147" name="그룹 146"/>
            <p:cNvGrpSpPr/>
            <p:nvPr/>
          </p:nvGrpSpPr>
          <p:grpSpPr>
            <a:xfrm>
              <a:off x="5436096" y="2395569"/>
              <a:ext cx="1663485" cy="903586"/>
              <a:chOff x="6533624" y="1660721"/>
              <a:chExt cx="2070824" cy="94367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6064272" y="2575109"/>
              <a:ext cx="1663485" cy="903586"/>
              <a:chOff x="6533624" y="1660721"/>
              <a:chExt cx="2070824" cy="943674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738013" y="2741438"/>
              <a:ext cx="1663485" cy="903586"/>
              <a:chOff x="6533624" y="1660721"/>
              <a:chExt cx="2070824" cy="943674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7955134" y="4221089"/>
            <a:ext cx="2965402" cy="1249455"/>
            <a:chOff x="5436096" y="4221088"/>
            <a:chExt cx="2965402" cy="1249455"/>
          </a:xfrm>
        </p:grpSpPr>
        <p:grpSp>
          <p:nvGrpSpPr>
            <p:cNvPr id="172" name="그룹 171"/>
            <p:cNvGrpSpPr/>
            <p:nvPr/>
          </p:nvGrpSpPr>
          <p:grpSpPr>
            <a:xfrm>
              <a:off x="5436096" y="4221088"/>
              <a:ext cx="1663485" cy="903586"/>
              <a:chOff x="6533624" y="1660721"/>
              <a:chExt cx="2070824" cy="943674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064272" y="4400628"/>
              <a:ext cx="1663485" cy="903586"/>
              <a:chOff x="6533624" y="1660721"/>
              <a:chExt cx="2070824" cy="943674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6738013" y="4566957"/>
              <a:ext cx="1663485" cy="903586"/>
              <a:chOff x="6533624" y="1660721"/>
              <a:chExt cx="2070824" cy="94367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7164287" y="2302472"/>
                <a:ext cx="1226426" cy="2613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7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0">
      <a:majorFont>
        <a:latin typeface="Arial Rounded MT Bold"/>
        <a:ea typeface="맑은 고딕"/>
        <a:cs typeface=""/>
      </a:majorFont>
      <a:minorFont>
        <a:latin typeface="Arial Rounded MT Bold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11354</TotalTime>
  <Words>272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Arial Nova</vt:lpstr>
      <vt:lpstr>나눔고딕</vt:lpstr>
      <vt:lpstr>맑은 고딕</vt:lpstr>
      <vt:lpstr>바탕체</vt:lpstr>
      <vt:lpstr>Arial</vt:lpstr>
      <vt:lpstr>Arial Rounded MT Bold</vt:lpstr>
      <vt:lpstr>Candara</vt:lpstr>
      <vt:lpstr>Century Gothic</vt:lpstr>
      <vt:lpstr>Consolas</vt:lpstr>
      <vt:lpstr>Courier New</vt:lpstr>
      <vt:lpstr>Helvetica</vt:lpstr>
      <vt:lpstr>Wingdings</vt:lpstr>
      <vt:lpstr>고려청자</vt:lpstr>
      <vt:lpstr>Pointer reviewed – Quiz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687</cp:revision>
  <dcterms:created xsi:type="dcterms:W3CDTF">2014-02-12T09:15:05Z</dcterms:created>
  <dcterms:modified xsi:type="dcterms:W3CDTF">2020-10-24T12:24:24Z</dcterms:modified>
</cp:coreProperties>
</file>