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6"/>
  </p:notesMasterIdLst>
  <p:sldIdLst>
    <p:sldId id="789" r:id="rId2"/>
    <p:sldId id="951" r:id="rId3"/>
    <p:sldId id="886" r:id="rId4"/>
    <p:sldId id="955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56" autoAdjust="0"/>
    <p:restoredTop sz="96344" autoAdjust="0"/>
  </p:normalViewPr>
  <p:slideViewPr>
    <p:cSldViewPr>
      <p:cViewPr varScale="1">
        <p:scale>
          <a:sx n="72" d="100"/>
          <a:sy n="72" d="100"/>
        </p:scale>
        <p:origin x="72" y="105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1008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57B7-EFC7-4AC6-B479-CDD44EB7D654}" type="datetimeFigureOut">
              <a:rPr lang="ko-KR" altLang="en-US" smtClean="0"/>
              <a:t>21-04-22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DD92F-6552-427E-B1F2-FAEB3F7E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2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585239" y="2120566"/>
            <a:ext cx="4489523" cy="934383"/>
          </a:xfrm>
        </p:spPr>
        <p:txBody>
          <a:bodyPr>
            <a:normAutofit/>
          </a:bodyPr>
          <a:lstStyle>
            <a:lvl1pPr>
              <a:defRPr sz="2250" baseline="0">
                <a:latin typeface="Arial Rounded MT Bold" panose="020F0704030504030204" pitchFamily="34" charset="0"/>
              </a:defRPr>
            </a:lvl1pPr>
          </a:lstStyle>
          <a:p>
            <a:r>
              <a:rPr lang="ko-KR" altLang="en-US" dirty="0" smtClean="0"/>
              <a:t>마스터 제목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85239" y="3166110"/>
            <a:ext cx="4489523" cy="2766060"/>
          </a:xfrm>
        </p:spPr>
        <p:txBody>
          <a:bodyPr>
            <a:normAutofit/>
          </a:bodyPr>
          <a:lstStyle>
            <a:lvl1pPr>
              <a:defRPr sz="2250">
                <a:latin typeface="Century Gothic" panose="020B0502020202020204" pitchFamily="34" charset="0"/>
              </a:defRPr>
            </a:lvl1pPr>
            <a:lvl2pPr>
              <a:defRPr sz="1875">
                <a:latin typeface="Century Gothic" panose="020B0502020202020204" pitchFamily="34" charset="0"/>
              </a:defRPr>
            </a:lvl2pPr>
            <a:lvl3pPr>
              <a:defRPr sz="1688">
                <a:latin typeface="Century Gothic" panose="020B0502020202020204" pitchFamily="34" charset="0"/>
              </a:defRPr>
            </a:lvl3pPr>
            <a:lvl4pPr marL="1371642" indent="0">
              <a:buNone/>
              <a:defRPr sz="1688">
                <a:latin typeface="Century Gothic" panose="020B0502020202020204" pitchFamily="34" charset="0"/>
              </a:defRPr>
            </a:lvl4pPr>
            <a:lvl5pPr marL="1828857" indent="0">
              <a:buNone/>
              <a:defRPr sz="1688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</a:t>
            </a:r>
            <a:r>
              <a:rPr lang="ko-KR" altLang="en-US" dirty="0" smtClean="0"/>
              <a:t>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573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585239" y="2120566"/>
            <a:ext cx="4489523" cy="934383"/>
          </a:xfrm>
        </p:spPr>
        <p:txBody>
          <a:bodyPr>
            <a:normAutofit/>
          </a:bodyPr>
          <a:lstStyle>
            <a:lvl1pPr>
              <a:defRPr sz="2250" baseline="0">
                <a:latin typeface="Arial Rounded MT Bold" panose="020F0704030504030204" pitchFamily="34" charset="0"/>
              </a:defRPr>
            </a:lvl1pPr>
          </a:lstStyle>
          <a:p>
            <a:r>
              <a:rPr lang="ko-KR" altLang="en-US" dirty="0" smtClean="0"/>
              <a:t>마스터 제목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85239" y="3166110"/>
            <a:ext cx="4489523" cy="2766060"/>
          </a:xfrm>
        </p:spPr>
        <p:txBody>
          <a:bodyPr>
            <a:normAutofit/>
          </a:bodyPr>
          <a:lstStyle>
            <a:lvl1pPr>
              <a:defRPr sz="2250">
                <a:latin typeface="Century Gothic" panose="020B0502020202020204" pitchFamily="34" charset="0"/>
              </a:defRPr>
            </a:lvl1pPr>
            <a:lvl2pPr>
              <a:defRPr sz="1875">
                <a:latin typeface="Century Gothic" panose="020B0502020202020204" pitchFamily="34" charset="0"/>
              </a:defRPr>
            </a:lvl2pPr>
            <a:lvl3pPr>
              <a:defRPr sz="1688">
                <a:latin typeface="Century Gothic" panose="020B0502020202020204" pitchFamily="34" charset="0"/>
              </a:defRPr>
            </a:lvl3pPr>
            <a:lvl4pPr marL="1371642" indent="0">
              <a:buNone/>
              <a:defRPr sz="1688">
                <a:latin typeface="Century Gothic" panose="020B0502020202020204" pitchFamily="34" charset="0"/>
              </a:defRPr>
            </a:lvl4pPr>
            <a:lvl5pPr marL="1828857" indent="0">
              <a:buNone/>
              <a:defRPr sz="1688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</a:t>
            </a:r>
            <a:r>
              <a:rPr lang="ko-KR" altLang="en-US" dirty="0" smtClean="0"/>
              <a:t>수준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9833" y="4463739"/>
            <a:ext cx="2254251" cy="164665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341" y="4463739"/>
            <a:ext cx="2254251" cy="164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818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8735" y="4773874"/>
            <a:ext cx="9936028" cy="895218"/>
          </a:xfrm>
          <a:solidFill>
            <a:schemeClr val="bg1">
              <a:lumMod val="95000"/>
              <a:alpha val="65000"/>
            </a:schemeClr>
          </a:solidFill>
        </p:spPr>
        <p:txBody>
          <a:bodyPr wrap="square" lIns="108000" tIns="108000" rIns="108000" bIns="108000">
            <a:spAutoFit/>
          </a:bodyPr>
          <a:lstStyle>
            <a:lvl1pPr>
              <a:defRPr>
                <a:latin typeface="바탕체" panose="02030609000101010101" pitchFamily="17" charset="-127"/>
                <a:ea typeface="바탕체" panose="02030609000101010101" pitchFamily="17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39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527051" y="827187"/>
            <a:ext cx="11137896" cy="5482134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2000">
                <a:latin typeface="Century Gothic" panose="020B0502020202020204" pitchFamily="34" charset="0"/>
              </a:defRPr>
            </a:lvl1pPr>
            <a:lvl2pPr marL="742950" indent="-285750">
              <a:buFont typeface="Wingdings" panose="05000000000000000000" pitchFamily="2" charset="2"/>
              <a:buChar char="§"/>
              <a:defRPr sz="2000">
                <a:latin typeface="Century Gothic" panose="020B0502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>
                <a:latin typeface="Century Gothic" panose="020B0502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latin typeface="Century Gothic" panose="020B0502020202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A5470BD-40AA-4ED2-BA67-D93A12496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51" y="307508"/>
            <a:ext cx="11137896" cy="457196"/>
          </a:xfrm>
        </p:spPr>
        <p:txBody>
          <a:bodyPr>
            <a:noAutofit/>
          </a:bodyPr>
          <a:lstStyle>
            <a:lvl1pPr algn="l">
              <a:defRPr sz="2400" b="0" cap="none" baseline="0">
                <a:effectLst/>
                <a:latin typeface="+mn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527051" y="764704"/>
            <a:ext cx="11137896" cy="47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9583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A5470BD-40AA-4ED2-BA67-D93A12496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51" y="307508"/>
            <a:ext cx="11137896" cy="457196"/>
          </a:xfrm>
        </p:spPr>
        <p:txBody>
          <a:bodyPr>
            <a:noAutofit/>
          </a:bodyPr>
          <a:lstStyle>
            <a:lvl1pPr algn="l">
              <a:defRPr sz="2400" b="0" cap="none" baseline="0">
                <a:effectLst/>
                <a:latin typeface="+mn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527051" y="764704"/>
            <a:ext cx="11137896" cy="47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4130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074763" y="6448252"/>
            <a:ext cx="1069909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 dirty="0">
              <a:latin typeface="Century Gothic" panose="020B0502020202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1811524" y="6574797"/>
            <a:ext cx="85689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2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idebtor@gmail.com, CSEE Dept., Grace School Rm204,</a:t>
            </a:r>
            <a:r>
              <a:rPr lang="en-US" altLang="ko-KR" sz="1200" b="0" i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altLang="ko-KR" sz="12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Handong Global University</a:t>
            </a:r>
            <a:endParaRPr lang="ko-KR" altLang="en-US" sz="1200" b="0" i="1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03" r:id="rId6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1" kern="1200" spc="5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>
            <a:outerShdw blurRad="50800" dist="50800" dir="5400000" algn="tl" rotWithShape="0">
              <a:srgbClr val="000000">
                <a:alpha val="43137"/>
              </a:srgbClr>
            </a:outerShdw>
          </a:effectLst>
          <a:latin typeface="Century Gothic" panose="020B0502020202020204" pitchFamily="34" charset="0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" panose="05000000000000000000" pitchFamily="2" charset="2"/>
        <a:buChar char="§"/>
        <a:defRPr kumimoji="0" sz="32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 panose="05000000000000000000" pitchFamily="2" charset="2"/>
        <a:buChar char="§"/>
        <a:defRPr kumimoji="0"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 panose="05000000000000000000" pitchFamily="2" charset="2"/>
        <a:buChar char="§"/>
        <a:defRPr kumimoji="0" sz="26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 panose="05000000000000000000" pitchFamily="2" charset="2"/>
        <a:buChar char="§"/>
        <a:defRPr kumimoji="0"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solidFill>
                  <a:schemeClr val="tx1"/>
                </a:solidFill>
                <a:effectLst/>
              </a:rPr>
              <a:t>Data Structures</a:t>
            </a:r>
            <a:br>
              <a:rPr lang="en-US" altLang="ko-KR" dirty="0">
                <a:solidFill>
                  <a:schemeClr val="tx1"/>
                </a:solidFill>
                <a:effectLst/>
              </a:rPr>
            </a:br>
            <a:r>
              <a:rPr lang="en-US" altLang="ko-KR" dirty="0">
                <a:solidFill>
                  <a:schemeClr val="tx1"/>
                </a:solidFill>
                <a:effectLst/>
              </a:rPr>
              <a:t>Chapter </a:t>
            </a:r>
            <a:r>
              <a:rPr lang="en-US" altLang="ko-KR" dirty="0" smtClean="0">
                <a:solidFill>
                  <a:schemeClr val="tx1"/>
                </a:solidFill>
                <a:effectLst/>
              </a:rPr>
              <a:t>5 Tree</a:t>
            </a:r>
            <a:endParaRPr lang="ko-KR" altLang="en-US" dirty="0">
              <a:effectLst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585239" y="3166110"/>
            <a:ext cx="4983369" cy="2766060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225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75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88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42" indent="0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None/>
              <a:defRPr kumimoji="0" sz="1688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57" indent="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None/>
              <a:defRPr kumimoji="0" sz="1688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Binary tree</a:t>
            </a:r>
          </a:p>
          <a:p>
            <a:pPr lvl="1"/>
            <a:r>
              <a:rPr lang="en-US" altLang="ko-KR" dirty="0"/>
              <a:t>Definition and Properties</a:t>
            </a:r>
          </a:p>
          <a:p>
            <a:pPr lvl="1"/>
            <a:r>
              <a:rPr lang="en-US" altLang="ko-KR" dirty="0"/>
              <a:t>Traversal</a:t>
            </a:r>
          </a:p>
          <a:p>
            <a:pPr lvl="1"/>
            <a:r>
              <a:rPr lang="en-US" altLang="ko-KR" b="1" dirty="0" smtClean="0"/>
              <a:t>Coding - Quizzes </a:t>
            </a:r>
            <a:endParaRPr lang="en-US" altLang="ko-KR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Binary search tree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Tree </a:t>
            </a:r>
            <a:r>
              <a:rPr lang="en-US" altLang="ko-KR" dirty="0"/>
              <a:t>balancing</a:t>
            </a:r>
          </a:p>
        </p:txBody>
      </p:sp>
    </p:spTree>
    <p:extLst>
      <p:ext uri="{BB962C8B-B14F-4D97-AF65-F5344CB8AC3E}">
        <p14:creationId xmlns:p14="http://schemas.microsoft.com/office/powerpoint/2010/main" val="1376950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527051" y="827187"/>
            <a:ext cx="6940388" cy="5482134"/>
          </a:xfrm>
        </p:spPr>
        <p:txBody>
          <a:bodyPr>
            <a:normAutofit/>
          </a:bodyPr>
          <a:lstStyle/>
          <a:p>
            <a:endParaRPr lang="en-US" altLang="ko-KR" sz="1800" b="1" dirty="0" smtClean="0"/>
          </a:p>
          <a:p>
            <a:endParaRPr lang="en-US" altLang="ko-KR" sz="1800" b="1" dirty="0"/>
          </a:p>
          <a:p>
            <a:endParaRPr lang="en-US" altLang="ko-KR" sz="1800" b="1" dirty="0" smtClean="0"/>
          </a:p>
          <a:p>
            <a:endParaRPr lang="en-US" altLang="ko-KR" sz="1800" b="1" dirty="0"/>
          </a:p>
          <a:p>
            <a:r>
              <a:rPr lang="en-US" altLang="ko-KR" sz="1800" dirty="0"/>
              <a:t>Q1. What is the total number of the function </a:t>
            </a:r>
            <a:r>
              <a:rPr lang="en-US" altLang="ko-KR" sz="1800" dirty="0" smtClean="0"/>
              <a:t>calls </a:t>
            </a:r>
            <a:r>
              <a:rPr lang="en-US" altLang="ko-KR" sz="1800" dirty="0"/>
              <a:t>to complete </a:t>
            </a:r>
            <a:r>
              <a:rPr lang="en-US" altLang="ko-KR" sz="1800" dirty="0" smtClean="0"/>
              <a:t>with the tree and how many returns each?</a:t>
            </a:r>
            <a:br>
              <a:rPr lang="en-US" altLang="ko-KR" sz="1800" dirty="0" smtClean="0"/>
            </a:br>
            <a:endParaRPr lang="en-US" altLang="ko-KR" sz="1800" dirty="0"/>
          </a:p>
          <a:p>
            <a:r>
              <a:rPr lang="en-US" altLang="ko-KR" sz="1800" dirty="0"/>
              <a:t>Q2. Which node invokes the </a:t>
            </a:r>
            <a:r>
              <a:rPr lang="en-US" altLang="ko-KR" sz="1800" dirty="0" smtClean="0"/>
              <a:t>last </a:t>
            </a:r>
            <a:r>
              <a:rPr lang="en-US" altLang="ko-KR" sz="1800" dirty="0"/>
              <a:t>function call? 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endParaRPr lang="en-US" altLang="ko-KR" sz="1800" dirty="0"/>
          </a:p>
          <a:p>
            <a:r>
              <a:rPr lang="en-US" altLang="ko-KR" sz="1800" dirty="0"/>
              <a:t>Q3. Which node finishes </a:t>
            </a:r>
            <a:r>
              <a:rPr lang="en-US" altLang="ko-KR" sz="1800" dirty="0" smtClean="0"/>
              <a:t>its </a:t>
            </a:r>
            <a:r>
              <a:rPr lang="en-US" altLang="ko-KR" sz="1800" dirty="0"/>
              <a:t>size function call and returns size = 1 for the first time?</a:t>
            </a:r>
          </a:p>
          <a:p>
            <a:pPr marL="0" indent="0">
              <a:buNone/>
            </a:pPr>
            <a:endParaRPr lang="ko-KR" altLang="en-US" sz="1800" b="1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Operations: size()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7B42C40-0C90-49BB-BEFA-21694DFDBB3E}"/>
              </a:ext>
            </a:extLst>
          </p:cNvPr>
          <p:cNvSpPr/>
          <p:nvPr/>
        </p:nvSpPr>
        <p:spPr>
          <a:xfrm>
            <a:off x="527051" y="830268"/>
            <a:ext cx="7022739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// </a:t>
            </a:r>
            <a:r>
              <a:rPr lang="en-US" altLang="ko-KR" sz="1600" dirty="0" smtClean="0">
                <a:latin typeface="Consolas" panose="020B0609020204030204" pitchFamily="49" charset="0"/>
              </a:rPr>
              <a:t>returns the number of nodes in the </a:t>
            </a:r>
            <a:r>
              <a:rPr lang="en-US" altLang="ko-KR" sz="1600" dirty="0">
                <a:latin typeface="Consolas" panose="020B0609020204030204" pitchFamily="49" charset="0"/>
              </a:rPr>
              <a:t>binary tree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int </a:t>
            </a:r>
            <a:r>
              <a:rPr lang="en-US" altLang="ko-KR" sz="1600" dirty="0">
                <a:latin typeface="Consolas" panose="020B0609020204030204" pitchFamily="49" charset="0"/>
              </a:rPr>
              <a:t>size(tree node)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if </a:t>
            </a:r>
            <a:r>
              <a:rPr lang="en-US" altLang="ko-KR" sz="1600" dirty="0">
                <a:latin typeface="Consolas" panose="020B0609020204030204" pitchFamily="49" charset="0"/>
              </a:rPr>
              <a:t>(empty(node)) return 0;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return size(node-</a:t>
            </a:r>
            <a:r>
              <a:rPr lang="en-US" altLang="ko-KR" sz="1600" dirty="0">
                <a:latin typeface="Consolas" panose="020B0609020204030204" pitchFamily="49" charset="0"/>
              </a:rPr>
              <a:t>&gt;left) + size(node-&gt;right</a:t>
            </a:r>
            <a:r>
              <a:rPr lang="en-US" altLang="ko-KR" sz="1600" dirty="0" smtClean="0">
                <a:latin typeface="Consolas" panose="020B0609020204030204" pitchFamily="49" charset="0"/>
              </a:rPr>
              <a:t>) + 1;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/>
          </a:p>
        </p:txBody>
      </p:sp>
      <p:grpSp>
        <p:nvGrpSpPr>
          <p:cNvPr id="99" name="그룹 98"/>
          <p:cNvGrpSpPr/>
          <p:nvPr/>
        </p:nvGrpSpPr>
        <p:grpSpPr>
          <a:xfrm>
            <a:off x="7752184" y="2305272"/>
            <a:ext cx="3816424" cy="2602412"/>
            <a:chOff x="3575720" y="3706908"/>
            <a:chExt cx="3816424" cy="2602412"/>
          </a:xfrm>
        </p:grpSpPr>
        <p:grpSp>
          <p:nvGrpSpPr>
            <p:cNvPr id="100" name="그룹 99"/>
            <p:cNvGrpSpPr/>
            <p:nvPr/>
          </p:nvGrpSpPr>
          <p:grpSpPr>
            <a:xfrm>
              <a:off x="3575720" y="3706908"/>
              <a:ext cx="3724024" cy="2473215"/>
              <a:chOff x="527051" y="3551348"/>
              <a:chExt cx="3724024" cy="2473215"/>
            </a:xfrm>
          </p:grpSpPr>
          <p:sp>
            <p:nvSpPr>
              <p:cNvPr id="103" name="타원 102"/>
              <p:cNvSpPr/>
              <p:nvPr/>
            </p:nvSpPr>
            <p:spPr>
              <a:xfrm>
                <a:off x="1585998" y="4199420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Century Gothic" panose="020B0502020202020204" pitchFamily="34" charset="0"/>
                  </a:rPr>
                  <a:t>4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04" name="타원 103"/>
              <p:cNvSpPr/>
              <p:nvPr/>
            </p:nvSpPr>
            <p:spPr>
              <a:xfrm>
                <a:off x="3740448" y="4875153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Century Gothic" panose="020B0502020202020204" pitchFamily="34" charset="0"/>
                  </a:rPr>
                  <a:t>9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05" name="타원 104"/>
              <p:cNvSpPr/>
              <p:nvPr/>
            </p:nvSpPr>
            <p:spPr>
              <a:xfrm>
                <a:off x="3251804" y="4246285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Century Gothic" panose="020B0502020202020204" pitchFamily="34" charset="0"/>
                  </a:rPr>
                  <a:t>8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06" name="타원 105"/>
              <p:cNvSpPr/>
              <p:nvPr/>
            </p:nvSpPr>
            <p:spPr>
              <a:xfrm>
                <a:off x="2441474" y="3551348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Century Gothic" panose="020B0502020202020204" pitchFamily="34" charset="0"/>
                  </a:rPr>
                  <a:t>6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07" name="타원 106"/>
              <p:cNvSpPr/>
              <p:nvPr/>
            </p:nvSpPr>
            <p:spPr>
              <a:xfrm>
                <a:off x="2016749" y="4877043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Century Gothic" panose="020B0502020202020204" pitchFamily="34" charset="0"/>
                  </a:rPr>
                  <a:t>5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08" name="타원 107"/>
              <p:cNvSpPr/>
              <p:nvPr/>
            </p:nvSpPr>
            <p:spPr>
              <a:xfrm>
                <a:off x="2768284" y="4875153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Century Gothic" panose="020B0502020202020204" pitchFamily="34" charset="0"/>
                  </a:rPr>
                  <a:t>7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09" name="타원 108"/>
              <p:cNvSpPr/>
              <p:nvPr/>
            </p:nvSpPr>
            <p:spPr>
              <a:xfrm>
                <a:off x="1473135" y="5538324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Century Gothic" panose="020B0502020202020204" pitchFamily="34" charset="0"/>
                  </a:rPr>
                  <a:t>3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10" name="타원 109"/>
              <p:cNvSpPr/>
              <p:nvPr/>
            </p:nvSpPr>
            <p:spPr>
              <a:xfrm>
                <a:off x="594639" y="5531346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Century Gothic" panose="020B0502020202020204" pitchFamily="34" charset="0"/>
                  </a:rPr>
                  <a:t>1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11" name="타원 110"/>
              <p:cNvSpPr/>
              <p:nvPr/>
            </p:nvSpPr>
            <p:spPr>
              <a:xfrm>
                <a:off x="1049190" y="4877043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Century Gothic" panose="020B0502020202020204" pitchFamily="34" charset="0"/>
                  </a:rPr>
                  <a:t>2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cxnSp>
            <p:nvCxnSpPr>
              <p:cNvPr id="112" name="직선 화살표 연결선 111"/>
              <p:cNvCxnSpPr>
                <a:stCxn id="106" idx="3"/>
              </p:cNvCxnSpPr>
              <p:nvPr/>
            </p:nvCxnSpPr>
            <p:spPr>
              <a:xfrm flipH="1">
                <a:off x="1972466" y="3919002"/>
                <a:ext cx="532280" cy="353740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화살표 연결선 112"/>
              <p:cNvCxnSpPr/>
              <p:nvPr/>
            </p:nvCxnSpPr>
            <p:spPr>
              <a:xfrm flipH="1">
                <a:off x="1381334" y="4573697"/>
                <a:ext cx="300292" cy="333476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직선 화살표 연결선 113"/>
              <p:cNvCxnSpPr>
                <a:endCxn id="104" idx="1"/>
              </p:cNvCxnSpPr>
              <p:nvPr/>
            </p:nvCxnSpPr>
            <p:spPr>
              <a:xfrm>
                <a:off x="3589974" y="4632645"/>
                <a:ext cx="213746" cy="305588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직선 화살표 연결선 114"/>
              <p:cNvCxnSpPr/>
              <p:nvPr/>
            </p:nvCxnSpPr>
            <p:spPr>
              <a:xfrm>
                <a:off x="1910632" y="4600451"/>
                <a:ext cx="242516" cy="279968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화살표 연결선 115"/>
              <p:cNvCxnSpPr>
                <a:endCxn id="110" idx="7"/>
              </p:cNvCxnSpPr>
              <p:nvPr/>
            </p:nvCxnSpPr>
            <p:spPr>
              <a:xfrm flipH="1">
                <a:off x="963415" y="5239432"/>
                <a:ext cx="145623" cy="354994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화살표 연결선 116"/>
              <p:cNvCxnSpPr>
                <a:stCxn id="105" idx="3"/>
                <a:endCxn id="108" idx="7"/>
              </p:cNvCxnSpPr>
              <p:nvPr/>
            </p:nvCxnSpPr>
            <p:spPr>
              <a:xfrm flipH="1">
                <a:off x="3137060" y="4613939"/>
                <a:ext cx="178016" cy="324294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화살표 연결선 117"/>
              <p:cNvCxnSpPr>
                <a:endCxn id="109" idx="1"/>
              </p:cNvCxnSpPr>
              <p:nvPr/>
            </p:nvCxnSpPr>
            <p:spPr>
              <a:xfrm>
                <a:off x="1414542" y="5239432"/>
                <a:ext cx="121865" cy="361972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화살표 연결선 118"/>
              <p:cNvCxnSpPr>
                <a:stCxn id="106" idx="5"/>
              </p:cNvCxnSpPr>
              <p:nvPr/>
            </p:nvCxnSpPr>
            <p:spPr>
              <a:xfrm>
                <a:off x="2810250" y="3919002"/>
                <a:ext cx="472206" cy="421210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>
              <a:xfrm>
                <a:off x="527051" y="5842529"/>
                <a:ext cx="567223" cy="182034"/>
                <a:chOff x="1280306" y="5655478"/>
                <a:chExt cx="567223" cy="182034"/>
              </a:xfrm>
            </p:grpSpPr>
            <p:sp>
              <p:nvSpPr>
                <p:cNvPr id="133" name="Rectangle 12"/>
                <p:cNvSpPr>
                  <a:spLocks noChangeArrowheads="1"/>
                </p:cNvSpPr>
                <p:nvPr/>
              </p:nvSpPr>
              <p:spPr bwMode="auto">
                <a:xfrm>
                  <a:off x="1683237" y="5655479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  <p:sp>
              <p:nvSpPr>
                <p:cNvPr id="134" name="Rectangle 12"/>
                <p:cNvSpPr>
                  <a:spLocks noChangeArrowheads="1"/>
                </p:cNvSpPr>
                <p:nvPr/>
              </p:nvSpPr>
              <p:spPr bwMode="auto">
                <a:xfrm>
                  <a:off x="1280306" y="5655478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</p:grpSp>
          <p:grpSp>
            <p:nvGrpSpPr>
              <p:cNvPr id="121" name="그룹 120"/>
              <p:cNvGrpSpPr/>
              <p:nvPr/>
            </p:nvGrpSpPr>
            <p:grpSpPr>
              <a:xfrm>
                <a:off x="1405243" y="5842529"/>
                <a:ext cx="567223" cy="182034"/>
                <a:chOff x="1280306" y="5655478"/>
                <a:chExt cx="567223" cy="182034"/>
              </a:xfrm>
            </p:grpSpPr>
            <p:sp>
              <p:nvSpPr>
                <p:cNvPr id="131" name="Rectangle 12"/>
                <p:cNvSpPr>
                  <a:spLocks noChangeArrowheads="1"/>
                </p:cNvSpPr>
                <p:nvPr/>
              </p:nvSpPr>
              <p:spPr bwMode="auto">
                <a:xfrm>
                  <a:off x="1683237" y="5655479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  <p:sp>
              <p:nvSpPr>
                <p:cNvPr id="132" name="Rectangle 12"/>
                <p:cNvSpPr>
                  <a:spLocks noChangeArrowheads="1"/>
                </p:cNvSpPr>
                <p:nvPr/>
              </p:nvSpPr>
              <p:spPr bwMode="auto">
                <a:xfrm>
                  <a:off x="1280306" y="5655478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</p:grpSp>
          <p:grpSp>
            <p:nvGrpSpPr>
              <p:cNvPr id="122" name="그룹 121"/>
              <p:cNvGrpSpPr/>
              <p:nvPr/>
            </p:nvGrpSpPr>
            <p:grpSpPr>
              <a:xfrm>
                <a:off x="1937270" y="5194458"/>
                <a:ext cx="567223" cy="182034"/>
                <a:chOff x="1280306" y="5655478"/>
                <a:chExt cx="567223" cy="182034"/>
              </a:xfrm>
            </p:grpSpPr>
            <p:sp>
              <p:nvSpPr>
                <p:cNvPr id="129" name="Rectangle 12"/>
                <p:cNvSpPr>
                  <a:spLocks noChangeArrowheads="1"/>
                </p:cNvSpPr>
                <p:nvPr/>
              </p:nvSpPr>
              <p:spPr bwMode="auto">
                <a:xfrm>
                  <a:off x="1683237" y="5655479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  <p:sp>
              <p:nvSpPr>
                <p:cNvPr id="130" name="Rectangle 12"/>
                <p:cNvSpPr>
                  <a:spLocks noChangeArrowheads="1"/>
                </p:cNvSpPr>
                <p:nvPr/>
              </p:nvSpPr>
              <p:spPr bwMode="auto">
                <a:xfrm>
                  <a:off x="1280306" y="5655478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</p:grpSp>
          <p:grpSp>
            <p:nvGrpSpPr>
              <p:cNvPr id="123" name="그룹 122"/>
              <p:cNvGrpSpPr/>
              <p:nvPr/>
            </p:nvGrpSpPr>
            <p:grpSpPr>
              <a:xfrm>
                <a:off x="2700696" y="5194458"/>
                <a:ext cx="567223" cy="182034"/>
                <a:chOff x="1280306" y="5655478"/>
                <a:chExt cx="567223" cy="182034"/>
              </a:xfrm>
            </p:grpSpPr>
            <p:sp>
              <p:nvSpPr>
                <p:cNvPr id="127" name="Rectangle 12"/>
                <p:cNvSpPr>
                  <a:spLocks noChangeArrowheads="1"/>
                </p:cNvSpPr>
                <p:nvPr/>
              </p:nvSpPr>
              <p:spPr bwMode="auto">
                <a:xfrm>
                  <a:off x="1683237" y="5655479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  <p:sp>
              <p:nvSpPr>
                <p:cNvPr id="128" name="Rectangle 12"/>
                <p:cNvSpPr>
                  <a:spLocks noChangeArrowheads="1"/>
                </p:cNvSpPr>
                <p:nvPr/>
              </p:nvSpPr>
              <p:spPr bwMode="auto">
                <a:xfrm>
                  <a:off x="1280306" y="5655478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</p:grpSp>
          <p:grpSp>
            <p:nvGrpSpPr>
              <p:cNvPr id="124" name="그룹 123"/>
              <p:cNvGrpSpPr/>
              <p:nvPr/>
            </p:nvGrpSpPr>
            <p:grpSpPr>
              <a:xfrm>
                <a:off x="3683852" y="5198989"/>
                <a:ext cx="567223" cy="182034"/>
                <a:chOff x="1280306" y="5655478"/>
                <a:chExt cx="567223" cy="182034"/>
              </a:xfrm>
            </p:grpSpPr>
            <p:sp>
              <p:nvSpPr>
                <p:cNvPr id="125" name="Rectangle 12"/>
                <p:cNvSpPr>
                  <a:spLocks noChangeArrowheads="1"/>
                </p:cNvSpPr>
                <p:nvPr/>
              </p:nvSpPr>
              <p:spPr bwMode="auto">
                <a:xfrm>
                  <a:off x="1683237" y="5655479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  <p:sp>
              <p:nvSpPr>
                <p:cNvPr id="126" name="Rectangle 12"/>
                <p:cNvSpPr>
                  <a:spLocks noChangeArrowheads="1"/>
                </p:cNvSpPr>
                <p:nvPr/>
              </p:nvSpPr>
              <p:spPr bwMode="auto">
                <a:xfrm>
                  <a:off x="1280306" y="5655478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</p:grpSp>
        </p:grpSp>
        <p:sp>
          <p:nvSpPr>
            <p:cNvPr id="101" name="직사각형 100"/>
            <p:cNvSpPr/>
            <p:nvPr/>
          </p:nvSpPr>
          <p:spPr>
            <a:xfrm>
              <a:off x="3589350" y="4293096"/>
              <a:ext cx="2074602" cy="2016224"/>
            </a:xfrm>
            <a:prstGeom prst="rect">
              <a:avLst/>
            </a:prstGeom>
            <a:solidFill>
              <a:srgbClr val="FFC000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5684431" y="4293096"/>
              <a:ext cx="1707713" cy="2016223"/>
            </a:xfrm>
            <a:prstGeom prst="rect">
              <a:avLst/>
            </a:prstGeom>
            <a:solidFill>
              <a:schemeClr val="accent1">
                <a:tint val="100000"/>
                <a:shade val="100000"/>
                <a:hueMod val="100000"/>
                <a:satMod val="100000"/>
                <a:alpha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8719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527051" y="827187"/>
            <a:ext cx="6925340" cy="5482134"/>
          </a:xfrm>
        </p:spPr>
        <p:txBody>
          <a:bodyPr>
            <a:normAutofit/>
          </a:bodyPr>
          <a:lstStyle/>
          <a:p>
            <a:endParaRPr lang="en-US" altLang="ko-KR" sz="1800" b="1" dirty="0" smtClean="0"/>
          </a:p>
          <a:p>
            <a:endParaRPr lang="en-US" altLang="ko-KR" sz="1800" b="1" dirty="0"/>
          </a:p>
          <a:p>
            <a:endParaRPr lang="en-US" altLang="ko-KR" sz="1800" b="1" dirty="0" smtClean="0"/>
          </a:p>
          <a:p>
            <a:endParaRPr lang="en-US" altLang="ko-KR" sz="1800" b="1" dirty="0"/>
          </a:p>
          <a:p>
            <a:endParaRPr lang="en-US" altLang="ko-KR" sz="1800" b="1" dirty="0" smtClean="0"/>
          </a:p>
          <a:p>
            <a:endParaRPr lang="en-US" altLang="ko-KR" sz="1800" b="1" dirty="0"/>
          </a:p>
          <a:p>
            <a:endParaRPr lang="en-US" altLang="ko-KR" sz="1800" dirty="0" smtClean="0"/>
          </a:p>
          <a:p>
            <a:r>
              <a:rPr lang="en-US" altLang="ko-KR" sz="1800" dirty="0" smtClean="0"/>
              <a:t>Q1</a:t>
            </a:r>
            <a:r>
              <a:rPr lang="en-US" altLang="ko-KR" sz="1800" dirty="0"/>
              <a:t>. What is the total number of the function call to complete with the tree below? 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/>
            </a:r>
            <a:br>
              <a:rPr lang="en-US" altLang="ko-KR" sz="1800" b="1" dirty="0" smtClean="0">
                <a:solidFill>
                  <a:srgbClr val="C00000"/>
                </a:solidFill>
              </a:rPr>
            </a:br>
            <a:endParaRPr lang="en-US" altLang="ko-KR" sz="1800" b="1" dirty="0">
              <a:solidFill>
                <a:srgbClr val="C00000"/>
              </a:solidFill>
            </a:endParaRPr>
          </a:p>
          <a:p>
            <a:r>
              <a:rPr lang="en-US" altLang="ko-KR" sz="1800" dirty="0"/>
              <a:t>Q2. </a:t>
            </a:r>
            <a:r>
              <a:rPr lang="en-US" altLang="ko-KR" sz="1800" dirty="0" smtClean="0"/>
              <a:t>What is the return value of the 10</a:t>
            </a:r>
            <a:r>
              <a:rPr lang="en-US" altLang="ko-KR" sz="1800" baseline="30000" dirty="0" smtClean="0"/>
              <a:t>th</a:t>
            </a:r>
            <a:r>
              <a:rPr lang="en-US" altLang="ko-KR" sz="1800" dirty="0" smtClean="0"/>
              <a:t> and 12</a:t>
            </a:r>
            <a:r>
              <a:rPr lang="en-US" altLang="ko-KR" sz="1800" baseline="30000" dirty="0" smtClean="0"/>
              <a:t>th</a:t>
            </a:r>
            <a:r>
              <a:rPr lang="en-US" altLang="ko-KR" sz="1800" dirty="0" smtClean="0"/>
              <a:t> function call?  </a:t>
            </a:r>
            <a:r>
              <a:rPr lang="en-US" altLang="ko-KR" sz="1800" b="1" dirty="0" smtClean="0"/>
              <a:t/>
            </a:r>
            <a:br>
              <a:rPr lang="en-US" altLang="ko-KR" sz="1800" b="1" dirty="0" smtClean="0"/>
            </a:br>
            <a:endParaRPr lang="en-US" altLang="ko-KR" sz="1800" b="1" dirty="0" smtClean="0"/>
          </a:p>
          <a:p>
            <a:r>
              <a:rPr lang="en-US" altLang="ko-KR" sz="1800" dirty="0"/>
              <a:t>Q3. What is the return value of the node </a:t>
            </a:r>
            <a:r>
              <a:rPr lang="en-US" altLang="ko-KR" sz="1800" dirty="0" smtClean="0"/>
              <a:t>2? 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> </a:t>
            </a:r>
            <a:endParaRPr lang="en-US" altLang="ko-KR" sz="1800" b="1" dirty="0">
              <a:solidFill>
                <a:srgbClr val="C00000"/>
              </a:solidFill>
            </a:endParaRPr>
          </a:p>
          <a:p>
            <a:endParaRPr lang="ko-KR" altLang="en-US" sz="1800" b="1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Operations: height()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7B42C40-0C90-49BB-BEFA-21694DFDBB3E}"/>
              </a:ext>
            </a:extLst>
          </p:cNvPr>
          <p:cNvSpPr/>
          <p:nvPr/>
        </p:nvSpPr>
        <p:spPr>
          <a:xfrm>
            <a:off x="527051" y="830268"/>
            <a:ext cx="6645527" cy="2062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// </a:t>
            </a:r>
            <a:r>
              <a:rPr lang="en-US" altLang="ko-KR" sz="1600" dirty="0" smtClean="0">
                <a:latin typeface="Consolas" panose="020B0609020204030204" pitchFamily="49" charset="0"/>
              </a:rPr>
              <a:t>returns </a:t>
            </a:r>
            <a:r>
              <a:rPr lang="en-US" altLang="ko-KR" sz="1600" dirty="0">
                <a:latin typeface="Consolas" panose="020B0609020204030204" pitchFamily="49" charset="0"/>
              </a:rPr>
              <a:t>the max depth of a tree.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// </a:t>
            </a:r>
            <a:r>
              <a:rPr lang="en-US" altLang="ko-KR" sz="1600" dirty="0">
                <a:latin typeface="Consolas" panose="020B0609020204030204" pitchFamily="49" charset="0"/>
              </a:rPr>
              <a:t>height = -1 for empty tree, 0 for root only tree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int height(tree node)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if </a:t>
            </a:r>
            <a:r>
              <a:rPr lang="en-US" altLang="ko-KR" sz="1600" dirty="0">
                <a:latin typeface="Consolas" panose="020B0609020204030204" pitchFamily="49" charset="0"/>
              </a:rPr>
              <a:t>(empty(node)) return -1;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int left  </a:t>
            </a:r>
            <a:r>
              <a:rPr lang="en-US" altLang="ko-KR" sz="1600" dirty="0">
                <a:latin typeface="Consolas" panose="020B0609020204030204" pitchFamily="49" charset="0"/>
              </a:rPr>
              <a:t>= height(node-&gt;left);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int </a:t>
            </a:r>
            <a:r>
              <a:rPr lang="en-US" altLang="ko-KR" sz="1600" dirty="0">
                <a:latin typeface="Consolas" panose="020B0609020204030204" pitchFamily="49" charset="0"/>
              </a:rPr>
              <a:t>right = height(node-&gt;right);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return max(left, </a:t>
            </a:r>
            <a:r>
              <a:rPr lang="en-US" altLang="ko-KR" sz="1600" dirty="0">
                <a:latin typeface="Consolas" panose="020B0609020204030204" pitchFamily="49" charset="0"/>
              </a:rPr>
              <a:t>r</a:t>
            </a:r>
            <a:r>
              <a:rPr lang="en-US" altLang="ko-KR" sz="1600" dirty="0" smtClean="0">
                <a:latin typeface="Consolas" panose="020B0609020204030204" pitchFamily="49" charset="0"/>
              </a:rPr>
              <a:t>ight) + 1;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/>
          </a:p>
        </p:txBody>
      </p:sp>
      <p:grpSp>
        <p:nvGrpSpPr>
          <p:cNvPr id="98" name="그룹 97"/>
          <p:cNvGrpSpPr/>
          <p:nvPr/>
        </p:nvGrpSpPr>
        <p:grpSpPr>
          <a:xfrm>
            <a:off x="7752184" y="2305272"/>
            <a:ext cx="3816424" cy="2602412"/>
            <a:chOff x="3575720" y="3706908"/>
            <a:chExt cx="3816424" cy="2602412"/>
          </a:xfrm>
        </p:grpSpPr>
        <p:grpSp>
          <p:nvGrpSpPr>
            <p:cNvPr id="99" name="그룹 98"/>
            <p:cNvGrpSpPr/>
            <p:nvPr/>
          </p:nvGrpSpPr>
          <p:grpSpPr>
            <a:xfrm>
              <a:off x="3575720" y="3706908"/>
              <a:ext cx="3724024" cy="2473215"/>
              <a:chOff x="527051" y="3551348"/>
              <a:chExt cx="3724024" cy="2473215"/>
            </a:xfrm>
          </p:grpSpPr>
          <p:sp>
            <p:nvSpPr>
              <p:cNvPr id="102" name="타원 101"/>
              <p:cNvSpPr/>
              <p:nvPr/>
            </p:nvSpPr>
            <p:spPr>
              <a:xfrm>
                <a:off x="1585998" y="4199420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Century Gothic" panose="020B0502020202020204" pitchFamily="34" charset="0"/>
                  </a:rPr>
                  <a:t>4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03" name="타원 102"/>
              <p:cNvSpPr/>
              <p:nvPr/>
            </p:nvSpPr>
            <p:spPr>
              <a:xfrm>
                <a:off x="3740448" y="4875153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Century Gothic" panose="020B0502020202020204" pitchFamily="34" charset="0"/>
                  </a:rPr>
                  <a:t>9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04" name="타원 103"/>
              <p:cNvSpPr/>
              <p:nvPr/>
            </p:nvSpPr>
            <p:spPr>
              <a:xfrm>
                <a:off x="3251804" y="4246285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Century Gothic" panose="020B0502020202020204" pitchFamily="34" charset="0"/>
                  </a:rPr>
                  <a:t>8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05" name="타원 104"/>
              <p:cNvSpPr/>
              <p:nvPr/>
            </p:nvSpPr>
            <p:spPr>
              <a:xfrm>
                <a:off x="2441474" y="3551348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Century Gothic" panose="020B0502020202020204" pitchFamily="34" charset="0"/>
                  </a:rPr>
                  <a:t>6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06" name="타원 105"/>
              <p:cNvSpPr/>
              <p:nvPr/>
            </p:nvSpPr>
            <p:spPr>
              <a:xfrm>
                <a:off x="2016749" y="4877043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Century Gothic" panose="020B0502020202020204" pitchFamily="34" charset="0"/>
                  </a:rPr>
                  <a:t>5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07" name="타원 106"/>
              <p:cNvSpPr/>
              <p:nvPr/>
            </p:nvSpPr>
            <p:spPr>
              <a:xfrm>
                <a:off x="2768284" y="4875153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Century Gothic" panose="020B0502020202020204" pitchFamily="34" charset="0"/>
                  </a:rPr>
                  <a:t>7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08" name="타원 107"/>
              <p:cNvSpPr/>
              <p:nvPr/>
            </p:nvSpPr>
            <p:spPr>
              <a:xfrm>
                <a:off x="1473135" y="5538324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Century Gothic" panose="020B0502020202020204" pitchFamily="34" charset="0"/>
                  </a:rPr>
                  <a:t>3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09" name="타원 108"/>
              <p:cNvSpPr/>
              <p:nvPr/>
            </p:nvSpPr>
            <p:spPr>
              <a:xfrm>
                <a:off x="594639" y="5531346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Century Gothic" panose="020B0502020202020204" pitchFamily="34" charset="0"/>
                  </a:rPr>
                  <a:t>1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10" name="타원 109"/>
              <p:cNvSpPr/>
              <p:nvPr/>
            </p:nvSpPr>
            <p:spPr>
              <a:xfrm>
                <a:off x="1049190" y="4877043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Century Gothic" panose="020B0502020202020204" pitchFamily="34" charset="0"/>
                  </a:rPr>
                  <a:t>2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cxnSp>
            <p:nvCxnSpPr>
              <p:cNvPr id="111" name="직선 화살표 연결선 110"/>
              <p:cNvCxnSpPr>
                <a:stCxn id="105" idx="3"/>
              </p:cNvCxnSpPr>
              <p:nvPr/>
            </p:nvCxnSpPr>
            <p:spPr>
              <a:xfrm flipH="1">
                <a:off x="1972466" y="3919002"/>
                <a:ext cx="532280" cy="353740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화살표 연결선 111"/>
              <p:cNvCxnSpPr/>
              <p:nvPr/>
            </p:nvCxnSpPr>
            <p:spPr>
              <a:xfrm flipH="1">
                <a:off x="1381334" y="4573697"/>
                <a:ext cx="300292" cy="333476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화살표 연결선 112"/>
              <p:cNvCxnSpPr>
                <a:endCxn id="103" idx="1"/>
              </p:cNvCxnSpPr>
              <p:nvPr/>
            </p:nvCxnSpPr>
            <p:spPr>
              <a:xfrm>
                <a:off x="3589974" y="4632645"/>
                <a:ext cx="213746" cy="305588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직선 화살표 연결선 113"/>
              <p:cNvCxnSpPr/>
              <p:nvPr/>
            </p:nvCxnSpPr>
            <p:spPr>
              <a:xfrm>
                <a:off x="1910632" y="4600451"/>
                <a:ext cx="242516" cy="279968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직선 화살표 연결선 114"/>
              <p:cNvCxnSpPr>
                <a:endCxn id="109" idx="7"/>
              </p:cNvCxnSpPr>
              <p:nvPr/>
            </p:nvCxnSpPr>
            <p:spPr>
              <a:xfrm flipH="1">
                <a:off x="963415" y="5239432"/>
                <a:ext cx="145623" cy="354994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화살표 연결선 115"/>
              <p:cNvCxnSpPr>
                <a:stCxn id="104" idx="3"/>
                <a:endCxn id="107" idx="7"/>
              </p:cNvCxnSpPr>
              <p:nvPr/>
            </p:nvCxnSpPr>
            <p:spPr>
              <a:xfrm flipH="1">
                <a:off x="3137060" y="4613939"/>
                <a:ext cx="178016" cy="324294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화살표 연결선 116"/>
              <p:cNvCxnSpPr>
                <a:endCxn id="108" idx="1"/>
              </p:cNvCxnSpPr>
              <p:nvPr/>
            </p:nvCxnSpPr>
            <p:spPr>
              <a:xfrm>
                <a:off x="1414542" y="5239432"/>
                <a:ext cx="121865" cy="361972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화살표 연결선 117"/>
              <p:cNvCxnSpPr>
                <a:stCxn id="105" idx="5"/>
              </p:cNvCxnSpPr>
              <p:nvPr/>
            </p:nvCxnSpPr>
            <p:spPr>
              <a:xfrm>
                <a:off x="2810250" y="3919002"/>
                <a:ext cx="472206" cy="421210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9" name="그룹 118"/>
              <p:cNvGrpSpPr/>
              <p:nvPr/>
            </p:nvGrpSpPr>
            <p:grpSpPr>
              <a:xfrm>
                <a:off x="527051" y="5842529"/>
                <a:ext cx="567223" cy="182034"/>
                <a:chOff x="1280306" y="5655478"/>
                <a:chExt cx="567223" cy="182034"/>
              </a:xfrm>
            </p:grpSpPr>
            <p:sp>
              <p:nvSpPr>
                <p:cNvPr id="132" name="Rectangle 12"/>
                <p:cNvSpPr>
                  <a:spLocks noChangeArrowheads="1"/>
                </p:cNvSpPr>
                <p:nvPr/>
              </p:nvSpPr>
              <p:spPr bwMode="auto">
                <a:xfrm>
                  <a:off x="1683237" y="5655479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  <p:sp>
              <p:nvSpPr>
                <p:cNvPr id="133" name="Rectangle 12"/>
                <p:cNvSpPr>
                  <a:spLocks noChangeArrowheads="1"/>
                </p:cNvSpPr>
                <p:nvPr/>
              </p:nvSpPr>
              <p:spPr bwMode="auto">
                <a:xfrm>
                  <a:off x="1280306" y="5655478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</p:grpSp>
          <p:grpSp>
            <p:nvGrpSpPr>
              <p:cNvPr id="120" name="그룹 119"/>
              <p:cNvGrpSpPr/>
              <p:nvPr/>
            </p:nvGrpSpPr>
            <p:grpSpPr>
              <a:xfrm>
                <a:off x="1405243" y="5842529"/>
                <a:ext cx="567223" cy="182034"/>
                <a:chOff x="1280306" y="5655478"/>
                <a:chExt cx="567223" cy="182034"/>
              </a:xfrm>
            </p:grpSpPr>
            <p:sp>
              <p:nvSpPr>
                <p:cNvPr id="130" name="Rectangle 12"/>
                <p:cNvSpPr>
                  <a:spLocks noChangeArrowheads="1"/>
                </p:cNvSpPr>
                <p:nvPr/>
              </p:nvSpPr>
              <p:spPr bwMode="auto">
                <a:xfrm>
                  <a:off x="1683237" y="5655479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  <p:sp>
              <p:nvSpPr>
                <p:cNvPr id="131" name="Rectangle 12"/>
                <p:cNvSpPr>
                  <a:spLocks noChangeArrowheads="1"/>
                </p:cNvSpPr>
                <p:nvPr/>
              </p:nvSpPr>
              <p:spPr bwMode="auto">
                <a:xfrm>
                  <a:off x="1280306" y="5655478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</p:grpSp>
          <p:grpSp>
            <p:nvGrpSpPr>
              <p:cNvPr id="121" name="그룹 120"/>
              <p:cNvGrpSpPr/>
              <p:nvPr/>
            </p:nvGrpSpPr>
            <p:grpSpPr>
              <a:xfrm>
                <a:off x="1937270" y="5194458"/>
                <a:ext cx="567223" cy="182034"/>
                <a:chOff x="1280306" y="5655478"/>
                <a:chExt cx="567223" cy="182034"/>
              </a:xfrm>
            </p:grpSpPr>
            <p:sp>
              <p:nvSpPr>
                <p:cNvPr id="128" name="Rectangle 12"/>
                <p:cNvSpPr>
                  <a:spLocks noChangeArrowheads="1"/>
                </p:cNvSpPr>
                <p:nvPr/>
              </p:nvSpPr>
              <p:spPr bwMode="auto">
                <a:xfrm>
                  <a:off x="1683237" y="5655479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  <p:sp>
              <p:nvSpPr>
                <p:cNvPr id="129" name="Rectangle 12"/>
                <p:cNvSpPr>
                  <a:spLocks noChangeArrowheads="1"/>
                </p:cNvSpPr>
                <p:nvPr/>
              </p:nvSpPr>
              <p:spPr bwMode="auto">
                <a:xfrm>
                  <a:off x="1280306" y="5655478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</p:grpSp>
          <p:grpSp>
            <p:nvGrpSpPr>
              <p:cNvPr id="122" name="그룹 121"/>
              <p:cNvGrpSpPr/>
              <p:nvPr/>
            </p:nvGrpSpPr>
            <p:grpSpPr>
              <a:xfrm>
                <a:off x="2700696" y="5194458"/>
                <a:ext cx="567223" cy="182034"/>
                <a:chOff x="1280306" y="5655478"/>
                <a:chExt cx="567223" cy="182034"/>
              </a:xfrm>
            </p:grpSpPr>
            <p:sp>
              <p:nvSpPr>
                <p:cNvPr id="126" name="Rectangle 12"/>
                <p:cNvSpPr>
                  <a:spLocks noChangeArrowheads="1"/>
                </p:cNvSpPr>
                <p:nvPr/>
              </p:nvSpPr>
              <p:spPr bwMode="auto">
                <a:xfrm>
                  <a:off x="1683237" y="5655479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  <p:sp>
              <p:nvSpPr>
                <p:cNvPr id="127" name="Rectangle 12"/>
                <p:cNvSpPr>
                  <a:spLocks noChangeArrowheads="1"/>
                </p:cNvSpPr>
                <p:nvPr/>
              </p:nvSpPr>
              <p:spPr bwMode="auto">
                <a:xfrm>
                  <a:off x="1280306" y="5655478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</p:grpSp>
          <p:grpSp>
            <p:nvGrpSpPr>
              <p:cNvPr id="123" name="그룹 122"/>
              <p:cNvGrpSpPr/>
              <p:nvPr/>
            </p:nvGrpSpPr>
            <p:grpSpPr>
              <a:xfrm>
                <a:off x="3683852" y="5198989"/>
                <a:ext cx="567223" cy="182034"/>
                <a:chOff x="1280306" y="5655478"/>
                <a:chExt cx="567223" cy="182034"/>
              </a:xfrm>
            </p:grpSpPr>
            <p:sp>
              <p:nvSpPr>
                <p:cNvPr id="124" name="Rectangle 12"/>
                <p:cNvSpPr>
                  <a:spLocks noChangeArrowheads="1"/>
                </p:cNvSpPr>
                <p:nvPr/>
              </p:nvSpPr>
              <p:spPr bwMode="auto">
                <a:xfrm>
                  <a:off x="1683237" y="5655479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  <p:sp>
              <p:nvSpPr>
                <p:cNvPr id="125" name="Rectangle 12"/>
                <p:cNvSpPr>
                  <a:spLocks noChangeArrowheads="1"/>
                </p:cNvSpPr>
                <p:nvPr/>
              </p:nvSpPr>
              <p:spPr bwMode="auto">
                <a:xfrm>
                  <a:off x="1280306" y="5655478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</p:grpSp>
        </p:grpSp>
        <p:sp>
          <p:nvSpPr>
            <p:cNvPr id="100" name="직사각형 99"/>
            <p:cNvSpPr/>
            <p:nvPr/>
          </p:nvSpPr>
          <p:spPr>
            <a:xfrm>
              <a:off x="3589350" y="4293096"/>
              <a:ext cx="2074602" cy="2016224"/>
            </a:xfrm>
            <a:prstGeom prst="rect">
              <a:avLst/>
            </a:prstGeom>
            <a:solidFill>
              <a:srgbClr val="FFC000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5684431" y="4293096"/>
              <a:ext cx="1707713" cy="2016223"/>
            </a:xfrm>
            <a:prstGeom prst="rect">
              <a:avLst/>
            </a:prstGeom>
            <a:solidFill>
              <a:schemeClr val="accent1">
                <a:tint val="100000"/>
                <a:shade val="100000"/>
                <a:hueMod val="100000"/>
                <a:satMod val="100000"/>
                <a:alpha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3534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Operations: </a:t>
            </a:r>
            <a:r>
              <a:rPr lang="en-US" altLang="ko-KR" dirty="0" err="1" smtClean="0"/>
              <a:t>containsBT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findBT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7B42C40-0C90-49BB-BEFA-21694DFDBB3E}"/>
              </a:ext>
            </a:extLst>
          </p:cNvPr>
          <p:cNvSpPr/>
          <p:nvPr/>
        </p:nvSpPr>
        <p:spPr>
          <a:xfrm>
            <a:off x="527051" y="830268"/>
            <a:ext cx="8089229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// returns </a:t>
            </a:r>
            <a:r>
              <a:rPr lang="en-US" altLang="ko-KR" sz="1600" dirty="0" smtClean="0">
                <a:latin typeface="Consolas" panose="020B0609020204030204" pitchFamily="49" charset="0"/>
              </a:rPr>
              <a:t>true if key is in a given binary tree, false otherwise.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bool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containsBT</a:t>
            </a:r>
            <a:r>
              <a:rPr lang="en-US" altLang="ko-KR" sz="1600" dirty="0" smtClean="0">
                <a:latin typeface="Consolas" panose="020B0609020204030204" pitchFamily="49" charset="0"/>
              </a:rPr>
              <a:t>(tree </a:t>
            </a:r>
            <a:r>
              <a:rPr lang="en-US" altLang="ko-KR" sz="1600" dirty="0">
                <a:latin typeface="Consolas" panose="020B0609020204030204" pitchFamily="49" charset="0"/>
              </a:rPr>
              <a:t>root, int key)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if </a:t>
            </a:r>
            <a:r>
              <a:rPr lang="en-US" altLang="ko-KR" sz="1600" dirty="0">
                <a:latin typeface="Consolas" panose="020B0609020204030204" pitchFamily="49" charset="0"/>
              </a:rPr>
              <a:t>(empty(root)) return </a:t>
            </a:r>
            <a:r>
              <a:rPr lang="en-US" altLang="ko-KR" sz="1600" dirty="0" smtClean="0">
                <a:latin typeface="Consolas" panose="020B0609020204030204" pitchFamily="49" charset="0"/>
              </a:rPr>
              <a:t>false;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if </a:t>
            </a:r>
            <a:r>
              <a:rPr lang="en-US" altLang="ko-KR" sz="1600" dirty="0">
                <a:latin typeface="Consolas" panose="020B0609020204030204" pitchFamily="49" charset="0"/>
              </a:rPr>
              <a:t>(key == root-&gt;key) return </a:t>
            </a:r>
            <a:r>
              <a:rPr lang="en-US" altLang="ko-KR" sz="1600" dirty="0" smtClean="0">
                <a:latin typeface="Consolas" panose="020B0609020204030204" pitchFamily="49" charset="0"/>
              </a:rPr>
              <a:t>true;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return </a:t>
            </a:r>
            <a:r>
              <a:rPr lang="en-US" altLang="ko-KR" sz="1600" dirty="0" err="1">
                <a:latin typeface="Consolas" panose="020B0609020204030204" pitchFamily="49" charset="0"/>
              </a:rPr>
              <a:t>containsBT</a:t>
            </a:r>
            <a:r>
              <a:rPr lang="en-US" altLang="ko-KR" sz="1600" dirty="0">
                <a:latin typeface="Consolas" panose="020B0609020204030204" pitchFamily="49" charset="0"/>
              </a:rPr>
              <a:t>(root-&gt;left, key</a:t>
            </a:r>
            <a:r>
              <a:rPr lang="en-US" altLang="ko-KR" sz="1600" dirty="0" smtClean="0">
                <a:latin typeface="Consolas" panose="020B0609020204030204" pitchFamily="49" charset="0"/>
              </a:rPr>
              <a:t>) ||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containsBT</a:t>
            </a:r>
            <a:r>
              <a:rPr lang="en-US" altLang="ko-KR" sz="1600" dirty="0" smtClean="0">
                <a:latin typeface="Consolas" panose="020B0609020204030204" pitchFamily="49" charset="0"/>
              </a:rPr>
              <a:t>(root-</a:t>
            </a:r>
            <a:r>
              <a:rPr lang="en-US" altLang="ko-KR" sz="1600" dirty="0">
                <a:latin typeface="Consolas" panose="020B0609020204030204" pitchFamily="49" charset="0"/>
              </a:rPr>
              <a:t>&gt;right, key);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/>
          </a:p>
        </p:txBody>
      </p:sp>
      <p:grpSp>
        <p:nvGrpSpPr>
          <p:cNvPr id="60" name="그룹 59"/>
          <p:cNvGrpSpPr/>
          <p:nvPr/>
        </p:nvGrpSpPr>
        <p:grpSpPr>
          <a:xfrm>
            <a:off x="7752184" y="2305272"/>
            <a:ext cx="3816424" cy="2602412"/>
            <a:chOff x="3575720" y="3706908"/>
            <a:chExt cx="3816424" cy="2602412"/>
          </a:xfrm>
        </p:grpSpPr>
        <p:grpSp>
          <p:nvGrpSpPr>
            <p:cNvPr id="61" name="그룹 60"/>
            <p:cNvGrpSpPr/>
            <p:nvPr/>
          </p:nvGrpSpPr>
          <p:grpSpPr>
            <a:xfrm>
              <a:off x="3575720" y="3706908"/>
              <a:ext cx="3724024" cy="2473215"/>
              <a:chOff x="527051" y="3551348"/>
              <a:chExt cx="3724024" cy="2473215"/>
            </a:xfrm>
          </p:grpSpPr>
          <p:sp>
            <p:nvSpPr>
              <p:cNvPr id="67" name="타원 66"/>
              <p:cNvSpPr/>
              <p:nvPr/>
            </p:nvSpPr>
            <p:spPr>
              <a:xfrm>
                <a:off x="1585998" y="4199420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Century Gothic" panose="020B0502020202020204" pitchFamily="34" charset="0"/>
                  </a:rPr>
                  <a:t>4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68" name="타원 67"/>
              <p:cNvSpPr/>
              <p:nvPr/>
            </p:nvSpPr>
            <p:spPr>
              <a:xfrm>
                <a:off x="3740448" y="4875153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Century Gothic" panose="020B0502020202020204" pitchFamily="34" charset="0"/>
                  </a:rPr>
                  <a:t>9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69" name="타원 68"/>
              <p:cNvSpPr/>
              <p:nvPr/>
            </p:nvSpPr>
            <p:spPr>
              <a:xfrm>
                <a:off x="3251804" y="4246285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Century Gothic" panose="020B0502020202020204" pitchFamily="34" charset="0"/>
                  </a:rPr>
                  <a:t>8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2441474" y="3551348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Century Gothic" panose="020B0502020202020204" pitchFamily="34" charset="0"/>
                  </a:rPr>
                  <a:t>6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71" name="타원 70"/>
              <p:cNvSpPr/>
              <p:nvPr/>
            </p:nvSpPr>
            <p:spPr>
              <a:xfrm>
                <a:off x="2016749" y="4877043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Century Gothic" panose="020B0502020202020204" pitchFamily="34" charset="0"/>
                  </a:rPr>
                  <a:t>5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2768284" y="4875153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Century Gothic" panose="020B0502020202020204" pitchFamily="34" charset="0"/>
                  </a:rPr>
                  <a:t>7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73" name="타원 72"/>
              <p:cNvSpPr/>
              <p:nvPr/>
            </p:nvSpPr>
            <p:spPr>
              <a:xfrm>
                <a:off x="1473135" y="5538324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Century Gothic" panose="020B0502020202020204" pitchFamily="34" charset="0"/>
                  </a:rPr>
                  <a:t>3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594639" y="5531346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Century Gothic" panose="020B0502020202020204" pitchFamily="34" charset="0"/>
                  </a:rPr>
                  <a:t>1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75" name="타원 74"/>
              <p:cNvSpPr/>
              <p:nvPr/>
            </p:nvSpPr>
            <p:spPr>
              <a:xfrm>
                <a:off x="1049190" y="4877043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Century Gothic" panose="020B0502020202020204" pitchFamily="34" charset="0"/>
                  </a:rPr>
                  <a:t>2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cxnSp>
            <p:nvCxnSpPr>
              <p:cNvPr id="76" name="직선 화살표 연결선 75"/>
              <p:cNvCxnSpPr>
                <a:stCxn id="70" idx="3"/>
              </p:cNvCxnSpPr>
              <p:nvPr/>
            </p:nvCxnSpPr>
            <p:spPr>
              <a:xfrm flipH="1">
                <a:off x="1972466" y="3919002"/>
                <a:ext cx="532280" cy="353740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화살표 연결선 76"/>
              <p:cNvCxnSpPr/>
              <p:nvPr/>
            </p:nvCxnSpPr>
            <p:spPr>
              <a:xfrm flipH="1">
                <a:off x="1381334" y="4573697"/>
                <a:ext cx="300292" cy="333476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화살표 연결선 77"/>
              <p:cNvCxnSpPr>
                <a:endCxn id="68" idx="1"/>
              </p:cNvCxnSpPr>
              <p:nvPr/>
            </p:nvCxnSpPr>
            <p:spPr>
              <a:xfrm>
                <a:off x="3589974" y="4632645"/>
                <a:ext cx="213746" cy="305588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화살표 연결선 78"/>
              <p:cNvCxnSpPr/>
              <p:nvPr/>
            </p:nvCxnSpPr>
            <p:spPr>
              <a:xfrm>
                <a:off x="1910632" y="4600451"/>
                <a:ext cx="242516" cy="279968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화살표 연결선 79"/>
              <p:cNvCxnSpPr>
                <a:endCxn id="74" idx="7"/>
              </p:cNvCxnSpPr>
              <p:nvPr/>
            </p:nvCxnSpPr>
            <p:spPr>
              <a:xfrm flipH="1">
                <a:off x="963415" y="5239432"/>
                <a:ext cx="145623" cy="354994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화살표 연결선 80"/>
              <p:cNvCxnSpPr>
                <a:stCxn id="69" idx="3"/>
                <a:endCxn id="72" idx="7"/>
              </p:cNvCxnSpPr>
              <p:nvPr/>
            </p:nvCxnSpPr>
            <p:spPr>
              <a:xfrm flipH="1">
                <a:off x="3137060" y="4613939"/>
                <a:ext cx="178016" cy="324294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화살표 연결선 81"/>
              <p:cNvCxnSpPr>
                <a:endCxn id="73" idx="1"/>
              </p:cNvCxnSpPr>
              <p:nvPr/>
            </p:nvCxnSpPr>
            <p:spPr>
              <a:xfrm>
                <a:off x="1414542" y="5239432"/>
                <a:ext cx="121865" cy="361972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화살표 연결선 82"/>
              <p:cNvCxnSpPr>
                <a:stCxn id="70" idx="5"/>
              </p:cNvCxnSpPr>
              <p:nvPr/>
            </p:nvCxnSpPr>
            <p:spPr>
              <a:xfrm>
                <a:off x="2810250" y="3919002"/>
                <a:ext cx="472206" cy="421210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4" name="그룹 83"/>
              <p:cNvGrpSpPr/>
              <p:nvPr/>
            </p:nvGrpSpPr>
            <p:grpSpPr>
              <a:xfrm>
                <a:off x="527051" y="5842529"/>
                <a:ext cx="567223" cy="182034"/>
                <a:chOff x="1280306" y="5655478"/>
                <a:chExt cx="567223" cy="182034"/>
              </a:xfrm>
            </p:grpSpPr>
            <p:sp>
              <p:nvSpPr>
                <p:cNvPr id="97" name="Rectangle 12"/>
                <p:cNvSpPr>
                  <a:spLocks noChangeArrowheads="1"/>
                </p:cNvSpPr>
                <p:nvPr/>
              </p:nvSpPr>
              <p:spPr bwMode="auto">
                <a:xfrm>
                  <a:off x="1683237" y="5655479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  <p:sp>
              <p:nvSpPr>
                <p:cNvPr id="98" name="Rectangle 12"/>
                <p:cNvSpPr>
                  <a:spLocks noChangeArrowheads="1"/>
                </p:cNvSpPr>
                <p:nvPr/>
              </p:nvSpPr>
              <p:spPr bwMode="auto">
                <a:xfrm>
                  <a:off x="1280306" y="5655478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</p:grpSp>
          <p:grpSp>
            <p:nvGrpSpPr>
              <p:cNvPr id="85" name="그룹 84"/>
              <p:cNvGrpSpPr/>
              <p:nvPr/>
            </p:nvGrpSpPr>
            <p:grpSpPr>
              <a:xfrm>
                <a:off x="1405243" y="5842529"/>
                <a:ext cx="567223" cy="182034"/>
                <a:chOff x="1280306" y="5655478"/>
                <a:chExt cx="567223" cy="182034"/>
              </a:xfrm>
            </p:grpSpPr>
            <p:sp>
              <p:nvSpPr>
                <p:cNvPr id="95" name="Rectangle 12"/>
                <p:cNvSpPr>
                  <a:spLocks noChangeArrowheads="1"/>
                </p:cNvSpPr>
                <p:nvPr/>
              </p:nvSpPr>
              <p:spPr bwMode="auto">
                <a:xfrm>
                  <a:off x="1683237" y="5655479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  <p:sp>
              <p:nvSpPr>
                <p:cNvPr id="96" name="Rectangle 12"/>
                <p:cNvSpPr>
                  <a:spLocks noChangeArrowheads="1"/>
                </p:cNvSpPr>
                <p:nvPr/>
              </p:nvSpPr>
              <p:spPr bwMode="auto">
                <a:xfrm>
                  <a:off x="1280306" y="5655478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</p:grpSp>
          <p:grpSp>
            <p:nvGrpSpPr>
              <p:cNvPr id="86" name="그룹 85"/>
              <p:cNvGrpSpPr/>
              <p:nvPr/>
            </p:nvGrpSpPr>
            <p:grpSpPr>
              <a:xfrm>
                <a:off x="1937270" y="5194458"/>
                <a:ext cx="567223" cy="182034"/>
                <a:chOff x="1280306" y="5655478"/>
                <a:chExt cx="567223" cy="182034"/>
              </a:xfrm>
            </p:grpSpPr>
            <p:sp>
              <p:nvSpPr>
                <p:cNvPr id="93" name="Rectangle 12"/>
                <p:cNvSpPr>
                  <a:spLocks noChangeArrowheads="1"/>
                </p:cNvSpPr>
                <p:nvPr/>
              </p:nvSpPr>
              <p:spPr bwMode="auto">
                <a:xfrm>
                  <a:off x="1683237" y="5655479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  <p:sp>
              <p:nvSpPr>
                <p:cNvPr id="94" name="Rectangle 12"/>
                <p:cNvSpPr>
                  <a:spLocks noChangeArrowheads="1"/>
                </p:cNvSpPr>
                <p:nvPr/>
              </p:nvSpPr>
              <p:spPr bwMode="auto">
                <a:xfrm>
                  <a:off x="1280306" y="5655478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</p:grpSp>
          <p:grpSp>
            <p:nvGrpSpPr>
              <p:cNvPr id="87" name="그룹 86"/>
              <p:cNvGrpSpPr/>
              <p:nvPr/>
            </p:nvGrpSpPr>
            <p:grpSpPr>
              <a:xfrm>
                <a:off x="2700696" y="5194458"/>
                <a:ext cx="567223" cy="182034"/>
                <a:chOff x="1280306" y="5655478"/>
                <a:chExt cx="567223" cy="182034"/>
              </a:xfrm>
            </p:grpSpPr>
            <p:sp>
              <p:nvSpPr>
                <p:cNvPr id="91" name="Rectangle 12"/>
                <p:cNvSpPr>
                  <a:spLocks noChangeArrowheads="1"/>
                </p:cNvSpPr>
                <p:nvPr/>
              </p:nvSpPr>
              <p:spPr bwMode="auto">
                <a:xfrm>
                  <a:off x="1683237" y="5655479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  <p:sp>
              <p:nvSpPr>
                <p:cNvPr id="92" name="Rectangle 12"/>
                <p:cNvSpPr>
                  <a:spLocks noChangeArrowheads="1"/>
                </p:cNvSpPr>
                <p:nvPr/>
              </p:nvSpPr>
              <p:spPr bwMode="auto">
                <a:xfrm>
                  <a:off x="1280306" y="5655478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</p:grpSp>
          <p:grpSp>
            <p:nvGrpSpPr>
              <p:cNvPr id="88" name="그룹 87"/>
              <p:cNvGrpSpPr/>
              <p:nvPr/>
            </p:nvGrpSpPr>
            <p:grpSpPr>
              <a:xfrm>
                <a:off x="3683852" y="5198989"/>
                <a:ext cx="567223" cy="182034"/>
                <a:chOff x="1280306" y="5655478"/>
                <a:chExt cx="567223" cy="182034"/>
              </a:xfrm>
            </p:grpSpPr>
            <p:sp>
              <p:nvSpPr>
                <p:cNvPr id="89" name="Rectangle 12"/>
                <p:cNvSpPr>
                  <a:spLocks noChangeArrowheads="1"/>
                </p:cNvSpPr>
                <p:nvPr/>
              </p:nvSpPr>
              <p:spPr bwMode="auto">
                <a:xfrm>
                  <a:off x="1683237" y="5655479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  <p:sp>
              <p:nvSpPr>
                <p:cNvPr id="90" name="Rectangle 12"/>
                <p:cNvSpPr>
                  <a:spLocks noChangeArrowheads="1"/>
                </p:cNvSpPr>
                <p:nvPr/>
              </p:nvSpPr>
              <p:spPr bwMode="auto">
                <a:xfrm>
                  <a:off x="1280306" y="5655478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</p:grpSp>
        </p:grpSp>
        <p:sp>
          <p:nvSpPr>
            <p:cNvPr id="62" name="직사각형 61"/>
            <p:cNvSpPr/>
            <p:nvPr/>
          </p:nvSpPr>
          <p:spPr>
            <a:xfrm>
              <a:off x="3589350" y="4293096"/>
              <a:ext cx="2074602" cy="2016224"/>
            </a:xfrm>
            <a:prstGeom prst="rect">
              <a:avLst/>
            </a:prstGeom>
            <a:solidFill>
              <a:srgbClr val="FFC000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5684431" y="4293096"/>
              <a:ext cx="1707713" cy="2016223"/>
            </a:xfrm>
            <a:prstGeom prst="rect">
              <a:avLst/>
            </a:prstGeom>
            <a:solidFill>
              <a:schemeClr val="accent1">
                <a:tint val="100000"/>
                <a:shade val="100000"/>
                <a:hueMod val="100000"/>
                <a:satMod val="100000"/>
                <a:alpha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27051" y="827187"/>
            <a:ext cx="7141364" cy="5482134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1800" dirty="0" smtClean="0"/>
          </a:p>
          <a:p>
            <a:r>
              <a:rPr lang="en-US" altLang="ko-KR" sz="1800" dirty="0" smtClean="0"/>
              <a:t>Q1</a:t>
            </a:r>
            <a:r>
              <a:rPr lang="en-US" altLang="ko-KR" sz="1800" dirty="0"/>
              <a:t>: Which node invokes </a:t>
            </a:r>
            <a:r>
              <a:rPr lang="en-US" altLang="ko-KR" sz="1800" b="1" dirty="0" err="1">
                <a:latin typeface="Consolas" panose="020B0609020204030204" pitchFamily="49" charset="0"/>
              </a:rPr>
              <a:t>containsBT</a:t>
            </a:r>
            <a:r>
              <a:rPr lang="en-US" altLang="ko-KR" sz="1800" b="1" dirty="0">
                <a:latin typeface="Consolas" panose="020B0609020204030204" pitchFamily="49" charset="0"/>
              </a:rPr>
              <a:t>(root-&gt;right, key) </a:t>
            </a:r>
            <a:r>
              <a:rPr lang="en-US" altLang="ko-KR" sz="1800" dirty="0"/>
              <a:t>for the first time?  </a:t>
            </a:r>
            <a:br>
              <a:rPr lang="en-US" altLang="ko-KR" sz="1800" dirty="0"/>
            </a:br>
            <a:endParaRPr lang="en-US" altLang="ko-KR" sz="1800" dirty="0" smtClean="0"/>
          </a:p>
          <a:p>
            <a:r>
              <a:rPr lang="en-US" altLang="ko-KR" sz="1800" dirty="0" smtClean="0"/>
              <a:t>Q2</a:t>
            </a:r>
            <a:r>
              <a:rPr lang="en-US" altLang="ko-KR" sz="1800" dirty="0"/>
              <a:t>: Which node will invoke </a:t>
            </a:r>
            <a:r>
              <a:rPr lang="en-US" altLang="ko-KR" sz="1800" b="1" dirty="0">
                <a:latin typeface="Consolas" panose="020B0609020204030204" pitchFamily="49" charset="0"/>
              </a:rPr>
              <a:t>return false </a:t>
            </a:r>
            <a:r>
              <a:rPr lang="en-US" altLang="ko-KR" sz="1800" dirty="0"/>
              <a:t>for the first time?</a:t>
            </a:r>
            <a:br>
              <a:rPr lang="en-US" altLang="ko-KR" sz="1800" dirty="0"/>
            </a:br>
            <a:endParaRPr lang="en-US" altLang="ko-KR" sz="1800" dirty="0" smtClean="0"/>
          </a:p>
          <a:p>
            <a:r>
              <a:rPr lang="en-US" altLang="ko-KR" sz="1800" dirty="0" smtClean="0"/>
              <a:t>Q3</a:t>
            </a:r>
            <a:r>
              <a:rPr lang="en-US" altLang="ko-KR" sz="1800" dirty="0"/>
              <a:t>: How many function calls are made to reach the node </a:t>
            </a:r>
            <a:r>
              <a:rPr lang="en-US" altLang="ko-KR" sz="1800" b="1" dirty="0">
                <a:latin typeface="Consolas" panose="020B0609020204030204" pitchFamily="49" charset="0"/>
              </a:rPr>
              <a:t>key=5</a:t>
            </a:r>
            <a:r>
              <a:rPr lang="en-US" altLang="ko-KR" sz="1800" dirty="0" smtClean="0"/>
              <a:t>?  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endParaRPr lang="en-US" altLang="ko-KR" sz="1800" dirty="0" smtClean="0"/>
          </a:p>
          <a:p>
            <a:r>
              <a:rPr lang="en-US" altLang="ko-KR" sz="1800" dirty="0" smtClean="0"/>
              <a:t>Q4</a:t>
            </a:r>
            <a:r>
              <a:rPr lang="en-US" altLang="ko-KR" sz="1800" dirty="0"/>
              <a:t>: How many function calls still remains in the system stack to finish after key=5 is found and what are they?</a:t>
            </a:r>
            <a:br>
              <a:rPr lang="en-US" altLang="ko-KR" sz="1800" dirty="0"/>
            </a:br>
            <a:endParaRPr lang="en-US" altLang="ko-KR" sz="1800" b="1" dirty="0"/>
          </a:p>
        </p:txBody>
      </p:sp>
    </p:spTree>
    <p:extLst>
      <p:ext uri="{BB962C8B-B14F-4D97-AF65-F5344CB8AC3E}">
        <p14:creationId xmlns:p14="http://schemas.microsoft.com/office/powerpoint/2010/main" val="2654049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3">
      <a:majorFont>
        <a:latin typeface="Georgia"/>
        <a:ea typeface="HY견명조"/>
        <a:cs typeface=""/>
      </a:majorFont>
      <a:minorFont>
        <a:latin typeface="Century Gothic"/>
        <a:ea typeface="맑은 고딕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Crane</Template>
  <TotalTime>16884</TotalTime>
  <Words>395</Words>
  <Application>Microsoft Office PowerPoint</Application>
  <PresentationFormat>와이드스크린</PresentationFormat>
  <Paragraphs>87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3" baseType="lpstr">
      <vt:lpstr>HY견명조</vt:lpstr>
      <vt:lpstr>돋움</vt:lpstr>
      <vt:lpstr>맑은 고딕</vt:lpstr>
      <vt:lpstr>바탕체</vt:lpstr>
      <vt:lpstr>Arial Rounded MT Bold</vt:lpstr>
      <vt:lpstr>Century Gothic</vt:lpstr>
      <vt:lpstr>Consolas</vt:lpstr>
      <vt:lpstr>Wingdings</vt:lpstr>
      <vt:lpstr>고려청자</vt:lpstr>
      <vt:lpstr>Data Structures Chapter 5 Tree</vt:lpstr>
      <vt:lpstr>Operations: size()</vt:lpstr>
      <vt:lpstr>Operations: height()</vt:lpstr>
      <vt:lpstr>Operations: containsBT(), findBT()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</dc:creator>
  <cp:lastModifiedBy>김 영섭</cp:lastModifiedBy>
  <cp:revision>1005</cp:revision>
  <dcterms:created xsi:type="dcterms:W3CDTF">2014-02-12T09:15:05Z</dcterms:created>
  <dcterms:modified xsi:type="dcterms:W3CDTF">2021-04-21T15:02:16Z</dcterms:modified>
</cp:coreProperties>
</file>