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789" r:id="rId2"/>
    <p:sldId id="1323" r:id="rId3"/>
    <p:sldId id="1324" r:id="rId4"/>
    <p:sldId id="1325" r:id="rId5"/>
    <p:sldId id="1326" r:id="rId6"/>
    <p:sldId id="1328" r:id="rId7"/>
    <p:sldId id="1330" r:id="rId8"/>
    <p:sldId id="1331" r:id="rId9"/>
    <p:sldId id="132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80" d="100"/>
          <a:sy n="80" d="100"/>
        </p:scale>
        <p:origin x="52" y="4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linear probing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</a:t>
            </a:r>
            <a:r>
              <a:rPr lang="en-US" altLang="ko-KR" spc="-5" dirty="0"/>
              <a:t>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Q2. </a:t>
            </a:r>
            <a:r>
              <a:rPr lang="en-US" altLang="ko-KR" spc="-5" dirty="0"/>
              <a:t>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/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k % 10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quadratic 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8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2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Q3. </a:t>
            </a:r>
            <a:r>
              <a:rPr lang="en-US" altLang="ko-KR" spc="-5" dirty="0"/>
              <a:t>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3.:</a:t>
            </a:r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Q4. </a:t>
            </a:r>
            <a:r>
              <a:rPr lang="en-US" altLang="ko-KR" spc="-5" dirty="0"/>
              <a:t>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/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8, 1, 9, 6, </a:t>
            </a:r>
            <a:r>
              <a:rPr lang="fr-FR" altLang="ko-KR" sz="2000" b="1" dirty="0">
                <a:solidFill>
                  <a:srgbClr val="C00000"/>
                </a:solidFill>
              </a:rPr>
              <a:t>13</a:t>
            </a:r>
          </a:p>
        </p:txBody>
      </p:sp>
      <p:graphicFrame>
        <p:nvGraphicFramePr>
          <p:cNvPr id="27" name="object 42"/>
          <p:cNvGraphicFramePr>
            <a:graphicFrameLocks noGrp="1"/>
          </p:cNvGraphicFramePr>
          <p:nvPr/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(8) = 8 %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= 1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(1) = 1 % 7 = 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(1) = (h(1) + h’(1)) % 7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= (1    +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 - (1 %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% 7 = 5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(9) = 9 % 7 = 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(6) = 6 % 7 = 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(13) =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dirty="0"/>
              <a:t>R is prime number less than </a:t>
            </a:r>
            <a:r>
              <a:rPr lang="en-US" altLang="ko-KR" dirty="0" err="1"/>
              <a:t>TableSize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</a:t>
            </a:r>
            <a:r>
              <a:rPr lang="en-US" altLang="ko-KR"/>
              <a:t>, its </a:t>
            </a:r>
            <a:r>
              <a:rPr lang="en-US" altLang="ko-KR" dirty="0"/>
              <a:t>sequence is </a:t>
            </a:r>
            <a:r>
              <a:rPr lang="en-US" altLang="ko-KR" dirty="0">
                <a:solidFill>
                  <a:srgbClr val="C00000"/>
                </a:solidFill>
              </a:rPr>
              <a:t>___________________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Insert keys </a:t>
            </a:r>
            <a:r>
              <a:rPr lang="en-US" altLang="ko-KR" sz="2000" b="1" spc="-5" dirty="0">
                <a:ea typeface="Tahoma" panose="020B0604030504040204" pitchFamily="34" charset="0"/>
                <a:cs typeface="Tahoma" panose="020B0604030504040204" pitchFamily="34" charset="0"/>
              </a:rPr>
              <a:t>43, 25 </a:t>
            </a: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into the hash table below and find the probe sequence for each: 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dirty="0">
                <a:cs typeface="Times New Roman"/>
              </a:rPr>
              <a:t>Use </a:t>
            </a:r>
            <a:r>
              <a:rPr lang="en-US" altLang="ko-KR" sz="2000" spc="-5" dirty="0">
                <a:cs typeface="Tahoma"/>
              </a:rPr>
              <a:t>h(k) = k % 13 with R = 7.</a:t>
            </a:r>
            <a:endParaRPr lang="en-US" altLang="ko-KR" sz="2000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 smtClean="0">
                <a:cs typeface="Tahoma"/>
              </a:rPr>
              <a:t>h</a:t>
            </a:r>
            <a:r>
              <a:rPr lang="en-US" altLang="ko-KR" sz="1800" b="1" spc="-7" baseline="-20833" dirty="0" smtClean="0">
                <a:cs typeface="Tahoma"/>
              </a:rPr>
              <a:t>0</a:t>
            </a:r>
            <a:r>
              <a:rPr lang="en-US" altLang="ko-KR" sz="1800" b="1" spc="-5" dirty="0" smtClean="0">
                <a:cs typeface="Tahoma"/>
              </a:rPr>
              <a:t>(43</a:t>
            </a:r>
            <a:r>
              <a:rPr lang="en-US" altLang="ko-KR" sz="1800" b="1" spc="-5" dirty="0">
                <a:cs typeface="Tahoma"/>
              </a:rPr>
              <a:t>) </a:t>
            </a:r>
            <a:r>
              <a:rPr lang="en-US" altLang="ko-KR" sz="1800" b="1" dirty="0">
                <a:cs typeface="Tahoma"/>
              </a:rPr>
              <a:t>= h(43) = 43 % 13 = 4  (collision</a:t>
            </a:r>
            <a:r>
              <a:rPr lang="en-US" altLang="ko-KR" sz="1800" b="1" dirty="0" smtClean="0">
                <a:cs typeface="Tahoma"/>
              </a:rPr>
              <a:t>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0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h(25) = 25 % 13 = 12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Q5. </a:t>
            </a:r>
            <a:r>
              <a:rPr lang="en-US" altLang="ko-KR" spc="-5" dirty="0"/>
              <a:t>Collision – Double Hashing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9749"/>
              </p:ext>
            </p:extLst>
          </p:nvPr>
        </p:nvGraphicFramePr>
        <p:xfrm>
          <a:off x="1070652" y="1556792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82141"/>
              </p:ext>
            </p:extLst>
          </p:nvPr>
        </p:nvGraphicFramePr>
        <p:xfrm>
          <a:off x="1068015" y="5790184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cs typeface="Times New Roman"/>
              </a:rPr>
              <a:t>Make a hash table with a sequence [</a:t>
            </a:r>
            <a:r>
              <a:rPr lang="en-US" altLang="ko-KR" sz="2000" b="1" dirty="0" smtClean="0">
                <a:cs typeface="Times New Roman"/>
              </a:rPr>
              <a:t>56, 47, 30, 13, 70, 85</a:t>
            </a:r>
            <a:r>
              <a:rPr lang="en-US" altLang="ko-KR" sz="2000" dirty="0" smtClean="0">
                <a:cs typeface="Times New Roman"/>
              </a:rPr>
              <a:t>] and initial table size </a:t>
            </a:r>
            <a:r>
              <a:rPr lang="en-US" altLang="ko-KR" sz="2000" b="1" dirty="0" smtClean="0">
                <a:cs typeface="Times New Roman"/>
              </a:rPr>
              <a:t>7</a:t>
            </a:r>
            <a:r>
              <a:rPr lang="en-US" altLang="ko-KR" sz="2000" dirty="0" smtClean="0">
                <a:cs typeface="Times New Roman"/>
              </a:rPr>
              <a:t> first.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cs typeface="Times New Roman"/>
              </a:rPr>
              <a:t>Then </a:t>
            </a:r>
            <a:r>
              <a:rPr lang="en-US" altLang="ko-KR" sz="2000" b="1" dirty="0" smtClean="0">
                <a:cs typeface="Times New Roman"/>
              </a:rPr>
              <a:t>rehash</a:t>
            </a:r>
            <a:r>
              <a:rPr lang="en-US" altLang="ko-KR" sz="2000" dirty="0" smtClean="0">
                <a:cs typeface="Times New Roman"/>
              </a:rPr>
              <a:t> </a:t>
            </a:r>
            <a:r>
              <a:rPr lang="en-US" altLang="ko-KR" sz="2000" dirty="0">
                <a:cs typeface="Times New Roman"/>
              </a:rPr>
              <a:t>the </a:t>
            </a:r>
            <a:r>
              <a:rPr lang="en-US" altLang="ko-KR" sz="2000" dirty="0" smtClean="0">
                <a:cs typeface="Times New Roman"/>
              </a:rPr>
              <a:t>hash table. </a:t>
            </a:r>
          </a:p>
          <a:p>
            <a:pPr lvl="1"/>
            <a:r>
              <a:rPr lang="en-US" altLang="ko-KR" sz="1600" dirty="0" smtClean="0">
                <a:cs typeface="Times New Roman"/>
              </a:rPr>
              <a:t>Use </a:t>
            </a:r>
            <a:r>
              <a:rPr lang="en-US" altLang="ko-KR" sz="1600" b="1" dirty="0" smtClean="0">
                <a:cs typeface="Times New Roman"/>
              </a:rPr>
              <a:t>linear probing</a:t>
            </a:r>
            <a:r>
              <a:rPr lang="en-US" altLang="ko-KR" sz="1600" dirty="0" smtClean="0">
                <a:cs typeface="Times New Roman"/>
              </a:rPr>
              <a:t> to resolve the </a:t>
            </a:r>
            <a:r>
              <a:rPr lang="en-US" altLang="ko-KR" sz="1600" dirty="0" smtClean="0">
                <a:cs typeface="Times New Roman"/>
              </a:rPr>
              <a:t>collisions and show </a:t>
            </a:r>
            <a:r>
              <a:rPr lang="en-US" altLang="ko-KR" sz="1600" dirty="0">
                <a:cs typeface="Times New Roman"/>
              </a:rPr>
              <a:t>your computation, collision and resolution. </a:t>
            </a:r>
            <a:endParaRPr lang="en-US" altLang="ko-KR" sz="1600" dirty="0" smtClean="0">
              <a:cs typeface="Times New Roman"/>
            </a:endParaRPr>
          </a:p>
          <a:p>
            <a:pPr lvl="1"/>
            <a:r>
              <a:rPr lang="en-US" altLang="ko-KR" sz="1600" dirty="0" smtClean="0">
                <a:cs typeface="Times New Roman"/>
              </a:rPr>
              <a:t>Compute </a:t>
            </a:r>
            <a:r>
              <a:rPr lang="en-US" altLang="ko-KR" sz="1600" dirty="0">
                <a:cs typeface="Times New Roman"/>
              </a:rPr>
              <a:t>the load factors before and after </a:t>
            </a:r>
            <a:r>
              <a:rPr lang="en-US" altLang="ko-KR" sz="1600" dirty="0" smtClean="0">
                <a:cs typeface="Times New Roman"/>
              </a:rPr>
              <a:t>rehashing. </a:t>
            </a:r>
            <a:endParaRPr lang="en-US" altLang="ko-KR" sz="1600" dirty="0">
              <a:cs typeface="Times New Roman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Q6 and Q7. Hashing and Rehashing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16387"/>
              </p:ext>
            </p:extLst>
          </p:nvPr>
        </p:nvGraphicFramePr>
        <p:xfrm>
          <a:off x="1127448" y="2276872"/>
          <a:ext cx="40928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690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cs typeface="Times New Roman"/>
              </a:rPr>
              <a:t>The table </a:t>
            </a:r>
            <a:r>
              <a:rPr lang="en-US" altLang="ko-KR" sz="2000" dirty="0">
                <a:cs typeface="Times New Roman"/>
              </a:rPr>
              <a:t>size </a:t>
            </a:r>
            <a:r>
              <a:rPr lang="en-US" altLang="ko-KR" sz="2000" dirty="0" smtClean="0">
                <a:cs typeface="Times New Roman"/>
              </a:rPr>
              <a:t>in hashing should </a:t>
            </a:r>
            <a:r>
              <a:rPr lang="en-US" altLang="ko-KR" sz="2000" dirty="0">
                <a:cs typeface="Times New Roman"/>
              </a:rPr>
              <a:t>be a prime number</a:t>
            </a:r>
            <a:r>
              <a:rPr lang="en-US" altLang="ko-KR" sz="2000" dirty="0" smtClean="0">
                <a:cs typeface="Times New Roman"/>
              </a:rPr>
              <a:t>. </a:t>
            </a:r>
          </a:p>
          <a:p>
            <a:r>
              <a:rPr lang="en-US" altLang="ko-KR" sz="2000" dirty="0" smtClean="0">
                <a:cs typeface="Times New Roman"/>
              </a:rPr>
              <a:t>Explain the reason. You may create two hash tables for a sequence such as[64, 100, 128, 200, 300, 400, 500] with two difference table sizes 8  and 7, respectively. </a:t>
            </a:r>
            <a:endParaRPr lang="en-US" altLang="ko-KR" sz="2000" dirty="0">
              <a:cs typeface="Times New Roman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Q8. Why Primes?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1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20819</TotalTime>
  <Words>937</Words>
  <Application>Microsoft Office PowerPoint</Application>
  <PresentationFormat>와이드스크린</PresentationFormat>
  <Paragraphs>284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Times New Roman</vt:lpstr>
      <vt:lpstr>Wingdings</vt:lpstr>
      <vt:lpstr>고려청자</vt:lpstr>
      <vt:lpstr>Data Structures: Hashing &amp; Hash Tables</vt:lpstr>
      <vt:lpstr>Q1. Linear Probing</vt:lpstr>
      <vt:lpstr>Q2. Quadratic Probing</vt:lpstr>
      <vt:lpstr>Q3. Quadratic Probing</vt:lpstr>
      <vt:lpstr>Q4. Double Hashing</vt:lpstr>
      <vt:lpstr>Q5. Collision – Double Hashing </vt:lpstr>
      <vt:lpstr>Q6 and Q7. Hashing and Rehashing</vt:lpstr>
      <vt:lpstr>Q8. Why Primes?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1392</cp:revision>
  <dcterms:created xsi:type="dcterms:W3CDTF">2014-02-12T09:15:05Z</dcterms:created>
  <dcterms:modified xsi:type="dcterms:W3CDTF">2021-12-05T13:32:20Z</dcterms:modified>
</cp:coreProperties>
</file>