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177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-72" y="-702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자유형 10"/>
          <p:cNvSpPr/>
          <p:nvPr/>
        </p:nvSpPr>
        <p:spPr>
          <a:xfrm rot="21028884">
            <a:off x="-457888" y="104110"/>
            <a:ext cx="3743211" cy="5226173"/>
          </a:xfrm>
          <a:custGeom>
            <a:avLst/>
            <a:gdLst>
              <a:gd name="connsiteX0" fmla="*/ 876304 w 3743211"/>
              <a:gd name="connsiteY0" fmla="*/ 0 h 5226173"/>
              <a:gd name="connsiteX1" fmla="*/ 1010856 w 3743211"/>
              <a:gd name="connsiteY1" fmla="*/ 23697 h 5226173"/>
              <a:gd name="connsiteX2" fmla="*/ 3743211 w 3743211"/>
              <a:gd name="connsiteY2" fmla="*/ 2567576 h 5226173"/>
              <a:gd name="connsiteX3" fmla="*/ 252063 w 3743211"/>
              <a:gd name="connsiteY3" fmla="*/ 5217455 h 5226173"/>
              <a:gd name="connsiteX4" fmla="*/ 0 w 3743211"/>
              <a:gd name="connsiteY4" fmla="*/ 5226173 h 52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211" h="5226173">
                <a:moveTo>
                  <a:pt x="876304" y="0"/>
                </a:moveTo>
                <a:lnTo>
                  <a:pt x="1010856" y="23697"/>
                </a:lnTo>
                <a:cubicBezTo>
                  <a:pt x="2593844" y="360943"/>
                  <a:pt x="3743211" y="1372321"/>
                  <a:pt x="3743211" y="2567576"/>
                </a:cubicBezTo>
                <a:cubicBezTo>
                  <a:pt x="3743211" y="3946716"/>
                  <a:pt x="2212989" y="5081050"/>
                  <a:pt x="252063" y="5217455"/>
                </a:cubicBezTo>
                <a:lnTo>
                  <a:pt x="0" y="5226173"/>
                </a:ln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자유형 11"/>
          <p:cNvSpPr/>
          <p:nvPr/>
        </p:nvSpPr>
        <p:spPr>
          <a:xfrm rot="20875348">
            <a:off x="3995092" y="-641970"/>
            <a:ext cx="8006756" cy="5621903"/>
          </a:xfrm>
          <a:custGeom>
            <a:avLst/>
            <a:gdLst>
              <a:gd name="connsiteX0" fmla="*/ 1232562 w 8006756"/>
              <a:gd name="connsiteY0" fmla="*/ 0 h 5621903"/>
              <a:gd name="connsiteX1" fmla="*/ 8006756 w 8006756"/>
              <a:gd name="connsiteY1" fmla="*/ 1449483 h 5621903"/>
              <a:gd name="connsiteX2" fmla="*/ 7967233 w 8006756"/>
              <a:gd name="connsiteY2" fmla="*/ 1482648 h 5621903"/>
              <a:gd name="connsiteX3" fmla="*/ 2618099 w 8006756"/>
              <a:gd name="connsiteY3" fmla="*/ 4994026 h 5621903"/>
              <a:gd name="connsiteX4" fmla="*/ 12363 w 8006756"/>
              <a:gd name="connsiteY4" fmla="*/ 5025939 h 5621903"/>
              <a:gd name="connsiteX5" fmla="*/ 1181098 w 8006756"/>
              <a:gd name="connsiteY5" fmla="*/ 108548 h 56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6756" h="5621903">
                <a:moveTo>
                  <a:pt x="1232562" y="0"/>
                </a:moveTo>
                <a:lnTo>
                  <a:pt x="8006756" y="1449483"/>
                </a:lnTo>
                <a:lnTo>
                  <a:pt x="7967233" y="1482648"/>
                </a:lnTo>
                <a:cubicBezTo>
                  <a:pt x="6747782" y="2491507"/>
                  <a:pt x="3920705" y="4406638"/>
                  <a:pt x="2618099" y="4994026"/>
                </a:cubicBezTo>
                <a:cubicBezTo>
                  <a:pt x="1273473" y="5600363"/>
                  <a:pt x="141815" y="6020543"/>
                  <a:pt x="12363" y="5025939"/>
                </a:cubicBezTo>
                <a:cubicBezTo>
                  <a:pt x="-88770" y="4248904"/>
                  <a:pt x="442184" y="1722114"/>
                  <a:pt x="1181098" y="108548"/>
                </a:cubicBez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자유형 12"/>
          <p:cNvSpPr/>
          <p:nvPr/>
        </p:nvSpPr>
        <p:spPr>
          <a:xfrm rot="1850013">
            <a:off x="-628754" y="-780263"/>
            <a:ext cx="7494157" cy="5733808"/>
          </a:xfrm>
          <a:custGeom>
            <a:avLst/>
            <a:gdLst>
              <a:gd name="connsiteX0" fmla="*/ 0 w 7494157"/>
              <a:gd name="connsiteY0" fmla="*/ 2673472 h 5733808"/>
              <a:gd name="connsiteX1" fmla="*/ 4478827 w 7494157"/>
              <a:gd name="connsiteY1" fmla="*/ 0 h 5733808"/>
              <a:gd name="connsiteX2" fmla="*/ 4570566 w 7494157"/>
              <a:gd name="connsiteY2" fmla="*/ 48408 h 5733808"/>
              <a:gd name="connsiteX3" fmla="*/ 6671685 w 7494157"/>
              <a:gd name="connsiteY3" fmla="*/ 1971991 h 5733808"/>
              <a:gd name="connsiteX4" fmla="*/ 7484575 w 7494157"/>
              <a:gd name="connsiteY4" fmla="*/ 4512272 h 5733808"/>
              <a:gd name="connsiteX5" fmla="*/ 6265240 w 7494157"/>
              <a:gd name="connsiteY5" fmla="*/ 5731606 h 5733808"/>
              <a:gd name="connsiteX6" fmla="*/ 4029793 w 7494157"/>
              <a:gd name="connsiteY6" fmla="*/ 4783235 h 5733808"/>
              <a:gd name="connsiteX7" fmla="*/ 1049197 w 7494157"/>
              <a:gd name="connsiteY7" fmla="*/ 3733252 h 5733808"/>
              <a:gd name="connsiteX8" fmla="*/ 833037 w 7494157"/>
              <a:gd name="connsiteY8" fmla="*/ 3716937 h 5733808"/>
              <a:gd name="connsiteX9" fmla="*/ 622917 w 7494157"/>
              <a:gd name="connsiteY9" fmla="*/ 3717035 h 573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94157" h="5733808">
                <a:moveTo>
                  <a:pt x="0" y="2673472"/>
                </a:moveTo>
                <a:lnTo>
                  <a:pt x="4478827" y="0"/>
                </a:lnTo>
                <a:lnTo>
                  <a:pt x="4570566" y="48408"/>
                </a:lnTo>
                <a:cubicBezTo>
                  <a:pt x="5430719" y="531221"/>
                  <a:pt x="6194678" y="1329865"/>
                  <a:pt x="6671685" y="1971991"/>
                </a:cubicBezTo>
                <a:cubicBezTo>
                  <a:pt x="7258772" y="2762301"/>
                  <a:pt x="7552316" y="3885670"/>
                  <a:pt x="7484575" y="4512272"/>
                </a:cubicBezTo>
                <a:cubicBezTo>
                  <a:pt x="7416833" y="5138874"/>
                  <a:pt x="6841037" y="5686446"/>
                  <a:pt x="6265240" y="5731606"/>
                </a:cubicBezTo>
                <a:cubicBezTo>
                  <a:pt x="5689443" y="5776767"/>
                  <a:pt x="4899134" y="5116294"/>
                  <a:pt x="4029793" y="4783235"/>
                </a:cubicBezTo>
                <a:cubicBezTo>
                  <a:pt x="3160452" y="4450176"/>
                  <a:pt x="2155630" y="3868734"/>
                  <a:pt x="1049197" y="3733252"/>
                </a:cubicBezTo>
                <a:cubicBezTo>
                  <a:pt x="980045" y="3724785"/>
                  <a:pt x="907827" y="3719493"/>
                  <a:pt x="833037" y="3716937"/>
                </a:cubicBezTo>
                <a:lnTo>
                  <a:pt x="622917" y="3717035"/>
                </a:lnTo>
                <a:close/>
              </a:path>
            </a:pathLst>
          </a:custGeom>
          <a:solidFill>
            <a:srgbClr val="FCD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자유형 13"/>
          <p:cNvSpPr/>
          <p:nvPr/>
        </p:nvSpPr>
        <p:spPr>
          <a:xfrm rot="21028884">
            <a:off x="8288602" y="-213519"/>
            <a:ext cx="4327338" cy="5843971"/>
          </a:xfrm>
          <a:custGeom>
            <a:avLst/>
            <a:gdLst>
              <a:gd name="connsiteX0" fmla="*/ 1115765 w 4327338"/>
              <a:gd name="connsiteY0" fmla="*/ 0 h 5843971"/>
              <a:gd name="connsiteX1" fmla="*/ 4327338 w 4327338"/>
              <a:gd name="connsiteY1" fmla="*/ 538504 h 5843971"/>
              <a:gd name="connsiteX2" fmla="*/ 3437738 w 4327338"/>
              <a:gd name="connsiteY2" fmla="*/ 5843971 h 5843971"/>
              <a:gd name="connsiteX3" fmla="*/ 3416552 w 4327338"/>
              <a:gd name="connsiteY3" fmla="*/ 5843006 h 5843971"/>
              <a:gd name="connsiteX4" fmla="*/ 0 w 4327338"/>
              <a:gd name="connsiteY4" fmla="*/ 2428128 h 5843971"/>
              <a:gd name="connsiteX5" fmla="*/ 1114651 w 4327338"/>
              <a:gd name="connsiteY5" fmla="*/ 913 h 584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7338" h="5843971">
                <a:moveTo>
                  <a:pt x="1115765" y="0"/>
                </a:moveTo>
                <a:lnTo>
                  <a:pt x="4327338" y="538504"/>
                </a:lnTo>
                <a:lnTo>
                  <a:pt x="3437738" y="5843971"/>
                </a:lnTo>
                <a:lnTo>
                  <a:pt x="3416552" y="5843006"/>
                </a:lnTo>
                <a:cubicBezTo>
                  <a:pt x="1497526" y="5667222"/>
                  <a:pt x="0" y="4205415"/>
                  <a:pt x="0" y="2428128"/>
                </a:cubicBezTo>
                <a:cubicBezTo>
                  <a:pt x="0" y="1480242"/>
                  <a:pt x="425963" y="622092"/>
                  <a:pt x="1114651" y="913"/>
                </a:cubicBezTo>
                <a:close/>
              </a:path>
            </a:pathLst>
          </a:custGeom>
          <a:solidFill>
            <a:srgbClr val="F37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4"/>
          <p:cNvSpPr/>
          <p:nvPr/>
        </p:nvSpPr>
        <p:spPr>
          <a:xfrm rot="16780084">
            <a:off x="1168235" y="1940199"/>
            <a:ext cx="4249566" cy="6646806"/>
          </a:xfrm>
          <a:custGeom>
            <a:avLst/>
            <a:gdLst>
              <a:gd name="connsiteX0" fmla="*/ 4141918 w 4249566"/>
              <a:gd name="connsiteY0" fmla="*/ 3300848 h 6646806"/>
              <a:gd name="connsiteX1" fmla="*/ 4058238 w 4249566"/>
              <a:gd name="connsiteY1" fmla="*/ 5577443 h 6646806"/>
              <a:gd name="connsiteX2" fmla="*/ 1403529 w 4249566"/>
              <a:gd name="connsiteY2" fmla="*/ 6572468 h 6646806"/>
              <a:gd name="connsiteX3" fmla="*/ 1218209 w 4249566"/>
              <a:gd name="connsiteY3" fmla="*/ 6508331 h 6646806"/>
              <a:gd name="connsiteX4" fmla="*/ 1034706 w 4249566"/>
              <a:gd name="connsiteY4" fmla="*/ 6418566 h 6646806"/>
              <a:gd name="connsiteX5" fmla="*/ 0 w 4249566"/>
              <a:gd name="connsiteY5" fmla="*/ 344920 h 6646806"/>
              <a:gd name="connsiteX6" fmla="*/ 2024653 w 4249566"/>
              <a:gd name="connsiteY6" fmla="*/ 0 h 6646806"/>
              <a:gd name="connsiteX7" fmla="*/ 2071815 w 4249566"/>
              <a:gd name="connsiteY7" fmla="*/ 29749 h 6646806"/>
              <a:gd name="connsiteX8" fmla="*/ 3733774 w 4249566"/>
              <a:gd name="connsiteY8" fmla="*/ 1903498 h 6646806"/>
              <a:gd name="connsiteX9" fmla="*/ 4141918 w 4249566"/>
              <a:gd name="connsiteY9" fmla="*/ 3300848 h 664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9566" h="6646806">
                <a:moveTo>
                  <a:pt x="4141918" y="3300848"/>
                </a:moveTo>
                <a:cubicBezTo>
                  <a:pt x="4294058" y="4168718"/>
                  <a:pt x="4300971" y="5091093"/>
                  <a:pt x="4058238" y="5577443"/>
                </a:cubicBezTo>
                <a:cubicBezTo>
                  <a:pt x="3669864" y="6355603"/>
                  <a:pt x="2396587" y="6840359"/>
                  <a:pt x="1403529" y="6572468"/>
                </a:cubicBezTo>
                <a:cubicBezTo>
                  <a:pt x="1341462" y="6555725"/>
                  <a:pt x="1279704" y="6534173"/>
                  <a:pt x="1218209" y="6508331"/>
                </a:cubicBezTo>
                <a:lnTo>
                  <a:pt x="1034706" y="6418566"/>
                </a:lnTo>
                <a:lnTo>
                  <a:pt x="0" y="344920"/>
                </a:lnTo>
                <a:lnTo>
                  <a:pt x="2024653" y="0"/>
                </a:lnTo>
                <a:lnTo>
                  <a:pt x="2071815" y="29749"/>
                </a:lnTo>
                <a:cubicBezTo>
                  <a:pt x="2808313" y="530551"/>
                  <a:pt x="3387187" y="1152444"/>
                  <a:pt x="3733774" y="1903498"/>
                </a:cubicBezTo>
                <a:cubicBezTo>
                  <a:pt x="3907067" y="2279025"/>
                  <a:pt x="4050634" y="2780126"/>
                  <a:pt x="4141918" y="3300848"/>
                </a:cubicBezTo>
                <a:close/>
              </a:path>
            </a:pathLst>
          </a:custGeom>
          <a:solidFill>
            <a:srgbClr val="ECC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자유형 15"/>
          <p:cNvSpPr/>
          <p:nvPr/>
        </p:nvSpPr>
        <p:spPr>
          <a:xfrm rot="20849626">
            <a:off x="3891717" y="3519001"/>
            <a:ext cx="8600652" cy="4175485"/>
          </a:xfrm>
          <a:custGeom>
            <a:avLst/>
            <a:gdLst>
              <a:gd name="connsiteX0" fmla="*/ 6469907 w 8600652"/>
              <a:gd name="connsiteY0" fmla="*/ 159636 h 4175485"/>
              <a:gd name="connsiteX1" fmla="*/ 7184969 w 8600652"/>
              <a:gd name="connsiteY1" fmla="*/ 354293 h 4175485"/>
              <a:gd name="connsiteX2" fmla="*/ 8451002 w 8600652"/>
              <a:gd name="connsiteY2" fmla="*/ 1055350 h 4175485"/>
              <a:gd name="connsiteX3" fmla="*/ 8600652 w 8600652"/>
              <a:gd name="connsiteY3" fmla="*/ 1171841 h 4175485"/>
              <a:gd name="connsiteX4" fmla="*/ 7934419 w 8600652"/>
              <a:gd name="connsiteY4" fmla="*/ 4175485 h 4175485"/>
              <a:gd name="connsiteX5" fmla="*/ 0 w 8600652"/>
              <a:gd name="connsiteY5" fmla="*/ 2415561 h 4175485"/>
              <a:gd name="connsiteX6" fmla="*/ 70266 w 8600652"/>
              <a:gd name="connsiteY6" fmla="*/ 2324947 h 4175485"/>
              <a:gd name="connsiteX7" fmla="*/ 3028049 w 8600652"/>
              <a:gd name="connsiteY7" fmla="*/ 245851 h 4175485"/>
              <a:gd name="connsiteX8" fmla="*/ 6469907 w 8600652"/>
              <a:gd name="connsiteY8" fmla="*/ 159636 h 41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0652" h="4175485">
                <a:moveTo>
                  <a:pt x="6469907" y="159636"/>
                </a:moveTo>
                <a:cubicBezTo>
                  <a:pt x="6723881" y="212317"/>
                  <a:pt x="6964697" y="277480"/>
                  <a:pt x="7184969" y="354293"/>
                </a:cubicBezTo>
                <a:cubicBezTo>
                  <a:pt x="7625512" y="507919"/>
                  <a:pt x="8054195" y="758124"/>
                  <a:pt x="8451002" y="1055350"/>
                </a:cubicBezTo>
                <a:lnTo>
                  <a:pt x="8600652" y="1171841"/>
                </a:lnTo>
                <a:lnTo>
                  <a:pt x="7934419" y="4175485"/>
                </a:lnTo>
                <a:lnTo>
                  <a:pt x="0" y="2415561"/>
                </a:lnTo>
                <a:lnTo>
                  <a:pt x="70266" y="2324947"/>
                </a:lnTo>
                <a:cubicBezTo>
                  <a:pt x="689498" y="1569646"/>
                  <a:pt x="1957942" y="577953"/>
                  <a:pt x="3028049" y="245851"/>
                </a:cubicBezTo>
                <a:cubicBezTo>
                  <a:pt x="4021718" y="-62529"/>
                  <a:pt x="5369351" y="-68648"/>
                  <a:pt x="6469907" y="159636"/>
                </a:cubicBezTo>
                <a:close/>
              </a:path>
            </a:pathLst>
          </a:custGeom>
          <a:solidFill>
            <a:srgbClr val="B8D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모서리가 둥근 직사각형 16"/>
          <p:cNvSpPr/>
          <p:nvPr/>
        </p:nvSpPr>
        <p:spPr>
          <a:xfrm>
            <a:off x="3140358" y="1849835"/>
            <a:ext cx="5911285" cy="3158331"/>
          </a:xfrm>
          <a:prstGeom prst="roundRect">
            <a:avLst>
              <a:gd name="adj" fmla="val 179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42900" dist="50800" dir="13500000">
              <a:schemeClr val="tx1">
                <a:lumMod val="65000"/>
                <a:lumOff val="3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21028884">
            <a:off x="-457888" y="104110"/>
            <a:ext cx="3743211" cy="5226173"/>
          </a:xfrm>
          <a:custGeom>
            <a:avLst/>
            <a:gdLst>
              <a:gd name="connsiteX0" fmla="*/ 876304 w 3743211"/>
              <a:gd name="connsiteY0" fmla="*/ 0 h 5226173"/>
              <a:gd name="connsiteX1" fmla="*/ 1010856 w 3743211"/>
              <a:gd name="connsiteY1" fmla="*/ 23697 h 5226173"/>
              <a:gd name="connsiteX2" fmla="*/ 3743211 w 3743211"/>
              <a:gd name="connsiteY2" fmla="*/ 2567576 h 5226173"/>
              <a:gd name="connsiteX3" fmla="*/ 252063 w 3743211"/>
              <a:gd name="connsiteY3" fmla="*/ 5217455 h 5226173"/>
              <a:gd name="connsiteX4" fmla="*/ 0 w 3743211"/>
              <a:gd name="connsiteY4" fmla="*/ 5226173 h 52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211" h="5226173">
                <a:moveTo>
                  <a:pt x="876304" y="0"/>
                </a:moveTo>
                <a:lnTo>
                  <a:pt x="1010856" y="23697"/>
                </a:lnTo>
                <a:cubicBezTo>
                  <a:pt x="2593844" y="360943"/>
                  <a:pt x="3743211" y="1372321"/>
                  <a:pt x="3743211" y="2567576"/>
                </a:cubicBezTo>
                <a:cubicBezTo>
                  <a:pt x="3743211" y="3946716"/>
                  <a:pt x="2212989" y="5081050"/>
                  <a:pt x="252063" y="5217455"/>
                </a:cubicBezTo>
                <a:lnTo>
                  <a:pt x="0" y="5226173"/>
                </a:ln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 rot="20875348">
            <a:off x="3995092" y="-641970"/>
            <a:ext cx="8006756" cy="5621903"/>
          </a:xfrm>
          <a:custGeom>
            <a:avLst/>
            <a:gdLst>
              <a:gd name="connsiteX0" fmla="*/ 1232562 w 8006756"/>
              <a:gd name="connsiteY0" fmla="*/ 0 h 5621903"/>
              <a:gd name="connsiteX1" fmla="*/ 8006756 w 8006756"/>
              <a:gd name="connsiteY1" fmla="*/ 1449483 h 5621903"/>
              <a:gd name="connsiteX2" fmla="*/ 7967233 w 8006756"/>
              <a:gd name="connsiteY2" fmla="*/ 1482648 h 5621903"/>
              <a:gd name="connsiteX3" fmla="*/ 2618099 w 8006756"/>
              <a:gd name="connsiteY3" fmla="*/ 4994026 h 5621903"/>
              <a:gd name="connsiteX4" fmla="*/ 12363 w 8006756"/>
              <a:gd name="connsiteY4" fmla="*/ 5025939 h 5621903"/>
              <a:gd name="connsiteX5" fmla="*/ 1181098 w 8006756"/>
              <a:gd name="connsiteY5" fmla="*/ 108548 h 56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6756" h="5621903">
                <a:moveTo>
                  <a:pt x="1232562" y="0"/>
                </a:moveTo>
                <a:lnTo>
                  <a:pt x="8006756" y="1449483"/>
                </a:lnTo>
                <a:lnTo>
                  <a:pt x="7967233" y="1482648"/>
                </a:lnTo>
                <a:cubicBezTo>
                  <a:pt x="6747782" y="2491507"/>
                  <a:pt x="3920705" y="4406638"/>
                  <a:pt x="2618099" y="4994026"/>
                </a:cubicBezTo>
                <a:cubicBezTo>
                  <a:pt x="1273473" y="5600363"/>
                  <a:pt x="141815" y="6020543"/>
                  <a:pt x="12363" y="5025939"/>
                </a:cubicBezTo>
                <a:cubicBezTo>
                  <a:pt x="-88770" y="4248904"/>
                  <a:pt x="442184" y="1722114"/>
                  <a:pt x="1181098" y="108548"/>
                </a:cubicBez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rot="1850013">
            <a:off x="-628754" y="-780263"/>
            <a:ext cx="7494157" cy="5733808"/>
          </a:xfrm>
          <a:custGeom>
            <a:avLst/>
            <a:gdLst>
              <a:gd name="connsiteX0" fmla="*/ 0 w 7494157"/>
              <a:gd name="connsiteY0" fmla="*/ 2673472 h 5733808"/>
              <a:gd name="connsiteX1" fmla="*/ 4478827 w 7494157"/>
              <a:gd name="connsiteY1" fmla="*/ 0 h 5733808"/>
              <a:gd name="connsiteX2" fmla="*/ 4570566 w 7494157"/>
              <a:gd name="connsiteY2" fmla="*/ 48408 h 5733808"/>
              <a:gd name="connsiteX3" fmla="*/ 6671685 w 7494157"/>
              <a:gd name="connsiteY3" fmla="*/ 1971991 h 5733808"/>
              <a:gd name="connsiteX4" fmla="*/ 7484575 w 7494157"/>
              <a:gd name="connsiteY4" fmla="*/ 4512272 h 5733808"/>
              <a:gd name="connsiteX5" fmla="*/ 6265240 w 7494157"/>
              <a:gd name="connsiteY5" fmla="*/ 5731606 h 5733808"/>
              <a:gd name="connsiteX6" fmla="*/ 4029793 w 7494157"/>
              <a:gd name="connsiteY6" fmla="*/ 4783235 h 5733808"/>
              <a:gd name="connsiteX7" fmla="*/ 1049197 w 7494157"/>
              <a:gd name="connsiteY7" fmla="*/ 3733252 h 5733808"/>
              <a:gd name="connsiteX8" fmla="*/ 833037 w 7494157"/>
              <a:gd name="connsiteY8" fmla="*/ 3716937 h 5733808"/>
              <a:gd name="connsiteX9" fmla="*/ 622917 w 7494157"/>
              <a:gd name="connsiteY9" fmla="*/ 3717035 h 573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94157" h="5733808">
                <a:moveTo>
                  <a:pt x="0" y="2673472"/>
                </a:moveTo>
                <a:lnTo>
                  <a:pt x="4478827" y="0"/>
                </a:lnTo>
                <a:lnTo>
                  <a:pt x="4570566" y="48408"/>
                </a:lnTo>
                <a:cubicBezTo>
                  <a:pt x="5430719" y="531221"/>
                  <a:pt x="6194678" y="1329865"/>
                  <a:pt x="6671685" y="1971991"/>
                </a:cubicBezTo>
                <a:cubicBezTo>
                  <a:pt x="7258772" y="2762301"/>
                  <a:pt x="7552316" y="3885670"/>
                  <a:pt x="7484575" y="4512272"/>
                </a:cubicBezTo>
                <a:cubicBezTo>
                  <a:pt x="7416833" y="5138874"/>
                  <a:pt x="6841037" y="5686446"/>
                  <a:pt x="6265240" y="5731606"/>
                </a:cubicBezTo>
                <a:cubicBezTo>
                  <a:pt x="5689443" y="5776767"/>
                  <a:pt x="4899134" y="5116294"/>
                  <a:pt x="4029793" y="4783235"/>
                </a:cubicBezTo>
                <a:cubicBezTo>
                  <a:pt x="3160452" y="4450176"/>
                  <a:pt x="2155630" y="3868734"/>
                  <a:pt x="1049197" y="3733252"/>
                </a:cubicBezTo>
                <a:cubicBezTo>
                  <a:pt x="980045" y="3724785"/>
                  <a:pt x="907827" y="3719493"/>
                  <a:pt x="833037" y="3716937"/>
                </a:cubicBezTo>
                <a:lnTo>
                  <a:pt x="622917" y="3717035"/>
                </a:lnTo>
                <a:close/>
              </a:path>
            </a:pathLst>
          </a:custGeom>
          <a:solidFill>
            <a:srgbClr val="FCD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 rot="21028884">
            <a:off x="8288602" y="-213519"/>
            <a:ext cx="4327338" cy="5843971"/>
          </a:xfrm>
          <a:custGeom>
            <a:avLst/>
            <a:gdLst>
              <a:gd name="connsiteX0" fmla="*/ 1115765 w 4327338"/>
              <a:gd name="connsiteY0" fmla="*/ 0 h 5843971"/>
              <a:gd name="connsiteX1" fmla="*/ 4327338 w 4327338"/>
              <a:gd name="connsiteY1" fmla="*/ 538504 h 5843971"/>
              <a:gd name="connsiteX2" fmla="*/ 3437738 w 4327338"/>
              <a:gd name="connsiteY2" fmla="*/ 5843971 h 5843971"/>
              <a:gd name="connsiteX3" fmla="*/ 3416552 w 4327338"/>
              <a:gd name="connsiteY3" fmla="*/ 5843006 h 5843971"/>
              <a:gd name="connsiteX4" fmla="*/ 0 w 4327338"/>
              <a:gd name="connsiteY4" fmla="*/ 2428128 h 5843971"/>
              <a:gd name="connsiteX5" fmla="*/ 1114651 w 4327338"/>
              <a:gd name="connsiteY5" fmla="*/ 913 h 584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7338" h="5843971">
                <a:moveTo>
                  <a:pt x="1115765" y="0"/>
                </a:moveTo>
                <a:lnTo>
                  <a:pt x="4327338" y="538504"/>
                </a:lnTo>
                <a:lnTo>
                  <a:pt x="3437738" y="5843971"/>
                </a:lnTo>
                <a:lnTo>
                  <a:pt x="3416552" y="5843006"/>
                </a:lnTo>
                <a:cubicBezTo>
                  <a:pt x="1497526" y="5667222"/>
                  <a:pt x="0" y="4205415"/>
                  <a:pt x="0" y="2428128"/>
                </a:cubicBezTo>
                <a:cubicBezTo>
                  <a:pt x="0" y="1480242"/>
                  <a:pt x="425963" y="622092"/>
                  <a:pt x="1114651" y="913"/>
                </a:cubicBezTo>
                <a:close/>
              </a:path>
            </a:pathLst>
          </a:custGeom>
          <a:solidFill>
            <a:srgbClr val="F37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 rot="16780084">
            <a:off x="1168235" y="1940199"/>
            <a:ext cx="4249566" cy="6646806"/>
          </a:xfrm>
          <a:custGeom>
            <a:avLst/>
            <a:gdLst>
              <a:gd name="connsiteX0" fmla="*/ 4141918 w 4249566"/>
              <a:gd name="connsiteY0" fmla="*/ 3300848 h 6646806"/>
              <a:gd name="connsiteX1" fmla="*/ 4058238 w 4249566"/>
              <a:gd name="connsiteY1" fmla="*/ 5577443 h 6646806"/>
              <a:gd name="connsiteX2" fmla="*/ 1403529 w 4249566"/>
              <a:gd name="connsiteY2" fmla="*/ 6572468 h 6646806"/>
              <a:gd name="connsiteX3" fmla="*/ 1218209 w 4249566"/>
              <a:gd name="connsiteY3" fmla="*/ 6508331 h 6646806"/>
              <a:gd name="connsiteX4" fmla="*/ 1034706 w 4249566"/>
              <a:gd name="connsiteY4" fmla="*/ 6418566 h 6646806"/>
              <a:gd name="connsiteX5" fmla="*/ 0 w 4249566"/>
              <a:gd name="connsiteY5" fmla="*/ 344920 h 6646806"/>
              <a:gd name="connsiteX6" fmla="*/ 2024653 w 4249566"/>
              <a:gd name="connsiteY6" fmla="*/ 0 h 6646806"/>
              <a:gd name="connsiteX7" fmla="*/ 2071815 w 4249566"/>
              <a:gd name="connsiteY7" fmla="*/ 29749 h 6646806"/>
              <a:gd name="connsiteX8" fmla="*/ 3733774 w 4249566"/>
              <a:gd name="connsiteY8" fmla="*/ 1903498 h 6646806"/>
              <a:gd name="connsiteX9" fmla="*/ 4141918 w 4249566"/>
              <a:gd name="connsiteY9" fmla="*/ 3300848 h 664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9566" h="6646806">
                <a:moveTo>
                  <a:pt x="4141918" y="3300848"/>
                </a:moveTo>
                <a:cubicBezTo>
                  <a:pt x="4294058" y="4168718"/>
                  <a:pt x="4300971" y="5091093"/>
                  <a:pt x="4058238" y="5577443"/>
                </a:cubicBezTo>
                <a:cubicBezTo>
                  <a:pt x="3669864" y="6355603"/>
                  <a:pt x="2396587" y="6840359"/>
                  <a:pt x="1403529" y="6572468"/>
                </a:cubicBezTo>
                <a:cubicBezTo>
                  <a:pt x="1341462" y="6555725"/>
                  <a:pt x="1279704" y="6534173"/>
                  <a:pt x="1218209" y="6508331"/>
                </a:cubicBezTo>
                <a:lnTo>
                  <a:pt x="1034706" y="6418566"/>
                </a:lnTo>
                <a:lnTo>
                  <a:pt x="0" y="344920"/>
                </a:lnTo>
                <a:lnTo>
                  <a:pt x="2024653" y="0"/>
                </a:lnTo>
                <a:lnTo>
                  <a:pt x="2071815" y="29749"/>
                </a:lnTo>
                <a:cubicBezTo>
                  <a:pt x="2808313" y="530551"/>
                  <a:pt x="3387187" y="1152444"/>
                  <a:pt x="3733774" y="1903498"/>
                </a:cubicBezTo>
                <a:cubicBezTo>
                  <a:pt x="3907067" y="2279025"/>
                  <a:pt x="4050634" y="2780126"/>
                  <a:pt x="4141918" y="3300848"/>
                </a:cubicBezTo>
                <a:close/>
              </a:path>
            </a:pathLst>
          </a:custGeom>
          <a:solidFill>
            <a:srgbClr val="ECC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 rot="20849626">
            <a:off x="3891717" y="3519001"/>
            <a:ext cx="8600652" cy="4175485"/>
          </a:xfrm>
          <a:custGeom>
            <a:avLst/>
            <a:gdLst>
              <a:gd name="connsiteX0" fmla="*/ 6469907 w 8600652"/>
              <a:gd name="connsiteY0" fmla="*/ 159636 h 4175485"/>
              <a:gd name="connsiteX1" fmla="*/ 7184969 w 8600652"/>
              <a:gd name="connsiteY1" fmla="*/ 354293 h 4175485"/>
              <a:gd name="connsiteX2" fmla="*/ 8451002 w 8600652"/>
              <a:gd name="connsiteY2" fmla="*/ 1055350 h 4175485"/>
              <a:gd name="connsiteX3" fmla="*/ 8600652 w 8600652"/>
              <a:gd name="connsiteY3" fmla="*/ 1171841 h 4175485"/>
              <a:gd name="connsiteX4" fmla="*/ 7934419 w 8600652"/>
              <a:gd name="connsiteY4" fmla="*/ 4175485 h 4175485"/>
              <a:gd name="connsiteX5" fmla="*/ 0 w 8600652"/>
              <a:gd name="connsiteY5" fmla="*/ 2415561 h 4175485"/>
              <a:gd name="connsiteX6" fmla="*/ 70266 w 8600652"/>
              <a:gd name="connsiteY6" fmla="*/ 2324947 h 4175485"/>
              <a:gd name="connsiteX7" fmla="*/ 3028049 w 8600652"/>
              <a:gd name="connsiteY7" fmla="*/ 245851 h 4175485"/>
              <a:gd name="connsiteX8" fmla="*/ 6469907 w 8600652"/>
              <a:gd name="connsiteY8" fmla="*/ 159636 h 41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0652" h="4175485">
                <a:moveTo>
                  <a:pt x="6469907" y="159636"/>
                </a:moveTo>
                <a:cubicBezTo>
                  <a:pt x="6723881" y="212317"/>
                  <a:pt x="6964697" y="277480"/>
                  <a:pt x="7184969" y="354293"/>
                </a:cubicBezTo>
                <a:cubicBezTo>
                  <a:pt x="7625512" y="507919"/>
                  <a:pt x="8054195" y="758124"/>
                  <a:pt x="8451002" y="1055350"/>
                </a:cubicBezTo>
                <a:lnTo>
                  <a:pt x="8600652" y="1171841"/>
                </a:lnTo>
                <a:lnTo>
                  <a:pt x="7934419" y="4175485"/>
                </a:lnTo>
                <a:lnTo>
                  <a:pt x="0" y="2415561"/>
                </a:lnTo>
                <a:lnTo>
                  <a:pt x="70266" y="2324947"/>
                </a:lnTo>
                <a:cubicBezTo>
                  <a:pt x="689498" y="1569646"/>
                  <a:pt x="1957942" y="577953"/>
                  <a:pt x="3028049" y="245851"/>
                </a:cubicBezTo>
                <a:cubicBezTo>
                  <a:pt x="4021718" y="-62529"/>
                  <a:pt x="5369351" y="-68648"/>
                  <a:pt x="6469907" y="159636"/>
                </a:cubicBezTo>
                <a:close/>
              </a:path>
            </a:pathLst>
          </a:custGeom>
          <a:solidFill>
            <a:srgbClr val="B8D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0694" y="261769"/>
            <a:ext cx="11610613" cy="6334463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42900" dist="50800" dir="13500000">
              <a:schemeClr val="tx1">
                <a:lumMod val="65000"/>
                <a:lumOff val="3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21028884">
            <a:off x="-457888" y="104110"/>
            <a:ext cx="3743211" cy="5226173"/>
          </a:xfrm>
          <a:custGeom>
            <a:avLst/>
            <a:gdLst>
              <a:gd name="connsiteX0" fmla="*/ 876304 w 3743211"/>
              <a:gd name="connsiteY0" fmla="*/ 0 h 5226173"/>
              <a:gd name="connsiteX1" fmla="*/ 1010856 w 3743211"/>
              <a:gd name="connsiteY1" fmla="*/ 23697 h 5226173"/>
              <a:gd name="connsiteX2" fmla="*/ 3743211 w 3743211"/>
              <a:gd name="connsiteY2" fmla="*/ 2567576 h 5226173"/>
              <a:gd name="connsiteX3" fmla="*/ 252063 w 3743211"/>
              <a:gd name="connsiteY3" fmla="*/ 5217455 h 5226173"/>
              <a:gd name="connsiteX4" fmla="*/ 0 w 3743211"/>
              <a:gd name="connsiteY4" fmla="*/ 5226173 h 52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211" h="5226173">
                <a:moveTo>
                  <a:pt x="876304" y="0"/>
                </a:moveTo>
                <a:lnTo>
                  <a:pt x="1010856" y="23697"/>
                </a:lnTo>
                <a:cubicBezTo>
                  <a:pt x="2593844" y="360943"/>
                  <a:pt x="3743211" y="1372321"/>
                  <a:pt x="3743211" y="2567576"/>
                </a:cubicBezTo>
                <a:cubicBezTo>
                  <a:pt x="3743211" y="3946716"/>
                  <a:pt x="2212989" y="5081050"/>
                  <a:pt x="252063" y="5217455"/>
                </a:cubicBezTo>
                <a:lnTo>
                  <a:pt x="0" y="5226173"/>
                </a:ln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 rot="20875348">
            <a:off x="3995092" y="-641970"/>
            <a:ext cx="8006756" cy="5621903"/>
          </a:xfrm>
          <a:custGeom>
            <a:avLst/>
            <a:gdLst>
              <a:gd name="connsiteX0" fmla="*/ 1232562 w 8006756"/>
              <a:gd name="connsiteY0" fmla="*/ 0 h 5621903"/>
              <a:gd name="connsiteX1" fmla="*/ 8006756 w 8006756"/>
              <a:gd name="connsiteY1" fmla="*/ 1449483 h 5621903"/>
              <a:gd name="connsiteX2" fmla="*/ 7967233 w 8006756"/>
              <a:gd name="connsiteY2" fmla="*/ 1482648 h 5621903"/>
              <a:gd name="connsiteX3" fmla="*/ 2618099 w 8006756"/>
              <a:gd name="connsiteY3" fmla="*/ 4994026 h 5621903"/>
              <a:gd name="connsiteX4" fmla="*/ 12363 w 8006756"/>
              <a:gd name="connsiteY4" fmla="*/ 5025939 h 5621903"/>
              <a:gd name="connsiteX5" fmla="*/ 1181098 w 8006756"/>
              <a:gd name="connsiteY5" fmla="*/ 108548 h 56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6756" h="5621903">
                <a:moveTo>
                  <a:pt x="1232562" y="0"/>
                </a:moveTo>
                <a:lnTo>
                  <a:pt x="8006756" y="1449483"/>
                </a:lnTo>
                <a:lnTo>
                  <a:pt x="7967233" y="1482648"/>
                </a:lnTo>
                <a:cubicBezTo>
                  <a:pt x="6747782" y="2491507"/>
                  <a:pt x="3920705" y="4406638"/>
                  <a:pt x="2618099" y="4994026"/>
                </a:cubicBezTo>
                <a:cubicBezTo>
                  <a:pt x="1273473" y="5600363"/>
                  <a:pt x="141815" y="6020543"/>
                  <a:pt x="12363" y="5025939"/>
                </a:cubicBezTo>
                <a:cubicBezTo>
                  <a:pt x="-88770" y="4248904"/>
                  <a:pt x="442184" y="1722114"/>
                  <a:pt x="1181098" y="108548"/>
                </a:cubicBez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 rot="1850013">
            <a:off x="-628754" y="-780263"/>
            <a:ext cx="7494157" cy="5733808"/>
          </a:xfrm>
          <a:custGeom>
            <a:avLst/>
            <a:gdLst>
              <a:gd name="connsiteX0" fmla="*/ 0 w 7494157"/>
              <a:gd name="connsiteY0" fmla="*/ 2673472 h 5733808"/>
              <a:gd name="connsiteX1" fmla="*/ 4478827 w 7494157"/>
              <a:gd name="connsiteY1" fmla="*/ 0 h 5733808"/>
              <a:gd name="connsiteX2" fmla="*/ 4570566 w 7494157"/>
              <a:gd name="connsiteY2" fmla="*/ 48408 h 5733808"/>
              <a:gd name="connsiteX3" fmla="*/ 6671685 w 7494157"/>
              <a:gd name="connsiteY3" fmla="*/ 1971991 h 5733808"/>
              <a:gd name="connsiteX4" fmla="*/ 7484575 w 7494157"/>
              <a:gd name="connsiteY4" fmla="*/ 4512272 h 5733808"/>
              <a:gd name="connsiteX5" fmla="*/ 6265240 w 7494157"/>
              <a:gd name="connsiteY5" fmla="*/ 5731606 h 5733808"/>
              <a:gd name="connsiteX6" fmla="*/ 4029793 w 7494157"/>
              <a:gd name="connsiteY6" fmla="*/ 4783235 h 5733808"/>
              <a:gd name="connsiteX7" fmla="*/ 1049197 w 7494157"/>
              <a:gd name="connsiteY7" fmla="*/ 3733252 h 5733808"/>
              <a:gd name="connsiteX8" fmla="*/ 833037 w 7494157"/>
              <a:gd name="connsiteY8" fmla="*/ 3716937 h 5733808"/>
              <a:gd name="connsiteX9" fmla="*/ 622917 w 7494157"/>
              <a:gd name="connsiteY9" fmla="*/ 3717035 h 573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94157" h="5733808">
                <a:moveTo>
                  <a:pt x="0" y="2673472"/>
                </a:moveTo>
                <a:lnTo>
                  <a:pt x="4478827" y="0"/>
                </a:lnTo>
                <a:lnTo>
                  <a:pt x="4570566" y="48408"/>
                </a:lnTo>
                <a:cubicBezTo>
                  <a:pt x="5430719" y="531221"/>
                  <a:pt x="6194678" y="1329865"/>
                  <a:pt x="6671685" y="1971991"/>
                </a:cubicBezTo>
                <a:cubicBezTo>
                  <a:pt x="7258772" y="2762301"/>
                  <a:pt x="7552316" y="3885670"/>
                  <a:pt x="7484575" y="4512272"/>
                </a:cubicBezTo>
                <a:cubicBezTo>
                  <a:pt x="7416833" y="5138874"/>
                  <a:pt x="6841037" y="5686446"/>
                  <a:pt x="6265240" y="5731606"/>
                </a:cubicBezTo>
                <a:cubicBezTo>
                  <a:pt x="5689443" y="5776767"/>
                  <a:pt x="4899134" y="5116294"/>
                  <a:pt x="4029793" y="4783235"/>
                </a:cubicBezTo>
                <a:cubicBezTo>
                  <a:pt x="3160452" y="4450176"/>
                  <a:pt x="2155630" y="3868734"/>
                  <a:pt x="1049197" y="3733252"/>
                </a:cubicBezTo>
                <a:cubicBezTo>
                  <a:pt x="980045" y="3724785"/>
                  <a:pt x="907827" y="3719493"/>
                  <a:pt x="833037" y="3716937"/>
                </a:cubicBezTo>
                <a:lnTo>
                  <a:pt x="622917" y="3717035"/>
                </a:lnTo>
                <a:close/>
              </a:path>
            </a:pathLst>
          </a:custGeom>
          <a:solidFill>
            <a:srgbClr val="FCD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rot="21028884">
            <a:off x="8288602" y="-213519"/>
            <a:ext cx="4327338" cy="5843971"/>
          </a:xfrm>
          <a:custGeom>
            <a:avLst/>
            <a:gdLst>
              <a:gd name="connsiteX0" fmla="*/ 1115765 w 4327338"/>
              <a:gd name="connsiteY0" fmla="*/ 0 h 5843971"/>
              <a:gd name="connsiteX1" fmla="*/ 4327338 w 4327338"/>
              <a:gd name="connsiteY1" fmla="*/ 538504 h 5843971"/>
              <a:gd name="connsiteX2" fmla="*/ 3437738 w 4327338"/>
              <a:gd name="connsiteY2" fmla="*/ 5843971 h 5843971"/>
              <a:gd name="connsiteX3" fmla="*/ 3416552 w 4327338"/>
              <a:gd name="connsiteY3" fmla="*/ 5843006 h 5843971"/>
              <a:gd name="connsiteX4" fmla="*/ 0 w 4327338"/>
              <a:gd name="connsiteY4" fmla="*/ 2428128 h 5843971"/>
              <a:gd name="connsiteX5" fmla="*/ 1114651 w 4327338"/>
              <a:gd name="connsiteY5" fmla="*/ 913 h 584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7338" h="5843971">
                <a:moveTo>
                  <a:pt x="1115765" y="0"/>
                </a:moveTo>
                <a:lnTo>
                  <a:pt x="4327338" y="538504"/>
                </a:lnTo>
                <a:lnTo>
                  <a:pt x="3437738" y="5843971"/>
                </a:lnTo>
                <a:lnTo>
                  <a:pt x="3416552" y="5843006"/>
                </a:lnTo>
                <a:cubicBezTo>
                  <a:pt x="1497526" y="5667222"/>
                  <a:pt x="0" y="4205415"/>
                  <a:pt x="0" y="2428128"/>
                </a:cubicBezTo>
                <a:cubicBezTo>
                  <a:pt x="0" y="1480242"/>
                  <a:pt x="425963" y="622092"/>
                  <a:pt x="1114651" y="913"/>
                </a:cubicBezTo>
                <a:close/>
              </a:path>
            </a:pathLst>
          </a:custGeom>
          <a:solidFill>
            <a:srgbClr val="F37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 rot="16780084">
            <a:off x="1168235" y="1940199"/>
            <a:ext cx="4249566" cy="6646806"/>
          </a:xfrm>
          <a:custGeom>
            <a:avLst/>
            <a:gdLst>
              <a:gd name="connsiteX0" fmla="*/ 4141918 w 4249566"/>
              <a:gd name="connsiteY0" fmla="*/ 3300848 h 6646806"/>
              <a:gd name="connsiteX1" fmla="*/ 4058238 w 4249566"/>
              <a:gd name="connsiteY1" fmla="*/ 5577443 h 6646806"/>
              <a:gd name="connsiteX2" fmla="*/ 1403529 w 4249566"/>
              <a:gd name="connsiteY2" fmla="*/ 6572468 h 6646806"/>
              <a:gd name="connsiteX3" fmla="*/ 1218209 w 4249566"/>
              <a:gd name="connsiteY3" fmla="*/ 6508331 h 6646806"/>
              <a:gd name="connsiteX4" fmla="*/ 1034706 w 4249566"/>
              <a:gd name="connsiteY4" fmla="*/ 6418566 h 6646806"/>
              <a:gd name="connsiteX5" fmla="*/ 0 w 4249566"/>
              <a:gd name="connsiteY5" fmla="*/ 344920 h 6646806"/>
              <a:gd name="connsiteX6" fmla="*/ 2024653 w 4249566"/>
              <a:gd name="connsiteY6" fmla="*/ 0 h 6646806"/>
              <a:gd name="connsiteX7" fmla="*/ 2071815 w 4249566"/>
              <a:gd name="connsiteY7" fmla="*/ 29749 h 6646806"/>
              <a:gd name="connsiteX8" fmla="*/ 3733774 w 4249566"/>
              <a:gd name="connsiteY8" fmla="*/ 1903498 h 6646806"/>
              <a:gd name="connsiteX9" fmla="*/ 4141918 w 4249566"/>
              <a:gd name="connsiteY9" fmla="*/ 3300848 h 664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9566" h="6646806">
                <a:moveTo>
                  <a:pt x="4141918" y="3300848"/>
                </a:moveTo>
                <a:cubicBezTo>
                  <a:pt x="4294058" y="4168718"/>
                  <a:pt x="4300971" y="5091093"/>
                  <a:pt x="4058238" y="5577443"/>
                </a:cubicBezTo>
                <a:cubicBezTo>
                  <a:pt x="3669864" y="6355603"/>
                  <a:pt x="2396587" y="6840359"/>
                  <a:pt x="1403529" y="6572468"/>
                </a:cubicBezTo>
                <a:cubicBezTo>
                  <a:pt x="1341462" y="6555725"/>
                  <a:pt x="1279704" y="6534173"/>
                  <a:pt x="1218209" y="6508331"/>
                </a:cubicBezTo>
                <a:lnTo>
                  <a:pt x="1034706" y="6418566"/>
                </a:lnTo>
                <a:lnTo>
                  <a:pt x="0" y="344920"/>
                </a:lnTo>
                <a:lnTo>
                  <a:pt x="2024653" y="0"/>
                </a:lnTo>
                <a:lnTo>
                  <a:pt x="2071815" y="29749"/>
                </a:lnTo>
                <a:cubicBezTo>
                  <a:pt x="2808313" y="530551"/>
                  <a:pt x="3387187" y="1152444"/>
                  <a:pt x="3733774" y="1903498"/>
                </a:cubicBezTo>
                <a:cubicBezTo>
                  <a:pt x="3907067" y="2279025"/>
                  <a:pt x="4050634" y="2780126"/>
                  <a:pt x="4141918" y="3300848"/>
                </a:cubicBezTo>
                <a:close/>
              </a:path>
            </a:pathLst>
          </a:custGeom>
          <a:solidFill>
            <a:srgbClr val="ECC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 rot="20849626">
            <a:off x="3891717" y="3519001"/>
            <a:ext cx="8600652" cy="4175485"/>
          </a:xfrm>
          <a:custGeom>
            <a:avLst/>
            <a:gdLst>
              <a:gd name="connsiteX0" fmla="*/ 6469907 w 8600652"/>
              <a:gd name="connsiteY0" fmla="*/ 159636 h 4175485"/>
              <a:gd name="connsiteX1" fmla="*/ 7184969 w 8600652"/>
              <a:gd name="connsiteY1" fmla="*/ 354293 h 4175485"/>
              <a:gd name="connsiteX2" fmla="*/ 8451002 w 8600652"/>
              <a:gd name="connsiteY2" fmla="*/ 1055350 h 4175485"/>
              <a:gd name="connsiteX3" fmla="*/ 8600652 w 8600652"/>
              <a:gd name="connsiteY3" fmla="*/ 1171841 h 4175485"/>
              <a:gd name="connsiteX4" fmla="*/ 7934419 w 8600652"/>
              <a:gd name="connsiteY4" fmla="*/ 4175485 h 4175485"/>
              <a:gd name="connsiteX5" fmla="*/ 0 w 8600652"/>
              <a:gd name="connsiteY5" fmla="*/ 2415561 h 4175485"/>
              <a:gd name="connsiteX6" fmla="*/ 70266 w 8600652"/>
              <a:gd name="connsiteY6" fmla="*/ 2324947 h 4175485"/>
              <a:gd name="connsiteX7" fmla="*/ 3028049 w 8600652"/>
              <a:gd name="connsiteY7" fmla="*/ 245851 h 4175485"/>
              <a:gd name="connsiteX8" fmla="*/ 6469907 w 8600652"/>
              <a:gd name="connsiteY8" fmla="*/ 159636 h 41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0652" h="4175485">
                <a:moveTo>
                  <a:pt x="6469907" y="159636"/>
                </a:moveTo>
                <a:cubicBezTo>
                  <a:pt x="6723881" y="212317"/>
                  <a:pt x="6964697" y="277480"/>
                  <a:pt x="7184969" y="354293"/>
                </a:cubicBezTo>
                <a:cubicBezTo>
                  <a:pt x="7625512" y="507919"/>
                  <a:pt x="8054195" y="758124"/>
                  <a:pt x="8451002" y="1055350"/>
                </a:cubicBezTo>
                <a:lnTo>
                  <a:pt x="8600652" y="1171841"/>
                </a:lnTo>
                <a:lnTo>
                  <a:pt x="7934419" y="4175485"/>
                </a:lnTo>
                <a:lnTo>
                  <a:pt x="0" y="2415561"/>
                </a:lnTo>
                <a:lnTo>
                  <a:pt x="70266" y="2324947"/>
                </a:lnTo>
                <a:cubicBezTo>
                  <a:pt x="689498" y="1569646"/>
                  <a:pt x="1957942" y="577953"/>
                  <a:pt x="3028049" y="245851"/>
                </a:cubicBezTo>
                <a:cubicBezTo>
                  <a:pt x="4021718" y="-62529"/>
                  <a:pt x="5369351" y="-68648"/>
                  <a:pt x="6469907" y="159636"/>
                </a:cubicBezTo>
                <a:close/>
              </a:path>
            </a:pathLst>
          </a:custGeom>
          <a:solidFill>
            <a:srgbClr val="B8D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90694" y="871369"/>
            <a:ext cx="11610613" cy="6008507"/>
          </a:xfrm>
          <a:custGeom>
            <a:avLst/>
            <a:gdLst>
              <a:gd name="connsiteX0" fmla="*/ 343391 w 11610613"/>
              <a:gd name="connsiteY0" fmla="*/ 0 h 6008507"/>
              <a:gd name="connsiteX1" fmla="*/ 11267222 w 11610613"/>
              <a:gd name="connsiteY1" fmla="*/ 0 h 6008507"/>
              <a:gd name="connsiteX2" fmla="*/ 11610613 w 11610613"/>
              <a:gd name="connsiteY2" fmla="*/ 343391 h 6008507"/>
              <a:gd name="connsiteX3" fmla="*/ 11610613 w 11610613"/>
              <a:gd name="connsiteY3" fmla="*/ 5991072 h 6008507"/>
              <a:gd name="connsiteX4" fmla="*/ 11608855 w 11610613"/>
              <a:gd name="connsiteY4" fmla="*/ 6008507 h 6008507"/>
              <a:gd name="connsiteX5" fmla="*/ 1758 w 11610613"/>
              <a:gd name="connsiteY5" fmla="*/ 6008507 h 6008507"/>
              <a:gd name="connsiteX6" fmla="*/ 0 w 11610613"/>
              <a:gd name="connsiteY6" fmla="*/ 5991072 h 6008507"/>
              <a:gd name="connsiteX7" fmla="*/ 0 w 11610613"/>
              <a:gd name="connsiteY7" fmla="*/ 343391 h 6008507"/>
              <a:gd name="connsiteX8" fmla="*/ 343391 w 11610613"/>
              <a:gd name="connsiteY8" fmla="*/ 0 h 600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0613" h="6008507">
                <a:moveTo>
                  <a:pt x="343391" y="0"/>
                </a:moveTo>
                <a:lnTo>
                  <a:pt x="11267222" y="0"/>
                </a:lnTo>
                <a:cubicBezTo>
                  <a:pt x="11456872" y="0"/>
                  <a:pt x="11610613" y="153741"/>
                  <a:pt x="11610613" y="343391"/>
                </a:cubicBezTo>
                <a:lnTo>
                  <a:pt x="11610613" y="5991072"/>
                </a:lnTo>
                <a:lnTo>
                  <a:pt x="11608855" y="6008507"/>
                </a:lnTo>
                <a:lnTo>
                  <a:pt x="1758" y="6008507"/>
                </a:lnTo>
                <a:lnTo>
                  <a:pt x="0" y="5991072"/>
                </a:lnTo>
                <a:lnTo>
                  <a:pt x="0" y="343391"/>
                </a:lnTo>
                <a:cubicBezTo>
                  <a:pt x="0" y="153741"/>
                  <a:pt x="153741" y="0"/>
                  <a:pt x="3433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42900" dist="50800" dir="13500000">
              <a:schemeClr val="tx1">
                <a:lumMod val="65000"/>
                <a:lumOff val="3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21028884">
            <a:off x="-457888" y="104110"/>
            <a:ext cx="3743211" cy="5226173"/>
          </a:xfrm>
          <a:custGeom>
            <a:avLst/>
            <a:gdLst>
              <a:gd name="connsiteX0" fmla="*/ 876304 w 3743211"/>
              <a:gd name="connsiteY0" fmla="*/ 0 h 5226173"/>
              <a:gd name="connsiteX1" fmla="*/ 1010856 w 3743211"/>
              <a:gd name="connsiteY1" fmla="*/ 23697 h 5226173"/>
              <a:gd name="connsiteX2" fmla="*/ 3743211 w 3743211"/>
              <a:gd name="connsiteY2" fmla="*/ 2567576 h 5226173"/>
              <a:gd name="connsiteX3" fmla="*/ 252063 w 3743211"/>
              <a:gd name="connsiteY3" fmla="*/ 5217455 h 5226173"/>
              <a:gd name="connsiteX4" fmla="*/ 0 w 3743211"/>
              <a:gd name="connsiteY4" fmla="*/ 5226173 h 52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211" h="5226173">
                <a:moveTo>
                  <a:pt x="876304" y="0"/>
                </a:moveTo>
                <a:lnTo>
                  <a:pt x="1010856" y="23697"/>
                </a:lnTo>
                <a:cubicBezTo>
                  <a:pt x="2593844" y="360943"/>
                  <a:pt x="3743211" y="1372321"/>
                  <a:pt x="3743211" y="2567576"/>
                </a:cubicBezTo>
                <a:cubicBezTo>
                  <a:pt x="3743211" y="3946716"/>
                  <a:pt x="2212989" y="5081050"/>
                  <a:pt x="252063" y="5217455"/>
                </a:cubicBezTo>
                <a:lnTo>
                  <a:pt x="0" y="5226173"/>
                </a:ln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 rot="20875348">
            <a:off x="3995092" y="-641970"/>
            <a:ext cx="8006756" cy="5621903"/>
          </a:xfrm>
          <a:custGeom>
            <a:avLst/>
            <a:gdLst>
              <a:gd name="connsiteX0" fmla="*/ 1232562 w 8006756"/>
              <a:gd name="connsiteY0" fmla="*/ 0 h 5621903"/>
              <a:gd name="connsiteX1" fmla="*/ 8006756 w 8006756"/>
              <a:gd name="connsiteY1" fmla="*/ 1449483 h 5621903"/>
              <a:gd name="connsiteX2" fmla="*/ 7967233 w 8006756"/>
              <a:gd name="connsiteY2" fmla="*/ 1482648 h 5621903"/>
              <a:gd name="connsiteX3" fmla="*/ 2618099 w 8006756"/>
              <a:gd name="connsiteY3" fmla="*/ 4994026 h 5621903"/>
              <a:gd name="connsiteX4" fmla="*/ 12363 w 8006756"/>
              <a:gd name="connsiteY4" fmla="*/ 5025939 h 5621903"/>
              <a:gd name="connsiteX5" fmla="*/ 1181098 w 8006756"/>
              <a:gd name="connsiteY5" fmla="*/ 108548 h 56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6756" h="5621903">
                <a:moveTo>
                  <a:pt x="1232562" y="0"/>
                </a:moveTo>
                <a:lnTo>
                  <a:pt x="8006756" y="1449483"/>
                </a:lnTo>
                <a:lnTo>
                  <a:pt x="7967233" y="1482648"/>
                </a:lnTo>
                <a:cubicBezTo>
                  <a:pt x="6747782" y="2491507"/>
                  <a:pt x="3920705" y="4406638"/>
                  <a:pt x="2618099" y="4994026"/>
                </a:cubicBezTo>
                <a:cubicBezTo>
                  <a:pt x="1273473" y="5600363"/>
                  <a:pt x="141815" y="6020543"/>
                  <a:pt x="12363" y="5025939"/>
                </a:cubicBezTo>
                <a:cubicBezTo>
                  <a:pt x="-88770" y="4248904"/>
                  <a:pt x="442184" y="1722114"/>
                  <a:pt x="1181098" y="108548"/>
                </a:cubicBezTo>
                <a:close/>
              </a:path>
            </a:pathLst>
          </a:custGeom>
          <a:solidFill>
            <a:srgbClr val="669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rot="1850013">
            <a:off x="-628754" y="-780263"/>
            <a:ext cx="7494157" cy="5733808"/>
          </a:xfrm>
          <a:custGeom>
            <a:avLst/>
            <a:gdLst>
              <a:gd name="connsiteX0" fmla="*/ 0 w 7494157"/>
              <a:gd name="connsiteY0" fmla="*/ 2673472 h 5733808"/>
              <a:gd name="connsiteX1" fmla="*/ 4478827 w 7494157"/>
              <a:gd name="connsiteY1" fmla="*/ 0 h 5733808"/>
              <a:gd name="connsiteX2" fmla="*/ 4570566 w 7494157"/>
              <a:gd name="connsiteY2" fmla="*/ 48408 h 5733808"/>
              <a:gd name="connsiteX3" fmla="*/ 6671685 w 7494157"/>
              <a:gd name="connsiteY3" fmla="*/ 1971991 h 5733808"/>
              <a:gd name="connsiteX4" fmla="*/ 7484575 w 7494157"/>
              <a:gd name="connsiteY4" fmla="*/ 4512272 h 5733808"/>
              <a:gd name="connsiteX5" fmla="*/ 6265240 w 7494157"/>
              <a:gd name="connsiteY5" fmla="*/ 5731606 h 5733808"/>
              <a:gd name="connsiteX6" fmla="*/ 4029793 w 7494157"/>
              <a:gd name="connsiteY6" fmla="*/ 4783235 h 5733808"/>
              <a:gd name="connsiteX7" fmla="*/ 1049197 w 7494157"/>
              <a:gd name="connsiteY7" fmla="*/ 3733252 h 5733808"/>
              <a:gd name="connsiteX8" fmla="*/ 833037 w 7494157"/>
              <a:gd name="connsiteY8" fmla="*/ 3716937 h 5733808"/>
              <a:gd name="connsiteX9" fmla="*/ 622917 w 7494157"/>
              <a:gd name="connsiteY9" fmla="*/ 3717035 h 573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94157" h="5733808">
                <a:moveTo>
                  <a:pt x="0" y="2673472"/>
                </a:moveTo>
                <a:lnTo>
                  <a:pt x="4478827" y="0"/>
                </a:lnTo>
                <a:lnTo>
                  <a:pt x="4570566" y="48408"/>
                </a:lnTo>
                <a:cubicBezTo>
                  <a:pt x="5430719" y="531221"/>
                  <a:pt x="6194678" y="1329865"/>
                  <a:pt x="6671685" y="1971991"/>
                </a:cubicBezTo>
                <a:cubicBezTo>
                  <a:pt x="7258772" y="2762301"/>
                  <a:pt x="7552316" y="3885670"/>
                  <a:pt x="7484575" y="4512272"/>
                </a:cubicBezTo>
                <a:cubicBezTo>
                  <a:pt x="7416833" y="5138874"/>
                  <a:pt x="6841037" y="5686446"/>
                  <a:pt x="6265240" y="5731606"/>
                </a:cubicBezTo>
                <a:cubicBezTo>
                  <a:pt x="5689443" y="5776767"/>
                  <a:pt x="4899134" y="5116294"/>
                  <a:pt x="4029793" y="4783235"/>
                </a:cubicBezTo>
                <a:cubicBezTo>
                  <a:pt x="3160452" y="4450176"/>
                  <a:pt x="2155630" y="3868734"/>
                  <a:pt x="1049197" y="3733252"/>
                </a:cubicBezTo>
                <a:cubicBezTo>
                  <a:pt x="980045" y="3724785"/>
                  <a:pt x="907827" y="3719493"/>
                  <a:pt x="833037" y="3716937"/>
                </a:cubicBezTo>
                <a:lnTo>
                  <a:pt x="622917" y="3717035"/>
                </a:lnTo>
                <a:close/>
              </a:path>
            </a:pathLst>
          </a:custGeom>
          <a:solidFill>
            <a:srgbClr val="FCD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 rot="21028884">
            <a:off x="8288602" y="-213519"/>
            <a:ext cx="4327338" cy="5843971"/>
          </a:xfrm>
          <a:custGeom>
            <a:avLst/>
            <a:gdLst>
              <a:gd name="connsiteX0" fmla="*/ 1115765 w 4327338"/>
              <a:gd name="connsiteY0" fmla="*/ 0 h 5843971"/>
              <a:gd name="connsiteX1" fmla="*/ 4327338 w 4327338"/>
              <a:gd name="connsiteY1" fmla="*/ 538504 h 5843971"/>
              <a:gd name="connsiteX2" fmla="*/ 3437738 w 4327338"/>
              <a:gd name="connsiteY2" fmla="*/ 5843971 h 5843971"/>
              <a:gd name="connsiteX3" fmla="*/ 3416552 w 4327338"/>
              <a:gd name="connsiteY3" fmla="*/ 5843006 h 5843971"/>
              <a:gd name="connsiteX4" fmla="*/ 0 w 4327338"/>
              <a:gd name="connsiteY4" fmla="*/ 2428128 h 5843971"/>
              <a:gd name="connsiteX5" fmla="*/ 1114651 w 4327338"/>
              <a:gd name="connsiteY5" fmla="*/ 913 h 584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7338" h="5843971">
                <a:moveTo>
                  <a:pt x="1115765" y="0"/>
                </a:moveTo>
                <a:lnTo>
                  <a:pt x="4327338" y="538504"/>
                </a:lnTo>
                <a:lnTo>
                  <a:pt x="3437738" y="5843971"/>
                </a:lnTo>
                <a:lnTo>
                  <a:pt x="3416552" y="5843006"/>
                </a:lnTo>
                <a:cubicBezTo>
                  <a:pt x="1497526" y="5667222"/>
                  <a:pt x="0" y="4205415"/>
                  <a:pt x="0" y="2428128"/>
                </a:cubicBezTo>
                <a:cubicBezTo>
                  <a:pt x="0" y="1480242"/>
                  <a:pt x="425963" y="622092"/>
                  <a:pt x="1114651" y="913"/>
                </a:cubicBezTo>
                <a:close/>
              </a:path>
            </a:pathLst>
          </a:custGeom>
          <a:solidFill>
            <a:srgbClr val="F37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 rot="16780084">
            <a:off x="1168235" y="1940199"/>
            <a:ext cx="4249566" cy="6646806"/>
          </a:xfrm>
          <a:custGeom>
            <a:avLst/>
            <a:gdLst>
              <a:gd name="connsiteX0" fmla="*/ 4141918 w 4249566"/>
              <a:gd name="connsiteY0" fmla="*/ 3300848 h 6646806"/>
              <a:gd name="connsiteX1" fmla="*/ 4058238 w 4249566"/>
              <a:gd name="connsiteY1" fmla="*/ 5577443 h 6646806"/>
              <a:gd name="connsiteX2" fmla="*/ 1403529 w 4249566"/>
              <a:gd name="connsiteY2" fmla="*/ 6572468 h 6646806"/>
              <a:gd name="connsiteX3" fmla="*/ 1218209 w 4249566"/>
              <a:gd name="connsiteY3" fmla="*/ 6508331 h 6646806"/>
              <a:gd name="connsiteX4" fmla="*/ 1034706 w 4249566"/>
              <a:gd name="connsiteY4" fmla="*/ 6418566 h 6646806"/>
              <a:gd name="connsiteX5" fmla="*/ 0 w 4249566"/>
              <a:gd name="connsiteY5" fmla="*/ 344920 h 6646806"/>
              <a:gd name="connsiteX6" fmla="*/ 2024653 w 4249566"/>
              <a:gd name="connsiteY6" fmla="*/ 0 h 6646806"/>
              <a:gd name="connsiteX7" fmla="*/ 2071815 w 4249566"/>
              <a:gd name="connsiteY7" fmla="*/ 29749 h 6646806"/>
              <a:gd name="connsiteX8" fmla="*/ 3733774 w 4249566"/>
              <a:gd name="connsiteY8" fmla="*/ 1903498 h 6646806"/>
              <a:gd name="connsiteX9" fmla="*/ 4141918 w 4249566"/>
              <a:gd name="connsiteY9" fmla="*/ 3300848 h 664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9566" h="6646806">
                <a:moveTo>
                  <a:pt x="4141918" y="3300848"/>
                </a:moveTo>
                <a:cubicBezTo>
                  <a:pt x="4294058" y="4168718"/>
                  <a:pt x="4300971" y="5091093"/>
                  <a:pt x="4058238" y="5577443"/>
                </a:cubicBezTo>
                <a:cubicBezTo>
                  <a:pt x="3669864" y="6355603"/>
                  <a:pt x="2396587" y="6840359"/>
                  <a:pt x="1403529" y="6572468"/>
                </a:cubicBezTo>
                <a:cubicBezTo>
                  <a:pt x="1341462" y="6555725"/>
                  <a:pt x="1279704" y="6534173"/>
                  <a:pt x="1218209" y="6508331"/>
                </a:cubicBezTo>
                <a:lnTo>
                  <a:pt x="1034706" y="6418566"/>
                </a:lnTo>
                <a:lnTo>
                  <a:pt x="0" y="344920"/>
                </a:lnTo>
                <a:lnTo>
                  <a:pt x="2024653" y="0"/>
                </a:lnTo>
                <a:lnTo>
                  <a:pt x="2071815" y="29749"/>
                </a:lnTo>
                <a:cubicBezTo>
                  <a:pt x="2808313" y="530551"/>
                  <a:pt x="3387187" y="1152444"/>
                  <a:pt x="3733774" y="1903498"/>
                </a:cubicBezTo>
                <a:cubicBezTo>
                  <a:pt x="3907067" y="2279025"/>
                  <a:pt x="4050634" y="2780126"/>
                  <a:pt x="4141918" y="3300848"/>
                </a:cubicBezTo>
                <a:close/>
              </a:path>
            </a:pathLst>
          </a:custGeom>
          <a:solidFill>
            <a:srgbClr val="ECC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 rot="20849626">
            <a:off x="3891717" y="3519001"/>
            <a:ext cx="8600652" cy="4175485"/>
          </a:xfrm>
          <a:custGeom>
            <a:avLst/>
            <a:gdLst>
              <a:gd name="connsiteX0" fmla="*/ 6469907 w 8600652"/>
              <a:gd name="connsiteY0" fmla="*/ 159636 h 4175485"/>
              <a:gd name="connsiteX1" fmla="*/ 7184969 w 8600652"/>
              <a:gd name="connsiteY1" fmla="*/ 354293 h 4175485"/>
              <a:gd name="connsiteX2" fmla="*/ 8451002 w 8600652"/>
              <a:gd name="connsiteY2" fmla="*/ 1055350 h 4175485"/>
              <a:gd name="connsiteX3" fmla="*/ 8600652 w 8600652"/>
              <a:gd name="connsiteY3" fmla="*/ 1171841 h 4175485"/>
              <a:gd name="connsiteX4" fmla="*/ 7934419 w 8600652"/>
              <a:gd name="connsiteY4" fmla="*/ 4175485 h 4175485"/>
              <a:gd name="connsiteX5" fmla="*/ 0 w 8600652"/>
              <a:gd name="connsiteY5" fmla="*/ 2415561 h 4175485"/>
              <a:gd name="connsiteX6" fmla="*/ 70266 w 8600652"/>
              <a:gd name="connsiteY6" fmla="*/ 2324947 h 4175485"/>
              <a:gd name="connsiteX7" fmla="*/ 3028049 w 8600652"/>
              <a:gd name="connsiteY7" fmla="*/ 245851 h 4175485"/>
              <a:gd name="connsiteX8" fmla="*/ 6469907 w 8600652"/>
              <a:gd name="connsiteY8" fmla="*/ 159636 h 41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0652" h="4175485">
                <a:moveTo>
                  <a:pt x="6469907" y="159636"/>
                </a:moveTo>
                <a:cubicBezTo>
                  <a:pt x="6723881" y="212317"/>
                  <a:pt x="6964697" y="277480"/>
                  <a:pt x="7184969" y="354293"/>
                </a:cubicBezTo>
                <a:cubicBezTo>
                  <a:pt x="7625512" y="507919"/>
                  <a:pt x="8054195" y="758124"/>
                  <a:pt x="8451002" y="1055350"/>
                </a:cubicBezTo>
                <a:lnTo>
                  <a:pt x="8600652" y="1171841"/>
                </a:lnTo>
                <a:lnTo>
                  <a:pt x="7934419" y="4175485"/>
                </a:lnTo>
                <a:lnTo>
                  <a:pt x="0" y="2415561"/>
                </a:lnTo>
                <a:lnTo>
                  <a:pt x="70266" y="2324947"/>
                </a:lnTo>
                <a:cubicBezTo>
                  <a:pt x="689498" y="1569646"/>
                  <a:pt x="1957942" y="577953"/>
                  <a:pt x="3028049" y="245851"/>
                </a:cubicBezTo>
                <a:cubicBezTo>
                  <a:pt x="4021718" y="-62529"/>
                  <a:pt x="5369351" y="-68648"/>
                  <a:pt x="6469907" y="159636"/>
                </a:cubicBezTo>
                <a:close/>
              </a:path>
            </a:pathLst>
          </a:custGeom>
          <a:solidFill>
            <a:srgbClr val="B8D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404" y="348941"/>
            <a:ext cx="2157411" cy="573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0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서울남산 장체L"/>
                <a:ea typeface="서울남산 장체L"/>
              </a:rPr>
              <a:t>LAS VEGAS 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430" t="5150" r="27510" b="2580"/>
          <a:stretch>
            <a:fillRect/>
          </a:stretch>
        </p:blipFill>
        <p:spPr>
          <a:xfrm>
            <a:off x="6462633" y="420791"/>
            <a:ext cx="5099236" cy="6016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159" y="912073"/>
            <a:ext cx="5543239" cy="420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주사위를 배팅 해 게임머니를 벌어들이는 보드게임</a:t>
            </a:r>
          </a:p>
          <a:p>
            <a:pPr>
              <a:defRPr/>
            </a:pPr>
            <a:endParaRPr lang="ko-KR" altLang="en-US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en-US" altLang="ko-KR" sz="1500">
                <a:latin typeface="서울남산 장체M"/>
                <a:ea typeface="서울남산 장체M"/>
              </a:rPr>
              <a:t>1~6</a:t>
            </a:r>
            <a:r>
              <a:rPr lang="ko-KR" altLang="en-US" sz="1500">
                <a:latin typeface="서울남산 장체M"/>
                <a:ea typeface="서울남산 장체M"/>
              </a:rPr>
              <a:t>까지의 보드판과 주사위 </a:t>
            </a:r>
            <a:r>
              <a:rPr lang="en-US" altLang="ko-KR" sz="1500">
                <a:latin typeface="서울남산 장체M"/>
                <a:ea typeface="서울남산 장체M"/>
              </a:rPr>
              <a:t>8</a:t>
            </a:r>
            <a:r>
              <a:rPr lang="ko-KR" altLang="en-US" sz="1500">
                <a:latin typeface="서울남산 장체M"/>
                <a:ea typeface="서울남산 장체M"/>
              </a:rPr>
              <a:t>개 그리고 게임머니 </a:t>
            </a:r>
            <a:r>
              <a:rPr lang="en-US" altLang="ko-KR" sz="1500">
                <a:latin typeface="서울남산 장체M"/>
                <a:ea typeface="서울남산 장체M"/>
              </a:rPr>
              <a:t>(1~9$)</a:t>
            </a:r>
            <a:r>
              <a:rPr lang="ko-KR" altLang="en-US" sz="1500">
                <a:latin typeface="서울남산 장체M"/>
                <a:ea typeface="서울남산 장체M"/>
              </a:rPr>
              <a:t>를 사용한다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endParaRPr lang="en-US" altLang="ko-KR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먼저 </a:t>
            </a:r>
            <a:r>
              <a:rPr lang="en-US" altLang="ko-KR" sz="1500">
                <a:latin typeface="서울남산 장체M"/>
                <a:ea typeface="서울남산 장체M"/>
              </a:rPr>
              <a:t>1~6</a:t>
            </a:r>
            <a:r>
              <a:rPr lang="ko-KR" altLang="en-US" sz="1500">
                <a:latin typeface="서울남산 장체M"/>
                <a:ea typeface="서울남산 장체M"/>
              </a:rPr>
              <a:t>까지의 보드판에 게임머니를 세팅한다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r>
              <a:rPr lang="en-US" altLang="ko-KR" sz="1500">
                <a:latin typeface="서울남산 장체M"/>
                <a:ea typeface="서울남산 장체M"/>
              </a:rPr>
              <a:t>1</a:t>
            </a:r>
            <a:r>
              <a:rPr lang="ko-KR" altLang="en-US" sz="1500">
                <a:latin typeface="서울남산 장체M"/>
                <a:ea typeface="서울남산 장체M"/>
              </a:rPr>
              <a:t>보드판 부터 랜덤으로 한 장씩 게임머니를 세팅하는데 보드판에 세팅된</a:t>
            </a: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머니가 </a:t>
            </a:r>
            <a:r>
              <a:rPr lang="en-US" altLang="ko-KR" sz="1500">
                <a:latin typeface="서울남산 장체M"/>
                <a:ea typeface="서울남산 장체M"/>
              </a:rPr>
              <a:t>5</a:t>
            </a:r>
            <a:r>
              <a:rPr lang="ko-KR" altLang="en-US" sz="1500">
                <a:latin typeface="서울남산 장체M"/>
                <a:ea typeface="서울남산 장체M"/>
              </a:rPr>
              <a:t>만원을 넘을 경우 다음 보드판으로 넘어가 세팅한다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endParaRPr lang="en-US" altLang="ko-KR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첫 번째 플레이어부터 주사위 </a:t>
            </a:r>
            <a:r>
              <a:rPr lang="en-US" altLang="ko-KR" sz="1500">
                <a:latin typeface="서울남산 장체M"/>
                <a:ea typeface="서울남산 장체M"/>
              </a:rPr>
              <a:t>8</a:t>
            </a:r>
            <a:r>
              <a:rPr lang="ko-KR" altLang="en-US" sz="1500">
                <a:latin typeface="서울남산 장체M"/>
                <a:ea typeface="서울남산 장체M"/>
              </a:rPr>
              <a:t>개를 한꺼번에 던진 후 배팅 할 숫자를 정한다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한 턴에 한 번 배팅이 가능하며</a:t>
            </a:r>
            <a:r>
              <a:rPr lang="en-US" altLang="ko-KR" sz="1500">
                <a:latin typeface="서울남산 장체M"/>
                <a:ea typeface="서울남산 장체M"/>
              </a:rPr>
              <a:t>,</a:t>
            </a:r>
            <a:r>
              <a:rPr lang="ko-KR" altLang="en-US" sz="1500">
                <a:latin typeface="서울남산 장체M"/>
                <a:ea typeface="서울남산 장체M"/>
              </a:rPr>
              <a:t> 같은 숫자는 모두 한 번에 배팅하여야한다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endParaRPr lang="en-US" altLang="ko-KR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모든 플레이어가 주사위를 전부 다 사용한 경우 라운드가 종료된다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  <a:endParaRPr lang="ko-KR" altLang="en-US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라운드 종료 시 </a:t>
            </a:r>
            <a:r>
              <a:rPr lang="en-US" altLang="ko-KR" sz="1500">
                <a:latin typeface="서울남산 장체M"/>
                <a:ea typeface="서울남산 장체M"/>
              </a:rPr>
              <a:t>1</a:t>
            </a:r>
            <a:r>
              <a:rPr lang="ko-KR" altLang="en-US" sz="1500">
                <a:latin typeface="서울남산 장체M"/>
                <a:ea typeface="서울남산 장체M"/>
              </a:rPr>
              <a:t>보드판부터 세팅된 게임머니를 회수할 수 있는데</a:t>
            </a: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회수 조건은 보드판의 주사위 갯수가 많은 플레이어부터 세팅된 머니 중</a:t>
            </a: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가장 큰 금액부터 획득 할 수 있다</a:t>
            </a:r>
            <a:r>
              <a:rPr lang="en-US" altLang="ko-KR" sz="1500">
                <a:latin typeface="서울남산 장체M"/>
                <a:ea typeface="서울남산 장체M"/>
              </a:rPr>
              <a:t>.</a:t>
            </a: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만약 배팅된 플레이어들의 주사위 갯수가 같을 경우 아무도 회수할 수 없다</a:t>
            </a:r>
            <a:r>
              <a:rPr lang="en-US" altLang="ko-KR" sz="1500">
                <a:latin typeface="서울남산 장체M"/>
                <a:ea typeface="서울남산 장체M"/>
              </a:rPr>
              <a:t>,</a:t>
            </a:r>
          </a:p>
          <a:p>
            <a:pPr>
              <a:defRPr/>
            </a:pPr>
            <a:endParaRPr lang="en-US" altLang="ko-KR" sz="1500">
              <a:latin typeface="서울남산 장체M"/>
              <a:ea typeface="서울남산 장체M"/>
            </a:endParaRPr>
          </a:p>
          <a:p>
            <a:pPr>
              <a:defRPr/>
            </a:pPr>
            <a:r>
              <a:rPr lang="ko-KR" altLang="en-US" sz="1500">
                <a:latin typeface="서울남산 장체M"/>
                <a:ea typeface="서울남산 장체M"/>
              </a:rPr>
              <a:t>예</a:t>
            </a:r>
            <a:r>
              <a:rPr lang="en-US" altLang="ko-KR" sz="1500">
                <a:latin typeface="서울남산 장체M"/>
                <a:ea typeface="서울남산 장체M"/>
              </a:rPr>
              <a:t>)</a:t>
            </a:r>
            <a:r>
              <a:rPr lang="ko-KR" altLang="en-US" sz="1500">
                <a:latin typeface="서울남산 장체M"/>
                <a:ea typeface="서울남산 장체M"/>
              </a:rPr>
              <a:t> 플레이어</a:t>
            </a:r>
            <a:r>
              <a:rPr lang="en-US" altLang="ko-KR" sz="1500">
                <a:latin typeface="서울남산 장체M"/>
                <a:ea typeface="서울남산 장체M"/>
              </a:rPr>
              <a:t>1</a:t>
            </a:r>
            <a:r>
              <a:rPr lang="ko-KR" altLang="en-US" sz="1500">
                <a:latin typeface="서울남산 장체M"/>
                <a:ea typeface="서울남산 장체M"/>
              </a:rPr>
              <a:t> 주사위	      플레이어</a:t>
            </a:r>
            <a:r>
              <a:rPr lang="en-US" altLang="ko-KR" sz="1500">
                <a:latin typeface="서울남산 장체M"/>
                <a:ea typeface="서울남산 장체M"/>
              </a:rPr>
              <a:t>2</a:t>
            </a:r>
            <a:r>
              <a:rPr lang="ko-KR" altLang="en-US" sz="1500">
                <a:latin typeface="서울남산 장체M"/>
                <a:ea typeface="서울남산 장체M"/>
              </a:rPr>
              <a:t> 주사위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332845" y="4873364"/>
            <a:ext cx="187377" cy="202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24883" y="4869148"/>
            <a:ext cx="187377" cy="20299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8155" y="5170044"/>
            <a:ext cx="5427845" cy="766810"/>
            <a:chOff x="490303" y="5451110"/>
            <a:chExt cx="5427845" cy="766810"/>
          </a:xfrm>
        </p:grpSpPr>
        <p:sp>
          <p:nvSpPr>
            <p:cNvPr id="13" name="TextBox 12"/>
            <p:cNvSpPr txBox="1"/>
            <p:nvPr/>
          </p:nvSpPr>
          <p:spPr>
            <a:xfrm>
              <a:off x="490303" y="5853034"/>
              <a:ext cx="765124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1574" y="5853034"/>
              <a:ext cx="765123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4074" y="5853034"/>
              <a:ext cx="765123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3165" y="5853034"/>
              <a:ext cx="765123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2230" y="5853034"/>
              <a:ext cx="765123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3025" y="5853034"/>
              <a:ext cx="765123" cy="36488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837" y="5451110"/>
              <a:ext cx="235251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2$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7517" y="5451110"/>
              <a:ext cx="234221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5$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58756" y="5451110"/>
              <a:ext cx="236032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8$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5140" y="5451110"/>
              <a:ext cx="237125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9$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49119" y="5451110"/>
              <a:ext cx="237125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1$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4094" y="5451110"/>
              <a:ext cx="237594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2$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681" y="5451110"/>
              <a:ext cx="237125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6$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8419" y="5451110"/>
              <a:ext cx="237125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1$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0714" y="5451110"/>
              <a:ext cx="238374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4$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5159" y="5451110"/>
              <a:ext cx="239156" cy="390651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3$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70185" y="6005589"/>
            <a:ext cx="629898" cy="240905"/>
            <a:chOff x="347897" y="6286654"/>
            <a:chExt cx="629898" cy="240905"/>
          </a:xfrm>
        </p:grpSpPr>
        <p:sp>
          <p:nvSpPr>
            <p:cNvPr id="40" name="직사각형 39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9352" y="6286654"/>
              <a:ext cx="468443" cy="240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x2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93658" y="6005589"/>
            <a:ext cx="629897" cy="242153"/>
            <a:chOff x="347897" y="6286655"/>
            <a:chExt cx="629897" cy="242153"/>
          </a:xfrm>
        </p:grpSpPr>
        <p:sp>
          <p:nvSpPr>
            <p:cNvPr id="44" name="직사각형 43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9353" y="6286655"/>
              <a:ext cx="468442" cy="242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x3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2508" y="6233722"/>
            <a:ext cx="1046189" cy="36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2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5$</a:t>
            </a:r>
          </a:p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1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2$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528341" y="6005589"/>
            <a:ext cx="629898" cy="240905"/>
            <a:chOff x="347897" y="6286654"/>
            <a:chExt cx="629898" cy="240905"/>
          </a:xfrm>
        </p:grpSpPr>
        <p:sp>
          <p:nvSpPr>
            <p:cNvPr id="55" name="직사각형 54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9352" y="6286654"/>
              <a:ext cx="468443" cy="240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x2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961339" y="6005589"/>
            <a:ext cx="629897" cy="242153"/>
            <a:chOff x="347897" y="6286655"/>
            <a:chExt cx="629897" cy="242153"/>
          </a:xfrm>
        </p:grpSpPr>
        <p:sp>
          <p:nvSpPr>
            <p:cNvPr id="58" name="직사각형 57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9353" y="6286655"/>
              <a:ext cx="468442" cy="242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x2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597983" y="6243247"/>
            <a:ext cx="1046189" cy="22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획득 불가능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462571" y="6005589"/>
            <a:ext cx="629898" cy="240905"/>
            <a:chOff x="347897" y="6286654"/>
            <a:chExt cx="629898" cy="240905"/>
          </a:xfrm>
        </p:grpSpPr>
        <p:sp>
          <p:nvSpPr>
            <p:cNvPr id="62" name="직사각형 61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352" y="6286654"/>
              <a:ext cx="468443" cy="240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x2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876519" y="6005589"/>
            <a:ext cx="629897" cy="242153"/>
            <a:chOff x="347897" y="6286655"/>
            <a:chExt cx="629897" cy="242153"/>
          </a:xfrm>
        </p:grpSpPr>
        <p:sp>
          <p:nvSpPr>
            <p:cNvPr id="65" name="직사각형 64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9351" y="6286654"/>
              <a:ext cx="468444" cy="242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x1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474283" y="6224197"/>
            <a:ext cx="1046189" cy="36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1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3$</a:t>
            </a:r>
          </a:p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2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2$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717714" y="6005589"/>
            <a:ext cx="629898" cy="240905"/>
            <a:chOff x="347897" y="6286654"/>
            <a:chExt cx="629898" cy="240905"/>
          </a:xfrm>
        </p:grpSpPr>
        <p:sp>
          <p:nvSpPr>
            <p:cNvPr id="69" name="직사각형 68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9352" y="6286654"/>
              <a:ext cx="468443" cy="240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x1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20452" y="6222425"/>
            <a:ext cx="1046189" cy="224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1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8$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4485675" y="6005589"/>
            <a:ext cx="629897" cy="242153"/>
            <a:chOff x="347897" y="6286655"/>
            <a:chExt cx="629897" cy="242153"/>
          </a:xfrm>
        </p:grpSpPr>
        <p:sp>
          <p:nvSpPr>
            <p:cNvPr id="73" name="직사각형 72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9351" y="6286654"/>
              <a:ext cx="468444" cy="242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44503" y="6224197"/>
            <a:ext cx="1046189" cy="22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2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6$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5485152" y="6005589"/>
            <a:ext cx="629898" cy="240905"/>
            <a:chOff x="347897" y="6286654"/>
            <a:chExt cx="629898" cy="240905"/>
          </a:xfrm>
        </p:grpSpPr>
        <p:sp>
          <p:nvSpPr>
            <p:cNvPr id="77" name="직사각형 76"/>
            <p:cNvSpPr/>
            <p:nvPr/>
          </p:nvSpPr>
          <p:spPr>
            <a:xfrm>
              <a:off x="347897" y="6298836"/>
              <a:ext cx="187377" cy="20299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351" y="6286654"/>
              <a:ext cx="468444" cy="240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latin typeface="서울남산 장체L"/>
                  <a:ea typeface="서울남산 장체L"/>
                </a:rPr>
                <a:t>x1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376403" y="6233722"/>
            <a:ext cx="1046189" cy="22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latin typeface="서울남산 장체L"/>
                <a:ea typeface="서울남산 장체L"/>
              </a:rPr>
              <a:t>플레이어</a:t>
            </a:r>
            <a:r>
              <a:rPr lang="en-US" altLang="ko-KR" sz="900">
                <a:latin typeface="서울남산 장체L"/>
                <a:ea typeface="서울남산 장체L"/>
              </a:rPr>
              <a:t>1</a:t>
            </a:r>
            <a:r>
              <a:rPr lang="ko-KR" altLang="en-US" sz="900">
                <a:latin typeface="서울남산 장체L"/>
                <a:ea typeface="서울남산 장체L"/>
              </a:rPr>
              <a:t> </a:t>
            </a:r>
            <a:r>
              <a:rPr lang="en-US" altLang="ko-KR" sz="900">
                <a:latin typeface="서울남산 장체L"/>
                <a:ea typeface="서울남산 장체L"/>
              </a:rPr>
              <a:t>4$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fade thruBlk="1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dicemove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3869" y="849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47129736" descr="EMB00005d443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4" y="1475694"/>
            <a:ext cx="5434013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68" y="1744856"/>
            <a:ext cx="3960586" cy="2406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97485" y="4572000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주사위를 굴릴 때 애니메이션을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631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dice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47133768" descr="EMB00005d443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3" y="2016083"/>
            <a:ext cx="6186533" cy="36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4928" y="2906378"/>
            <a:ext cx="445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개의 주사위를 처리하는 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배열을 이용하여 </a:t>
            </a:r>
            <a:r>
              <a:rPr lang="en-US" altLang="ko-KR" dirty="0" smtClean="0"/>
              <a:t>dice[0]</a:t>
            </a:r>
            <a:r>
              <a:rPr lang="ko-KR" altLang="en-US" dirty="0" smtClean="0"/>
              <a:t>부터</a:t>
            </a:r>
            <a:endParaRPr lang="en-US" altLang="ko-KR" dirty="0" smtClean="0"/>
          </a:p>
          <a:p>
            <a:r>
              <a:rPr lang="ko-KR" altLang="en-US" dirty="0" smtClean="0"/>
              <a:t>주사위의 숫자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중 하나를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36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서울남산 장체L"/>
                <a:ea typeface="서울남산 장체L"/>
              </a:rPr>
              <a:t>Lasvegas</a:t>
            </a:r>
            <a:b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서울남산 장체L"/>
                <a:ea typeface="서울남산 장체L"/>
              </a:rPr>
            </a:b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서울남산 장체L"/>
                <a:ea typeface="서울남산 장체L"/>
              </a:rPr>
              <a:t>AI board</a:t>
            </a:r>
            <a:endParaRPr xmlns:mc="http://schemas.openxmlformats.org/markup-compatibility/2006" xmlns:hp="http://schemas.haansoft.com/office/presentation/8.0" lang="en-US" altLang="ko-KR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서울남산 장체L"/>
              <a:ea typeface="서울남산 장체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927" y="2906378"/>
            <a:ext cx="4457469" cy="1177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대전 게임보드판 출력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게임머니 확인할수없게출력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플레이어</a:t>
            </a:r>
            <a:r>
              <a:rPr lang="en-US" altLang="ko-KR"/>
              <a:t>1</a:t>
            </a:r>
            <a:r>
              <a:rPr lang="ko-KR" altLang="en-US"/>
              <a:t>의 현재 게임머니출력</a:t>
            </a:r>
            <a:endParaRPr lang="ko-KR" altLang="en-US"/>
          </a:p>
        </p:txBody>
      </p:sp>
      <p:pic>
        <p:nvPicPr>
          <p:cNvPr id="12" name="그림 11" descr="AI boar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797" y="1447800"/>
            <a:ext cx="4286614" cy="4771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AI dice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928" y="2906378"/>
            <a:ext cx="445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대전에 주사위 </a:t>
            </a:r>
            <a:r>
              <a:rPr lang="ko-KR" altLang="en-US" dirty="0" err="1" smtClean="0"/>
              <a:t>갯수출력</a:t>
            </a:r>
            <a:endParaRPr lang="en-US" altLang="ko-KR" dirty="0" smtClean="0"/>
          </a:p>
        </p:txBody>
      </p:sp>
      <p:pic>
        <p:nvPicPr>
          <p:cNvPr id="12" name="그림 11" descr="AI d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5" y="1737361"/>
            <a:ext cx="654458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AI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6571" y="1812364"/>
            <a:ext cx="445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머니와</a:t>
            </a:r>
            <a:r>
              <a:rPr lang="ko-KR" altLang="en-US" dirty="0" smtClean="0"/>
              <a:t> 플레이어 </a:t>
            </a:r>
            <a:r>
              <a:rPr lang="ko-KR" altLang="en-US" dirty="0" err="1" smtClean="0"/>
              <a:t>게임머니배팅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와 플레이어 비교후 </a:t>
            </a:r>
            <a:r>
              <a:rPr lang="ko-KR" altLang="en-US" dirty="0" err="1" smtClean="0"/>
              <a:t>이긴쪽</a:t>
            </a:r>
            <a:endParaRPr lang="en-US" altLang="ko-KR" dirty="0" smtClean="0"/>
          </a:p>
          <a:p>
            <a:r>
              <a:rPr lang="ko-KR" altLang="en-US" dirty="0" smtClean="0"/>
              <a:t>승리와 </a:t>
            </a:r>
            <a:r>
              <a:rPr lang="ko-KR" altLang="en-US" dirty="0" err="1" smtClean="0"/>
              <a:t>게임머니</a:t>
            </a:r>
            <a:r>
              <a:rPr lang="ko-KR" altLang="en-US" dirty="0" smtClean="0"/>
              <a:t> 지급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랜덤으로 주사위와 배팅</a:t>
            </a:r>
            <a:endParaRPr lang="en-US" altLang="ko-KR" dirty="0" smtClean="0"/>
          </a:p>
        </p:txBody>
      </p:sp>
      <p:pic>
        <p:nvPicPr>
          <p:cNvPr id="12" name="그림 11" descr="AI 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" y="1599180"/>
            <a:ext cx="3444614" cy="2580935"/>
          </a:xfrm>
          <a:prstGeom prst="rect">
            <a:avLst/>
          </a:prstGeom>
        </p:spPr>
      </p:pic>
      <p:pic>
        <p:nvPicPr>
          <p:cNvPr id="13" name="그림 12" descr="AI gam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" y="4124613"/>
            <a:ext cx="2224833" cy="2439473"/>
          </a:xfrm>
          <a:prstGeom prst="rect">
            <a:avLst/>
          </a:prstGeom>
        </p:spPr>
      </p:pic>
      <p:pic>
        <p:nvPicPr>
          <p:cNvPr id="14" name="그림 13" descr="AI gam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48" y="1469571"/>
            <a:ext cx="3254333" cy="3314351"/>
          </a:xfrm>
          <a:prstGeom prst="rect">
            <a:avLst/>
          </a:prstGeom>
        </p:spPr>
      </p:pic>
      <p:pic>
        <p:nvPicPr>
          <p:cNvPr id="15" name="그림 14" descr="AI gam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99" y="3921835"/>
            <a:ext cx="2540689" cy="2266693"/>
          </a:xfrm>
          <a:prstGeom prst="rect">
            <a:avLst/>
          </a:prstGeom>
        </p:spPr>
      </p:pic>
      <p:pic>
        <p:nvPicPr>
          <p:cNvPr id="16" name="그림 15" descr="AI gam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390" y="4596069"/>
            <a:ext cx="2227943" cy="1968016"/>
          </a:xfrm>
          <a:prstGeom prst="rect">
            <a:avLst/>
          </a:prstGeom>
        </p:spPr>
      </p:pic>
      <p:pic>
        <p:nvPicPr>
          <p:cNvPr id="17" name="그림 16" descr="AI gam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228" y="4594859"/>
            <a:ext cx="2892405" cy="22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62876" y="1095509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07960" y="1812363"/>
            <a:ext cx="445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1 or 2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게임머니배팅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플레이</a:t>
            </a:r>
            <a:r>
              <a:rPr lang="ko-KR" altLang="en-US" dirty="0" smtClean="0"/>
              <a:t>어</a:t>
            </a:r>
            <a:r>
              <a:rPr lang="en-US" altLang="ko-KR" dirty="0" smtClean="0"/>
              <a:t>1 or 2</a:t>
            </a:r>
            <a:r>
              <a:rPr lang="ko-KR" altLang="en-US" dirty="0" err="1" smtClean="0"/>
              <a:t>비교후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이긴쪽</a:t>
            </a:r>
            <a:endParaRPr lang="en-US" altLang="ko-KR" dirty="0" smtClean="0"/>
          </a:p>
          <a:p>
            <a:r>
              <a:rPr lang="ko-KR" altLang="en-US" dirty="0" smtClean="0"/>
              <a:t>승리와 </a:t>
            </a:r>
            <a:r>
              <a:rPr lang="ko-KR" altLang="en-US" dirty="0" err="1" smtClean="0"/>
              <a:t>게임머니</a:t>
            </a:r>
            <a:r>
              <a:rPr lang="ko-KR" altLang="en-US" dirty="0" smtClean="0"/>
              <a:t> 지급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1 or 2</a:t>
            </a:r>
            <a:r>
              <a:rPr lang="ko-KR" altLang="en-US" dirty="0" smtClean="0"/>
              <a:t> 주사위와 </a:t>
            </a:r>
            <a:r>
              <a:rPr lang="ko-KR" altLang="en-US" dirty="0" smtClean="0"/>
              <a:t>배팅</a:t>
            </a:r>
            <a:endParaRPr lang="en-US" altLang="ko-KR" dirty="0" smtClean="0"/>
          </a:p>
        </p:txBody>
      </p:sp>
      <p:pic>
        <p:nvPicPr>
          <p:cNvPr id="10" name="그림 9" descr="gam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7" y="3783894"/>
            <a:ext cx="3032205" cy="2486277"/>
          </a:xfrm>
          <a:prstGeom prst="rect">
            <a:avLst/>
          </a:prstGeom>
        </p:spPr>
      </p:pic>
      <p:pic>
        <p:nvPicPr>
          <p:cNvPr id="13" name="그림 12" descr="gam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0" y="1453243"/>
            <a:ext cx="1896768" cy="2400301"/>
          </a:xfrm>
          <a:prstGeom prst="rect">
            <a:avLst/>
          </a:prstGeom>
        </p:spPr>
      </p:pic>
      <p:pic>
        <p:nvPicPr>
          <p:cNvPr id="14" name="그림 13" descr="gam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32" y="1491837"/>
            <a:ext cx="2053025" cy="2239663"/>
          </a:xfrm>
          <a:prstGeom prst="rect">
            <a:avLst/>
          </a:prstGeom>
        </p:spPr>
      </p:pic>
      <p:pic>
        <p:nvPicPr>
          <p:cNvPr id="15" name="그림 14" descr="gam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434" y="3755570"/>
            <a:ext cx="4625769" cy="1997056"/>
          </a:xfrm>
          <a:prstGeom prst="rect">
            <a:avLst/>
          </a:prstGeom>
        </p:spPr>
      </p:pic>
      <p:pic>
        <p:nvPicPr>
          <p:cNvPr id="16" name="그림 15" descr="ga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423" y="2067484"/>
            <a:ext cx="262926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moneyboard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928" y="2906378"/>
            <a:ext cx="445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게임시작후</a:t>
            </a:r>
            <a:r>
              <a:rPr lang="ko-KR" altLang="en-US" dirty="0" smtClean="0"/>
              <a:t> 화면에 </a:t>
            </a:r>
            <a:r>
              <a:rPr lang="ko-KR" altLang="en-US" dirty="0" err="1" smtClean="0"/>
              <a:t>보드판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1 or 2</a:t>
            </a:r>
            <a:r>
              <a:rPr lang="ko-KR" altLang="en-US" dirty="0" smtClean="0"/>
              <a:t>의 게임머니 출력 </a:t>
            </a:r>
            <a:endParaRPr lang="en-US" altLang="ko-KR" dirty="0" smtClean="0"/>
          </a:p>
        </p:txBody>
      </p:sp>
      <p:pic>
        <p:nvPicPr>
          <p:cNvPr id="12" name="그림 11" descr="mone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7" y="1615439"/>
            <a:ext cx="4755263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Slowprint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462" y="1840931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593" y="991618"/>
            <a:ext cx="13030671" cy="7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928" y="2906378"/>
            <a:ext cx="445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속도를 조절하여 출력</a:t>
            </a:r>
            <a:endParaRPr lang="ko-KR" altLang="en-US" dirty="0"/>
          </a:p>
        </p:txBody>
      </p:sp>
      <p:pic>
        <p:nvPicPr>
          <p:cNvPr id="12" name="그림 11" descr="Slow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2042160"/>
            <a:ext cx="6355081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8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5810" y="3013502"/>
            <a:ext cx="3030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L"/>
                <a:ea typeface="서울남산 장체L"/>
              </a:rPr>
              <a:t>THANK YOU</a:t>
            </a:r>
            <a:endParaRPr lang="ko-KR" altLang="en-US" sz="4800" b="1" spc="-100">
              <a:solidFill>
                <a:schemeClr val="tx1">
                  <a:lumMod val="75000"/>
                  <a:lumOff val="25000"/>
                </a:schemeClr>
              </a:solidFill>
              <a:latin typeface="서울남산 장체L"/>
              <a:ea typeface="서울남산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fade thruBlk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8655" y="396566"/>
            <a:ext cx="1547810" cy="573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100">
                <a:solidFill>
                  <a:srgbClr val="26445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서울남산 장체L"/>
                <a:ea typeface="서울남산 장체L"/>
              </a:rPr>
              <a:t>주요 기능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4860" y="3161474"/>
            <a:ext cx="297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600">
              <a:solidFill>
                <a:schemeClr val="accent4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66885" y="3161474"/>
            <a:ext cx="9639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AUGUST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113933" y="1037928"/>
            <a:ext cx="9849438" cy="1511464"/>
            <a:chOff x="1113933" y="1476078"/>
            <a:chExt cx="9849438" cy="1511464"/>
          </a:xfrm>
        </p:grpSpPr>
        <p:sp>
          <p:nvSpPr>
            <p:cNvPr id="61" name="자유형 60"/>
            <p:cNvSpPr/>
            <p:nvPr/>
          </p:nvSpPr>
          <p:spPr>
            <a:xfrm>
              <a:off x="1113934" y="1476078"/>
              <a:ext cx="2205873" cy="363751"/>
            </a:xfrm>
            <a:custGeom>
              <a:avLst/>
              <a:gdLst>
                <a:gd name="connsiteX0" fmla="*/ 340419 w 2205873"/>
                <a:gd name="connsiteY0" fmla="*/ 0 h 476054"/>
                <a:gd name="connsiteX1" fmla="*/ 1865454 w 2205873"/>
                <a:gd name="connsiteY1" fmla="*/ 0 h 476054"/>
                <a:gd name="connsiteX2" fmla="*/ 2205873 w 2205873"/>
                <a:gd name="connsiteY2" fmla="*/ 340419 h 476054"/>
                <a:gd name="connsiteX3" fmla="*/ 2205873 w 2205873"/>
                <a:gd name="connsiteY3" fmla="*/ 476054 h 476054"/>
                <a:gd name="connsiteX4" fmla="*/ 0 w 2205873"/>
                <a:gd name="connsiteY4" fmla="*/ 476054 h 476054"/>
                <a:gd name="connsiteX5" fmla="*/ 0 w 2205873"/>
                <a:gd name="connsiteY5" fmla="*/ 340419 h 476054"/>
                <a:gd name="connsiteX6" fmla="*/ 340419 w 2205873"/>
                <a:gd name="connsiteY6" fmla="*/ 0 h 4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873" h="476054">
                  <a:moveTo>
                    <a:pt x="340419" y="0"/>
                  </a:moveTo>
                  <a:lnTo>
                    <a:pt x="1865454" y="0"/>
                  </a:lnTo>
                  <a:cubicBezTo>
                    <a:pt x="2053462" y="0"/>
                    <a:pt x="2205873" y="152411"/>
                    <a:pt x="2205873" y="340419"/>
                  </a:cubicBezTo>
                  <a:lnTo>
                    <a:pt x="2205873" y="476054"/>
                  </a:lnTo>
                  <a:lnTo>
                    <a:pt x="0" y="476054"/>
                  </a:lnTo>
                  <a:lnTo>
                    <a:pt x="0" y="340419"/>
                  </a:lnTo>
                  <a:cubicBezTo>
                    <a:pt x="0" y="152411"/>
                    <a:pt x="152411" y="0"/>
                    <a:pt x="340419" y="0"/>
                  </a:cubicBezTo>
                  <a:close/>
                </a:path>
              </a:pathLst>
            </a:custGeom>
            <a:solidFill>
              <a:srgbClr val="F3797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1113933" y="1839829"/>
              <a:ext cx="2205873" cy="1147713"/>
            </a:xfrm>
            <a:custGeom>
              <a:avLst/>
              <a:gdLst>
                <a:gd name="connsiteX0" fmla="*/ 0 w 2205873"/>
                <a:gd name="connsiteY0" fmla="*/ 0 h 1566420"/>
                <a:gd name="connsiteX1" fmla="*/ 2205873 w 2205873"/>
                <a:gd name="connsiteY1" fmla="*/ 0 h 1566420"/>
                <a:gd name="connsiteX2" fmla="*/ 2205873 w 2205873"/>
                <a:gd name="connsiteY2" fmla="*/ 1357986 h 1566420"/>
                <a:gd name="connsiteX3" fmla="*/ 1997439 w 2205873"/>
                <a:gd name="connsiteY3" fmla="*/ 1566420 h 1566420"/>
                <a:gd name="connsiteX4" fmla="*/ 208434 w 2205873"/>
                <a:gd name="connsiteY4" fmla="*/ 1566420 h 1566420"/>
                <a:gd name="connsiteX5" fmla="*/ 0 w 2205873"/>
                <a:gd name="connsiteY5" fmla="*/ 1357986 h 1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873" h="1566420">
                  <a:moveTo>
                    <a:pt x="0" y="0"/>
                  </a:moveTo>
                  <a:lnTo>
                    <a:pt x="2205873" y="0"/>
                  </a:lnTo>
                  <a:lnTo>
                    <a:pt x="2205873" y="1357986"/>
                  </a:lnTo>
                  <a:cubicBezTo>
                    <a:pt x="2205873" y="1473101"/>
                    <a:pt x="2112554" y="1566420"/>
                    <a:pt x="1997439" y="1566420"/>
                  </a:cubicBezTo>
                  <a:lnTo>
                    <a:pt x="208434" y="1566420"/>
                  </a:lnTo>
                  <a:cubicBezTo>
                    <a:pt x="93319" y="1566420"/>
                    <a:pt x="0" y="1473101"/>
                    <a:pt x="0" y="13579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661789" y="1476078"/>
              <a:ext cx="2205873" cy="363751"/>
            </a:xfrm>
            <a:custGeom>
              <a:avLst/>
              <a:gdLst>
                <a:gd name="connsiteX0" fmla="*/ 340419 w 2205873"/>
                <a:gd name="connsiteY0" fmla="*/ 0 h 476054"/>
                <a:gd name="connsiteX1" fmla="*/ 1865454 w 2205873"/>
                <a:gd name="connsiteY1" fmla="*/ 0 h 476054"/>
                <a:gd name="connsiteX2" fmla="*/ 2205873 w 2205873"/>
                <a:gd name="connsiteY2" fmla="*/ 340419 h 476054"/>
                <a:gd name="connsiteX3" fmla="*/ 2205873 w 2205873"/>
                <a:gd name="connsiteY3" fmla="*/ 476054 h 476054"/>
                <a:gd name="connsiteX4" fmla="*/ 0 w 2205873"/>
                <a:gd name="connsiteY4" fmla="*/ 476054 h 476054"/>
                <a:gd name="connsiteX5" fmla="*/ 0 w 2205873"/>
                <a:gd name="connsiteY5" fmla="*/ 340419 h 476054"/>
                <a:gd name="connsiteX6" fmla="*/ 340419 w 2205873"/>
                <a:gd name="connsiteY6" fmla="*/ 0 h 4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873" h="476054">
                  <a:moveTo>
                    <a:pt x="340419" y="0"/>
                  </a:moveTo>
                  <a:lnTo>
                    <a:pt x="1865454" y="0"/>
                  </a:lnTo>
                  <a:cubicBezTo>
                    <a:pt x="2053462" y="0"/>
                    <a:pt x="2205873" y="152411"/>
                    <a:pt x="2205873" y="340419"/>
                  </a:cubicBezTo>
                  <a:lnTo>
                    <a:pt x="2205873" y="476054"/>
                  </a:lnTo>
                  <a:lnTo>
                    <a:pt x="0" y="476054"/>
                  </a:lnTo>
                  <a:lnTo>
                    <a:pt x="0" y="340419"/>
                  </a:lnTo>
                  <a:cubicBezTo>
                    <a:pt x="0" y="152411"/>
                    <a:pt x="152411" y="0"/>
                    <a:pt x="340419" y="0"/>
                  </a:cubicBezTo>
                  <a:close/>
                </a:path>
              </a:pathLst>
            </a:custGeom>
            <a:solidFill>
              <a:srgbClr val="FCDCA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3661788" y="1839829"/>
              <a:ext cx="2205873" cy="1147713"/>
            </a:xfrm>
            <a:custGeom>
              <a:avLst/>
              <a:gdLst>
                <a:gd name="connsiteX0" fmla="*/ 0 w 2205873"/>
                <a:gd name="connsiteY0" fmla="*/ 0 h 1566420"/>
                <a:gd name="connsiteX1" fmla="*/ 2205873 w 2205873"/>
                <a:gd name="connsiteY1" fmla="*/ 0 h 1566420"/>
                <a:gd name="connsiteX2" fmla="*/ 2205873 w 2205873"/>
                <a:gd name="connsiteY2" fmla="*/ 1357986 h 1566420"/>
                <a:gd name="connsiteX3" fmla="*/ 1997439 w 2205873"/>
                <a:gd name="connsiteY3" fmla="*/ 1566420 h 1566420"/>
                <a:gd name="connsiteX4" fmla="*/ 208434 w 2205873"/>
                <a:gd name="connsiteY4" fmla="*/ 1566420 h 1566420"/>
                <a:gd name="connsiteX5" fmla="*/ 0 w 2205873"/>
                <a:gd name="connsiteY5" fmla="*/ 1357986 h 1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873" h="1566420">
                  <a:moveTo>
                    <a:pt x="0" y="0"/>
                  </a:moveTo>
                  <a:lnTo>
                    <a:pt x="2205873" y="0"/>
                  </a:lnTo>
                  <a:lnTo>
                    <a:pt x="2205873" y="1357986"/>
                  </a:lnTo>
                  <a:cubicBezTo>
                    <a:pt x="2205873" y="1473101"/>
                    <a:pt x="2112554" y="1566420"/>
                    <a:pt x="1997439" y="1566420"/>
                  </a:cubicBezTo>
                  <a:lnTo>
                    <a:pt x="208434" y="1566420"/>
                  </a:lnTo>
                  <a:cubicBezTo>
                    <a:pt x="93319" y="1566420"/>
                    <a:pt x="0" y="1473101"/>
                    <a:pt x="0" y="13579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6209644" y="1476078"/>
              <a:ext cx="2205873" cy="363751"/>
            </a:xfrm>
            <a:custGeom>
              <a:avLst/>
              <a:gdLst>
                <a:gd name="connsiteX0" fmla="*/ 340419 w 2205873"/>
                <a:gd name="connsiteY0" fmla="*/ 0 h 476054"/>
                <a:gd name="connsiteX1" fmla="*/ 1865454 w 2205873"/>
                <a:gd name="connsiteY1" fmla="*/ 0 h 476054"/>
                <a:gd name="connsiteX2" fmla="*/ 2205873 w 2205873"/>
                <a:gd name="connsiteY2" fmla="*/ 340419 h 476054"/>
                <a:gd name="connsiteX3" fmla="*/ 2205873 w 2205873"/>
                <a:gd name="connsiteY3" fmla="*/ 476054 h 476054"/>
                <a:gd name="connsiteX4" fmla="*/ 0 w 2205873"/>
                <a:gd name="connsiteY4" fmla="*/ 476054 h 476054"/>
                <a:gd name="connsiteX5" fmla="*/ 0 w 2205873"/>
                <a:gd name="connsiteY5" fmla="*/ 340419 h 476054"/>
                <a:gd name="connsiteX6" fmla="*/ 340419 w 2205873"/>
                <a:gd name="connsiteY6" fmla="*/ 0 h 4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873" h="476054">
                  <a:moveTo>
                    <a:pt x="340419" y="0"/>
                  </a:moveTo>
                  <a:lnTo>
                    <a:pt x="1865454" y="0"/>
                  </a:lnTo>
                  <a:cubicBezTo>
                    <a:pt x="2053462" y="0"/>
                    <a:pt x="2205873" y="152411"/>
                    <a:pt x="2205873" y="340419"/>
                  </a:cubicBezTo>
                  <a:lnTo>
                    <a:pt x="2205873" y="476054"/>
                  </a:lnTo>
                  <a:lnTo>
                    <a:pt x="0" y="476054"/>
                  </a:lnTo>
                  <a:lnTo>
                    <a:pt x="0" y="340419"/>
                  </a:lnTo>
                  <a:cubicBezTo>
                    <a:pt x="0" y="152411"/>
                    <a:pt x="152411" y="0"/>
                    <a:pt x="340419" y="0"/>
                  </a:cubicBezTo>
                  <a:close/>
                </a:path>
              </a:pathLst>
            </a:custGeom>
            <a:solidFill>
              <a:srgbClr val="B8D0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209643" y="1839829"/>
              <a:ext cx="2205873" cy="1147713"/>
            </a:xfrm>
            <a:custGeom>
              <a:avLst/>
              <a:gdLst>
                <a:gd name="connsiteX0" fmla="*/ 0 w 2205873"/>
                <a:gd name="connsiteY0" fmla="*/ 0 h 1566420"/>
                <a:gd name="connsiteX1" fmla="*/ 2205873 w 2205873"/>
                <a:gd name="connsiteY1" fmla="*/ 0 h 1566420"/>
                <a:gd name="connsiteX2" fmla="*/ 2205873 w 2205873"/>
                <a:gd name="connsiteY2" fmla="*/ 1357986 h 1566420"/>
                <a:gd name="connsiteX3" fmla="*/ 1997439 w 2205873"/>
                <a:gd name="connsiteY3" fmla="*/ 1566420 h 1566420"/>
                <a:gd name="connsiteX4" fmla="*/ 208434 w 2205873"/>
                <a:gd name="connsiteY4" fmla="*/ 1566420 h 1566420"/>
                <a:gd name="connsiteX5" fmla="*/ 0 w 2205873"/>
                <a:gd name="connsiteY5" fmla="*/ 1357986 h 1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873" h="1566420">
                  <a:moveTo>
                    <a:pt x="0" y="0"/>
                  </a:moveTo>
                  <a:lnTo>
                    <a:pt x="2205873" y="0"/>
                  </a:lnTo>
                  <a:lnTo>
                    <a:pt x="2205873" y="1357986"/>
                  </a:lnTo>
                  <a:cubicBezTo>
                    <a:pt x="2205873" y="1473101"/>
                    <a:pt x="2112554" y="1566420"/>
                    <a:pt x="1997439" y="1566420"/>
                  </a:cubicBezTo>
                  <a:lnTo>
                    <a:pt x="208434" y="1566420"/>
                  </a:lnTo>
                  <a:cubicBezTo>
                    <a:pt x="93319" y="1566420"/>
                    <a:pt x="0" y="1473101"/>
                    <a:pt x="0" y="13579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>
              <a:off x="8757498" y="1476078"/>
              <a:ext cx="2205873" cy="363751"/>
            </a:xfrm>
            <a:custGeom>
              <a:avLst/>
              <a:gdLst>
                <a:gd name="connsiteX0" fmla="*/ 340419 w 2205873"/>
                <a:gd name="connsiteY0" fmla="*/ 0 h 476054"/>
                <a:gd name="connsiteX1" fmla="*/ 1865454 w 2205873"/>
                <a:gd name="connsiteY1" fmla="*/ 0 h 476054"/>
                <a:gd name="connsiteX2" fmla="*/ 2205873 w 2205873"/>
                <a:gd name="connsiteY2" fmla="*/ 340419 h 476054"/>
                <a:gd name="connsiteX3" fmla="*/ 2205873 w 2205873"/>
                <a:gd name="connsiteY3" fmla="*/ 476054 h 476054"/>
                <a:gd name="connsiteX4" fmla="*/ 0 w 2205873"/>
                <a:gd name="connsiteY4" fmla="*/ 476054 h 476054"/>
                <a:gd name="connsiteX5" fmla="*/ 0 w 2205873"/>
                <a:gd name="connsiteY5" fmla="*/ 340419 h 476054"/>
                <a:gd name="connsiteX6" fmla="*/ 340419 w 2205873"/>
                <a:gd name="connsiteY6" fmla="*/ 0 h 4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873" h="476054">
                  <a:moveTo>
                    <a:pt x="340419" y="0"/>
                  </a:moveTo>
                  <a:lnTo>
                    <a:pt x="1865454" y="0"/>
                  </a:lnTo>
                  <a:cubicBezTo>
                    <a:pt x="2053462" y="0"/>
                    <a:pt x="2205873" y="152411"/>
                    <a:pt x="2205873" y="340419"/>
                  </a:cubicBezTo>
                  <a:lnTo>
                    <a:pt x="2205873" y="476054"/>
                  </a:lnTo>
                  <a:lnTo>
                    <a:pt x="0" y="476054"/>
                  </a:lnTo>
                  <a:lnTo>
                    <a:pt x="0" y="340419"/>
                  </a:lnTo>
                  <a:cubicBezTo>
                    <a:pt x="0" y="152411"/>
                    <a:pt x="152411" y="0"/>
                    <a:pt x="340419" y="0"/>
                  </a:cubicBezTo>
                  <a:close/>
                </a:path>
              </a:pathLst>
            </a:custGeom>
            <a:solidFill>
              <a:srgbClr val="669D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8757497" y="1839829"/>
              <a:ext cx="2205873" cy="1147713"/>
            </a:xfrm>
            <a:custGeom>
              <a:avLst/>
              <a:gdLst>
                <a:gd name="connsiteX0" fmla="*/ 0 w 2205873"/>
                <a:gd name="connsiteY0" fmla="*/ 0 h 1566420"/>
                <a:gd name="connsiteX1" fmla="*/ 2205873 w 2205873"/>
                <a:gd name="connsiteY1" fmla="*/ 0 h 1566420"/>
                <a:gd name="connsiteX2" fmla="*/ 2205873 w 2205873"/>
                <a:gd name="connsiteY2" fmla="*/ 1357986 h 1566420"/>
                <a:gd name="connsiteX3" fmla="*/ 1997439 w 2205873"/>
                <a:gd name="connsiteY3" fmla="*/ 1566420 h 1566420"/>
                <a:gd name="connsiteX4" fmla="*/ 208434 w 2205873"/>
                <a:gd name="connsiteY4" fmla="*/ 1566420 h 1566420"/>
                <a:gd name="connsiteX5" fmla="*/ 0 w 2205873"/>
                <a:gd name="connsiteY5" fmla="*/ 1357986 h 1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873" h="1566420">
                  <a:moveTo>
                    <a:pt x="0" y="0"/>
                  </a:moveTo>
                  <a:lnTo>
                    <a:pt x="2205873" y="0"/>
                  </a:lnTo>
                  <a:lnTo>
                    <a:pt x="2205873" y="1357986"/>
                  </a:lnTo>
                  <a:cubicBezTo>
                    <a:pt x="2205873" y="1473101"/>
                    <a:pt x="2112554" y="1566420"/>
                    <a:pt x="1997439" y="1566420"/>
                  </a:cubicBezTo>
                  <a:lnTo>
                    <a:pt x="208434" y="1566420"/>
                  </a:lnTo>
                  <a:cubicBezTo>
                    <a:pt x="93319" y="1566420"/>
                    <a:pt x="0" y="1473101"/>
                    <a:pt x="0" y="13579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0685" y="1492553"/>
              <a:ext cx="10687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 b="1">
                  <a:solidFill>
                    <a:srgbClr val="FCE2E0"/>
                  </a:solidFill>
                  <a:latin typeface="맑은 고딕"/>
                  <a:ea typeface="맑은 고딕"/>
                </a:rPr>
                <a:t>기타 기능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23335" y="1492553"/>
              <a:ext cx="18688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accent4">
                      <a:lumMod val="75000"/>
                    </a:schemeClr>
                  </a:solidFill>
                  <a:latin typeface="맑은 고딕"/>
                  <a:ea typeface="맑은 고딕"/>
                </a:rPr>
                <a:t>오프라인 </a:t>
              </a:r>
              <a:r>
                <a:rPr lang="en-US" altLang="ko-KR" sz="1600" b="1">
                  <a:solidFill>
                    <a:schemeClr val="accent4">
                      <a:lumMod val="75000"/>
                    </a:schemeClr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sz="1600" b="1">
                  <a:solidFill>
                    <a:schemeClr val="accent4">
                      <a:lumMod val="75000"/>
                    </a:schemeClr>
                  </a:solidFill>
                  <a:latin typeface="맑은 고딕"/>
                  <a:ea typeface="맑은 고딕"/>
                </a:rPr>
                <a:t>인 대전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95134" y="1492553"/>
              <a:ext cx="86868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rgbClr val="669DBA"/>
                  </a:solidFill>
                  <a:latin typeface="맑은 고딕"/>
                  <a:ea typeface="맑은 고딕"/>
                </a:rPr>
                <a:t>AI </a:t>
              </a:r>
              <a:r>
                <a:rPr lang="ko-KR" altLang="en-US" sz="1600" b="1">
                  <a:solidFill>
                    <a:srgbClr val="669DBA"/>
                  </a:solidFill>
                  <a:latin typeface="맑은 고딕"/>
                  <a:ea typeface="맑은 고딕"/>
                </a:rPr>
                <a:t>대전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300210" y="1492553"/>
              <a:ext cx="10687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메인 기능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03985" y="1879005"/>
              <a:ext cx="1564005" cy="757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전적 저장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주사위 색 커스터마이징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게임 룰 설명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endParaRPr lang="ko-KR" altLang="en-US" sz="1100">
                <a:solidFill>
                  <a:srgbClr val="264454"/>
                </a:solidFill>
                <a:latin typeface="한컴 고딕"/>
                <a:ea typeface="한컴 고딕"/>
                <a:cs typeface="맑은 고딕 Semiligh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28760" y="1879004"/>
              <a:ext cx="1430655" cy="1100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보드판 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/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 주사위 출력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게임머니 세팅 표시</a:t>
              </a:r>
            </a:p>
            <a:p>
              <a:pPr marL="0" indent="0" algn="ctr" defTabSz="232257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kumimoji="0" lang="ko-KR" altLang="en-US" sz="1100" b="0" i="0" u="none" strike="noStrike" kern="1200" cap="none" spc="0" normalizeH="0" baseline="0">
                  <a:solidFill>
                    <a:srgbClr val="264454"/>
                  </a:solidFill>
                  <a:latin typeface="08서울남산체 M"/>
                  <a:ea typeface="08서울남산체 M"/>
                  <a:cs typeface="+mn-cs"/>
                </a:rPr>
                <a:t>주사위 배팅 표시</a:t>
              </a:r>
              <a:endParaRPr lang="ko-KR" altLang="en-US" sz="1100">
                <a:solidFill>
                  <a:srgbClr val="264454"/>
                </a:solidFill>
                <a:latin typeface="한컴 고딕"/>
                <a:ea typeface="한컴 고딕"/>
                <a:cs typeface="맑은 고딕 Semilight"/>
              </a:endParaRP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키보드 입력으로 진행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승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,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 패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,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 무승부 확인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튜토리얼</a:t>
              </a:r>
            </a:p>
          </p:txBody>
        </p:sp>
        <p:sp>
          <p:nvSpPr>
            <p:cNvPr id="98" name="TextBox 84"/>
            <p:cNvSpPr txBox="1"/>
            <p:nvPr/>
          </p:nvSpPr>
          <p:spPr>
            <a:xfrm>
              <a:off x="6529194" y="1913617"/>
              <a:ext cx="1496571" cy="7514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(AI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의 모든 수는  랜덤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)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(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제한 시간 없음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)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(AI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의 머니 확인 불가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)</a:t>
              </a:r>
            </a:p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(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전적 저장 불가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)</a:t>
              </a:r>
            </a:p>
          </p:txBody>
        </p:sp>
        <p:sp>
          <p:nvSpPr>
            <p:cNvPr id="99" name="TextBox 87"/>
            <p:cNvSpPr txBox="1"/>
            <p:nvPr/>
          </p:nvSpPr>
          <p:spPr>
            <a:xfrm>
              <a:off x="4128135" y="1957531"/>
              <a:ext cx="1249680" cy="2598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algn="ctr">
                <a:buClr>
                  <a:srgbClr val="264454"/>
                </a:buClr>
                <a:buFont typeface="맑은 고딕 Semilight"/>
                <a:buNone/>
                <a:defRPr/>
              </a:pP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일반적인 </a:t>
              </a:r>
              <a:r>
                <a:rPr lang="en-US" altLang="ko-KR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2</a:t>
              </a:r>
              <a:r>
                <a:rPr lang="ko-KR" altLang="en-US" sz="1100">
                  <a:solidFill>
                    <a:srgbClr val="264454"/>
                  </a:solidFill>
                  <a:latin typeface="한컴 고딕"/>
                  <a:ea typeface="한컴 고딕"/>
                  <a:cs typeface="맑은 고딕 Semilight"/>
                </a:rPr>
                <a:t>인 대전</a:t>
              </a:r>
            </a:p>
          </p:txBody>
        </p:sp>
      </p:grpSp>
      <p:cxnSp>
        <p:nvCxnSpPr>
          <p:cNvPr id="101" name="직선 연결선 100"/>
          <p:cNvCxnSpPr/>
          <p:nvPr/>
        </p:nvCxnSpPr>
        <p:spPr>
          <a:xfrm rot="16200000" flipH="1">
            <a:off x="7813196" y="3679760"/>
            <a:ext cx="224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8939982" y="2612508"/>
            <a:ext cx="2874564" cy="338337"/>
            <a:chOff x="8939982" y="2612508"/>
            <a:chExt cx="2874564" cy="338337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045650" y="2612508"/>
              <a:ext cx="2768896" cy="338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보드판 </a:t>
              </a:r>
              <a:r>
                <a:rPr lang="en-US" altLang="ko-KR" sz="800" b="1">
                  <a:latin typeface="서울남산 장체L"/>
                  <a:ea typeface="서울남산 장체L"/>
                </a:rPr>
                <a:t>/</a:t>
              </a:r>
              <a:r>
                <a:rPr lang="ko-KR" altLang="en-US" sz="800" b="1">
                  <a:latin typeface="서울남산 장체L"/>
                  <a:ea typeface="서울남산 장체L"/>
                </a:rPr>
                <a:t>  주사위 출력</a:t>
              </a:r>
              <a:endParaRPr lang="en-US" altLang="ko-KR" sz="800" b="0">
                <a:latin typeface="서울남산 장체L"/>
                <a:ea typeface="서울남산 장체L"/>
              </a:endParaRPr>
            </a:p>
            <a:p>
              <a:pPr>
                <a:defRPr/>
              </a:pPr>
              <a:r>
                <a:rPr lang="en-US" altLang="ko-KR" sz="800" b="0">
                  <a:latin typeface="서울남산 장체L"/>
                  <a:ea typeface="서울남산 장체L"/>
                </a:rPr>
                <a:t>1~6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까지의 보드판을 그림으로 출력</a:t>
              </a: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939982" y="3009900"/>
            <a:ext cx="2852413" cy="331470"/>
            <a:chOff x="8939982" y="3057525"/>
            <a:chExt cx="2852413" cy="331470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8939982" y="3159420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9045650" y="3057525"/>
              <a:ext cx="2746745" cy="33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게임머니 세팅 표시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보드판 상단에 게임머니를 그림으로 출력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8939982" y="3390900"/>
            <a:ext cx="2852413" cy="339090"/>
            <a:chOff x="8939982" y="3057525"/>
            <a:chExt cx="2852413" cy="339090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8939982" y="3159420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045650" y="3057525"/>
              <a:ext cx="2746745" cy="339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주사위 배팅 표시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배팅한 보드판 안에 주사위 그림을 출력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8939982" y="3783640"/>
            <a:ext cx="2852413" cy="339090"/>
            <a:chOff x="8939982" y="3057525"/>
            <a:chExt cx="2852413" cy="339090"/>
          </a:xfrm>
        </p:grpSpPr>
        <p:cxnSp>
          <p:nvCxnSpPr>
            <p:cNvPr id="152" name="직선 연결선 151"/>
            <p:cNvCxnSpPr/>
            <p:nvPr/>
          </p:nvCxnSpPr>
          <p:spPr>
            <a:xfrm>
              <a:off x="8939982" y="3159420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9045650" y="3057525"/>
              <a:ext cx="2746745" cy="339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키보드 입력으로 진행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간단하게 키보드로 숫자를 입력받아 게임을 진행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939982" y="4210935"/>
            <a:ext cx="2852413" cy="339091"/>
            <a:chOff x="8939982" y="3057524"/>
            <a:chExt cx="2852413" cy="339091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8939982" y="3159420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9045650" y="3057524"/>
              <a:ext cx="2746745" cy="339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승</a:t>
              </a:r>
              <a:r>
                <a:rPr lang="en-US" altLang="ko-KR" sz="800" b="1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1">
                  <a:latin typeface="서울남산 장체L"/>
                  <a:ea typeface="서울남산 장체L"/>
                </a:rPr>
                <a:t> 패</a:t>
              </a:r>
              <a:r>
                <a:rPr lang="en-US" altLang="ko-KR" sz="800" b="1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1">
                  <a:latin typeface="서울남산 장체L"/>
                  <a:ea typeface="서울남산 장체L"/>
                </a:rPr>
                <a:t> 무승부 확인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라운드 종료 후 게임머니를 비교하여 승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패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무승부 여부를 판단</a:t>
              </a: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8939982" y="4609878"/>
            <a:ext cx="2852413" cy="445992"/>
            <a:chOff x="8939982" y="3057524"/>
            <a:chExt cx="2852413" cy="445992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8939982" y="3159420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9045650" y="3057524"/>
              <a:ext cx="2746745" cy="445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튜토리얼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게임 방식을 이해못한 유저를 위해 단계별 게임 진행 방식을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튜토리얼로 진행</a:t>
              </a:r>
            </a:p>
          </p:txBody>
        </p:sp>
      </p:grpSp>
      <p:cxnSp>
        <p:nvCxnSpPr>
          <p:cNvPr id="160" name="직선 연결선 159"/>
          <p:cNvCxnSpPr/>
          <p:nvPr/>
        </p:nvCxnSpPr>
        <p:spPr>
          <a:xfrm rot="16200000" flipH="1">
            <a:off x="6279077" y="2677573"/>
            <a:ext cx="240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6403674" y="2622033"/>
            <a:ext cx="2874567" cy="700287"/>
            <a:chOff x="8939982" y="2612508"/>
            <a:chExt cx="2874567" cy="700287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9045647" y="2612508"/>
              <a:ext cx="2768902" cy="700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>
                  <a:latin typeface="서울남산 장체L"/>
                  <a:ea typeface="서울남산 장체L"/>
                </a:rPr>
                <a:t>AI</a:t>
              </a:r>
              <a:r>
                <a:rPr lang="ko-KR" altLang="en-US" sz="800" b="1">
                  <a:latin typeface="서울남산 장체L"/>
                  <a:ea typeface="서울남산 장체L"/>
                </a:rPr>
                <a:t> 대전</a:t>
              </a:r>
            </a:p>
            <a:p>
              <a:pPr>
                <a:defRPr/>
              </a:pPr>
              <a:r>
                <a:rPr lang="en-US" altLang="ko-KR" sz="800" b="0">
                  <a:latin typeface="서울남산 장체L"/>
                  <a:ea typeface="서울남산 장체L"/>
                </a:rPr>
                <a:t>AI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의 모든 배팅은 랜덤</a:t>
              </a:r>
            </a:p>
            <a:p>
              <a:pPr>
                <a:defRPr/>
              </a:pPr>
              <a:r>
                <a:rPr lang="en-US" altLang="ko-KR" sz="800" b="0">
                  <a:latin typeface="서울남산 장체L"/>
                  <a:ea typeface="서울남산 장체L"/>
                </a:rPr>
                <a:t>AI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전에서는 제한시간 없이 자유롭게 플레이 가능</a:t>
              </a:r>
            </a:p>
            <a:p>
              <a:pPr>
                <a:defRPr/>
              </a:pPr>
              <a:r>
                <a:rPr lang="en-US" altLang="ko-KR" sz="800" b="0">
                  <a:latin typeface="서울남산 장체L"/>
                  <a:ea typeface="서울남산 장체L"/>
                </a:rPr>
                <a:t>AI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의 현재 게임머니를 확인할 수 없음</a:t>
              </a:r>
            </a:p>
            <a:p>
              <a:pPr>
                <a:defRPr/>
              </a:pPr>
              <a:r>
                <a:rPr lang="en-US" altLang="ko-KR" sz="800" b="0">
                  <a:latin typeface="서울남산 장체L"/>
                  <a:ea typeface="서울남산 장체L"/>
                </a:rPr>
                <a:t>AI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전에서는 전적이 기록되지 않음</a:t>
              </a:r>
              <a:endParaRPr lang="en-US" altLang="ko-KR" sz="800" b="0">
                <a:latin typeface="서울남산 장체L"/>
                <a:ea typeface="서울남산 장체L"/>
              </a:endParaRPr>
            </a:p>
          </p:txBody>
        </p:sp>
      </p:grpSp>
      <p:cxnSp>
        <p:nvCxnSpPr>
          <p:cNvPr id="164" name="직선 연결선 163"/>
          <p:cNvCxnSpPr/>
          <p:nvPr/>
        </p:nvCxnSpPr>
        <p:spPr>
          <a:xfrm rot="16200000" flipH="1">
            <a:off x="3726197" y="2671991"/>
            <a:ext cx="229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3845214" y="2622033"/>
            <a:ext cx="2874567" cy="947937"/>
            <a:chOff x="8939982" y="2612508"/>
            <a:chExt cx="2874567" cy="947937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9045647" y="2612508"/>
              <a:ext cx="2768902" cy="94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오프라인 </a:t>
              </a:r>
              <a:r>
                <a:rPr lang="en-US" altLang="ko-KR" sz="800" b="1">
                  <a:latin typeface="서울남산 장체L"/>
                  <a:ea typeface="서울남산 장체L"/>
                </a:rPr>
                <a:t>2</a:t>
              </a:r>
              <a:r>
                <a:rPr lang="ko-KR" altLang="en-US" sz="800" b="1">
                  <a:latin typeface="서울남산 장체L"/>
                  <a:ea typeface="서울남산 장체L"/>
                </a:rPr>
                <a:t>인 대전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플레이어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1,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플레이어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2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순서대로 게임을 진행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배팅시 제한시간 안에 배팅을 해야 함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모든 플레이어의 현재 게임머니를 좌측 상단에 표시</a:t>
              </a:r>
            </a:p>
            <a:p>
              <a:pPr>
                <a:defRPr/>
              </a:pPr>
              <a:endParaRPr lang="ko-KR" altLang="en-US" sz="800" b="0">
                <a:latin typeface="서울남산 장체L"/>
                <a:ea typeface="서울남산 장체L"/>
              </a:endParaRPr>
            </a:p>
            <a:p>
              <a:pPr>
                <a:defRPr/>
              </a:pPr>
              <a:endParaRPr lang="ko-KR" altLang="en-US" sz="800" b="0">
                <a:latin typeface="서울남산 장체L"/>
                <a:ea typeface="서울남산 장체L"/>
              </a:endParaRPr>
            </a:p>
            <a:p>
              <a:pPr>
                <a:defRPr/>
              </a:pPr>
              <a:endParaRPr lang="ko-KR" altLang="en-US" sz="800" b="0">
                <a:latin typeface="서울남산 장체L"/>
                <a:ea typeface="서울남산 장체L"/>
              </a:endParaRPr>
            </a:p>
          </p:txBody>
        </p:sp>
      </p:grpSp>
      <p:cxnSp>
        <p:nvCxnSpPr>
          <p:cNvPr id="172" name="직선 연결선 171"/>
          <p:cNvCxnSpPr/>
          <p:nvPr/>
        </p:nvCxnSpPr>
        <p:spPr>
          <a:xfrm rot="16200000" flipH="1">
            <a:off x="686030" y="3198001"/>
            <a:ext cx="1281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/>
          <p:cNvGrpSpPr/>
          <p:nvPr/>
        </p:nvGrpSpPr>
        <p:grpSpPr>
          <a:xfrm>
            <a:off x="1331057" y="2612508"/>
            <a:ext cx="2874573" cy="452637"/>
            <a:chOff x="8939982" y="2612508"/>
            <a:chExt cx="2874573" cy="452637"/>
          </a:xfrm>
        </p:grpSpPr>
        <p:cxnSp>
          <p:nvCxnSpPr>
            <p:cNvPr id="174" name="직선 연결선 173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9045642" y="2612508"/>
              <a:ext cx="2768913" cy="452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전적 저장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승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패</a:t>
              </a:r>
              <a:r>
                <a:rPr lang="en-US" altLang="ko-KR" sz="800" b="0">
                  <a:latin typeface="서울남산 장체L"/>
                  <a:ea typeface="서울남산 장체L"/>
                </a:rPr>
                <a:t>,</a:t>
              </a:r>
              <a:r>
                <a:rPr lang="ko-KR" altLang="en-US" sz="800" b="0">
                  <a:latin typeface="서울남산 장체L"/>
                  <a:ea typeface="서울남산 장체L"/>
                </a:rPr>
                <a:t> 무승부 여부를 판단 후 저장</a:t>
              </a:r>
            </a:p>
            <a:p>
              <a:pPr>
                <a:defRPr/>
              </a:pPr>
              <a:endParaRPr lang="en-US" altLang="ko-KR" sz="800" b="0">
                <a:latin typeface="서울남산 장체L"/>
                <a:ea typeface="서울남산 장체L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1331057" y="3126479"/>
            <a:ext cx="2874573" cy="453304"/>
            <a:chOff x="8939982" y="2612505"/>
            <a:chExt cx="2874573" cy="453304"/>
          </a:xfrm>
        </p:grpSpPr>
        <p:cxnSp>
          <p:nvCxnSpPr>
            <p:cNvPr id="177" name="직선 연결선 176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9045642" y="2612505"/>
              <a:ext cx="2768913" cy="453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주사위 색 커스터마이징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플레이어가 원하는 색으로 주사위 색을 변경가능</a:t>
              </a:r>
            </a:p>
            <a:p>
              <a:pPr>
                <a:defRPr/>
              </a:pPr>
              <a:endParaRPr lang="en-US" altLang="ko-KR" sz="800" b="0">
                <a:latin typeface="서울남산 장체L"/>
                <a:ea typeface="서울남산 장체L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331057" y="3654784"/>
            <a:ext cx="2874573" cy="453347"/>
            <a:chOff x="8939982" y="2612505"/>
            <a:chExt cx="2874573" cy="453347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8939982" y="2714625"/>
              <a:ext cx="1551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9045642" y="2612505"/>
              <a:ext cx="2768913" cy="453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b="1">
                  <a:latin typeface="서울남산 장체L"/>
                  <a:ea typeface="서울남산 장체L"/>
                </a:rPr>
                <a:t>게임 룰 설명</a:t>
              </a:r>
            </a:p>
            <a:p>
              <a:pPr>
                <a:defRPr/>
              </a:pPr>
              <a:r>
                <a:rPr lang="ko-KR" altLang="en-US" sz="800" b="0">
                  <a:latin typeface="서울남산 장체L"/>
                  <a:ea typeface="서울남산 장체L"/>
                </a:rPr>
                <a:t>게임 룰을 설명하는 메뉴 추가</a:t>
              </a:r>
            </a:p>
            <a:p>
              <a:pPr>
                <a:defRPr/>
              </a:pPr>
              <a:endParaRPr lang="en-US" altLang="ko-KR" sz="800" b="0">
                <a:latin typeface="서울남산 장체L"/>
                <a:ea typeface="서울남산 장체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1889" y="1051367"/>
            <a:ext cx="1558851" cy="5755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200" b="1" spc="-10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서울남산 장체L"/>
                <a:ea typeface="서울남산 장체L"/>
              </a:rPr>
              <a:t>개발 환경</a:t>
            </a:r>
            <a:endParaRPr xmlns:mc="http://schemas.openxmlformats.org/markup-compatibility/2006" xmlns:hp="http://schemas.haansoft.com/office/presentation/8.0" lang="ko-KR" altLang="en-US" sz="3200" b="1" spc="-100" mc:Ignorable="hp" hp:hslEmbossed="0">
              <a:solidFill>
                <a:schemeClr val="tx1">
                  <a:lumMod val="75000"/>
                  <a:lumOff val="25000"/>
                </a:schemeClr>
              </a:solidFill>
              <a:latin typeface="서울남산 장체L"/>
              <a:ea typeface="서울남산 장체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765" y="1679058"/>
            <a:ext cx="6235552" cy="132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서울남산 장체L"/>
                <a:ea typeface="서울남산 장체L"/>
              </a:rPr>
              <a:t>게임 개발 환경</a:t>
            </a:r>
            <a:endParaRPr lang="ko-KR" altLang="en-US">
              <a:latin typeface="서울남산 장체L"/>
              <a:ea typeface="서울남산 장체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서울남산 장체L"/>
                <a:ea typeface="서울남산 장체L"/>
              </a:rPr>
              <a:t>  </a:t>
            </a:r>
            <a:r>
              <a:rPr lang="en-US" altLang="ko-KR">
                <a:latin typeface="서울남산 장체L"/>
                <a:ea typeface="서울남산 장체L"/>
              </a:rPr>
              <a:t>-</a:t>
            </a:r>
            <a:r>
              <a:rPr lang="ko-KR" altLang="en-US">
                <a:latin typeface="서울남산 장체L"/>
                <a:ea typeface="서울남산 장체L"/>
              </a:rPr>
              <a:t> 개발 툴 </a:t>
            </a:r>
            <a:r>
              <a:rPr lang="en-US" altLang="ko-KR">
                <a:latin typeface="서울남산 장체L"/>
                <a:ea typeface="서울남산 장체L"/>
              </a:rPr>
              <a:t>:</a:t>
            </a:r>
            <a:r>
              <a:rPr lang="ko-KR" altLang="en-US">
                <a:latin typeface="서울남산 장체L"/>
                <a:ea typeface="서울남산 장체L"/>
              </a:rPr>
              <a:t> </a:t>
            </a:r>
            <a:r>
              <a:rPr lang="en-US" altLang="ko-KR">
                <a:latin typeface="서울남산 장체L"/>
                <a:ea typeface="서울남산 장체L"/>
              </a:rPr>
              <a:t>Microsoft Visual Studio</a:t>
            </a:r>
            <a:r>
              <a:rPr lang="ko-KR" altLang="en-US">
                <a:latin typeface="서울남산 장체L"/>
                <a:ea typeface="서울남산 장체L"/>
              </a:rPr>
              <a:t> </a:t>
            </a:r>
            <a:r>
              <a:rPr lang="en-US" altLang="ko-KR">
                <a:latin typeface="서울남산 장체L"/>
                <a:ea typeface="서울남산 장체L"/>
              </a:rPr>
              <a:t>2019</a:t>
            </a:r>
            <a:endParaRPr lang="en-US" altLang="ko-KR">
              <a:latin typeface="서울남산 장체L"/>
              <a:ea typeface="서울남산 장체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서울남산 장체L"/>
                <a:ea typeface="서울남산 장체L"/>
              </a:rPr>
              <a:t>  </a:t>
            </a:r>
            <a:r>
              <a:rPr lang="en-US" altLang="ko-KR">
                <a:latin typeface="서울남산 장체L"/>
                <a:ea typeface="서울남산 장체L"/>
              </a:rPr>
              <a:t>-</a:t>
            </a:r>
            <a:r>
              <a:rPr lang="ko-KR" altLang="en-US">
                <a:latin typeface="서울남산 장체L"/>
                <a:ea typeface="서울남산 장체L"/>
              </a:rPr>
              <a:t> 프로그래밍 언어 </a:t>
            </a:r>
            <a:r>
              <a:rPr lang="en-US" altLang="ko-KR">
                <a:latin typeface="서울남산 장체L"/>
                <a:ea typeface="서울남산 장체L"/>
              </a:rPr>
              <a:t>:C</a:t>
            </a:r>
            <a:r>
              <a:rPr lang="ko-KR" altLang="en-US">
                <a:latin typeface="서울남산 장체L"/>
                <a:ea typeface="서울남산 장체L"/>
              </a:rPr>
              <a:t> 언어 </a:t>
            </a:r>
            <a:endParaRPr lang="ko-KR" altLang="en-US">
              <a:latin typeface="서울남산 장체L"/>
              <a:ea typeface="서울남산 장체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143" y="3572982"/>
            <a:ext cx="6235552" cy="132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>
                <a:latin typeface="서울남산 장체L"/>
                <a:ea typeface="서울남산 장체L"/>
              </a:rPr>
              <a:t>DataBase </a:t>
            </a:r>
            <a:r>
              <a:rPr lang="ko-KR" altLang="en-US">
                <a:latin typeface="서울남산 장체L"/>
                <a:ea typeface="서울남산 장체L"/>
              </a:rPr>
              <a:t>연동</a:t>
            </a:r>
            <a:endParaRPr lang="ko-KR" altLang="en-US">
              <a:latin typeface="서울남산 장체L"/>
              <a:ea typeface="서울남산 장체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서울남산 장체L"/>
                <a:ea typeface="서울남산 장체L"/>
              </a:rPr>
              <a:t>  </a:t>
            </a:r>
            <a:r>
              <a:rPr lang="en-US" altLang="ko-KR">
                <a:latin typeface="서울남산 장체L"/>
                <a:ea typeface="서울남산 장체L"/>
              </a:rPr>
              <a:t>- MYSQL</a:t>
            </a:r>
            <a:r>
              <a:rPr lang="ko-KR" altLang="en-US">
                <a:latin typeface="서울남산 장체L"/>
                <a:ea typeface="서울남산 장체L"/>
              </a:rPr>
              <a:t>을</a:t>
            </a:r>
            <a:r>
              <a:rPr lang="en-US" altLang="ko-KR">
                <a:latin typeface="서울남산 장체L"/>
                <a:ea typeface="서울남산 장체L"/>
              </a:rPr>
              <a:t> </a:t>
            </a:r>
            <a:r>
              <a:rPr lang="ko-KR" altLang="en-US">
                <a:latin typeface="서울남산 장체L"/>
                <a:ea typeface="서울남산 장체L"/>
              </a:rPr>
              <a:t>사용</a:t>
            </a:r>
            <a:endParaRPr lang="ko-KR" altLang="en-US">
              <a:latin typeface="서울남산 장체L"/>
              <a:ea typeface="서울남산 장체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서울남산 장체L"/>
                <a:ea typeface="서울남산 장체L"/>
              </a:rPr>
              <a:t>  </a:t>
            </a:r>
            <a:r>
              <a:rPr lang="en-US" altLang="ko-KR">
                <a:latin typeface="서울남산 장체L"/>
                <a:ea typeface="서울남산 장체L"/>
              </a:rPr>
              <a:t>-</a:t>
            </a:r>
            <a:r>
              <a:rPr lang="ko-KR" altLang="en-US">
                <a:latin typeface="서울남산 장체L"/>
                <a:ea typeface="서울남산 장체L"/>
              </a:rPr>
              <a:t> </a:t>
            </a:r>
            <a:r>
              <a:rPr lang="en-US" altLang="ko-KR">
                <a:latin typeface="서울남산 장체L"/>
                <a:ea typeface="서울남산 장체L"/>
              </a:rPr>
              <a:t>DB</a:t>
            </a:r>
            <a:r>
              <a:rPr lang="ko-KR" altLang="en-US">
                <a:latin typeface="서울남산 장체L"/>
                <a:ea typeface="서울남산 장체L"/>
              </a:rPr>
              <a:t>연동을 사용하여 온라인으로 전적 확인을 가능하도록 함</a:t>
            </a:r>
            <a:endParaRPr lang="ko-KR" altLang="en-US">
              <a:latin typeface="서울남산 장체L"/>
              <a:ea typeface="서울남산 장체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헤더파일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82787"/>
            <a:ext cx="2158756" cy="3706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90" y="1975302"/>
            <a:ext cx="8581307" cy="37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43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maindisplay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1" y="1417638"/>
            <a:ext cx="5319486" cy="39802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17638"/>
            <a:ext cx="5078868" cy="4054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4882" y="5646056"/>
            <a:ext cx="420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 입력 후 </a:t>
            </a:r>
            <a:r>
              <a:rPr lang="en-US" altLang="ko-KR" sz="1200" dirty="0" smtClean="0"/>
              <a:t>choose</a:t>
            </a:r>
            <a:r>
              <a:rPr lang="ko-KR" altLang="en-US" sz="1200" dirty="0" smtClean="0"/>
              <a:t>에 저장하여 선택한 숫자에 맞게 진행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127708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main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20838"/>
            <a:ext cx="6183087" cy="4700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3314" y="2757714"/>
            <a:ext cx="4659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maindisplay</a:t>
            </a:r>
            <a:r>
              <a:rPr lang="ko-KR" altLang="en-US" sz="1600" dirty="0" smtClean="0"/>
              <a:t>에서 입력한 숫자를 처리하는 부분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을 입력하면 게임시작</a:t>
            </a:r>
            <a:endParaRPr lang="en-US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를 입력하면 게임방법 출력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을 입력하면 </a:t>
            </a:r>
            <a:r>
              <a:rPr lang="ko-KR" altLang="en-US" sz="1600" dirty="0" err="1" smtClean="0"/>
              <a:t>튜토리얼</a:t>
            </a:r>
            <a:r>
              <a:rPr lang="ko-KR" altLang="en-US" sz="1600" dirty="0" smtClean="0"/>
              <a:t> 진행</a:t>
            </a:r>
            <a:endParaRPr lang="en-US" altLang="ko-KR" sz="1600" dirty="0" smtClean="0"/>
          </a:p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를 입력하면 </a:t>
            </a:r>
            <a:r>
              <a:rPr lang="ko-KR" altLang="en-US" sz="1600" dirty="0" err="1" smtClean="0"/>
              <a:t>게임종료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10461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howgame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7151264" descr="EMB00005d443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9862" y="1892434"/>
            <a:ext cx="5551565" cy="42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1" y="1799655"/>
            <a:ext cx="5465001" cy="433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2205" y="1303358"/>
            <a:ext cx="202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게임방법을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4897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gameboard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47129736" descr="EMB00005d443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7" y="1697718"/>
            <a:ext cx="6110518" cy="470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32964" y="2784101"/>
            <a:ext cx="420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게임에 사용될 </a:t>
            </a:r>
            <a:r>
              <a:rPr lang="ko-KR" altLang="en-US" dirty="0" err="1" smtClean="0"/>
              <a:t>보드판을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게임이 진행되고 주사위와 </a:t>
            </a:r>
            <a:r>
              <a:rPr lang="ko-KR" altLang="en-US" dirty="0" err="1" smtClean="0"/>
              <a:t>게임머니가</a:t>
            </a:r>
            <a:endParaRPr lang="en-US" altLang="ko-KR" dirty="0" smtClean="0"/>
          </a:p>
          <a:p>
            <a:r>
              <a:rPr lang="ko-KR" altLang="en-US" dirty="0" err="1" smtClean="0"/>
              <a:t>세팅되기</a:t>
            </a:r>
            <a:r>
              <a:rPr lang="ko-KR" altLang="en-US" dirty="0" smtClean="0"/>
              <a:t> 전에만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3206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Lasvegas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</a:b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moneysetting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598" y="1059542"/>
            <a:ext cx="16392607" cy="5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7" y="996177"/>
            <a:ext cx="13552360" cy="4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582" y="1177152"/>
            <a:ext cx="15508519" cy="5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595" y="859652"/>
            <a:ext cx="15825315" cy="6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7130528" descr="EMB00005d443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5" y="1689412"/>
            <a:ext cx="7074322" cy="457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93841" y="2764486"/>
            <a:ext cx="3730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보드판에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게임머니를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세팅할 때 </a:t>
            </a:r>
            <a:r>
              <a:rPr lang="en-US" altLang="ko-KR" dirty="0" smtClean="0"/>
              <a:t>5$</a:t>
            </a:r>
            <a:r>
              <a:rPr lang="ko-KR" altLang="en-US" dirty="0" smtClean="0"/>
              <a:t>가 넘는다면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보드판으로</a:t>
            </a:r>
            <a:r>
              <a:rPr lang="ko-KR" altLang="en-US" dirty="0" smtClean="0"/>
              <a:t> 넘어가 세팅함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배열을 이용하여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6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= 6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보드판에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77276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667</ep:Words>
  <ep:PresentationFormat>사용자 지정</ep:PresentationFormat>
  <ep:Paragraphs>185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Lasvegas howgame</vt:lpstr>
      <vt:lpstr>Lasvegas gameboard</vt:lpstr>
      <vt:lpstr>슬라이드 3</vt:lpstr>
      <vt:lpstr>Lasvegas dicemove</vt:lpstr>
      <vt:lpstr>Lasvegas dice</vt:lpstr>
      <vt:lpstr>Lasvegas AI boarde</vt:lpstr>
      <vt:lpstr>Lasvegas AI dice</vt:lpstr>
      <vt:lpstr>Lasvegas AI game</vt:lpstr>
      <vt:lpstr>Lasvegas Game</vt:lpstr>
      <vt:lpstr>Lasvegas moneyboard</vt:lpstr>
      <vt:lpstr>Lasvegas Slowprint</vt:lpstr>
      <vt:lpstr>Lasvegas AI board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2020-04-17T07:10:07.000</dcterms:created>
  <dc:creator>Windows 사용자</dc:creator>
  <cp:lastModifiedBy>효준</cp:lastModifiedBy>
  <dcterms:modified xsi:type="dcterms:W3CDTF">2022-10-03T11:59:11.207</dcterms:modified>
  <cp:revision>78</cp:revision>
  <dc:title>PowerPoint 프레젠테이션</dc:title>
  <cp:version>1000.0000.01</cp:version>
</cp:coreProperties>
</file>