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7"/>
  </p:notesMasterIdLst>
  <p:sldIdLst>
    <p:sldId id="256" r:id="rId2"/>
    <p:sldId id="312" r:id="rId3"/>
    <p:sldId id="313" r:id="rId4"/>
    <p:sldId id="314" r:id="rId5"/>
    <p:sldId id="319" r:id="rId6"/>
    <p:sldId id="320" r:id="rId7"/>
    <p:sldId id="318" r:id="rId8"/>
    <p:sldId id="263" r:id="rId9"/>
    <p:sldId id="264" r:id="rId10"/>
    <p:sldId id="315" r:id="rId11"/>
    <p:sldId id="316" r:id="rId12"/>
    <p:sldId id="269" r:id="rId13"/>
    <p:sldId id="321" r:id="rId14"/>
    <p:sldId id="322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/>
    <p:restoredTop sz="94622"/>
  </p:normalViewPr>
  <p:slideViewPr>
    <p:cSldViewPr snapToGrid="0" snapToObjects="1">
      <p:cViewPr varScale="1">
        <p:scale>
          <a:sx n="129" d="100"/>
          <a:sy n="129" d="100"/>
        </p:scale>
        <p:origin x="1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4B9C-1063-EA41-A111-7F65EEC0030F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8C5A4-433B-DE4A-94F8-FCB8346F7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8C5A4-433B-DE4A-94F8-FCB8346F7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ock Sty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21169"/>
            <a:ext cx="9153525" cy="683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12185"/>
            <a:ext cx="8916987" cy="66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12185"/>
            <a:ext cx="8916987" cy="661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6" y="29636"/>
            <a:ext cx="8586787" cy="674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753" y="228602"/>
            <a:ext cx="212725" cy="6345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8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3323167"/>
            <a:ext cx="387350" cy="30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1"/>
            <a:ext cx="5638800" cy="1500187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1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6" y="6248400"/>
            <a:ext cx="1474787" cy="36618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61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6184"/>
          </a:xfrm>
        </p:spPr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kumimoji="0" lang="en-US" sz="3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kumimoji="0" lang="en-US" sz="39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ock Style Variation 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3351"/>
            <a:ext cx="8763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06400"/>
            <a:ext cx="404812" cy="31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9"/>
            <a:ext cx="4038600" cy="93345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605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500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390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1"/>
            <a:ext cx="1231900" cy="364067"/>
          </a:xfrm>
        </p:spPr>
        <p:txBody>
          <a:bodyPr/>
          <a:lstStyle>
            <a:lvl1pPr algn="l"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1"/>
            <a:ext cx="2616200" cy="364067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3" y="2766484"/>
            <a:ext cx="377825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1"/>
            <a:ext cx="3108960" cy="87153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4085"/>
            <a:ext cx="3005138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550" y="281517"/>
            <a:ext cx="641350" cy="1600200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67678" y="281517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8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487E"/>
              </a:buClr>
              <a:defRPr/>
            </a:lvl1pPr>
            <a:lvl2pPr>
              <a:buClr>
                <a:srgbClr val="8ED8F8"/>
              </a:buClr>
              <a:defRPr/>
            </a:lvl2pPr>
            <a:lvl3pPr>
              <a:buClr>
                <a:srgbClr val="00487E"/>
              </a:buClr>
              <a:defRPr/>
            </a:lvl3pPr>
            <a:lvl4pPr>
              <a:buClr>
                <a:srgbClr val="8ED8F8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3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rgbClr val="002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82" y="134473"/>
            <a:ext cx="7556313" cy="995083"/>
          </a:xfrm>
        </p:spPr>
        <p:txBody>
          <a:bodyPr anchor="b"/>
          <a:lstStyle>
            <a:lvl1pPr>
              <a:defRPr>
                <a:solidFill>
                  <a:srgbClr val="00376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5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2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28602"/>
            <a:ext cx="3475038" cy="634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" y="336553"/>
            <a:ext cx="403225" cy="31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97" y="2571749"/>
            <a:ext cx="3255264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3" y="273056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235" y="3733801"/>
            <a:ext cx="3255264" cy="23923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6" y="6424085"/>
            <a:ext cx="3316287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7369"/>
            <a:ext cx="8918575" cy="66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10550" y="281517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8067678" y="281517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Picture 8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buClr>
                <a:srgbClr val="8ED8F8"/>
              </a:buClr>
              <a:defRPr sz="1800"/>
            </a:lvl2pPr>
            <a:lvl3pPr>
              <a:defRPr sz="1800"/>
            </a:lvl3pPr>
            <a:lvl4pPr>
              <a:buClr>
                <a:srgbClr val="8ED8F8"/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7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7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buClr>
                <a:srgbClr val="8ED8F8"/>
              </a:buClr>
              <a:defRPr sz="1800"/>
            </a:lvl2pPr>
            <a:lvl3pPr>
              <a:defRPr sz="1800"/>
            </a:lvl3pPr>
            <a:lvl4pPr>
              <a:buClr>
                <a:srgbClr val="8ED8F8"/>
              </a:buCl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53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53"/>
            <a:ext cx="3657600" cy="322729"/>
          </a:xfrm>
          <a:prstGeom prst="rect">
            <a:avLst/>
          </a:prstGeom>
          <a:solidFill>
            <a:srgbClr val="DA5120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25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25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8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7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8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8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4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4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21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3" y="2766484"/>
            <a:ext cx="377825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1"/>
            <a:ext cx="3898272" cy="87153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5"/>
            <a:ext cx="3460658" cy="63452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4085"/>
            <a:ext cx="1536700" cy="364067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4085"/>
            <a:ext cx="3005138" cy="36406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8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1517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7" descr="Crown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1441451"/>
            <a:ext cx="4048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8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66100" y="283635"/>
            <a:ext cx="685800" cy="300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" name="Picture 7" descr="Cr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33344" y="841906"/>
            <a:ext cx="28786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4"/>
            <a:ext cx="681318" cy="517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4-1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r="32565" b="1704"/>
          <a:stretch>
            <a:fillRect/>
          </a:stretch>
        </p:blipFill>
        <p:spPr bwMode="auto">
          <a:xfrm>
            <a:off x="6794500" y="-1951567"/>
            <a:ext cx="2133600" cy="649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4654551"/>
            <a:ext cx="263525" cy="20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13" y="4424086"/>
            <a:ext cx="6191157" cy="83371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13" y="5257805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3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ackground4-1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-1951567"/>
            <a:ext cx="8912225" cy="660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r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8" y="4654551"/>
            <a:ext cx="263525" cy="20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13" y="4424086"/>
            <a:ext cx="6191157" cy="833719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13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13" y="5257805"/>
            <a:ext cx="61911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7369"/>
            <a:ext cx="8918575" cy="66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120652"/>
            <a:ext cx="8918575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20652"/>
            <a:ext cx="8851900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tle Slide 2 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20652"/>
            <a:ext cx="8851900" cy="65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74" y="2571749"/>
            <a:ext cx="5854471" cy="1162051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650" y="3733801"/>
            <a:ext cx="5852535" cy="23923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6" y="6235701"/>
            <a:ext cx="1349375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1"/>
            <a:ext cx="46482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Alt2-1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91" y="95251"/>
            <a:ext cx="8916987" cy="66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67" y="3065237"/>
            <a:ext cx="4016633" cy="116205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4227288"/>
            <a:ext cx="4015304" cy="189887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3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1"/>
            <a:ext cx="1347788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1"/>
            <a:ext cx="2590800" cy="3640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717"/>
            <a:ext cx="7556500" cy="111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2"/>
            <a:ext cx="7556500" cy="41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4085"/>
            <a:ext cx="21336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fld id="{0E1700F5-7952-B642-8ADC-4ED02B16EC09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6" y="6424085"/>
            <a:ext cx="6122987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1300"/>
            <a:ext cx="554038" cy="36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bg1"/>
                </a:solidFill>
                <a:cs typeface="+mn-cs"/>
              </a:defRPr>
            </a:lvl1pPr>
          </a:lstStyle>
          <a:p>
            <a:fld id="{27899F1C-AE7B-4044-A910-6240502078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8ED8F8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8ED8F8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9174" y="3113968"/>
            <a:ext cx="5854471" cy="2397483"/>
          </a:xfrm>
        </p:spPr>
        <p:txBody>
          <a:bodyPr>
            <a:normAutofit/>
          </a:bodyPr>
          <a:lstStyle/>
          <a:p>
            <a:r>
              <a:rPr lang="en-US"/>
              <a:t>Phylogenetics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D0849-BDA2-CC46-BE69-9000FEA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76" y="2743199"/>
            <a:ext cx="2074400" cy="175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08" y="1913641"/>
            <a:ext cx="5070438" cy="4230695"/>
          </a:xfrm>
        </p:spPr>
        <p:txBody>
          <a:bodyPr>
            <a:normAutofit/>
          </a:bodyPr>
          <a:lstStyle/>
          <a:p>
            <a:r>
              <a:rPr lang="en-US" sz="1800" dirty="0"/>
              <a:t>Parsimony:  seeks the tree that minimizes amount of evolutionary change to explain the data</a:t>
            </a:r>
          </a:p>
          <a:p>
            <a:pPr lvl="1"/>
            <a:r>
              <a:rPr lang="en-US" sz="1500" dirty="0"/>
              <a:t>Minimizing evolutionary change is an </a:t>
            </a:r>
            <a:r>
              <a:rPr lang="en-US" sz="1500" i="1" dirty="0"/>
              <a:t>optimality criterion</a:t>
            </a:r>
            <a:r>
              <a:rPr lang="en-US" sz="1500" dirty="0"/>
              <a:t>, distinguishes this method from NJ</a:t>
            </a:r>
          </a:p>
          <a:p>
            <a:pPr lvl="1"/>
            <a:r>
              <a:rPr lang="en-US" sz="1500" dirty="0"/>
              <a:t>Problems with parsimony analysis include statistical inconsistency and </a:t>
            </a:r>
            <a:r>
              <a:rPr lang="en-US" sz="1500" i="1" dirty="0"/>
              <a:t>long-branch attraction</a:t>
            </a:r>
            <a:endParaRPr lang="en-US" sz="15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68" y="2438779"/>
            <a:ext cx="2805615" cy="33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43" y="2224726"/>
            <a:ext cx="7028632" cy="3573583"/>
          </a:xfrm>
        </p:spPr>
        <p:txBody>
          <a:bodyPr>
            <a:normAutofit/>
          </a:bodyPr>
          <a:lstStyle/>
          <a:p>
            <a:r>
              <a:rPr lang="en-US" sz="1800" dirty="0"/>
              <a:t>Maximum likelihood: returns the tree with the highest likelihood given a particular model of evolution</a:t>
            </a:r>
          </a:p>
          <a:p>
            <a:r>
              <a:rPr lang="en-US" sz="1800" dirty="0"/>
              <a:t>Probably the most currently-used method of phylogenetic inference</a:t>
            </a:r>
          </a:p>
          <a:p>
            <a:pPr lvl="1"/>
            <a:r>
              <a:rPr lang="en-US" sz="1500" dirty="0"/>
              <a:t>Robust to violations of assumptions in evolutionary models</a:t>
            </a:r>
          </a:p>
          <a:p>
            <a:pPr lvl="1"/>
            <a:r>
              <a:rPr lang="en-US" sz="1500" dirty="0"/>
              <a:t>Statistically consistent</a:t>
            </a:r>
          </a:p>
          <a:p>
            <a:pPr lvl="1"/>
            <a:r>
              <a:rPr lang="en-US" sz="1500" dirty="0"/>
              <a:t>Relatively immune to long-branch problems</a:t>
            </a:r>
          </a:p>
          <a:p>
            <a:r>
              <a:rPr lang="en-US" sz="1800" dirty="0"/>
              <a:t>ML is computationally intensive, but computational power has largely overcome this limitation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6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91" y="2224726"/>
            <a:ext cx="7897305" cy="3829499"/>
          </a:xfrm>
        </p:spPr>
        <p:txBody>
          <a:bodyPr>
            <a:normAutofit/>
          </a:bodyPr>
          <a:lstStyle/>
          <a:p>
            <a:r>
              <a:rPr lang="en-US" sz="1800" dirty="0"/>
              <a:t>Specification of an appropriate substitution model is paramount to correct tree reconstruction</a:t>
            </a:r>
          </a:p>
          <a:p>
            <a:r>
              <a:rPr lang="en-US" sz="1800" dirty="0"/>
              <a:t>The trick is to specify only as many parameters as needed, no more</a:t>
            </a:r>
          </a:p>
          <a:p>
            <a:r>
              <a:rPr lang="en-US" sz="1800" dirty="0"/>
              <a:t>Several ways to do this, including Likelihood Ratio Tests and </a:t>
            </a:r>
            <a:r>
              <a:rPr lang="en-US" sz="1800" dirty="0" err="1"/>
              <a:t>Akaike</a:t>
            </a:r>
            <a:r>
              <a:rPr lang="en-US" sz="1800" dirty="0"/>
              <a:t> Information Criterion</a:t>
            </a:r>
          </a:p>
          <a:p>
            <a:pPr lvl="1"/>
            <a:r>
              <a:rPr lang="en-US" sz="1500" dirty="0"/>
              <a:t>AIC: Likelihood penalized for number of parameters</a:t>
            </a:r>
          </a:p>
          <a:p>
            <a:pPr lvl="1"/>
            <a:r>
              <a:rPr lang="en-US" sz="1500" dirty="0"/>
              <a:t>Excel example</a:t>
            </a:r>
          </a:p>
        </p:txBody>
      </p:sp>
    </p:spTree>
    <p:extLst>
      <p:ext uri="{BB962C8B-B14F-4D97-AF65-F5344CB8AC3E}">
        <p14:creationId xmlns:p14="http://schemas.microsoft.com/office/powerpoint/2010/main" val="65455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2F80-C1C4-CAFE-40D0-8C280326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Anatomy of a phylogenetic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5620-AEB9-E1D1-A7F2-7BE6C79AF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1981202"/>
            <a:ext cx="3758215" cy="4144433"/>
          </a:xfrm>
        </p:spPr>
        <p:txBody>
          <a:bodyPr/>
          <a:lstStyle/>
          <a:p>
            <a:r>
              <a:rPr lang="en-US" sz="1800" i="1" dirty="0"/>
              <a:t>Tips</a:t>
            </a:r>
            <a:r>
              <a:rPr lang="en-US" sz="1800" dirty="0"/>
              <a:t> can be anything from orders to species to strains (or populations</a:t>
            </a:r>
          </a:p>
          <a:p>
            <a:r>
              <a:rPr lang="en-US" sz="1800" i="1" dirty="0"/>
              <a:t>Branches </a:t>
            </a:r>
            <a:r>
              <a:rPr lang="en-US" sz="1800" dirty="0"/>
              <a:t>represent continuous lineages</a:t>
            </a:r>
          </a:p>
          <a:p>
            <a:r>
              <a:rPr lang="en-US" sz="1800" i="1" dirty="0"/>
              <a:t>Nodes </a:t>
            </a:r>
            <a:r>
              <a:rPr lang="en-US" sz="1800" dirty="0"/>
              <a:t>represent last common ancestor (extant or extinct)</a:t>
            </a:r>
          </a:p>
          <a:p>
            <a:r>
              <a:rPr lang="en-US" sz="1800" i="1" dirty="0"/>
              <a:t>Root </a:t>
            </a:r>
            <a:r>
              <a:rPr lang="en-US" sz="1800" dirty="0"/>
              <a:t>is inferred to be oldest common ancestor of all members of tree</a:t>
            </a:r>
            <a:endParaRPr lang="en-US" sz="1800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59DA9B-9F1E-5993-F5B4-AE7B8FD5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9150"/>
            <a:ext cx="39624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ED9-5FA0-D498-2ACB-610E0C9B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Rooted and unrooted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B3CD-895F-B9BD-B881-43652D2F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745666"/>
            <a:ext cx="7556500" cy="4144433"/>
          </a:xfrm>
        </p:spPr>
        <p:txBody>
          <a:bodyPr/>
          <a:lstStyle/>
          <a:p>
            <a:r>
              <a:rPr lang="en-US" dirty="0"/>
              <a:t>Phylogenetic trees  can be rooted or unrooted.</a:t>
            </a:r>
          </a:p>
          <a:p>
            <a:pPr lvl="1"/>
            <a:r>
              <a:rPr lang="en-US" dirty="0"/>
              <a:t>Unrooted trees show only relationships, not ancestry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7643B119-5A55-E2A1-E32A-2DD9DCD6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083691"/>
            <a:ext cx="8636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4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8E6B-2A03-3843-1D28-735D83A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9D71-5512-A249-75B9-C0601EBD9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1981202"/>
            <a:ext cx="4073525" cy="4144433"/>
          </a:xfrm>
        </p:spPr>
        <p:txBody>
          <a:bodyPr/>
          <a:lstStyle/>
          <a:p>
            <a:r>
              <a:rPr lang="en-US" sz="1800" dirty="0"/>
              <a:t>Sister taxa are tips from the same node</a:t>
            </a:r>
          </a:p>
          <a:p>
            <a:r>
              <a:rPr lang="en-US" sz="1800" dirty="0"/>
              <a:t>A </a:t>
            </a:r>
            <a:r>
              <a:rPr lang="en-US" sz="1800" i="1" dirty="0"/>
              <a:t>polytomy </a:t>
            </a:r>
            <a:r>
              <a:rPr lang="en-US" sz="1800" dirty="0"/>
              <a:t>arises when relationships among sister taxa are ambiguous</a:t>
            </a:r>
          </a:p>
          <a:p>
            <a:r>
              <a:rPr lang="en-US" sz="1800" dirty="0"/>
              <a:t>Taxa closer to the last common ancestor (root) are referred to as</a:t>
            </a:r>
            <a:r>
              <a:rPr lang="en-US" sz="1800" i="1" dirty="0"/>
              <a:t> basal</a:t>
            </a:r>
            <a:endParaRPr lang="en-US" sz="1800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F76EF7F9-B805-4B27-A78C-D03635B7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11" y="2628500"/>
            <a:ext cx="4318414" cy="28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3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Phylogenetics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6676" y="2421207"/>
            <a:ext cx="7626096" cy="33944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Study of evolutionary relationships between groups of organisms</a:t>
            </a:r>
          </a:p>
          <a:p>
            <a:r>
              <a:rPr lang="en-US" sz="1800" dirty="0"/>
              <a:t>Modern </a:t>
            </a:r>
            <a:r>
              <a:rPr lang="en-US" sz="1800" dirty="0" err="1"/>
              <a:t>phylogenetics</a:t>
            </a:r>
            <a:r>
              <a:rPr lang="en-US" sz="1800" dirty="0"/>
              <a:t> are based on </a:t>
            </a:r>
            <a:r>
              <a:rPr lang="en-US" sz="1800" i="1" dirty="0"/>
              <a:t>cladistics</a:t>
            </a:r>
            <a:r>
              <a:rPr lang="en-US" sz="1800" dirty="0"/>
              <a:t>, in which organisms grouped  based on shared unique characteristics deriving from a common ancestor</a:t>
            </a:r>
          </a:p>
          <a:p>
            <a:pPr lvl="1"/>
            <a:r>
              <a:rPr lang="en-US" sz="1500" dirty="0"/>
              <a:t>Parsimony</a:t>
            </a:r>
          </a:p>
          <a:p>
            <a:pPr lvl="1"/>
            <a:r>
              <a:rPr lang="en-US" sz="1500" dirty="0"/>
              <a:t>Maximum Likelihood</a:t>
            </a:r>
          </a:p>
          <a:p>
            <a:pPr lvl="1"/>
            <a:r>
              <a:rPr lang="en-US" sz="1500" dirty="0"/>
              <a:t>Bayesian inference</a:t>
            </a:r>
          </a:p>
          <a:p>
            <a:r>
              <a:rPr lang="en-US" sz="1800" dirty="0"/>
              <a:t>Contrast this with </a:t>
            </a:r>
            <a:r>
              <a:rPr lang="en-US" sz="1800" i="1" dirty="0" err="1"/>
              <a:t>phenetics</a:t>
            </a:r>
            <a:r>
              <a:rPr lang="en-US" sz="1800" i="1" dirty="0"/>
              <a:t>, </a:t>
            </a:r>
            <a:r>
              <a:rPr lang="en-US" sz="1800" dirty="0"/>
              <a:t>in which groups are made based on similarities regardless of ancestry</a:t>
            </a:r>
          </a:p>
          <a:p>
            <a:pPr lvl="1"/>
            <a:r>
              <a:rPr lang="en-US" sz="1500" dirty="0"/>
              <a:t>Neighbor-joining</a:t>
            </a:r>
          </a:p>
        </p:txBody>
      </p:sp>
    </p:spTree>
    <p:extLst>
      <p:ext uri="{BB962C8B-B14F-4D97-AF65-F5344CB8AC3E}">
        <p14:creationId xmlns:p14="http://schemas.microsoft.com/office/powerpoint/2010/main" val="25894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946" y="2429891"/>
            <a:ext cx="5104613" cy="3394472"/>
          </a:xfrm>
        </p:spPr>
        <p:txBody>
          <a:bodyPr/>
          <a:lstStyle/>
          <a:p>
            <a:r>
              <a:rPr lang="en-US" dirty="0"/>
              <a:t>Cladistics</a:t>
            </a:r>
          </a:p>
          <a:p>
            <a:pPr lvl="1"/>
            <a:r>
              <a:rPr lang="en-US" dirty="0"/>
              <a:t>Based on a </a:t>
            </a:r>
            <a:r>
              <a:rPr lang="en-US" i="1" dirty="0"/>
              <a:t>clade</a:t>
            </a:r>
            <a:r>
              <a:rPr lang="en-US" dirty="0"/>
              <a:t>, which is an ancestor taxon and all of its descendants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34" y="2782570"/>
            <a:ext cx="3322121" cy="2806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764" y="3745585"/>
            <a:ext cx="4667183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1500" dirty="0">
                <a:latin typeface="+mn-lt"/>
              </a:rPr>
              <a:t>Terminology (node-based)</a:t>
            </a:r>
          </a:p>
          <a:p>
            <a:pPr lvl="1"/>
            <a:r>
              <a:rPr lang="en-US" sz="1350" dirty="0" err="1">
                <a:latin typeface="+mn-lt"/>
              </a:rPr>
              <a:t>Monophyly</a:t>
            </a:r>
            <a:r>
              <a:rPr lang="en-US" sz="1350" dirty="0">
                <a:latin typeface="+mn-lt"/>
              </a:rPr>
              <a:t>: a group of </a:t>
            </a:r>
            <a:r>
              <a:rPr lang="en-US" sz="1350" i="1" dirty="0">
                <a:latin typeface="+mn-lt"/>
              </a:rPr>
              <a:t>nodes </a:t>
            </a:r>
            <a:r>
              <a:rPr lang="en-US" sz="1350" dirty="0">
                <a:latin typeface="+mn-lt"/>
              </a:rPr>
              <a:t>containing a common ancestor taxon, all descendant taxa, and no others</a:t>
            </a:r>
          </a:p>
          <a:p>
            <a:pPr lvl="1"/>
            <a:r>
              <a:rPr lang="en-US" sz="1350" dirty="0" err="1">
                <a:latin typeface="+mn-lt"/>
              </a:rPr>
              <a:t>Paraphyly</a:t>
            </a:r>
            <a:r>
              <a:rPr lang="en-US" sz="1350" dirty="0">
                <a:latin typeface="+mn-lt"/>
              </a:rPr>
              <a:t>:  A group of nodes created by removing a taxon from a monophyletic clade</a:t>
            </a:r>
          </a:p>
          <a:p>
            <a:pPr lvl="1"/>
            <a:r>
              <a:rPr lang="en-US" sz="1350" dirty="0" err="1">
                <a:latin typeface="+mn-lt"/>
              </a:rPr>
              <a:t>Polyphyly</a:t>
            </a:r>
            <a:r>
              <a:rPr lang="en-US" sz="1350" dirty="0">
                <a:latin typeface="+mn-lt"/>
              </a:rPr>
              <a:t>: A group of nodes that is neither mono- or </a:t>
            </a:r>
            <a:r>
              <a:rPr lang="en-US" sz="1350" dirty="0" err="1">
                <a:latin typeface="+mn-lt"/>
              </a:rPr>
              <a:t>para</a:t>
            </a:r>
            <a:r>
              <a:rPr lang="en-US" sz="1350" dirty="0">
                <a:latin typeface="+mn-lt"/>
              </a:rPr>
              <a:t>-phyletic</a:t>
            </a:r>
          </a:p>
        </p:txBody>
      </p:sp>
    </p:spTree>
    <p:extLst>
      <p:ext uri="{BB962C8B-B14F-4D97-AF65-F5344CB8AC3E}">
        <p14:creationId xmlns:p14="http://schemas.microsoft.com/office/powerpoint/2010/main" val="22126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45" y="611940"/>
            <a:ext cx="4713355" cy="884682"/>
          </a:xfrm>
        </p:spPr>
        <p:txBody>
          <a:bodyPr/>
          <a:lstStyle/>
          <a:p>
            <a:r>
              <a:rPr lang="en-US" sz="2400" dirty="0"/>
              <a:t>Cladistics: Character-based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27" y="1743959"/>
            <a:ext cx="3697121" cy="4040209"/>
          </a:xfrm>
        </p:spPr>
        <p:txBody>
          <a:bodyPr>
            <a:normAutofit/>
          </a:bodyPr>
          <a:lstStyle/>
          <a:p>
            <a:r>
              <a:rPr lang="en-US" sz="1500" dirty="0" err="1"/>
              <a:t>Monophyly</a:t>
            </a:r>
            <a:r>
              <a:rPr lang="en-US" sz="1500" dirty="0"/>
              <a:t> is characterized by one or more </a:t>
            </a:r>
            <a:r>
              <a:rPr lang="en-US" sz="1500" i="1" dirty="0" err="1"/>
              <a:t>autapomorphies</a:t>
            </a:r>
            <a:r>
              <a:rPr lang="en-US" sz="1500" i="1" dirty="0"/>
              <a:t>: </a:t>
            </a:r>
            <a:r>
              <a:rPr lang="en-US" sz="1500" dirty="0"/>
              <a:t>derived characters inherited by all members of the group from a common ancestor and not inherited in other taxa</a:t>
            </a:r>
          </a:p>
          <a:p>
            <a:pPr lvl="1"/>
            <a:r>
              <a:rPr lang="en-US" sz="1350" dirty="0" err="1"/>
              <a:t>Sauropsida</a:t>
            </a:r>
            <a:r>
              <a:rPr lang="en-US" sz="1350" dirty="0"/>
              <a:t> (lizard-faces; yellow)</a:t>
            </a:r>
          </a:p>
          <a:p>
            <a:pPr lvl="1"/>
            <a:r>
              <a:rPr lang="en-US" sz="1350" dirty="0"/>
              <a:t>Amniotes</a:t>
            </a:r>
            <a:endParaRPr lang="en-US" sz="1500" b="1" dirty="0"/>
          </a:p>
          <a:p>
            <a:r>
              <a:rPr lang="en-US" sz="1500" dirty="0" err="1"/>
              <a:t>Paraphyly</a:t>
            </a:r>
            <a:r>
              <a:rPr lang="en-US" sz="1500" dirty="0"/>
              <a:t> is characterized by </a:t>
            </a:r>
            <a:r>
              <a:rPr lang="en-US" sz="1500" i="1" dirty="0" err="1"/>
              <a:t>plesiomorphies</a:t>
            </a:r>
            <a:r>
              <a:rPr lang="en-US" sz="1500" dirty="0"/>
              <a:t>: characters inherited from ancestors but not present in all descendants</a:t>
            </a:r>
          </a:p>
          <a:p>
            <a:pPr lvl="1"/>
            <a:r>
              <a:rPr lang="en-US" sz="1350" dirty="0"/>
              <a:t>Class </a:t>
            </a:r>
            <a:r>
              <a:rPr lang="en-US" sz="1350" dirty="0" err="1"/>
              <a:t>Reptilia</a:t>
            </a:r>
            <a:r>
              <a:rPr lang="en-US" sz="1350" dirty="0"/>
              <a:t> (blue)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51" y="1594440"/>
            <a:ext cx="3322121" cy="2806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65654" y="4596777"/>
            <a:ext cx="3378200" cy="152400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r>
              <a:rPr lang="en-US" sz="1500" dirty="0" err="1">
                <a:latin typeface="+mn-lt"/>
              </a:rPr>
              <a:t>Polyphyly</a:t>
            </a:r>
            <a:r>
              <a:rPr lang="en-US" sz="1500" dirty="0">
                <a:latin typeface="+mn-lt"/>
              </a:rPr>
              <a:t> is characterized by </a:t>
            </a:r>
            <a:r>
              <a:rPr lang="en-US" sz="1500" i="1" dirty="0" err="1">
                <a:latin typeface="+mn-lt"/>
              </a:rPr>
              <a:t>homoplasy</a:t>
            </a:r>
            <a:r>
              <a:rPr lang="en-US" sz="1500" dirty="0">
                <a:latin typeface="+mn-lt"/>
              </a:rPr>
              <a:t>: characters that do not arise from a common ancestor</a:t>
            </a:r>
          </a:p>
          <a:p>
            <a:pPr lvl="1"/>
            <a:r>
              <a:rPr lang="en-US" sz="1350" dirty="0" err="1">
                <a:latin typeface="+mn-lt"/>
              </a:rPr>
              <a:t>Endothermy</a:t>
            </a:r>
            <a:r>
              <a:rPr lang="en-US" sz="1350" dirty="0">
                <a:latin typeface="+mn-lt"/>
              </a:rPr>
              <a:t> (red) </a:t>
            </a:r>
          </a:p>
        </p:txBody>
      </p:sp>
    </p:spTree>
    <p:extLst>
      <p:ext uri="{BB962C8B-B14F-4D97-AF65-F5344CB8AC3E}">
        <p14:creationId xmlns:p14="http://schemas.microsoft.com/office/powerpoint/2010/main" val="32231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2012733"/>
            <a:ext cx="7556500" cy="4144433"/>
          </a:xfrm>
        </p:spPr>
        <p:txBody>
          <a:bodyPr/>
          <a:lstStyle/>
          <a:p>
            <a:r>
              <a:rPr lang="en-US" dirty="0"/>
              <a:t>Simplest model: Jukes and Cantor 1969 (JC69)</a:t>
            </a:r>
          </a:p>
          <a:p>
            <a:pPr lvl="1"/>
            <a:r>
              <a:rPr lang="en-US" dirty="0"/>
              <a:t>Equates to number of nucleotide changes since last common ancestor (one parameter,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Assumes equal base frequencies, equal probabilities of mutations</a:t>
            </a:r>
          </a:p>
          <a:p>
            <a:pPr lvl="1"/>
            <a:r>
              <a:rPr lang="en-US" dirty="0"/>
              <a:t>Take two 10-mer sequences: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Distance is 0.107 (not 0.1!)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BD2A9-D312-B0CD-7F22-036C6232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668" y="4084949"/>
            <a:ext cx="1981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CB0C-B07C-BF9E-6BC7-45B90318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Estimating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38E0-577F-9711-E95D-A7D56A92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30" y="1253358"/>
            <a:ext cx="7556500" cy="4144433"/>
          </a:xfrm>
        </p:spPr>
        <p:txBody>
          <a:bodyPr/>
          <a:lstStyle/>
          <a:p>
            <a:r>
              <a:rPr lang="en-US" dirty="0"/>
              <a:t>Next simplest: Kimura 1980 (K80)</a:t>
            </a:r>
          </a:p>
          <a:p>
            <a:pPr lvl="1"/>
            <a:r>
              <a:rPr lang="en-US" dirty="0"/>
              <a:t>We now have two parameters,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lvl="2"/>
            <a:r>
              <a:rPr lang="en-US" sz="1600" i="1" dirty="0"/>
              <a:t>p</a:t>
            </a:r>
            <a:r>
              <a:rPr lang="en-US" sz="1600" dirty="0"/>
              <a:t> is proportion of sites with transitions</a:t>
            </a:r>
          </a:p>
          <a:p>
            <a:pPr lvl="2"/>
            <a:r>
              <a:rPr lang="en-US" sz="1600" i="1" dirty="0"/>
              <a:t>q</a:t>
            </a:r>
            <a:r>
              <a:rPr lang="en-US" sz="1600" dirty="0"/>
              <a:t> is proportion of sites with transversions</a:t>
            </a:r>
          </a:p>
          <a:p>
            <a:pPr lvl="1"/>
            <a:r>
              <a:rPr lang="en-US" dirty="0"/>
              <a:t>Still assumes equal base frequencies</a:t>
            </a:r>
          </a:p>
          <a:p>
            <a:pPr lvl="1"/>
            <a:r>
              <a:rPr lang="en-US" dirty="0"/>
              <a:t>Transition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GAG</a:t>
            </a:r>
          </a:p>
          <a:p>
            <a:pPr lvl="1"/>
            <a:r>
              <a:rPr lang="en-US" dirty="0"/>
              <a:t>Transversion: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GAG</a:t>
            </a:r>
          </a:p>
          <a:p>
            <a:pPr lvl="2"/>
            <a:r>
              <a:rPr lang="en-US" dirty="0"/>
              <a:t>ATCCTG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GAG</a:t>
            </a:r>
          </a:p>
          <a:p>
            <a:pPr marL="4572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7A19-1E09-7665-F197-1D2C9F3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25" y="4402009"/>
            <a:ext cx="34036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4D2B4C-5136-C8C9-B481-6A3CE77C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22" y="1843045"/>
            <a:ext cx="2460941" cy="246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66174-FBA4-56E6-B2E7-6DBB87101B1A}"/>
              </a:ext>
            </a:extLst>
          </p:cNvPr>
          <p:cNvSpPr txBox="1"/>
          <p:nvPr/>
        </p:nvSpPr>
        <p:spPr>
          <a:xfrm>
            <a:off x="3623672" y="477747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8B17-EEAD-6BE7-A1F5-EB9A08C7EFF2}"/>
              </a:ext>
            </a:extLst>
          </p:cNvPr>
          <p:cNvSpPr txBox="1"/>
          <p:nvPr/>
        </p:nvSpPr>
        <p:spPr>
          <a:xfrm>
            <a:off x="3623672" y="36531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K=0.112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F8942-C49E-CDDA-B2F1-46BAE13E46E3}"/>
              </a:ext>
            </a:extLst>
          </p:cNvPr>
          <p:cNvSpPr txBox="1"/>
          <p:nvPr/>
        </p:nvSpPr>
        <p:spPr>
          <a:xfrm>
            <a:off x="2138616" y="5747768"/>
            <a:ext cx="650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mutations are more common than transversions.  </a:t>
            </a:r>
          </a:p>
          <a:p>
            <a:r>
              <a:rPr lang="en-US" dirty="0"/>
              <a:t>Why is the distance greater for the transition mutation here?</a:t>
            </a:r>
          </a:p>
        </p:txBody>
      </p:sp>
    </p:spTree>
    <p:extLst>
      <p:ext uri="{BB962C8B-B14F-4D97-AF65-F5344CB8AC3E}">
        <p14:creationId xmlns:p14="http://schemas.microsoft.com/office/powerpoint/2010/main" val="178417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31" y="384177"/>
            <a:ext cx="3806762" cy="836612"/>
          </a:xfrm>
        </p:spPr>
        <p:txBody>
          <a:bodyPr/>
          <a:lstStyle/>
          <a:p>
            <a:r>
              <a:rPr lang="en-US" sz="2100" dirty="0"/>
              <a:t>Evolutionary (substitution)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70" y="1352401"/>
            <a:ext cx="7822027" cy="4366235"/>
          </a:xfrm>
        </p:spPr>
        <p:txBody>
          <a:bodyPr>
            <a:normAutofit/>
          </a:bodyPr>
          <a:lstStyle/>
          <a:p>
            <a:r>
              <a:rPr lang="en-US" sz="1700" dirty="0"/>
              <a:t>Models (below) for nucleotides</a:t>
            </a:r>
          </a:p>
          <a:p>
            <a:pPr lvl="1"/>
            <a:r>
              <a:rPr lang="en-US" sz="1400" dirty="0"/>
              <a:t>Jukes-Cantor (1969): equal base frequencies, equal mutation rates</a:t>
            </a:r>
          </a:p>
          <a:p>
            <a:pPr lvl="1"/>
            <a:r>
              <a:rPr lang="en-US" sz="1400" dirty="0"/>
              <a:t>Kimura 1980 model: Allows for different transition (e.g. purine to purine) and transversion (e.g. pyrimidine to pyrimidine) rates </a:t>
            </a:r>
          </a:p>
          <a:p>
            <a:pPr lvl="1"/>
            <a:r>
              <a:rPr lang="en-US" sz="1400" dirty="0" err="1"/>
              <a:t>Felsenstein</a:t>
            </a:r>
            <a:r>
              <a:rPr lang="en-US" sz="1400" dirty="0"/>
              <a:t> 1981: Extension of JC, allows base frequencies to differ</a:t>
            </a:r>
          </a:p>
          <a:p>
            <a:pPr lvl="1"/>
            <a:r>
              <a:rPr lang="en-US" sz="1400" dirty="0"/>
              <a:t>Tamura-</a:t>
            </a:r>
            <a:r>
              <a:rPr lang="en-US" sz="1400" dirty="0" err="1"/>
              <a:t>Nei</a:t>
            </a:r>
            <a:r>
              <a:rPr lang="en-US" sz="1400" dirty="0"/>
              <a:t> (1993): Transition rates allowed to differ from each other and transversions, base frequencies differ</a:t>
            </a:r>
          </a:p>
          <a:p>
            <a:pPr lvl="1"/>
            <a:r>
              <a:rPr lang="en-US" sz="1400" dirty="0"/>
              <a:t>Generalized time-reversible (GTR, </a:t>
            </a:r>
            <a:r>
              <a:rPr lang="en-US" sz="1400" dirty="0" err="1"/>
              <a:t>Tavaré</a:t>
            </a:r>
            <a:r>
              <a:rPr lang="en-US" sz="1400" dirty="0"/>
              <a:t> 1986): specifies all substitution rates and differing base frequencies</a:t>
            </a:r>
          </a:p>
          <a:p>
            <a:pPr lvl="1"/>
            <a:endParaRPr lang="en-US" sz="1400" dirty="0"/>
          </a:p>
          <a:p>
            <a:endParaRPr lang="en-US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5619" y="3939975"/>
            <a:ext cx="6412762" cy="33944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Calibri"/>
                <a:ea typeface="ＭＳ Ｐゴシック" pitchFamily="-112" charset="-128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 Helvetica Condensed" pitchFamily="-92" charset="0"/>
              </a:defRPr>
            </a:lvl9pPr>
          </a:lstStyle>
          <a:p>
            <a:endParaRPr lang="en-US" sz="1350" dirty="0">
              <a:latin typeface="+mn-lt"/>
            </a:endParaRPr>
          </a:p>
        </p:txBody>
      </p:sp>
      <p:pic>
        <p:nvPicPr>
          <p:cNvPr id="3074" name="Picture 2" descr="5. The nucleotide substitution model and the incorporated parameters. The nucleotide substitution models examined in this thesis are the default 24 models assessed in jModelTest [65,66], i.e., JC [57], F81 [58], K2P [59], HKY [60], SYM [61], and GTR [62] combined with the proportion of">
            <a:extLst>
              <a:ext uri="{FF2B5EF4-FFF2-40B4-BE49-F238E27FC236}">
                <a16:creationId xmlns:a16="http://schemas.microsoft.com/office/drawing/2014/main" id="{FC326595-1C03-B132-5BE9-621AEFB9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8" y="3798233"/>
            <a:ext cx="6117021" cy="244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E9084-594F-0BBA-3D17-210242ABFDA9}"/>
              </a:ext>
            </a:extLst>
          </p:cNvPr>
          <p:cNvSpPr txBox="1"/>
          <p:nvPr/>
        </p:nvSpPr>
        <p:spPr>
          <a:xfrm>
            <a:off x="198971" y="4464438"/>
            <a:ext cx="30592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models may be extended for rate-variation across sites (gamma) and invariant sites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BLOSUM models for amino acids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E03E8-2835-492C-D295-5289FD10E5C5}"/>
              </a:ext>
            </a:extLst>
          </p:cNvPr>
          <p:cNvSpPr txBox="1"/>
          <p:nvPr/>
        </p:nvSpPr>
        <p:spPr>
          <a:xfrm>
            <a:off x="3652345" y="6350712"/>
            <a:ext cx="69016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Abadi, </a:t>
            </a:r>
            <a:r>
              <a:rPr lang="en-US" sz="1000" dirty="0" err="1"/>
              <a:t>Shiran</a:t>
            </a:r>
            <a:r>
              <a:rPr lang="en-US" sz="1000" dirty="0"/>
              <a:t>; Learning Evolutionary and Genomic Processes from Massive Nucleotide Data</a:t>
            </a:r>
          </a:p>
        </p:txBody>
      </p:sp>
    </p:spTree>
    <p:extLst>
      <p:ext uri="{BB962C8B-B14F-4D97-AF65-F5344CB8AC3E}">
        <p14:creationId xmlns:p14="http://schemas.microsoft.com/office/powerpoint/2010/main" val="183078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7" y="612742"/>
            <a:ext cx="6300971" cy="1272658"/>
          </a:xfrm>
        </p:spPr>
        <p:txBody>
          <a:bodyPr/>
          <a:lstStyle/>
          <a:p>
            <a:r>
              <a:rPr lang="en-US" sz="2400" dirty="0"/>
              <a:t>Neighbor-joining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717" y="1885400"/>
            <a:ext cx="4093380" cy="3923813"/>
          </a:xfrm>
        </p:spPr>
        <p:txBody>
          <a:bodyPr>
            <a:normAutofit lnSpcReduction="10000"/>
          </a:bodyPr>
          <a:lstStyle/>
          <a:p>
            <a:r>
              <a:rPr lang="en-US" sz="1350" dirty="0"/>
              <a:t>Neighbor-joining (NJ) is historically a highly-used technique, and often results in “correct” representation of phylogeny</a:t>
            </a:r>
          </a:p>
          <a:p>
            <a:pPr lvl="1"/>
            <a:r>
              <a:rPr lang="en-US" sz="1200" dirty="0"/>
              <a:t>Computationally cheap</a:t>
            </a:r>
          </a:p>
          <a:p>
            <a:pPr lvl="1"/>
            <a:r>
              <a:rPr lang="en-US" sz="1200" dirty="0"/>
              <a:t>Distance-based</a:t>
            </a:r>
          </a:p>
          <a:p>
            <a:r>
              <a:rPr lang="en-US" sz="1350" dirty="0"/>
              <a:t>1) calculate distance matrix between all taxa</a:t>
            </a:r>
          </a:p>
          <a:p>
            <a:r>
              <a:rPr lang="en-US" sz="1350" dirty="0"/>
              <a:t>2) find pair of taxa closest together (</a:t>
            </a:r>
            <a:r>
              <a:rPr lang="en-US" sz="1350" i="1" dirty="0"/>
              <a:t>f, g</a:t>
            </a:r>
            <a:r>
              <a:rPr lang="en-US" sz="1350" dirty="0"/>
              <a:t>), make a node (</a:t>
            </a:r>
            <a:r>
              <a:rPr lang="en-US" sz="1350" i="1" dirty="0"/>
              <a:t>u</a:t>
            </a:r>
            <a:r>
              <a:rPr lang="en-US" sz="1350" dirty="0"/>
              <a:t>)</a:t>
            </a:r>
          </a:p>
          <a:p>
            <a:r>
              <a:rPr lang="en-US" sz="1350" dirty="0"/>
              <a:t>3) calculate distance of pair within node to the node</a:t>
            </a:r>
          </a:p>
          <a:p>
            <a:r>
              <a:rPr lang="en-US" sz="1350" dirty="0"/>
              <a:t>4) calculate distance of all other taxa to node</a:t>
            </a:r>
          </a:p>
          <a:p>
            <a:r>
              <a:rPr lang="en-US" sz="1350" dirty="0"/>
              <a:t>5) repeat, replacing joined pair with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76" y="1375444"/>
            <a:ext cx="3320740" cy="42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76" y="458940"/>
            <a:ext cx="6572250" cy="171450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34" y="1736354"/>
            <a:ext cx="4910135" cy="4332374"/>
          </a:xfrm>
        </p:spPr>
        <p:txBody>
          <a:bodyPr>
            <a:normAutofit/>
          </a:bodyPr>
          <a:lstStyle/>
          <a:p>
            <a:r>
              <a:rPr lang="en-US" sz="1500" dirty="0"/>
              <a:t>Bootstrapping is a way of assessing the statistical error where sampling distribution is unknown</a:t>
            </a:r>
          </a:p>
          <a:p>
            <a:r>
              <a:rPr lang="en-US" sz="1500" dirty="0"/>
              <a:t>Take a row/column matrix of individuals and characters, and randomly resample the columns with replacement</a:t>
            </a:r>
          </a:p>
          <a:p>
            <a:r>
              <a:rPr lang="en-US" sz="1500" dirty="0"/>
              <a:t>Do this a few hundred times and see how many times the original tree (or any tree) is reconstructed</a:t>
            </a:r>
          </a:p>
          <a:p>
            <a:r>
              <a:rPr lang="en-US" sz="1500" dirty="0"/>
              <a:t>In general, bootstrap values:</a:t>
            </a:r>
          </a:p>
          <a:p>
            <a:pPr lvl="1"/>
            <a:r>
              <a:rPr lang="en-US" sz="1200" dirty="0"/>
              <a:t>&gt;80% are well supported</a:t>
            </a:r>
          </a:p>
          <a:p>
            <a:pPr lvl="1"/>
            <a:r>
              <a:rPr lang="en-US" sz="1200" dirty="0"/>
              <a:t>50-80% somewhat supported</a:t>
            </a:r>
          </a:p>
          <a:p>
            <a:pPr lvl="1"/>
            <a:r>
              <a:rPr lang="en-US" sz="1200" dirty="0"/>
              <a:t>&lt;50% unsupported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33"/>
          <a:stretch/>
        </p:blipFill>
        <p:spPr>
          <a:xfrm>
            <a:off x="5199369" y="1155242"/>
            <a:ext cx="3155387" cy="4332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1363" y="5673855"/>
            <a:ext cx="230543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http://</a:t>
            </a:r>
            <a:r>
              <a:rPr lang="en-US" sz="750" dirty="0" err="1"/>
              <a:t>akira.ruc.dk</a:t>
            </a:r>
            <a:r>
              <a:rPr lang="en-US" sz="750" dirty="0"/>
              <a:t>/~</a:t>
            </a:r>
            <a:r>
              <a:rPr lang="en-US" sz="750" dirty="0" err="1"/>
              <a:t>olesk</a:t>
            </a:r>
            <a:r>
              <a:rPr lang="en-US" sz="750" dirty="0"/>
              <a:t>/</a:t>
            </a:r>
            <a:r>
              <a:rPr lang="en-US" sz="750" dirty="0" err="1"/>
              <a:t>sekvens</a:t>
            </a:r>
            <a:r>
              <a:rPr lang="en-US" sz="750" dirty="0"/>
              <a:t>/</a:t>
            </a:r>
            <a:r>
              <a:rPr lang="en-US" sz="750" dirty="0" err="1"/>
              <a:t>bootstra.jpg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6593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DU">
  <a:themeElements>
    <a:clrScheme name="ODU Theme Colors 1">
      <a:dk1>
        <a:sysClr val="windowText" lastClr="000000"/>
      </a:dk1>
      <a:lt1>
        <a:sysClr val="window" lastClr="FFFFFF"/>
      </a:lt1>
      <a:dk2>
        <a:srgbClr val="2B142D"/>
      </a:dk2>
      <a:lt2>
        <a:srgbClr val="BD971F"/>
      </a:lt2>
      <a:accent1>
        <a:srgbClr val="003767"/>
      </a:accent1>
      <a:accent2>
        <a:srgbClr val="7EC8E4"/>
      </a:accent2>
      <a:accent3>
        <a:srgbClr val="DA5120"/>
      </a:accent3>
      <a:accent4>
        <a:srgbClr val="8D8E8D"/>
      </a:accent4>
      <a:accent5>
        <a:srgbClr val="DA5120"/>
      </a:accent5>
      <a:accent6>
        <a:srgbClr val="5B9029"/>
      </a:accent6>
      <a:hlink>
        <a:srgbClr val="003767"/>
      </a:hlink>
      <a:folHlink>
        <a:srgbClr val="4D393E"/>
      </a:folHlink>
    </a:clrScheme>
    <a:fontScheme name="Opulent">
      <a:majorFont>
        <a:latin typeface="Trebuchet MS"/>
        <a:ea typeface=""/>
        <a:cs typeface=""/>
        <a:font script="Jpan" typeface="ヒラギノ丸ゴ Pro W4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ヒラギノ丸ゴ Pro W4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ODU.thmx</Template>
  <TotalTime>30781</TotalTime>
  <Words>872</Words>
  <Application>Microsoft Macintosh PowerPoint</Application>
  <PresentationFormat>On-screen Show (4:3)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</vt:lpstr>
      <vt:lpstr>Trebuchet MS</vt:lpstr>
      <vt:lpstr>Wingdings</vt:lpstr>
      <vt:lpstr>ODU</vt:lpstr>
      <vt:lpstr>Phylogenetics  </vt:lpstr>
      <vt:lpstr>Phylogenetics</vt:lpstr>
      <vt:lpstr>Evolutionary relationships</vt:lpstr>
      <vt:lpstr>Cladistics: Character-based terminology</vt:lpstr>
      <vt:lpstr>Estimating distances</vt:lpstr>
      <vt:lpstr>Estimating distances</vt:lpstr>
      <vt:lpstr>Evolutionary (substitution) models</vt:lpstr>
      <vt:lpstr>Neighbor-joining</vt:lpstr>
      <vt:lpstr>Bootstrapping</vt:lpstr>
      <vt:lpstr>Phylogenetic methods</vt:lpstr>
      <vt:lpstr>Phylogenetic methods </vt:lpstr>
      <vt:lpstr>Model Testing</vt:lpstr>
      <vt:lpstr>Anatomy of a phylogenetic tree</vt:lpstr>
      <vt:lpstr>Rooted and unrooted trees</vt:lpstr>
      <vt:lpstr>Other terms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UNIX command line: Pt. 1</dc:title>
  <dc:creator>David Gauthier</dc:creator>
  <cp:lastModifiedBy>Gauthier, David T.</cp:lastModifiedBy>
  <cp:revision>173</cp:revision>
  <dcterms:created xsi:type="dcterms:W3CDTF">2014-05-15T18:04:51Z</dcterms:created>
  <dcterms:modified xsi:type="dcterms:W3CDTF">2022-07-22T17:32:08Z</dcterms:modified>
</cp:coreProperties>
</file>