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2" r:id="rId3"/>
    <p:sldId id="313" r:id="rId4"/>
    <p:sldId id="314" r:id="rId5"/>
    <p:sldId id="321" r:id="rId6"/>
    <p:sldId id="322" r:id="rId7"/>
    <p:sldId id="323" r:id="rId8"/>
    <p:sldId id="319" r:id="rId9"/>
    <p:sldId id="320" r:id="rId10"/>
    <p:sldId id="318" r:id="rId11"/>
    <p:sldId id="263" r:id="rId12"/>
    <p:sldId id="264" r:id="rId13"/>
    <p:sldId id="315" r:id="rId14"/>
    <p:sldId id="31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E0599-CC66-E44C-9757-9CC211B4FF43}" v="9" dt="2023-04-19T20:38:42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327"/>
  </p:normalViewPr>
  <p:slideViewPr>
    <p:cSldViewPr snapToGrid="0">
      <p:cViewPr varScale="1">
        <p:scale>
          <a:sx n="122" d="100"/>
          <a:sy n="12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AD99A-EACC-0B48-BEE8-4F4FD40BD205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ABA17-611C-8B42-8BA9-EF0F0B1E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8C5A4-433B-DE4A-94F8-FCB8346F79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1BF5BC-39BD-41B4-95A9-2DFBCC6285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9992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8000C-2412-4415-B270-AF828BE83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7593238" y="6350793"/>
            <a:ext cx="5687469" cy="4571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FFF6138-AA80-408C-BCB6-50A66DB3A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5250" y="693738"/>
            <a:ext cx="5261723" cy="877887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143157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6D9D0E8-27B5-4484-A3CB-83AE97E273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5250" y="1997075"/>
            <a:ext cx="5261723" cy="501650"/>
          </a:xfrm>
        </p:spPr>
        <p:txBody>
          <a:bodyPr>
            <a:normAutofit/>
          </a:bodyPr>
          <a:lstStyle>
            <a:lvl1pPr marL="0" indent="0">
              <a:buNone/>
              <a:defRPr sz="1800" i="1">
                <a:solidFill>
                  <a:srgbClr val="143157"/>
                </a:solidFill>
              </a:defRPr>
            </a:lvl1pPr>
          </a:lstStyle>
          <a:p>
            <a:pPr lvl="0"/>
            <a:r>
              <a:rPr lang="en-US" dirty="0"/>
              <a:t>THIS IS A SUBHEAD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FB795E-A8B3-417B-81D1-D864B27AABF1}"/>
              </a:ext>
            </a:extLst>
          </p:cNvPr>
          <p:cNvSpPr/>
          <p:nvPr userDrawn="1"/>
        </p:nvSpPr>
        <p:spPr>
          <a:xfrm rot="10800000">
            <a:off x="3869307" y="-1"/>
            <a:ext cx="1130613" cy="1126108"/>
          </a:xfrm>
          <a:prstGeom prst="rtTriangle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5A28D-557A-D14C-9A30-9101180026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93" y="5623263"/>
            <a:ext cx="2430172" cy="12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05D7-491C-F965-BE58-B14E7192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708B8-9D8D-D3AF-2A97-E205D446A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995A1-311C-D3D1-1AC2-70933334A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A05A8-8837-4DA7-F9C6-0A023CD6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AEC8E-7797-06FF-8336-44C00BF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84AF2-3E2B-91DE-0B5D-6ABD2C57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4231-4822-6249-EA56-131CE607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72014-8D8B-3502-D592-6854979B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CE0E-AD59-7835-2F74-46C7C84C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3495-63DD-C9E8-7CBF-A5D429B6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47D9-0374-1A79-E0C5-323290D5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16AB-8C44-394B-9BEB-81F4C9F9C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E25E6-4FA7-F9FE-E803-1326A8D7F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F20A-C54E-A5FC-FC98-6C53B5DF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3A08-2975-9B39-5B87-AA13B939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BAEC-FC26-4349-7064-F7637240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3632-4281-BC33-9EDA-99CACD29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38DB-3C46-CF5C-4213-6FAA01FB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AE05-C9F5-B39E-8D71-3AFD72C6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5A98-BD02-A10D-9117-AC6D109C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5BE7-077A-91B1-F663-449682C0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74072-46D7-D793-CED0-5E5E1CA86A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74" y="1732564"/>
            <a:ext cx="4951603" cy="51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34D73-7BD9-7FE0-47D2-358EF1A1EC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0679" y="6336792"/>
            <a:ext cx="46389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9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C79-8AAC-3B8E-A52B-7D529B944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98528-E176-2A8C-C2F8-018A17516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8517-0F10-F58B-B193-ED1B2A87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31F0-48FF-0CC9-645B-5B5DCB0D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FA2C-5745-666B-A52C-FD1F29B3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DE5-0D76-BB92-C43A-CC7CA1C9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84D5D-6B13-E715-7083-B1643B00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8BC2-B012-20C7-6B8E-7CA28E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CE3D-0A8A-8095-0164-DDC4FDBB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315B-E412-38F6-905B-48F76A87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EBB5-1779-3147-FC0B-606CA54F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1CC1-1352-1243-EB23-D3F95778A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C8D22-1DCF-8D2D-433C-79755C84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09241-81E8-E6F7-9948-2F34D3E3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34FA-04A2-B5E8-AB2A-903AD292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28CC9-DF51-0898-7A80-01CF73F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5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2B4-1787-3834-35C8-86A7714B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7FBEC-4B6C-86AC-7E78-DBF69893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C2F24-4FC1-5A0B-6B74-F8DF7424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558C1-C860-CA01-CAFD-1BE3CD535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78292-7A46-DB4B-9770-44F5EC3EA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FA514-BF72-9AA9-C911-3483B9B9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F05AE-DB47-1728-41EC-1C1D2DAC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40F4E-077B-98A3-4BA4-D5E4C2F5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7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BF17-FFA2-A783-4858-7701701E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54A0D-9BC3-3D8C-2FF6-88B699DD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A2207-174F-F41E-729D-18AB0EBA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D510F-225B-B362-D84A-D188DAD1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0C76A-6349-13DC-271D-7594E5B6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42796-D901-39DD-8A10-F7586530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015F3-3042-3DBF-3C78-25B4490D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9176-FE49-B509-0379-D2387D93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7BF9-D086-FBB0-425A-62E115B9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D467F-2DBE-3087-5E94-F52D7978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CC2CE-856D-5866-96EE-8103EC90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9CA9-DED7-E98C-E7E3-8F6A1E62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68F8-93BB-0EF9-8E44-8BAB13BC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7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A31DF-7481-1977-EA15-8BDCF998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1BF56-7DD0-F8B0-0F3B-30372C73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9331-7E1A-70BB-EFE8-06106AF71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29A5-EFF2-9443-AA30-A318908CAAFB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41D3-442A-CFA5-5255-7DDDCDBFD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2AA7-0D1C-4FDF-0345-5CD9CA67F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E5AE-C3A1-454B-BCEB-72DB3AFE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B4352-985E-84AF-AA97-03B6B7405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Phylogenetics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83A0EF-F534-CB62-1FDC-9987393220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Theory and practical tree building</a:t>
            </a:r>
          </a:p>
        </p:txBody>
      </p:sp>
      <p:pic>
        <p:nvPicPr>
          <p:cNvPr id="1026" name="Picture 2" descr="Tree of life' took root 150 years ago | Nature">
            <a:extLst>
              <a:ext uri="{FF2B5EF4-FFF2-40B4-BE49-F238E27FC236}">
                <a16:creationId xmlns:a16="http://schemas.microsoft.com/office/drawing/2014/main" id="{1D43463F-04AD-4BC4-984E-74204FBE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5" y="0"/>
            <a:ext cx="4414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2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68" y="618635"/>
            <a:ext cx="8259421" cy="836612"/>
          </a:xfrm>
        </p:spPr>
        <p:txBody>
          <a:bodyPr>
            <a:noAutofit/>
          </a:bodyPr>
          <a:lstStyle/>
          <a:p>
            <a:r>
              <a:rPr lang="en-US" sz="3600" dirty="0"/>
              <a:t>Evolutionary (substitution)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36" y="1930671"/>
            <a:ext cx="5290722" cy="4366235"/>
          </a:xfrm>
        </p:spPr>
        <p:txBody>
          <a:bodyPr>
            <a:normAutofit/>
          </a:bodyPr>
          <a:lstStyle/>
          <a:p>
            <a:r>
              <a:rPr lang="en-US" sz="1800" dirty="0"/>
              <a:t>Models (below) for nucleotides</a:t>
            </a:r>
          </a:p>
          <a:p>
            <a:pPr lvl="1"/>
            <a:r>
              <a:rPr lang="en-US" sz="1400" dirty="0"/>
              <a:t>Jukes-Cantor (1969): equal base frequencies, equal mutation rates</a:t>
            </a:r>
          </a:p>
          <a:p>
            <a:pPr lvl="1"/>
            <a:r>
              <a:rPr lang="en-US" sz="1400" dirty="0"/>
              <a:t>Kimura 1980 model: Allows for different transition (e.g. purine to purine) and transversion (e.g. pyrimidine to pyrimidine) rates </a:t>
            </a:r>
          </a:p>
          <a:p>
            <a:pPr lvl="1"/>
            <a:r>
              <a:rPr lang="en-US" sz="1400" dirty="0" err="1"/>
              <a:t>Felsenstein</a:t>
            </a:r>
            <a:r>
              <a:rPr lang="en-US" sz="1400" dirty="0"/>
              <a:t> 1981: Extension of JC, allows base frequencies to differ</a:t>
            </a:r>
          </a:p>
          <a:p>
            <a:pPr lvl="1"/>
            <a:r>
              <a:rPr lang="en-US" sz="1400" dirty="0"/>
              <a:t>Tamura-</a:t>
            </a:r>
            <a:r>
              <a:rPr lang="en-US" sz="1400" dirty="0" err="1"/>
              <a:t>Nei</a:t>
            </a:r>
            <a:r>
              <a:rPr lang="en-US" sz="1400" dirty="0"/>
              <a:t> (1993): Transition rates </a:t>
            </a:r>
            <a:r>
              <a:rPr lang="en-US" sz="1600" dirty="0"/>
              <a:t>allowed</a:t>
            </a:r>
            <a:r>
              <a:rPr lang="en-US" sz="1400" dirty="0"/>
              <a:t> to differ from each other and transversions, base frequencies differ</a:t>
            </a:r>
          </a:p>
          <a:p>
            <a:pPr lvl="1"/>
            <a:r>
              <a:rPr lang="en-US" sz="1400" dirty="0"/>
              <a:t>Generalized time-reversible (GTR, </a:t>
            </a:r>
            <a:r>
              <a:rPr lang="en-US" sz="1400" dirty="0" err="1"/>
              <a:t>Tavaré</a:t>
            </a:r>
            <a:r>
              <a:rPr lang="en-US" sz="1400" dirty="0"/>
              <a:t> 1986): specifies all substitution rates and differing base frequencies</a:t>
            </a:r>
          </a:p>
          <a:p>
            <a:pPr lvl="1"/>
            <a:endParaRPr lang="en-US" sz="1400" dirty="0"/>
          </a:p>
          <a:p>
            <a:endParaRPr lang="en-US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89619" y="3939975"/>
            <a:ext cx="6412762" cy="33944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9pPr>
          </a:lstStyle>
          <a:p>
            <a:endParaRPr lang="en-US" sz="1350" dirty="0">
              <a:latin typeface="+mn-lt"/>
            </a:endParaRPr>
          </a:p>
        </p:txBody>
      </p:sp>
      <p:pic>
        <p:nvPicPr>
          <p:cNvPr id="3074" name="Picture 2" descr="5. The nucleotide substitution model and the incorporated parameters. The nucleotide substitution models examined in this thesis are the default 24 models assessed in jModelTest [65,66], i.e., JC [57], F81 [58], K2P [59], HKY [60], SYM [61], and GTR [62] combined with the proportion of">
            <a:extLst>
              <a:ext uri="{FF2B5EF4-FFF2-40B4-BE49-F238E27FC236}">
                <a16:creationId xmlns:a16="http://schemas.microsoft.com/office/drawing/2014/main" id="{FC326595-1C03-B132-5BE9-621AEFB90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4" y="1520414"/>
            <a:ext cx="6117021" cy="244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E9084-594F-0BBA-3D17-210242ABFDA9}"/>
              </a:ext>
            </a:extLst>
          </p:cNvPr>
          <p:cNvSpPr txBox="1"/>
          <p:nvPr/>
        </p:nvSpPr>
        <p:spPr>
          <a:xfrm>
            <a:off x="7378335" y="4669705"/>
            <a:ext cx="30592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models may be extended for rate-variation across sites (gamma) and invariant sites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BLOSUM models for amino acids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E03E8-2835-492C-D295-5289FD10E5C5}"/>
              </a:ext>
            </a:extLst>
          </p:cNvPr>
          <p:cNvSpPr txBox="1"/>
          <p:nvPr/>
        </p:nvSpPr>
        <p:spPr>
          <a:xfrm>
            <a:off x="6986748" y="3939975"/>
            <a:ext cx="69016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Abadi, </a:t>
            </a:r>
            <a:r>
              <a:rPr lang="en-US" sz="1000" dirty="0" err="1"/>
              <a:t>Shiran</a:t>
            </a:r>
            <a:r>
              <a:rPr lang="en-US" sz="1000" dirty="0"/>
              <a:t>; Learning Evolutionary and Genomic Processes from Massive Nucleotide Data</a:t>
            </a:r>
          </a:p>
        </p:txBody>
      </p:sp>
    </p:spTree>
    <p:extLst>
      <p:ext uri="{BB962C8B-B14F-4D97-AF65-F5344CB8AC3E}">
        <p14:creationId xmlns:p14="http://schemas.microsoft.com/office/powerpoint/2010/main" val="18307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05" y="412457"/>
            <a:ext cx="6300971" cy="1272658"/>
          </a:xfrm>
        </p:spPr>
        <p:txBody>
          <a:bodyPr>
            <a:normAutofit/>
          </a:bodyPr>
          <a:lstStyle/>
          <a:p>
            <a:r>
              <a:rPr lang="en-US" sz="3600" dirty="0"/>
              <a:t>Neighbor-joining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98" y="2114001"/>
            <a:ext cx="5375597" cy="4331542"/>
          </a:xfrm>
        </p:spPr>
        <p:txBody>
          <a:bodyPr>
            <a:normAutofit/>
          </a:bodyPr>
          <a:lstStyle/>
          <a:p>
            <a:r>
              <a:rPr lang="en-US" sz="1800" dirty="0"/>
              <a:t>Neighbor-joining (NJ) is historically a highly-used technique, and often results in “correct” representation of phylogeny</a:t>
            </a:r>
          </a:p>
          <a:p>
            <a:pPr lvl="1"/>
            <a:r>
              <a:rPr lang="en-US" sz="1800" dirty="0"/>
              <a:t>Computationally cheap</a:t>
            </a:r>
          </a:p>
          <a:p>
            <a:pPr lvl="1"/>
            <a:r>
              <a:rPr lang="en-US" sz="1800" dirty="0"/>
              <a:t>Distance-based</a:t>
            </a:r>
          </a:p>
          <a:p>
            <a:r>
              <a:rPr lang="en-US" sz="1800" dirty="0"/>
              <a:t>1) calculate distance matrix between all taxa</a:t>
            </a:r>
          </a:p>
          <a:p>
            <a:r>
              <a:rPr lang="en-US" sz="1800" dirty="0"/>
              <a:t>2) find pair of taxa closest together (</a:t>
            </a:r>
            <a:r>
              <a:rPr lang="en-US" sz="1800" i="1" dirty="0"/>
              <a:t>f, g</a:t>
            </a:r>
            <a:r>
              <a:rPr lang="en-US" sz="1800" dirty="0"/>
              <a:t>), make a node (</a:t>
            </a:r>
            <a:r>
              <a:rPr lang="en-US" sz="1800" i="1" dirty="0"/>
              <a:t>u</a:t>
            </a:r>
            <a:r>
              <a:rPr lang="en-US" sz="1800" dirty="0"/>
              <a:t>)</a:t>
            </a:r>
          </a:p>
          <a:p>
            <a:r>
              <a:rPr lang="en-US" sz="1800" dirty="0"/>
              <a:t>3) calculate distance of pair within node to the node</a:t>
            </a:r>
          </a:p>
          <a:p>
            <a:r>
              <a:rPr lang="en-US" sz="1800" dirty="0"/>
              <a:t>4) calculate distance of all other taxa to node</a:t>
            </a:r>
          </a:p>
          <a:p>
            <a:r>
              <a:rPr lang="en-US" sz="1800" dirty="0"/>
              <a:t>5) repeat, replacing joined pair with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11" y="908337"/>
            <a:ext cx="4118976" cy="52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76" y="883277"/>
            <a:ext cx="6572250" cy="171450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279" y="2014649"/>
            <a:ext cx="4910135" cy="4332374"/>
          </a:xfrm>
        </p:spPr>
        <p:txBody>
          <a:bodyPr>
            <a:normAutofit/>
          </a:bodyPr>
          <a:lstStyle/>
          <a:p>
            <a:r>
              <a:rPr lang="en-US" sz="1800" dirty="0"/>
              <a:t>Bootstrapping is a way of assessing the statistical error where sampling distribution is unknown</a:t>
            </a:r>
          </a:p>
          <a:p>
            <a:r>
              <a:rPr lang="en-US" sz="1800" dirty="0"/>
              <a:t>Take a row/column matrix of individuals and characters, and randomly resample the columns with replacement</a:t>
            </a:r>
          </a:p>
          <a:p>
            <a:r>
              <a:rPr lang="en-US" sz="1800" dirty="0"/>
              <a:t>Do this a few hundred times and see how many times the original tree (or any tree) is reconstructed</a:t>
            </a:r>
          </a:p>
          <a:p>
            <a:r>
              <a:rPr lang="en-US" sz="1800" dirty="0"/>
              <a:t>In general, bootstrap values:</a:t>
            </a:r>
          </a:p>
          <a:p>
            <a:pPr lvl="1"/>
            <a:r>
              <a:rPr lang="en-US" sz="1800" dirty="0"/>
              <a:t>&gt;80% are well supported</a:t>
            </a:r>
          </a:p>
          <a:p>
            <a:pPr lvl="1"/>
            <a:r>
              <a:rPr lang="en-US" sz="1800" dirty="0"/>
              <a:t>50-80% somewhat supported</a:t>
            </a:r>
          </a:p>
          <a:p>
            <a:pPr lvl="1"/>
            <a:r>
              <a:rPr lang="en-US" sz="1800" dirty="0"/>
              <a:t>&lt;50% unsupported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33"/>
          <a:stretch/>
        </p:blipFill>
        <p:spPr>
          <a:xfrm>
            <a:off x="7570472" y="296630"/>
            <a:ext cx="4229552" cy="5807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5059" y="6243149"/>
            <a:ext cx="20569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http://</a:t>
            </a:r>
            <a:r>
              <a:rPr lang="en-US" sz="750" dirty="0" err="1"/>
              <a:t>akira.ruc.dk</a:t>
            </a:r>
            <a:r>
              <a:rPr lang="en-US" sz="750" dirty="0"/>
              <a:t>/~</a:t>
            </a:r>
            <a:r>
              <a:rPr lang="en-US" sz="750" dirty="0" err="1"/>
              <a:t>olesk</a:t>
            </a:r>
            <a:r>
              <a:rPr lang="en-US" sz="750" dirty="0"/>
              <a:t>/</a:t>
            </a:r>
            <a:r>
              <a:rPr lang="en-US" sz="750" dirty="0" err="1"/>
              <a:t>sekvens</a:t>
            </a:r>
            <a:r>
              <a:rPr lang="en-US" sz="750" dirty="0"/>
              <a:t>/</a:t>
            </a:r>
            <a:r>
              <a:rPr lang="en-US" sz="750" dirty="0" err="1"/>
              <a:t>bootstra.jpg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65936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91" y="2262180"/>
            <a:ext cx="5911951" cy="4230695"/>
          </a:xfrm>
        </p:spPr>
        <p:txBody>
          <a:bodyPr>
            <a:normAutofit/>
          </a:bodyPr>
          <a:lstStyle/>
          <a:p>
            <a:r>
              <a:rPr lang="en-US" sz="2400" dirty="0"/>
              <a:t>Parsimony:  seeks the tree that minimizes amount of evolutionary change to explain the data</a:t>
            </a:r>
          </a:p>
          <a:p>
            <a:pPr lvl="1"/>
            <a:r>
              <a:rPr lang="en-US" sz="1800" dirty="0"/>
              <a:t>Minimizing evolutionary change is an </a:t>
            </a:r>
            <a:r>
              <a:rPr lang="en-US" sz="1800" i="1" dirty="0"/>
              <a:t>optimality criterion</a:t>
            </a:r>
            <a:r>
              <a:rPr lang="en-US" sz="1800" dirty="0"/>
              <a:t>, distinguishes this method from NJ</a:t>
            </a:r>
          </a:p>
          <a:p>
            <a:pPr lvl="1"/>
            <a:r>
              <a:rPr lang="en-US" sz="1800" dirty="0"/>
              <a:t>Problems with parsimony analysis include statistical inconsistency and </a:t>
            </a:r>
            <a:r>
              <a:rPr lang="en-US" sz="1800" i="1" dirty="0"/>
              <a:t>long-branch attraction</a:t>
            </a:r>
            <a:endParaRPr lang="en-US" sz="18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5" y="900575"/>
            <a:ext cx="4276405" cy="50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1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960" y="2095518"/>
            <a:ext cx="9555518" cy="4195952"/>
          </a:xfrm>
        </p:spPr>
        <p:txBody>
          <a:bodyPr>
            <a:normAutofit/>
          </a:bodyPr>
          <a:lstStyle/>
          <a:p>
            <a:r>
              <a:rPr lang="en-US" sz="2400" dirty="0"/>
              <a:t>Maximum likelihood (ML): returns the tree with the highest likelihood given a particular model of evolution</a:t>
            </a:r>
          </a:p>
          <a:p>
            <a:r>
              <a:rPr lang="en-US" sz="2400" dirty="0"/>
              <a:t>Probably the most currently-used method of phylogenetic inference</a:t>
            </a:r>
          </a:p>
          <a:p>
            <a:pPr lvl="1"/>
            <a:r>
              <a:rPr lang="en-US" sz="1800" dirty="0"/>
              <a:t>Robust to violations of assumptions in evolutionary models</a:t>
            </a:r>
          </a:p>
          <a:p>
            <a:pPr lvl="1"/>
            <a:r>
              <a:rPr lang="en-US" sz="1800" dirty="0"/>
              <a:t>Statistically consistent</a:t>
            </a:r>
          </a:p>
          <a:p>
            <a:pPr lvl="1"/>
            <a:r>
              <a:rPr lang="en-US" sz="1800" dirty="0"/>
              <a:t>Relatively immune to long-branch problems</a:t>
            </a:r>
          </a:p>
          <a:p>
            <a:r>
              <a:rPr lang="en-US" sz="2400" dirty="0"/>
              <a:t>ML is computationally intensive, but computational power has largely overcome this limitation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3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4" y="444638"/>
            <a:ext cx="10515600" cy="1325563"/>
          </a:xfrm>
        </p:spPr>
        <p:txBody>
          <a:bodyPr/>
          <a:lstStyle/>
          <a:p>
            <a:r>
              <a:rPr lang="en-US" dirty="0"/>
              <a:t>Model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091" y="2324118"/>
            <a:ext cx="8765818" cy="3829499"/>
          </a:xfrm>
        </p:spPr>
        <p:txBody>
          <a:bodyPr>
            <a:normAutofit/>
          </a:bodyPr>
          <a:lstStyle/>
          <a:p>
            <a:r>
              <a:rPr lang="en-US" sz="2400" dirty="0"/>
              <a:t>Specification of an appropriate substitution model is paramount to correct tree reconstruction</a:t>
            </a:r>
          </a:p>
          <a:p>
            <a:r>
              <a:rPr lang="en-US" sz="2400" dirty="0"/>
              <a:t>The trick is to specify only as many parameters as needed, no more</a:t>
            </a:r>
          </a:p>
          <a:p>
            <a:r>
              <a:rPr lang="en-US" sz="2400" dirty="0"/>
              <a:t>Several ways to do this, including Likelihood Ratio Tests and </a:t>
            </a:r>
            <a:r>
              <a:rPr lang="en-US" sz="2400" dirty="0" err="1"/>
              <a:t>Akaike</a:t>
            </a:r>
            <a:r>
              <a:rPr lang="en-US" sz="2400" dirty="0"/>
              <a:t> Information Criterion</a:t>
            </a:r>
          </a:p>
          <a:p>
            <a:pPr lvl="1"/>
            <a:r>
              <a:rPr lang="en-US" sz="1800" dirty="0"/>
              <a:t>AIC: Likelihood penalized for number of parameters</a:t>
            </a:r>
          </a:p>
          <a:p>
            <a:pPr lvl="1"/>
            <a:r>
              <a:rPr lang="en-US" sz="1800" dirty="0"/>
              <a:t>Excel example</a:t>
            </a:r>
          </a:p>
        </p:txBody>
      </p:sp>
    </p:spTree>
    <p:extLst>
      <p:ext uri="{BB962C8B-B14F-4D97-AF65-F5344CB8AC3E}">
        <p14:creationId xmlns:p14="http://schemas.microsoft.com/office/powerpoint/2010/main" val="65455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Phylogenetics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6397" y="2053459"/>
            <a:ext cx="9188594" cy="4071668"/>
          </a:xfrm>
        </p:spPr>
        <p:txBody>
          <a:bodyPr>
            <a:normAutofit/>
          </a:bodyPr>
          <a:lstStyle/>
          <a:p>
            <a:r>
              <a:rPr lang="en-US" sz="2400" dirty="0"/>
              <a:t>Study of evolutionary relationships between groups of organisms</a:t>
            </a:r>
          </a:p>
          <a:p>
            <a:r>
              <a:rPr lang="en-US" sz="2400" dirty="0"/>
              <a:t>Modern </a:t>
            </a:r>
            <a:r>
              <a:rPr lang="en-US" sz="2400" dirty="0" err="1"/>
              <a:t>phylogenetics</a:t>
            </a:r>
            <a:r>
              <a:rPr lang="en-US" sz="2400" dirty="0"/>
              <a:t> are based on </a:t>
            </a:r>
            <a:r>
              <a:rPr lang="en-US" sz="2400" i="1" dirty="0"/>
              <a:t>cladistics</a:t>
            </a:r>
            <a:r>
              <a:rPr lang="en-US" sz="2400" dirty="0"/>
              <a:t>, in which organisms grouped  based on shared unique characteristics deriving from a common ancestor</a:t>
            </a:r>
          </a:p>
          <a:p>
            <a:pPr lvl="1"/>
            <a:r>
              <a:rPr lang="en-US" sz="1800" dirty="0"/>
              <a:t>Parsimony</a:t>
            </a:r>
          </a:p>
          <a:p>
            <a:pPr lvl="1"/>
            <a:r>
              <a:rPr lang="en-US" sz="1800" dirty="0"/>
              <a:t>Maximum Likelihood</a:t>
            </a:r>
          </a:p>
          <a:p>
            <a:pPr lvl="1"/>
            <a:r>
              <a:rPr lang="en-US" sz="1800" dirty="0"/>
              <a:t>Bayesian inference</a:t>
            </a:r>
          </a:p>
          <a:p>
            <a:r>
              <a:rPr lang="en-US" sz="2400" dirty="0"/>
              <a:t>Contrast this with </a:t>
            </a:r>
            <a:r>
              <a:rPr lang="en-US" sz="2400" i="1" dirty="0" err="1"/>
              <a:t>phenetics</a:t>
            </a:r>
            <a:r>
              <a:rPr lang="en-US" sz="2400" i="1" dirty="0"/>
              <a:t>, </a:t>
            </a:r>
            <a:r>
              <a:rPr lang="en-US" sz="2400" dirty="0"/>
              <a:t>in which groups are made based on similarities regardless of ancestry</a:t>
            </a:r>
          </a:p>
          <a:p>
            <a:pPr lvl="1"/>
            <a:r>
              <a:rPr lang="en-US" sz="1800" dirty="0"/>
              <a:t>Neighbor-joining</a:t>
            </a:r>
          </a:p>
        </p:txBody>
      </p:sp>
    </p:spTree>
    <p:extLst>
      <p:ext uri="{BB962C8B-B14F-4D97-AF65-F5344CB8AC3E}">
        <p14:creationId xmlns:p14="http://schemas.microsoft.com/office/powerpoint/2010/main" val="2589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147" y="2048349"/>
            <a:ext cx="5104613" cy="3394472"/>
          </a:xfrm>
        </p:spPr>
        <p:txBody>
          <a:bodyPr/>
          <a:lstStyle/>
          <a:p>
            <a:r>
              <a:rPr lang="en-US" dirty="0"/>
              <a:t>Cladistics</a:t>
            </a:r>
          </a:p>
          <a:p>
            <a:pPr lvl="1"/>
            <a:r>
              <a:rPr lang="en-US" dirty="0"/>
              <a:t>Based on a </a:t>
            </a:r>
            <a:r>
              <a:rPr lang="en-US" i="1" dirty="0"/>
              <a:t>clade</a:t>
            </a:r>
            <a:r>
              <a:rPr lang="en-US" dirty="0"/>
              <a:t>, which is an ancestor taxon and all of its descendants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48" y="1888047"/>
            <a:ext cx="4435617" cy="37474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38756" y="3892034"/>
            <a:ext cx="5359609" cy="33944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9pPr>
          </a:lstStyle>
          <a:p>
            <a:r>
              <a:rPr lang="en-US" sz="2000" dirty="0">
                <a:latin typeface="+mn-lt"/>
              </a:rPr>
              <a:t>Terminology (node-based)</a:t>
            </a:r>
          </a:p>
          <a:p>
            <a:pPr lvl="1"/>
            <a:r>
              <a:rPr lang="en-US" sz="1800" dirty="0" err="1">
                <a:latin typeface="+mn-lt"/>
              </a:rPr>
              <a:t>Monophyly</a:t>
            </a:r>
            <a:r>
              <a:rPr lang="en-US" sz="1800" dirty="0">
                <a:latin typeface="+mn-lt"/>
              </a:rPr>
              <a:t>: a group of </a:t>
            </a:r>
            <a:r>
              <a:rPr lang="en-US" sz="1800" i="1" dirty="0">
                <a:latin typeface="+mn-lt"/>
              </a:rPr>
              <a:t>nodes </a:t>
            </a:r>
            <a:r>
              <a:rPr lang="en-US" sz="1800" dirty="0">
                <a:latin typeface="+mn-lt"/>
              </a:rPr>
              <a:t>containing a common ancestor taxon, all descendant taxa, and no others</a:t>
            </a:r>
          </a:p>
          <a:p>
            <a:pPr lvl="1"/>
            <a:r>
              <a:rPr lang="en-US" sz="1800" dirty="0" err="1">
                <a:latin typeface="+mn-lt"/>
              </a:rPr>
              <a:t>Paraphyly</a:t>
            </a:r>
            <a:r>
              <a:rPr lang="en-US" sz="1800" dirty="0">
                <a:latin typeface="+mn-lt"/>
              </a:rPr>
              <a:t>:  A group of nodes created by removing a taxon from a monophyletic clade</a:t>
            </a:r>
          </a:p>
          <a:p>
            <a:pPr lvl="1"/>
            <a:r>
              <a:rPr lang="en-US" sz="1800" dirty="0" err="1">
                <a:latin typeface="+mn-lt"/>
              </a:rPr>
              <a:t>Polyphyly</a:t>
            </a:r>
            <a:r>
              <a:rPr lang="en-US" sz="1800" dirty="0">
                <a:latin typeface="+mn-lt"/>
              </a:rPr>
              <a:t>: A group of nodes that is neither mono- or </a:t>
            </a:r>
            <a:r>
              <a:rPr lang="en-US" sz="1800" dirty="0" err="1">
                <a:latin typeface="+mn-lt"/>
              </a:rPr>
              <a:t>para</a:t>
            </a:r>
            <a:r>
              <a:rPr lang="en-US" sz="1800" dirty="0">
                <a:latin typeface="+mn-lt"/>
              </a:rPr>
              <a:t>-phyletic</a:t>
            </a:r>
          </a:p>
        </p:txBody>
      </p:sp>
    </p:spTree>
    <p:extLst>
      <p:ext uri="{BB962C8B-B14F-4D97-AF65-F5344CB8AC3E}">
        <p14:creationId xmlns:p14="http://schemas.microsoft.com/office/powerpoint/2010/main" val="221261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11" y="607654"/>
            <a:ext cx="5843102" cy="884682"/>
          </a:xfrm>
        </p:spPr>
        <p:txBody>
          <a:bodyPr>
            <a:noAutofit/>
          </a:bodyPr>
          <a:lstStyle/>
          <a:p>
            <a:r>
              <a:rPr lang="en-US" sz="3600" dirty="0"/>
              <a:t>Cladistics: Character-based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739" y="2080570"/>
            <a:ext cx="4106846" cy="4040209"/>
          </a:xfrm>
        </p:spPr>
        <p:txBody>
          <a:bodyPr>
            <a:normAutofit/>
          </a:bodyPr>
          <a:lstStyle/>
          <a:p>
            <a:r>
              <a:rPr lang="en-US" sz="1800" dirty="0" err="1"/>
              <a:t>Monophyly</a:t>
            </a:r>
            <a:r>
              <a:rPr lang="en-US" sz="1800" dirty="0"/>
              <a:t> is characterized by one or more </a:t>
            </a:r>
            <a:r>
              <a:rPr lang="en-US" sz="1800" i="1" dirty="0" err="1"/>
              <a:t>autapomorphies</a:t>
            </a:r>
            <a:r>
              <a:rPr lang="en-US" sz="1800" i="1" dirty="0"/>
              <a:t>: </a:t>
            </a:r>
            <a:r>
              <a:rPr lang="en-US" sz="1800" dirty="0"/>
              <a:t>derived characters inherited by all members of the group from a common ancestor and not inherited in other taxa</a:t>
            </a:r>
          </a:p>
          <a:p>
            <a:pPr lvl="1"/>
            <a:r>
              <a:rPr lang="en-US" sz="1800" dirty="0" err="1"/>
              <a:t>Sauropsida</a:t>
            </a:r>
            <a:r>
              <a:rPr lang="en-US" sz="1800" dirty="0"/>
              <a:t> (lizard-faces; yellow)</a:t>
            </a:r>
          </a:p>
          <a:p>
            <a:pPr lvl="1"/>
            <a:r>
              <a:rPr lang="en-US" sz="1800" dirty="0"/>
              <a:t>Amniotes</a:t>
            </a:r>
            <a:endParaRPr lang="en-US" sz="1800" b="1" dirty="0"/>
          </a:p>
          <a:p>
            <a:r>
              <a:rPr lang="en-US" sz="1800" dirty="0" err="1"/>
              <a:t>Paraphyly</a:t>
            </a:r>
            <a:r>
              <a:rPr lang="en-US" sz="1800" dirty="0"/>
              <a:t> is characterized by </a:t>
            </a:r>
            <a:r>
              <a:rPr lang="en-US" sz="1800" i="1" dirty="0" err="1"/>
              <a:t>plesiomorphies</a:t>
            </a:r>
            <a:r>
              <a:rPr lang="en-US" sz="1800" dirty="0"/>
              <a:t>: characters inherited from ancestors but not present in all descendants</a:t>
            </a:r>
          </a:p>
          <a:p>
            <a:pPr lvl="1"/>
            <a:r>
              <a:rPr lang="en-US" sz="1800" dirty="0"/>
              <a:t>Class </a:t>
            </a:r>
            <a:r>
              <a:rPr lang="en-US" sz="1800" dirty="0" err="1"/>
              <a:t>Reptilia</a:t>
            </a:r>
            <a:r>
              <a:rPr lang="en-US" sz="1800" dirty="0"/>
              <a:t> (blue)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652" y="561106"/>
            <a:ext cx="4545216" cy="38400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4904891"/>
            <a:ext cx="4545216" cy="185371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9pPr>
          </a:lstStyle>
          <a:p>
            <a:r>
              <a:rPr lang="en-US" sz="1800" dirty="0" err="1">
                <a:latin typeface="+mn-lt"/>
              </a:rPr>
              <a:t>Polyphyly</a:t>
            </a:r>
            <a:r>
              <a:rPr lang="en-US" sz="1800" dirty="0">
                <a:latin typeface="+mn-lt"/>
              </a:rPr>
              <a:t> is characterized by </a:t>
            </a:r>
            <a:r>
              <a:rPr lang="en-US" sz="1800" i="1" dirty="0" err="1">
                <a:latin typeface="+mn-lt"/>
              </a:rPr>
              <a:t>homoplasy</a:t>
            </a:r>
            <a:r>
              <a:rPr lang="en-US" sz="1800" dirty="0">
                <a:latin typeface="+mn-lt"/>
              </a:rPr>
              <a:t>: characters that do not arise from a common ancestor</a:t>
            </a:r>
          </a:p>
          <a:p>
            <a:pPr lvl="1"/>
            <a:r>
              <a:rPr lang="en-US" sz="1800" dirty="0" err="1">
                <a:latin typeface="+mn-lt"/>
              </a:rPr>
              <a:t>Endothermy</a:t>
            </a:r>
            <a:r>
              <a:rPr lang="en-US" sz="1800" dirty="0">
                <a:latin typeface="+mn-lt"/>
              </a:rPr>
              <a:t> (red) </a:t>
            </a:r>
          </a:p>
        </p:txBody>
      </p:sp>
    </p:spTree>
    <p:extLst>
      <p:ext uri="{BB962C8B-B14F-4D97-AF65-F5344CB8AC3E}">
        <p14:creationId xmlns:p14="http://schemas.microsoft.com/office/powerpoint/2010/main" val="322317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2F80-C1C4-CAFE-40D0-8C280326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Anatomy of a phylogenetic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5620-AEB9-E1D1-A7F2-7BE6C79A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371" y="2438403"/>
            <a:ext cx="3758215" cy="4144433"/>
          </a:xfrm>
        </p:spPr>
        <p:txBody>
          <a:bodyPr/>
          <a:lstStyle/>
          <a:p>
            <a:r>
              <a:rPr lang="en-US" sz="1800" i="1" dirty="0"/>
              <a:t>Tips</a:t>
            </a:r>
            <a:r>
              <a:rPr lang="en-US" sz="1800" dirty="0"/>
              <a:t> can be anything from orders to species to strains (or populations</a:t>
            </a:r>
          </a:p>
          <a:p>
            <a:r>
              <a:rPr lang="en-US" sz="1800" i="1" dirty="0"/>
              <a:t>Branches </a:t>
            </a:r>
            <a:r>
              <a:rPr lang="en-US" sz="1800" dirty="0"/>
              <a:t>represent continuous lineages</a:t>
            </a:r>
          </a:p>
          <a:p>
            <a:r>
              <a:rPr lang="en-US" sz="1800" i="1" dirty="0"/>
              <a:t>Nodes </a:t>
            </a:r>
            <a:r>
              <a:rPr lang="en-US" sz="1800" dirty="0"/>
              <a:t>represent last common ancestor (extant or extinct)</a:t>
            </a:r>
          </a:p>
          <a:p>
            <a:r>
              <a:rPr lang="en-US" sz="1800" i="1" dirty="0"/>
              <a:t>Root </a:t>
            </a:r>
            <a:r>
              <a:rPr lang="en-US" sz="1800" dirty="0"/>
              <a:t>is inferred to be oldest common ancestor of all members of tree</a:t>
            </a:r>
            <a:endParaRPr lang="en-US" sz="1800" i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59DA9B-9F1E-5993-F5B4-AE7B8FD5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87" y="1517619"/>
            <a:ext cx="4986130" cy="41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2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ED9-5FA0-D498-2ACB-610E0C9B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Rooted and unrooted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B3CD-895F-B9BD-B881-43652D2F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713" y="1994145"/>
            <a:ext cx="7556500" cy="4144433"/>
          </a:xfrm>
        </p:spPr>
        <p:txBody>
          <a:bodyPr>
            <a:normAutofit/>
          </a:bodyPr>
          <a:lstStyle/>
          <a:p>
            <a:r>
              <a:rPr lang="en-US" sz="2400" dirty="0"/>
              <a:t>Phylogenetic trees  can be rooted or unrooted.</a:t>
            </a:r>
          </a:p>
          <a:p>
            <a:pPr lvl="1"/>
            <a:r>
              <a:rPr lang="en-US" sz="2000" dirty="0"/>
              <a:t>Unrooted trees show only relationships, not ancestry</a:t>
            </a:r>
          </a:p>
          <a:p>
            <a:pPr marL="228600" lvl="1" indent="0">
              <a:buNone/>
            </a:pPr>
            <a:endParaRPr lang="en-US" sz="2000" dirty="0"/>
          </a:p>
          <a:p>
            <a:pPr marL="228600" lvl="1" indent="0">
              <a:buNone/>
            </a:pPr>
            <a:r>
              <a:rPr lang="en-US" sz="2000" dirty="0"/>
              <a:t>	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7643B119-5A55-E2A1-E32A-2DD9DCD6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3083691"/>
            <a:ext cx="86360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84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8E6B-2A03-3843-1D28-735D83A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9D71-5512-A249-75B9-C0601EBD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73" y="2498038"/>
            <a:ext cx="4318414" cy="4144433"/>
          </a:xfrm>
        </p:spPr>
        <p:txBody>
          <a:bodyPr>
            <a:normAutofit/>
          </a:bodyPr>
          <a:lstStyle/>
          <a:p>
            <a:r>
              <a:rPr lang="en-US" sz="2000" i="1" dirty="0"/>
              <a:t>Sister taxa </a:t>
            </a:r>
            <a:r>
              <a:rPr lang="en-US" sz="2000" dirty="0"/>
              <a:t>are tips from the same node</a:t>
            </a:r>
          </a:p>
          <a:p>
            <a:r>
              <a:rPr lang="en-US" sz="2000" dirty="0"/>
              <a:t>A </a:t>
            </a:r>
            <a:r>
              <a:rPr lang="en-US" sz="2000" i="1" dirty="0"/>
              <a:t>polytomy </a:t>
            </a:r>
            <a:r>
              <a:rPr lang="en-US" sz="2000" dirty="0"/>
              <a:t>arises when relationships among sister taxa are ambiguous</a:t>
            </a:r>
          </a:p>
          <a:p>
            <a:r>
              <a:rPr lang="en-US" sz="2000" dirty="0"/>
              <a:t>Taxa closer to the last common ancestor (root) are referred to as</a:t>
            </a:r>
            <a:r>
              <a:rPr lang="en-US" sz="2000" i="1" dirty="0"/>
              <a:t> basal</a:t>
            </a:r>
            <a:endParaRPr lang="en-US" sz="2000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F76EF7F9-B805-4B27-A78C-D03635B7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97" y="1535176"/>
            <a:ext cx="5739499" cy="378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8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CB0C-B07C-BF9E-6BC7-45B90318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3138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Estimating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38E0-577F-9711-E95D-A7D56A92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258" y="2012732"/>
            <a:ext cx="9367768" cy="4144433"/>
          </a:xfrm>
        </p:spPr>
        <p:txBody>
          <a:bodyPr>
            <a:normAutofit/>
          </a:bodyPr>
          <a:lstStyle/>
          <a:p>
            <a:r>
              <a:rPr lang="en-US" dirty="0"/>
              <a:t>If two taxa are related, how closely related are they?</a:t>
            </a:r>
          </a:p>
          <a:p>
            <a:r>
              <a:rPr lang="en-US" dirty="0"/>
              <a:t>Simplest model: Jukes and Cantor 1969 (JC69)</a:t>
            </a:r>
          </a:p>
          <a:p>
            <a:pPr lvl="1"/>
            <a:r>
              <a:rPr lang="en-US" dirty="0"/>
              <a:t>Equates to number of nucleotide changes since last common ancestor (one parameter, 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Assumes equal base frequencies, equal probabilities of mutations</a:t>
            </a:r>
          </a:p>
          <a:p>
            <a:pPr lvl="1"/>
            <a:r>
              <a:rPr lang="en-US" dirty="0"/>
              <a:t>Take two 10-mer sequences: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GAG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GAG</a:t>
            </a:r>
          </a:p>
          <a:p>
            <a:pPr lvl="1"/>
            <a:r>
              <a:rPr lang="en-US" dirty="0"/>
              <a:t>Distance is 0.107 (not 0.1!)</a:t>
            </a:r>
          </a:p>
          <a:p>
            <a:pPr lvl="2"/>
            <a:r>
              <a:rPr lang="en-US" dirty="0"/>
              <a:t>Accounts for probability of homoplasy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BD2A9-D312-B0CD-7F22-036C6232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60" y="4432819"/>
            <a:ext cx="198120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A6529-D1C7-9C8E-F26B-2646B0DC4A97}"/>
              </a:ext>
            </a:extLst>
          </p:cNvPr>
          <p:cNvSpPr txBox="1"/>
          <p:nvPr/>
        </p:nvSpPr>
        <p:spPr>
          <a:xfrm>
            <a:off x="6168888" y="651020"/>
            <a:ext cx="562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Taxon,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n., plural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tax·a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 taxonomic group or unit, esp. when its rank in the taxonomic hierarchy is not specified.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2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CB0C-B07C-BF9E-6BC7-45B90318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Estimating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38E0-577F-9711-E95D-A7D56A92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950223"/>
            <a:ext cx="7556500" cy="4144433"/>
          </a:xfrm>
        </p:spPr>
        <p:txBody>
          <a:bodyPr/>
          <a:lstStyle/>
          <a:p>
            <a:r>
              <a:rPr lang="en-US" dirty="0"/>
              <a:t>Next simplest: Kimura 1980 (K80)</a:t>
            </a:r>
          </a:p>
          <a:p>
            <a:pPr lvl="1"/>
            <a:r>
              <a:rPr lang="en-US" dirty="0"/>
              <a:t>We now have two parameters,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lvl="2"/>
            <a:r>
              <a:rPr lang="en-US" sz="1600" i="1" dirty="0"/>
              <a:t>p</a:t>
            </a:r>
            <a:r>
              <a:rPr lang="en-US" sz="1600" dirty="0"/>
              <a:t> is proportion of sites with transitions</a:t>
            </a:r>
          </a:p>
          <a:p>
            <a:pPr lvl="2"/>
            <a:r>
              <a:rPr lang="en-US" sz="1600" i="1" dirty="0"/>
              <a:t>q</a:t>
            </a:r>
            <a:r>
              <a:rPr lang="en-US" sz="1600" dirty="0"/>
              <a:t> is proportion of sites with transversions</a:t>
            </a:r>
          </a:p>
          <a:p>
            <a:pPr lvl="1"/>
            <a:r>
              <a:rPr lang="en-US" dirty="0"/>
              <a:t>Still assumes equal base frequencies</a:t>
            </a:r>
          </a:p>
          <a:p>
            <a:pPr lvl="1"/>
            <a:r>
              <a:rPr lang="en-US" dirty="0"/>
              <a:t>Transition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GAG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GAG</a:t>
            </a:r>
          </a:p>
          <a:p>
            <a:pPr lvl="1"/>
            <a:r>
              <a:rPr lang="en-US" dirty="0"/>
              <a:t>Transversion: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GAG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GAG</a:t>
            </a:r>
          </a:p>
          <a:p>
            <a:pPr marL="4572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17A19-1E09-7665-F197-1D2C9F35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25" y="4402009"/>
            <a:ext cx="34036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D2B4C-5136-C8C9-B481-6A3CE77C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23" y="582136"/>
            <a:ext cx="3721851" cy="3721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66174-FBA4-56E6-B2E7-6DBB87101B1A}"/>
              </a:ext>
            </a:extLst>
          </p:cNvPr>
          <p:cNvSpPr txBox="1"/>
          <p:nvPr/>
        </p:nvSpPr>
        <p:spPr>
          <a:xfrm>
            <a:off x="4118032" y="537843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K=0.108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48B17-EEAD-6BE7-A1F5-EB9A08C7EFF2}"/>
              </a:ext>
            </a:extLst>
          </p:cNvPr>
          <p:cNvSpPr txBox="1"/>
          <p:nvPr/>
        </p:nvSpPr>
        <p:spPr>
          <a:xfrm>
            <a:off x="4118032" y="432095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K=0.112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F8942-C49E-CDDA-B2F1-46BAE13E46E3}"/>
              </a:ext>
            </a:extLst>
          </p:cNvPr>
          <p:cNvSpPr txBox="1"/>
          <p:nvPr/>
        </p:nvSpPr>
        <p:spPr>
          <a:xfrm>
            <a:off x="5690199" y="5878667"/>
            <a:ext cx="588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mutations are more common than transversions.  </a:t>
            </a:r>
          </a:p>
          <a:p>
            <a:r>
              <a:rPr lang="en-US" dirty="0"/>
              <a:t>Why is the distance greater for the transition mutation here?</a:t>
            </a:r>
          </a:p>
        </p:txBody>
      </p:sp>
    </p:spTree>
    <p:extLst>
      <p:ext uri="{BB962C8B-B14F-4D97-AF65-F5344CB8AC3E}">
        <p14:creationId xmlns:p14="http://schemas.microsoft.com/office/powerpoint/2010/main" val="178417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A4BFFC02-80C9-F847-9C08-85951169FF12}" vid="{1CEEEF29-ABBB-EE4D-B2B6-8C62AAEBB2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22322</TotalTime>
  <Words>922</Words>
  <Application>Microsoft Macintosh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Office Theme</vt:lpstr>
      <vt:lpstr>PowerPoint Presentation</vt:lpstr>
      <vt:lpstr>Phylogenetics</vt:lpstr>
      <vt:lpstr>Evolutionary relationships</vt:lpstr>
      <vt:lpstr>Cladistics: Character-based terminology</vt:lpstr>
      <vt:lpstr>Anatomy of a phylogenetic tree</vt:lpstr>
      <vt:lpstr>Rooted and unrooted trees</vt:lpstr>
      <vt:lpstr>Other terms</vt:lpstr>
      <vt:lpstr>Estimating distances</vt:lpstr>
      <vt:lpstr>Estimating distances</vt:lpstr>
      <vt:lpstr>Evolutionary (substitution) models</vt:lpstr>
      <vt:lpstr>Neighbor-joining</vt:lpstr>
      <vt:lpstr>Bootstrapping</vt:lpstr>
      <vt:lpstr>Phylogenetic methods</vt:lpstr>
      <vt:lpstr>Phylogenetic methods </vt:lpstr>
      <vt:lpstr>Model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Gauthier, David T.</dc:creator>
  <cp:lastModifiedBy>Gauthier, David T.</cp:lastModifiedBy>
  <cp:revision>1</cp:revision>
  <dcterms:created xsi:type="dcterms:W3CDTF">2023-04-19T20:08:18Z</dcterms:created>
  <dcterms:modified xsi:type="dcterms:W3CDTF">2023-06-23T01:06:35Z</dcterms:modified>
</cp:coreProperties>
</file>