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62" r:id="rId4"/>
    <p:sldId id="263" r:id="rId5"/>
    <p:sldId id="264" r:id="rId6"/>
    <p:sldId id="265" r:id="rId7"/>
    <p:sldId id="266" r:id="rId8"/>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949" autoAdjust="0"/>
  </p:normalViewPr>
  <p:slideViewPr>
    <p:cSldViewPr snapToGrid="0">
      <p:cViewPr varScale="1">
        <p:scale>
          <a:sx n="76" d="100"/>
          <a:sy n="76" d="100"/>
        </p:scale>
        <p:origin x="94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FFBCC-E5BF-49FE-9725-375164EEAF93}" type="datetimeFigureOut">
              <a:rPr lang="nl-NL" smtClean="0"/>
              <a:t>2-1-2022</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04FC1D-66A6-4F53-BFD1-9951EF95AFA3}" type="slidenum">
              <a:rPr lang="nl-NL" smtClean="0"/>
              <a:t>‹#›</a:t>
            </a:fld>
            <a:endParaRPr lang="nl-NL"/>
          </a:p>
        </p:txBody>
      </p:sp>
    </p:spTree>
    <p:extLst>
      <p:ext uri="{BB962C8B-B14F-4D97-AF65-F5344CB8AC3E}">
        <p14:creationId xmlns:p14="http://schemas.microsoft.com/office/powerpoint/2010/main" val="2580971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first quarter of 2017 the Earnings Per Share (EPS) exceeded the estimations. In the second and fourth quarter, these where equal. In the third quarter the actual earnings were below the estimations, which is not very good </a:t>
            </a:r>
            <a:r>
              <a:rPr lang="en-GB"/>
              <a:t>in general. </a:t>
            </a:r>
            <a:endParaRPr lang="nl-NL"/>
          </a:p>
        </p:txBody>
      </p:sp>
      <p:sp>
        <p:nvSpPr>
          <p:cNvPr id="4" name="Slide Number Placeholder 3"/>
          <p:cNvSpPr>
            <a:spLocks noGrp="1"/>
          </p:cNvSpPr>
          <p:nvPr>
            <p:ph type="sldNum" sz="quarter" idx="5"/>
          </p:nvPr>
        </p:nvSpPr>
        <p:spPr/>
        <p:txBody>
          <a:bodyPr/>
          <a:lstStyle/>
          <a:p>
            <a:fld id="{F604FC1D-66A6-4F53-BFD1-9951EF95AFA3}" type="slidenum">
              <a:rPr lang="nl-NL" smtClean="0"/>
              <a:t>5</a:t>
            </a:fld>
            <a:endParaRPr lang="nl-NL"/>
          </a:p>
        </p:txBody>
      </p:sp>
    </p:spTree>
    <p:extLst>
      <p:ext uri="{BB962C8B-B14F-4D97-AF65-F5344CB8AC3E}">
        <p14:creationId xmlns:p14="http://schemas.microsoft.com/office/powerpoint/2010/main" val="2547621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revenue grows, earnings grow with it. Earnings ranges from approximately 5-10% of the total revenue.</a:t>
            </a:r>
            <a:endParaRPr lang="nl-NL" dirty="0"/>
          </a:p>
        </p:txBody>
      </p:sp>
      <p:sp>
        <p:nvSpPr>
          <p:cNvPr id="4" name="Slide Number Placeholder 3"/>
          <p:cNvSpPr>
            <a:spLocks noGrp="1"/>
          </p:cNvSpPr>
          <p:nvPr>
            <p:ph type="sldNum" sz="quarter" idx="5"/>
          </p:nvPr>
        </p:nvSpPr>
        <p:spPr/>
        <p:txBody>
          <a:bodyPr/>
          <a:lstStyle/>
          <a:p>
            <a:fld id="{F604FC1D-66A6-4F53-BFD1-9951EF95AFA3}" type="slidenum">
              <a:rPr lang="nl-NL" smtClean="0"/>
              <a:t>6</a:t>
            </a:fld>
            <a:endParaRPr lang="nl-NL"/>
          </a:p>
        </p:txBody>
      </p:sp>
    </p:spTree>
    <p:extLst>
      <p:ext uri="{BB962C8B-B14F-4D97-AF65-F5344CB8AC3E}">
        <p14:creationId xmlns:p14="http://schemas.microsoft.com/office/powerpoint/2010/main" val="2989464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6516B-B35C-42A0-9A59-E1C8957E28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3B101FB1-05E8-48CC-BD82-1C0F232699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FF4C35D0-D535-4D9C-A672-05EF6EB1FA94}"/>
              </a:ext>
            </a:extLst>
          </p:cNvPr>
          <p:cNvSpPr>
            <a:spLocks noGrp="1"/>
          </p:cNvSpPr>
          <p:nvPr>
            <p:ph type="dt" sz="half" idx="10"/>
          </p:nvPr>
        </p:nvSpPr>
        <p:spPr/>
        <p:txBody>
          <a:bodyPr/>
          <a:lstStyle/>
          <a:p>
            <a:fld id="{A1D16A77-3502-4255-8D2B-1A234F225841}" type="datetimeFigureOut">
              <a:rPr lang="nl-NL" smtClean="0"/>
              <a:t>2-1-2022</a:t>
            </a:fld>
            <a:endParaRPr lang="nl-NL"/>
          </a:p>
        </p:txBody>
      </p:sp>
      <p:sp>
        <p:nvSpPr>
          <p:cNvPr id="5" name="Footer Placeholder 4">
            <a:extLst>
              <a:ext uri="{FF2B5EF4-FFF2-40B4-BE49-F238E27FC236}">
                <a16:creationId xmlns:a16="http://schemas.microsoft.com/office/drawing/2014/main" id="{654A1711-483D-4874-A230-44375DFAB2AA}"/>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8376FDA1-44E1-49F3-85CD-DBB11ACEC484}"/>
              </a:ext>
            </a:extLst>
          </p:cNvPr>
          <p:cNvSpPr>
            <a:spLocks noGrp="1"/>
          </p:cNvSpPr>
          <p:nvPr>
            <p:ph type="sldNum" sz="quarter" idx="12"/>
          </p:nvPr>
        </p:nvSpPr>
        <p:spPr/>
        <p:txBody>
          <a:bodyPr/>
          <a:lstStyle/>
          <a:p>
            <a:fld id="{26D8BC92-3821-4CEC-9976-EC2B394AA7F9}" type="slidenum">
              <a:rPr lang="nl-NL" smtClean="0"/>
              <a:t>‹#›</a:t>
            </a:fld>
            <a:endParaRPr lang="nl-NL"/>
          </a:p>
        </p:txBody>
      </p:sp>
    </p:spTree>
    <p:extLst>
      <p:ext uri="{BB962C8B-B14F-4D97-AF65-F5344CB8AC3E}">
        <p14:creationId xmlns:p14="http://schemas.microsoft.com/office/powerpoint/2010/main" val="3922759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0B0BC-AF42-4767-982E-8681F2A38B22}"/>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BF6612CD-08F7-4516-B32D-B55E8CCD29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DA4F3571-1D0F-48C4-9E05-4102753EC287}"/>
              </a:ext>
            </a:extLst>
          </p:cNvPr>
          <p:cNvSpPr>
            <a:spLocks noGrp="1"/>
          </p:cNvSpPr>
          <p:nvPr>
            <p:ph type="dt" sz="half" idx="10"/>
          </p:nvPr>
        </p:nvSpPr>
        <p:spPr/>
        <p:txBody>
          <a:bodyPr/>
          <a:lstStyle/>
          <a:p>
            <a:fld id="{A1D16A77-3502-4255-8D2B-1A234F225841}" type="datetimeFigureOut">
              <a:rPr lang="nl-NL" smtClean="0"/>
              <a:t>2-1-2022</a:t>
            </a:fld>
            <a:endParaRPr lang="nl-NL"/>
          </a:p>
        </p:txBody>
      </p:sp>
      <p:sp>
        <p:nvSpPr>
          <p:cNvPr id="5" name="Footer Placeholder 4">
            <a:extLst>
              <a:ext uri="{FF2B5EF4-FFF2-40B4-BE49-F238E27FC236}">
                <a16:creationId xmlns:a16="http://schemas.microsoft.com/office/drawing/2014/main" id="{A2EAAAB9-6B76-4E56-8BBE-EC22EB7FD3CC}"/>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E023D9F6-6BB3-4043-B319-059460A09154}"/>
              </a:ext>
            </a:extLst>
          </p:cNvPr>
          <p:cNvSpPr>
            <a:spLocks noGrp="1"/>
          </p:cNvSpPr>
          <p:nvPr>
            <p:ph type="sldNum" sz="quarter" idx="12"/>
          </p:nvPr>
        </p:nvSpPr>
        <p:spPr/>
        <p:txBody>
          <a:bodyPr/>
          <a:lstStyle/>
          <a:p>
            <a:fld id="{26D8BC92-3821-4CEC-9976-EC2B394AA7F9}" type="slidenum">
              <a:rPr lang="nl-NL" smtClean="0"/>
              <a:t>‹#›</a:t>
            </a:fld>
            <a:endParaRPr lang="nl-NL"/>
          </a:p>
        </p:txBody>
      </p:sp>
    </p:spTree>
    <p:extLst>
      <p:ext uri="{BB962C8B-B14F-4D97-AF65-F5344CB8AC3E}">
        <p14:creationId xmlns:p14="http://schemas.microsoft.com/office/powerpoint/2010/main" val="1639913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CC1347-B7D0-4595-B00A-860A95F5B0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A498B319-F872-4116-9A0D-462B493B41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B690BC14-6AA8-4EE8-85F0-41C99A3CD23D}"/>
              </a:ext>
            </a:extLst>
          </p:cNvPr>
          <p:cNvSpPr>
            <a:spLocks noGrp="1"/>
          </p:cNvSpPr>
          <p:nvPr>
            <p:ph type="dt" sz="half" idx="10"/>
          </p:nvPr>
        </p:nvSpPr>
        <p:spPr/>
        <p:txBody>
          <a:bodyPr/>
          <a:lstStyle/>
          <a:p>
            <a:fld id="{A1D16A77-3502-4255-8D2B-1A234F225841}" type="datetimeFigureOut">
              <a:rPr lang="nl-NL" smtClean="0"/>
              <a:t>2-1-2022</a:t>
            </a:fld>
            <a:endParaRPr lang="nl-NL"/>
          </a:p>
        </p:txBody>
      </p:sp>
      <p:sp>
        <p:nvSpPr>
          <p:cNvPr id="5" name="Footer Placeholder 4">
            <a:extLst>
              <a:ext uri="{FF2B5EF4-FFF2-40B4-BE49-F238E27FC236}">
                <a16:creationId xmlns:a16="http://schemas.microsoft.com/office/drawing/2014/main" id="{6DA8D3C8-C8A4-427B-9E2A-10678FEDE9D9}"/>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CC344CD6-ED88-40DD-9909-CEFF1E9B6DBF}"/>
              </a:ext>
            </a:extLst>
          </p:cNvPr>
          <p:cNvSpPr>
            <a:spLocks noGrp="1"/>
          </p:cNvSpPr>
          <p:nvPr>
            <p:ph type="sldNum" sz="quarter" idx="12"/>
          </p:nvPr>
        </p:nvSpPr>
        <p:spPr/>
        <p:txBody>
          <a:bodyPr/>
          <a:lstStyle/>
          <a:p>
            <a:fld id="{26D8BC92-3821-4CEC-9976-EC2B394AA7F9}" type="slidenum">
              <a:rPr lang="nl-NL" smtClean="0"/>
              <a:t>‹#›</a:t>
            </a:fld>
            <a:endParaRPr lang="nl-NL"/>
          </a:p>
        </p:txBody>
      </p:sp>
    </p:spTree>
    <p:extLst>
      <p:ext uri="{BB962C8B-B14F-4D97-AF65-F5344CB8AC3E}">
        <p14:creationId xmlns:p14="http://schemas.microsoft.com/office/powerpoint/2010/main" val="4059144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19780-2BF0-4CA9-8A3A-D1BDC966636D}"/>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D1311CC9-5AC1-4E36-8470-69C90CD8BF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F4E6924C-6F9E-46FE-8639-1FDA4C59222F}"/>
              </a:ext>
            </a:extLst>
          </p:cNvPr>
          <p:cNvSpPr>
            <a:spLocks noGrp="1"/>
          </p:cNvSpPr>
          <p:nvPr>
            <p:ph type="dt" sz="half" idx="10"/>
          </p:nvPr>
        </p:nvSpPr>
        <p:spPr/>
        <p:txBody>
          <a:bodyPr/>
          <a:lstStyle/>
          <a:p>
            <a:fld id="{A1D16A77-3502-4255-8D2B-1A234F225841}" type="datetimeFigureOut">
              <a:rPr lang="nl-NL" smtClean="0"/>
              <a:t>2-1-2022</a:t>
            </a:fld>
            <a:endParaRPr lang="nl-NL"/>
          </a:p>
        </p:txBody>
      </p:sp>
      <p:sp>
        <p:nvSpPr>
          <p:cNvPr id="5" name="Footer Placeholder 4">
            <a:extLst>
              <a:ext uri="{FF2B5EF4-FFF2-40B4-BE49-F238E27FC236}">
                <a16:creationId xmlns:a16="http://schemas.microsoft.com/office/drawing/2014/main" id="{2B82A09E-4D6A-4A24-B7C8-85BE028E161A}"/>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FB1D3092-E1EB-4C69-B429-07B19275E9C8}"/>
              </a:ext>
            </a:extLst>
          </p:cNvPr>
          <p:cNvSpPr>
            <a:spLocks noGrp="1"/>
          </p:cNvSpPr>
          <p:nvPr>
            <p:ph type="sldNum" sz="quarter" idx="12"/>
          </p:nvPr>
        </p:nvSpPr>
        <p:spPr/>
        <p:txBody>
          <a:bodyPr/>
          <a:lstStyle/>
          <a:p>
            <a:fld id="{26D8BC92-3821-4CEC-9976-EC2B394AA7F9}" type="slidenum">
              <a:rPr lang="nl-NL" smtClean="0"/>
              <a:t>‹#›</a:t>
            </a:fld>
            <a:endParaRPr lang="nl-NL"/>
          </a:p>
        </p:txBody>
      </p:sp>
    </p:spTree>
    <p:extLst>
      <p:ext uri="{BB962C8B-B14F-4D97-AF65-F5344CB8AC3E}">
        <p14:creationId xmlns:p14="http://schemas.microsoft.com/office/powerpoint/2010/main" val="128989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FA75B-06B9-4329-A2D4-D4FE9C8290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A2C690F5-C534-46F0-83DC-6A25E5F6C4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2456B1-B762-40CE-A64B-6F5645DBCD80}"/>
              </a:ext>
            </a:extLst>
          </p:cNvPr>
          <p:cNvSpPr>
            <a:spLocks noGrp="1"/>
          </p:cNvSpPr>
          <p:nvPr>
            <p:ph type="dt" sz="half" idx="10"/>
          </p:nvPr>
        </p:nvSpPr>
        <p:spPr/>
        <p:txBody>
          <a:bodyPr/>
          <a:lstStyle/>
          <a:p>
            <a:fld id="{A1D16A77-3502-4255-8D2B-1A234F225841}" type="datetimeFigureOut">
              <a:rPr lang="nl-NL" smtClean="0"/>
              <a:t>2-1-2022</a:t>
            </a:fld>
            <a:endParaRPr lang="nl-NL"/>
          </a:p>
        </p:txBody>
      </p:sp>
      <p:sp>
        <p:nvSpPr>
          <p:cNvPr id="5" name="Footer Placeholder 4">
            <a:extLst>
              <a:ext uri="{FF2B5EF4-FFF2-40B4-BE49-F238E27FC236}">
                <a16:creationId xmlns:a16="http://schemas.microsoft.com/office/drawing/2014/main" id="{8634E2AC-86E1-42E0-833F-A784CDBC19C3}"/>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E5F3FB03-EBD8-4A98-AC87-01B078C835DE}"/>
              </a:ext>
            </a:extLst>
          </p:cNvPr>
          <p:cNvSpPr>
            <a:spLocks noGrp="1"/>
          </p:cNvSpPr>
          <p:nvPr>
            <p:ph type="sldNum" sz="quarter" idx="12"/>
          </p:nvPr>
        </p:nvSpPr>
        <p:spPr/>
        <p:txBody>
          <a:bodyPr/>
          <a:lstStyle/>
          <a:p>
            <a:fld id="{26D8BC92-3821-4CEC-9976-EC2B394AA7F9}" type="slidenum">
              <a:rPr lang="nl-NL" smtClean="0"/>
              <a:t>‹#›</a:t>
            </a:fld>
            <a:endParaRPr lang="nl-NL"/>
          </a:p>
        </p:txBody>
      </p:sp>
    </p:spTree>
    <p:extLst>
      <p:ext uri="{BB962C8B-B14F-4D97-AF65-F5344CB8AC3E}">
        <p14:creationId xmlns:p14="http://schemas.microsoft.com/office/powerpoint/2010/main" val="4030634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03888-5342-46F2-B105-E24DDFBC69EC}"/>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00A23455-570F-4239-87EA-FF0740B41E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0856B2F4-183A-4FE7-BA41-920770DB7A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4C22577E-8C1F-4731-9FEC-D2F88936B044}"/>
              </a:ext>
            </a:extLst>
          </p:cNvPr>
          <p:cNvSpPr>
            <a:spLocks noGrp="1"/>
          </p:cNvSpPr>
          <p:nvPr>
            <p:ph type="dt" sz="half" idx="10"/>
          </p:nvPr>
        </p:nvSpPr>
        <p:spPr/>
        <p:txBody>
          <a:bodyPr/>
          <a:lstStyle/>
          <a:p>
            <a:fld id="{A1D16A77-3502-4255-8D2B-1A234F225841}" type="datetimeFigureOut">
              <a:rPr lang="nl-NL" smtClean="0"/>
              <a:t>2-1-2022</a:t>
            </a:fld>
            <a:endParaRPr lang="nl-NL"/>
          </a:p>
        </p:txBody>
      </p:sp>
      <p:sp>
        <p:nvSpPr>
          <p:cNvPr id="6" name="Footer Placeholder 5">
            <a:extLst>
              <a:ext uri="{FF2B5EF4-FFF2-40B4-BE49-F238E27FC236}">
                <a16:creationId xmlns:a16="http://schemas.microsoft.com/office/drawing/2014/main" id="{CBFBB5CB-E2E4-446B-87D4-1E2FD848066A}"/>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4E67D9D6-6800-4BAB-941F-F3D52DF5C9B8}"/>
              </a:ext>
            </a:extLst>
          </p:cNvPr>
          <p:cNvSpPr>
            <a:spLocks noGrp="1"/>
          </p:cNvSpPr>
          <p:nvPr>
            <p:ph type="sldNum" sz="quarter" idx="12"/>
          </p:nvPr>
        </p:nvSpPr>
        <p:spPr/>
        <p:txBody>
          <a:bodyPr/>
          <a:lstStyle/>
          <a:p>
            <a:fld id="{26D8BC92-3821-4CEC-9976-EC2B394AA7F9}" type="slidenum">
              <a:rPr lang="nl-NL" smtClean="0"/>
              <a:t>‹#›</a:t>
            </a:fld>
            <a:endParaRPr lang="nl-NL"/>
          </a:p>
        </p:txBody>
      </p:sp>
    </p:spTree>
    <p:extLst>
      <p:ext uri="{BB962C8B-B14F-4D97-AF65-F5344CB8AC3E}">
        <p14:creationId xmlns:p14="http://schemas.microsoft.com/office/powerpoint/2010/main" val="1435878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4DB6F-CECC-4917-8AF3-5754565522B1}"/>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3A8C0DAA-78B6-44C6-AF84-963CA64E24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4DE73C-3C85-4030-8E65-0F7313DBF4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D860A4FB-48DA-46C2-90D6-0D83F6B085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E1693F-1D8E-427A-98A2-BBC70048DD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98195C0A-559A-49DB-9244-13A5DB660DC1}"/>
              </a:ext>
            </a:extLst>
          </p:cNvPr>
          <p:cNvSpPr>
            <a:spLocks noGrp="1"/>
          </p:cNvSpPr>
          <p:nvPr>
            <p:ph type="dt" sz="half" idx="10"/>
          </p:nvPr>
        </p:nvSpPr>
        <p:spPr/>
        <p:txBody>
          <a:bodyPr/>
          <a:lstStyle/>
          <a:p>
            <a:fld id="{A1D16A77-3502-4255-8D2B-1A234F225841}" type="datetimeFigureOut">
              <a:rPr lang="nl-NL" smtClean="0"/>
              <a:t>2-1-2022</a:t>
            </a:fld>
            <a:endParaRPr lang="nl-NL"/>
          </a:p>
        </p:txBody>
      </p:sp>
      <p:sp>
        <p:nvSpPr>
          <p:cNvPr id="8" name="Footer Placeholder 7">
            <a:extLst>
              <a:ext uri="{FF2B5EF4-FFF2-40B4-BE49-F238E27FC236}">
                <a16:creationId xmlns:a16="http://schemas.microsoft.com/office/drawing/2014/main" id="{E69DCEA5-5A67-4345-98E6-C1DE72057CC0}"/>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D7B6467F-2B51-4550-961E-2988868CA341}"/>
              </a:ext>
            </a:extLst>
          </p:cNvPr>
          <p:cNvSpPr>
            <a:spLocks noGrp="1"/>
          </p:cNvSpPr>
          <p:nvPr>
            <p:ph type="sldNum" sz="quarter" idx="12"/>
          </p:nvPr>
        </p:nvSpPr>
        <p:spPr/>
        <p:txBody>
          <a:bodyPr/>
          <a:lstStyle/>
          <a:p>
            <a:fld id="{26D8BC92-3821-4CEC-9976-EC2B394AA7F9}" type="slidenum">
              <a:rPr lang="nl-NL" smtClean="0"/>
              <a:t>‹#›</a:t>
            </a:fld>
            <a:endParaRPr lang="nl-NL"/>
          </a:p>
        </p:txBody>
      </p:sp>
    </p:spTree>
    <p:extLst>
      <p:ext uri="{BB962C8B-B14F-4D97-AF65-F5344CB8AC3E}">
        <p14:creationId xmlns:p14="http://schemas.microsoft.com/office/powerpoint/2010/main" val="601831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4315-E6F6-44EA-9506-0B4FFC013B8A}"/>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3BBA27ED-3A62-466E-91F9-AB0C0AC5B757}"/>
              </a:ext>
            </a:extLst>
          </p:cNvPr>
          <p:cNvSpPr>
            <a:spLocks noGrp="1"/>
          </p:cNvSpPr>
          <p:nvPr>
            <p:ph type="dt" sz="half" idx="10"/>
          </p:nvPr>
        </p:nvSpPr>
        <p:spPr/>
        <p:txBody>
          <a:bodyPr/>
          <a:lstStyle/>
          <a:p>
            <a:fld id="{A1D16A77-3502-4255-8D2B-1A234F225841}" type="datetimeFigureOut">
              <a:rPr lang="nl-NL" smtClean="0"/>
              <a:t>2-1-2022</a:t>
            </a:fld>
            <a:endParaRPr lang="nl-NL"/>
          </a:p>
        </p:txBody>
      </p:sp>
      <p:sp>
        <p:nvSpPr>
          <p:cNvPr id="4" name="Footer Placeholder 3">
            <a:extLst>
              <a:ext uri="{FF2B5EF4-FFF2-40B4-BE49-F238E27FC236}">
                <a16:creationId xmlns:a16="http://schemas.microsoft.com/office/drawing/2014/main" id="{B8C477BC-FFAA-47C0-9BA7-33184D13D3C3}"/>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91CB4772-1A57-474E-8B14-17E0A673BB28}"/>
              </a:ext>
            </a:extLst>
          </p:cNvPr>
          <p:cNvSpPr>
            <a:spLocks noGrp="1"/>
          </p:cNvSpPr>
          <p:nvPr>
            <p:ph type="sldNum" sz="quarter" idx="12"/>
          </p:nvPr>
        </p:nvSpPr>
        <p:spPr/>
        <p:txBody>
          <a:bodyPr/>
          <a:lstStyle/>
          <a:p>
            <a:fld id="{26D8BC92-3821-4CEC-9976-EC2B394AA7F9}" type="slidenum">
              <a:rPr lang="nl-NL" smtClean="0"/>
              <a:t>‹#›</a:t>
            </a:fld>
            <a:endParaRPr lang="nl-NL"/>
          </a:p>
        </p:txBody>
      </p:sp>
    </p:spTree>
    <p:extLst>
      <p:ext uri="{BB962C8B-B14F-4D97-AF65-F5344CB8AC3E}">
        <p14:creationId xmlns:p14="http://schemas.microsoft.com/office/powerpoint/2010/main" val="2128834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9C336D-8020-46B2-A9BA-AEA44655B83D}"/>
              </a:ext>
            </a:extLst>
          </p:cNvPr>
          <p:cNvSpPr>
            <a:spLocks noGrp="1"/>
          </p:cNvSpPr>
          <p:nvPr>
            <p:ph type="dt" sz="half" idx="10"/>
          </p:nvPr>
        </p:nvSpPr>
        <p:spPr/>
        <p:txBody>
          <a:bodyPr/>
          <a:lstStyle/>
          <a:p>
            <a:fld id="{A1D16A77-3502-4255-8D2B-1A234F225841}" type="datetimeFigureOut">
              <a:rPr lang="nl-NL" smtClean="0"/>
              <a:t>2-1-2022</a:t>
            </a:fld>
            <a:endParaRPr lang="nl-NL"/>
          </a:p>
        </p:txBody>
      </p:sp>
      <p:sp>
        <p:nvSpPr>
          <p:cNvPr id="3" name="Footer Placeholder 2">
            <a:extLst>
              <a:ext uri="{FF2B5EF4-FFF2-40B4-BE49-F238E27FC236}">
                <a16:creationId xmlns:a16="http://schemas.microsoft.com/office/drawing/2014/main" id="{6F351C84-B47A-4DD0-8ED8-DED8030677A3}"/>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9E67DCCF-FB5A-4D2E-B14B-ADF034F83F40}"/>
              </a:ext>
            </a:extLst>
          </p:cNvPr>
          <p:cNvSpPr>
            <a:spLocks noGrp="1"/>
          </p:cNvSpPr>
          <p:nvPr>
            <p:ph type="sldNum" sz="quarter" idx="12"/>
          </p:nvPr>
        </p:nvSpPr>
        <p:spPr/>
        <p:txBody>
          <a:bodyPr/>
          <a:lstStyle/>
          <a:p>
            <a:fld id="{26D8BC92-3821-4CEC-9976-EC2B394AA7F9}" type="slidenum">
              <a:rPr lang="nl-NL" smtClean="0"/>
              <a:t>‹#›</a:t>
            </a:fld>
            <a:endParaRPr lang="nl-NL"/>
          </a:p>
        </p:txBody>
      </p:sp>
    </p:spTree>
    <p:extLst>
      <p:ext uri="{BB962C8B-B14F-4D97-AF65-F5344CB8AC3E}">
        <p14:creationId xmlns:p14="http://schemas.microsoft.com/office/powerpoint/2010/main" val="2953966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A3F81-F48F-4200-AB86-C905DB57B4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7EA92B37-2DE3-42B4-A66C-E877041894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5C5DF1FB-701C-47B5-B767-3295BDC48F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2077ED-A75E-4831-AD3D-B2D21C352692}"/>
              </a:ext>
            </a:extLst>
          </p:cNvPr>
          <p:cNvSpPr>
            <a:spLocks noGrp="1"/>
          </p:cNvSpPr>
          <p:nvPr>
            <p:ph type="dt" sz="half" idx="10"/>
          </p:nvPr>
        </p:nvSpPr>
        <p:spPr/>
        <p:txBody>
          <a:bodyPr/>
          <a:lstStyle/>
          <a:p>
            <a:fld id="{A1D16A77-3502-4255-8D2B-1A234F225841}" type="datetimeFigureOut">
              <a:rPr lang="nl-NL" smtClean="0"/>
              <a:t>2-1-2022</a:t>
            </a:fld>
            <a:endParaRPr lang="nl-NL"/>
          </a:p>
        </p:txBody>
      </p:sp>
      <p:sp>
        <p:nvSpPr>
          <p:cNvPr id="6" name="Footer Placeholder 5">
            <a:extLst>
              <a:ext uri="{FF2B5EF4-FFF2-40B4-BE49-F238E27FC236}">
                <a16:creationId xmlns:a16="http://schemas.microsoft.com/office/drawing/2014/main" id="{D1B58DB7-63D5-47C8-B714-17CB38646328}"/>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3672B3B6-5D38-45EA-8FAD-9E5714161A7A}"/>
              </a:ext>
            </a:extLst>
          </p:cNvPr>
          <p:cNvSpPr>
            <a:spLocks noGrp="1"/>
          </p:cNvSpPr>
          <p:nvPr>
            <p:ph type="sldNum" sz="quarter" idx="12"/>
          </p:nvPr>
        </p:nvSpPr>
        <p:spPr/>
        <p:txBody>
          <a:bodyPr/>
          <a:lstStyle/>
          <a:p>
            <a:fld id="{26D8BC92-3821-4CEC-9976-EC2B394AA7F9}" type="slidenum">
              <a:rPr lang="nl-NL" smtClean="0"/>
              <a:t>‹#›</a:t>
            </a:fld>
            <a:endParaRPr lang="nl-NL"/>
          </a:p>
        </p:txBody>
      </p:sp>
    </p:spTree>
    <p:extLst>
      <p:ext uri="{BB962C8B-B14F-4D97-AF65-F5344CB8AC3E}">
        <p14:creationId xmlns:p14="http://schemas.microsoft.com/office/powerpoint/2010/main" val="2554430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5191C-247A-4AD3-888C-1FCDB5FEC2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73AF50AD-463F-4082-99C8-D46A7B14A7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F24A576A-C3A9-4F42-ADFB-8D6724E9D6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4DF13C-20AD-4F95-B22E-8E2658750AD9}"/>
              </a:ext>
            </a:extLst>
          </p:cNvPr>
          <p:cNvSpPr>
            <a:spLocks noGrp="1"/>
          </p:cNvSpPr>
          <p:nvPr>
            <p:ph type="dt" sz="half" idx="10"/>
          </p:nvPr>
        </p:nvSpPr>
        <p:spPr/>
        <p:txBody>
          <a:bodyPr/>
          <a:lstStyle/>
          <a:p>
            <a:fld id="{A1D16A77-3502-4255-8D2B-1A234F225841}" type="datetimeFigureOut">
              <a:rPr lang="nl-NL" smtClean="0"/>
              <a:t>2-1-2022</a:t>
            </a:fld>
            <a:endParaRPr lang="nl-NL"/>
          </a:p>
        </p:txBody>
      </p:sp>
      <p:sp>
        <p:nvSpPr>
          <p:cNvPr id="6" name="Footer Placeholder 5">
            <a:extLst>
              <a:ext uri="{FF2B5EF4-FFF2-40B4-BE49-F238E27FC236}">
                <a16:creationId xmlns:a16="http://schemas.microsoft.com/office/drawing/2014/main" id="{26439FA5-47EB-446A-BB19-8C8224757524}"/>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1E7B9E08-C86F-4939-AF49-F660B401E7AF}"/>
              </a:ext>
            </a:extLst>
          </p:cNvPr>
          <p:cNvSpPr>
            <a:spLocks noGrp="1"/>
          </p:cNvSpPr>
          <p:nvPr>
            <p:ph type="sldNum" sz="quarter" idx="12"/>
          </p:nvPr>
        </p:nvSpPr>
        <p:spPr/>
        <p:txBody>
          <a:bodyPr/>
          <a:lstStyle/>
          <a:p>
            <a:fld id="{26D8BC92-3821-4CEC-9976-EC2B394AA7F9}" type="slidenum">
              <a:rPr lang="nl-NL" smtClean="0"/>
              <a:t>‹#›</a:t>
            </a:fld>
            <a:endParaRPr lang="nl-NL"/>
          </a:p>
        </p:txBody>
      </p:sp>
    </p:spTree>
    <p:extLst>
      <p:ext uri="{BB962C8B-B14F-4D97-AF65-F5344CB8AC3E}">
        <p14:creationId xmlns:p14="http://schemas.microsoft.com/office/powerpoint/2010/main" val="1312581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0347D4-23A3-49CC-95D0-C7615FDAB8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C4FC8930-458F-46AF-A9B5-DF3FED405C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5D14FEA-A328-42CF-8FC7-786955985D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D16A77-3502-4255-8D2B-1A234F225841}" type="datetimeFigureOut">
              <a:rPr lang="nl-NL" smtClean="0"/>
              <a:t>2-1-2022</a:t>
            </a:fld>
            <a:endParaRPr lang="nl-NL"/>
          </a:p>
        </p:txBody>
      </p:sp>
      <p:sp>
        <p:nvSpPr>
          <p:cNvPr id="5" name="Footer Placeholder 4">
            <a:extLst>
              <a:ext uri="{FF2B5EF4-FFF2-40B4-BE49-F238E27FC236}">
                <a16:creationId xmlns:a16="http://schemas.microsoft.com/office/drawing/2014/main" id="{82F2FBF1-6720-48AC-8ADF-610A743DDD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63E1986A-6DB9-41AF-90F4-D234634C2F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D8BC92-3821-4CEC-9976-EC2B394AA7F9}" type="slidenum">
              <a:rPr lang="nl-NL" smtClean="0"/>
              <a:t>‹#›</a:t>
            </a:fld>
            <a:endParaRPr lang="nl-NL"/>
          </a:p>
        </p:txBody>
      </p:sp>
    </p:spTree>
    <p:extLst>
      <p:ext uri="{BB962C8B-B14F-4D97-AF65-F5344CB8AC3E}">
        <p14:creationId xmlns:p14="http://schemas.microsoft.com/office/powerpoint/2010/main" val="185607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1C8B2-1255-4124-9439-5E75ABFB25C0}"/>
              </a:ext>
            </a:extLst>
          </p:cNvPr>
          <p:cNvSpPr>
            <a:spLocks noGrp="1"/>
          </p:cNvSpPr>
          <p:nvPr>
            <p:ph type="ctrTitle"/>
          </p:nvPr>
        </p:nvSpPr>
        <p:spPr/>
        <p:txBody>
          <a:bodyPr>
            <a:normAutofit fontScale="90000"/>
          </a:bodyPr>
          <a:lstStyle/>
          <a:p>
            <a:r>
              <a:rPr lang="nl-NL" b="1" dirty="0" err="1"/>
              <a:t>Codecademy</a:t>
            </a:r>
            <a:r>
              <a:rPr lang="nl-NL" b="1" dirty="0"/>
              <a:t> Data </a:t>
            </a:r>
            <a:r>
              <a:rPr lang="nl-NL" b="1" dirty="0" err="1"/>
              <a:t>Visualization</a:t>
            </a:r>
            <a:r>
              <a:rPr lang="nl-NL" b="1" dirty="0"/>
              <a:t> w/ Python</a:t>
            </a:r>
            <a:br>
              <a:rPr lang="nl-NL" b="1" dirty="0"/>
            </a:br>
            <a:r>
              <a:rPr lang="nl-NL" b="1" dirty="0" err="1"/>
              <a:t>Capstone</a:t>
            </a:r>
            <a:r>
              <a:rPr lang="nl-NL" b="1" dirty="0"/>
              <a:t> Project: </a:t>
            </a:r>
            <a:r>
              <a:rPr lang="nl-NL" b="1" dirty="0" err="1"/>
              <a:t>Netflix</a:t>
            </a:r>
            <a:r>
              <a:rPr lang="nl-NL" b="1" dirty="0"/>
              <a:t> Data</a:t>
            </a:r>
            <a:endParaRPr lang="nl-NL" dirty="0"/>
          </a:p>
        </p:txBody>
      </p:sp>
      <p:sp>
        <p:nvSpPr>
          <p:cNvPr id="3" name="Subtitle 2">
            <a:extLst>
              <a:ext uri="{FF2B5EF4-FFF2-40B4-BE49-F238E27FC236}">
                <a16:creationId xmlns:a16="http://schemas.microsoft.com/office/drawing/2014/main" id="{FE2F654D-EA0F-4A98-8766-BA4505D929F4}"/>
              </a:ext>
            </a:extLst>
          </p:cNvPr>
          <p:cNvSpPr>
            <a:spLocks noGrp="1"/>
          </p:cNvSpPr>
          <p:nvPr>
            <p:ph type="subTitle" idx="1"/>
          </p:nvPr>
        </p:nvSpPr>
        <p:spPr/>
        <p:txBody>
          <a:bodyPr/>
          <a:lstStyle/>
          <a:p>
            <a:r>
              <a:rPr lang="en-GB" dirty="0"/>
              <a:t>Made by: Philip van Laar</a:t>
            </a:r>
            <a:endParaRPr lang="nl-NL" dirty="0"/>
          </a:p>
        </p:txBody>
      </p:sp>
    </p:spTree>
    <p:extLst>
      <p:ext uri="{BB962C8B-B14F-4D97-AF65-F5344CB8AC3E}">
        <p14:creationId xmlns:p14="http://schemas.microsoft.com/office/powerpoint/2010/main" val="2228226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81B78-02B7-441E-9313-D46A08B8FDF7}"/>
              </a:ext>
            </a:extLst>
          </p:cNvPr>
          <p:cNvSpPr>
            <a:spLocks noGrp="1"/>
          </p:cNvSpPr>
          <p:nvPr>
            <p:ph type="title"/>
          </p:nvPr>
        </p:nvSpPr>
        <p:spPr/>
        <p:txBody>
          <a:bodyPr/>
          <a:lstStyle/>
          <a:p>
            <a:r>
              <a:rPr lang="en-GB" dirty="0"/>
              <a:t>Index</a:t>
            </a:r>
            <a:endParaRPr lang="nl-NL" dirty="0"/>
          </a:p>
        </p:txBody>
      </p:sp>
      <p:sp>
        <p:nvSpPr>
          <p:cNvPr id="3" name="Content Placeholder 2">
            <a:extLst>
              <a:ext uri="{FF2B5EF4-FFF2-40B4-BE49-F238E27FC236}">
                <a16:creationId xmlns:a16="http://schemas.microsoft.com/office/drawing/2014/main" id="{CADC0ABF-97FF-4DB6-885E-40AEBFA7DB97}"/>
              </a:ext>
            </a:extLst>
          </p:cNvPr>
          <p:cNvSpPr>
            <a:spLocks noGrp="1"/>
          </p:cNvSpPr>
          <p:nvPr>
            <p:ph idx="1"/>
          </p:nvPr>
        </p:nvSpPr>
        <p:spPr/>
        <p:txBody>
          <a:bodyPr/>
          <a:lstStyle/>
          <a:p>
            <a:r>
              <a:rPr lang="en-US" dirty="0"/>
              <a:t>Role</a:t>
            </a:r>
          </a:p>
          <a:p>
            <a:r>
              <a:rPr lang="en-US" dirty="0"/>
              <a:t>Distribution of 2017 Netflix Stock Prices by Quarter</a:t>
            </a:r>
          </a:p>
          <a:p>
            <a:r>
              <a:rPr lang="en-US" dirty="0"/>
              <a:t>Earnings Per Share in Cents</a:t>
            </a:r>
          </a:p>
          <a:p>
            <a:r>
              <a:rPr lang="en-US" dirty="0"/>
              <a:t>Revenue vs. earnings reported by Netflix of fiscal year 2017 [in billion dollars]</a:t>
            </a:r>
          </a:p>
          <a:p>
            <a:r>
              <a:rPr lang="en-US" b="0" i="0" dirty="0">
                <a:solidFill>
                  <a:srgbClr val="000000"/>
                </a:solidFill>
                <a:effectLst/>
                <a:latin typeface="Helvetica Neue"/>
              </a:rPr>
              <a:t>Netflix stock compared to the Dow Jones Industrial Average in 2017</a:t>
            </a:r>
          </a:p>
          <a:p>
            <a:pPr marL="0" indent="0">
              <a:buNone/>
            </a:pPr>
            <a:endParaRPr lang="en-US" b="0" i="0" dirty="0">
              <a:solidFill>
                <a:srgbClr val="000000"/>
              </a:solidFill>
              <a:effectLst/>
              <a:latin typeface="Helvetica Neue"/>
            </a:endParaRPr>
          </a:p>
        </p:txBody>
      </p:sp>
    </p:spTree>
    <p:extLst>
      <p:ext uri="{BB962C8B-B14F-4D97-AF65-F5344CB8AC3E}">
        <p14:creationId xmlns:p14="http://schemas.microsoft.com/office/powerpoint/2010/main" val="320878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5D970-A4ED-47F4-9F30-1F3E5F744DBE}"/>
              </a:ext>
            </a:extLst>
          </p:cNvPr>
          <p:cNvSpPr>
            <a:spLocks noGrp="1"/>
          </p:cNvSpPr>
          <p:nvPr>
            <p:ph type="title"/>
          </p:nvPr>
        </p:nvSpPr>
        <p:spPr/>
        <p:txBody>
          <a:bodyPr/>
          <a:lstStyle/>
          <a:p>
            <a:r>
              <a:rPr lang="en-GB" dirty="0"/>
              <a:t>Role</a:t>
            </a:r>
            <a:endParaRPr lang="nl-NL" dirty="0"/>
          </a:p>
        </p:txBody>
      </p:sp>
      <p:sp>
        <p:nvSpPr>
          <p:cNvPr id="3" name="Content Placeholder 2">
            <a:extLst>
              <a:ext uri="{FF2B5EF4-FFF2-40B4-BE49-F238E27FC236}">
                <a16:creationId xmlns:a16="http://schemas.microsoft.com/office/drawing/2014/main" id="{45C36388-4C76-4FF7-9550-A473614404BE}"/>
              </a:ext>
            </a:extLst>
          </p:cNvPr>
          <p:cNvSpPr>
            <a:spLocks noGrp="1"/>
          </p:cNvSpPr>
          <p:nvPr>
            <p:ph idx="1"/>
          </p:nvPr>
        </p:nvSpPr>
        <p:spPr/>
        <p:txBody>
          <a:bodyPr/>
          <a:lstStyle/>
          <a:p>
            <a:r>
              <a:rPr lang="en-GB" dirty="0"/>
              <a:t>My role as a data visualization developer at Yahoo Finance, was to support the Stock Profile team of Netflix by creating the specific visualisations needed for the report to </a:t>
            </a:r>
            <a:r>
              <a:rPr lang="en-US" dirty="0"/>
              <a:t>assess the risk of the Netflix stock.</a:t>
            </a:r>
            <a:endParaRPr lang="nl-NL" dirty="0"/>
          </a:p>
        </p:txBody>
      </p:sp>
    </p:spTree>
    <p:extLst>
      <p:ext uri="{BB962C8B-B14F-4D97-AF65-F5344CB8AC3E}">
        <p14:creationId xmlns:p14="http://schemas.microsoft.com/office/powerpoint/2010/main" val="829515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AFCC5-0956-45A4-8CD2-5126DBCAE57F}"/>
              </a:ext>
            </a:extLst>
          </p:cNvPr>
          <p:cNvSpPr>
            <a:spLocks noGrp="1"/>
          </p:cNvSpPr>
          <p:nvPr>
            <p:ph type="title"/>
          </p:nvPr>
        </p:nvSpPr>
        <p:spPr/>
        <p:txBody>
          <a:bodyPr>
            <a:normAutofit/>
          </a:bodyPr>
          <a:lstStyle/>
          <a:p>
            <a:r>
              <a:rPr lang="en-US" dirty="0"/>
              <a:t>Distribution of 2017 Netflix Stock Prices by Quarter</a:t>
            </a:r>
            <a:endParaRPr lang="nl-NL" dirty="0"/>
          </a:p>
        </p:txBody>
      </p:sp>
      <p:pic>
        <p:nvPicPr>
          <p:cNvPr id="3" name="Picture 2" descr="Icon&#10;&#10;Description automatically generated with medium confidence">
            <a:extLst>
              <a:ext uri="{FF2B5EF4-FFF2-40B4-BE49-F238E27FC236}">
                <a16:creationId xmlns:a16="http://schemas.microsoft.com/office/drawing/2014/main" id="{C0481F48-2F88-43C0-B315-6908C08CBE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3143" y="1600428"/>
            <a:ext cx="5485714" cy="3657143"/>
          </a:xfrm>
          <a:prstGeom prst="rect">
            <a:avLst/>
          </a:prstGeom>
        </p:spPr>
      </p:pic>
    </p:spTree>
    <p:extLst>
      <p:ext uri="{BB962C8B-B14F-4D97-AF65-F5344CB8AC3E}">
        <p14:creationId xmlns:p14="http://schemas.microsoft.com/office/powerpoint/2010/main" val="1282728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ED1B8-DA8C-4BF0-B161-BAEDA3F95BFE}"/>
              </a:ext>
            </a:extLst>
          </p:cNvPr>
          <p:cNvSpPr>
            <a:spLocks noGrp="1"/>
          </p:cNvSpPr>
          <p:nvPr>
            <p:ph type="title"/>
          </p:nvPr>
        </p:nvSpPr>
        <p:spPr/>
        <p:txBody>
          <a:bodyPr/>
          <a:lstStyle/>
          <a:p>
            <a:r>
              <a:rPr lang="en-US" dirty="0"/>
              <a:t>Earnings Per Share in Cents</a:t>
            </a:r>
            <a:endParaRPr lang="nl-NL" dirty="0"/>
          </a:p>
        </p:txBody>
      </p:sp>
      <p:pic>
        <p:nvPicPr>
          <p:cNvPr id="3" name="Picture 2" descr="Chart&#10;&#10;Description automatically generated with medium confidence">
            <a:extLst>
              <a:ext uri="{FF2B5EF4-FFF2-40B4-BE49-F238E27FC236}">
                <a16:creationId xmlns:a16="http://schemas.microsoft.com/office/drawing/2014/main" id="{BBB44AEE-B78B-435A-89D7-BBC02923C9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3143" y="1600428"/>
            <a:ext cx="5485714" cy="3657143"/>
          </a:xfrm>
          <a:prstGeom prst="rect">
            <a:avLst/>
          </a:prstGeom>
        </p:spPr>
      </p:pic>
    </p:spTree>
    <p:extLst>
      <p:ext uri="{BB962C8B-B14F-4D97-AF65-F5344CB8AC3E}">
        <p14:creationId xmlns:p14="http://schemas.microsoft.com/office/powerpoint/2010/main" val="1183158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DA651-EEB4-40F3-813C-95A2AE882C7C}"/>
              </a:ext>
            </a:extLst>
          </p:cNvPr>
          <p:cNvSpPr>
            <a:spLocks noGrp="1"/>
          </p:cNvSpPr>
          <p:nvPr>
            <p:ph type="title"/>
          </p:nvPr>
        </p:nvSpPr>
        <p:spPr/>
        <p:txBody>
          <a:bodyPr>
            <a:normAutofit/>
          </a:bodyPr>
          <a:lstStyle/>
          <a:p>
            <a:r>
              <a:rPr lang="en-US" dirty="0"/>
              <a:t>Revenue vs. earnings reported by Netflix of fiscal year 2017 [in billion dollars]</a:t>
            </a:r>
            <a:endParaRPr lang="nl-NL" dirty="0"/>
          </a:p>
        </p:txBody>
      </p:sp>
      <p:pic>
        <p:nvPicPr>
          <p:cNvPr id="3" name="Picture 2" descr="Chart, bar chart&#10;&#10;Description automatically generated">
            <a:extLst>
              <a:ext uri="{FF2B5EF4-FFF2-40B4-BE49-F238E27FC236}">
                <a16:creationId xmlns:a16="http://schemas.microsoft.com/office/drawing/2014/main" id="{1D8E4DE4-86A7-4127-9B15-5F2C6EDE69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3143" y="1600428"/>
            <a:ext cx="5485714" cy="3657143"/>
          </a:xfrm>
          <a:prstGeom prst="rect">
            <a:avLst/>
          </a:prstGeom>
        </p:spPr>
      </p:pic>
    </p:spTree>
    <p:extLst>
      <p:ext uri="{BB962C8B-B14F-4D97-AF65-F5344CB8AC3E}">
        <p14:creationId xmlns:p14="http://schemas.microsoft.com/office/powerpoint/2010/main" val="1577439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24AA6-1315-48B3-9BC4-F5432250C4C5}"/>
              </a:ext>
            </a:extLst>
          </p:cNvPr>
          <p:cNvSpPr>
            <a:spLocks noGrp="1"/>
          </p:cNvSpPr>
          <p:nvPr>
            <p:ph type="title"/>
          </p:nvPr>
        </p:nvSpPr>
        <p:spPr/>
        <p:txBody>
          <a:bodyPr>
            <a:normAutofit/>
          </a:bodyPr>
          <a:lstStyle/>
          <a:p>
            <a:r>
              <a:rPr lang="en-US" i="0" dirty="0">
                <a:solidFill>
                  <a:srgbClr val="000000"/>
                </a:solidFill>
                <a:effectLst/>
              </a:rPr>
              <a:t>Netflix stock compared to the Dow Jones Industrial Average in 2017</a:t>
            </a:r>
            <a:endParaRPr lang="nl-NL" dirty="0"/>
          </a:p>
        </p:txBody>
      </p:sp>
      <p:pic>
        <p:nvPicPr>
          <p:cNvPr id="3" name="Picture 2" descr="A picture containing icon&#10;&#10;Description automatically generated">
            <a:extLst>
              <a:ext uri="{FF2B5EF4-FFF2-40B4-BE49-F238E27FC236}">
                <a16:creationId xmlns:a16="http://schemas.microsoft.com/office/drawing/2014/main" id="{C956747B-B277-4255-8704-244633712E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3143" y="1600428"/>
            <a:ext cx="5485714" cy="3657143"/>
          </a:xfrm>
          <a:prstGeom prst="rect">
            <a:avLst/>
          </a:prstGeom>
        </p:spPr>
      </p:pic>
    </p:spTree>
    <p:extLst>
      <p:ext uri="{BB962C8B-B14F-4D97-AF65-F5344CB8AC3E}">
        <p14:creationId xmlns:p14="http://schemas.microsoft.com/office/powerpoint/2010/main" val="1788112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210</Words>
  <Application>Microsoft Office PowerPoint</Application>
  <PresentationFormat>Widescreen</PresentationFormat>
  <Paragraphs>18</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Helvetica Neue</vt:lpstr>
      <vt:lpstr>Office Theme</vt:lpstr>
      <vt:lpstr>Codecademy Data Visualization w/ Python Capstone Project: Netflix Data</vt:lpstr>
      <vt:lpstr>Index</vt:lpstr>
      <vt:lpstr>Role</vt:lpstr>
      <vt:lpstr>Distribution of 2017 Netflix Stock Prices by Quarter</vt:lpstr>
      <vt:lpstr>Earnings Per Share in Cents</vt:lpstr>
      <vt:lpstr>Revenue vs. earnings reported by Netflix of fiscal year 2017 [in billion dollars]</vt:lpstr>
      <vt:lpstr>Netflix stock compared to the Dow Jones Industrial Average in 2017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Codecademy Data Visualization w/ Python Capstone Project: Netflix Data</dc:title>
  <dc:creator>Laar, P.H. van (Philip)</dc:creator>
  <cp:lastModifiedBy>Laar, P.H. van (Philip)</cp:lastModifiedBy>
  <cp:revision>4</cp:revision>
  <dcterms:created xsi:type="dcterms:W3CDTF">2022-01-02T15:19:59Z</dcterms:created>
  <dcterms:modified xsi:type="dcterms:W3CDTF">2022-01-02T15:48:54Z</dcterms:modified>
</cp:coreProperties>
</file>