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latin typeface="Times New Roman"/>
              <a:ea typeface="Times New Roman"/>
              <a:cs typeface="Times New Roman"/>
              <a:sym typeface="Times New Roman"/>
            </a:endParaRPr>
          </a:p>
          <a:p>
            <a:pPr indent="0" lvl="0" marL="0" rtl="0">
              <a:spcBef>
                <a:spcPts val="0"/>
              </a:spcBef>
              <a:spcAft>
                <a:spcPts val="0"/>
              </a:spcAft>
              <a:buNone/>
            </a:pPr>
            <a:r>
              <a:t/>
            </a:r>
            <a:endParaRPr sz="1200">
              <a:latin typeface="Times New Roman"/>
              <a:ea typeface="Times New Roman"/>
              <a:cs typeface="Times New Roman"/>
              <a:sym typeface="Times New Roman"/>
            </a:endParaRPr>
          </a:p>
          <a:p>
            <a:pPr indent="-304800" lvl="0" marL="457200" rtl="0">
              <a:spcBef>
                <a:spcPts val="0"/>
              </a:spcBef>
              <a:spcAft>
                <a:spcPts val="0"/>
              </a:spcAft>
              <a:buClr>
                <a:srgbClr val="000000"/>
              </a:buClr>
              <a:buSzPts val="1200"/>
              <a:buFont typeface="Times New Roman"/>
              <a:buAutoNum type="arabicPeriod"/>
            </a:pPr>
            <a:r>
              <a:rPr lang="en" sz="1200">
                <a:latin typeface="Times New Roman"/>
                <a:ea typeface="Times New Roman"/>
                <a:cs typeface="Times New Roman"/>
                <a:sym typeface="Times New Roman"/>
              </a:rPr>
              <a:t>Describe the platform and methods you will use to solve the problem(s) and how it addresses the requirement “multiagent aspects integrated into an interesting, socially relevant and moderately sophisticated blockchain application.</a:t>
            </a:r>
            <a:r>
              <a:rPr b="1"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Font typeface="Times New Roman"/>
              <a:buAutoNum type="arabicPeriod"/>
            </a:pPr>
            <a:r>
              <a:rPr lang="en" sz="1200">
                <a:latin typeface="Times New Roman"/>
                <a:ea typeface="Times New Roman"/>
                <a:cs typeface="Times New Roman"/>
                <a:sym typeface="Times New Roman"/>
              </a:rPr>
              <a:t>Describe your plan to evaluate the project. //</a:t>
            </a:r>
            <a:r>
              <a:rPr lang="en" sz="900">
                <a:highlight>
                  <a:srgbClr val="F5F5F5"/>
                </a:highlight>
                <a:latin typeface="Times New Roman"/>
                <a:ea typeface="Times New Roman"/>
                <a:cs typeface="Times New Roman"/>
                <a:sym typeface="Times New Roman"/>
              </a:rPr>
              <a:t>1. Plan to consult an expert and keep a record of the advice/ideas you receive from the expert in your write-up.</a:t>
            </a:r>
            <a:r>
              <a:rPr lang="en" sz="9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900">
                <a:latin typeface="Times New Roman"/>
                <a:ea typeface="Times New Roman"/>
                <a:cs typeface="Times New Roman"/>
                <a:sym typeface="Times New Roman"/>
              </a:rPr>
              <a:t>2. Specify each step of an end-to-end successful scenario of your application. It will help clarify the following: what are the steps involved? What are your assumptions? what would a transaction look like?, how is it verified?, how is it added to the blockchain?, what is the advantage of using the blockchain? Etc. //</a:t>
            </a:r>
            <a:r>
              <a:rPr b="1" lang="en" sz="900">
                <a:latin typeface="Times New Roman"/>
                <a:ea typeface="Times New Roman"/>
                <a:cs typeface="Times New Roman"/>
                <a:sym typeface="Times New Roman"/>
              </a:rPr>
              <a:t>Shifra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496258"/>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Decentralized Voting Platform</a:t>
            </a:r>
            <a:endParaRPr/>
          </a:p>
        </p:txBody>
      </p:sp>
      <p:sp>
        <p:nvSpPr>
          <p:cNvPr id="129" name="Shape 129"/>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Guy Bar Yosef and Shifra Abittan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Details</a:t>
            </a:r>
            <a:endParaRPr/>
          </a:p>
        </p:txBody>
      </p:sp>
      <p:sp>
        <p:nvSpPr>
          <p:cNvPr id="135" name="Shape 1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This project hopes to incorporate aspects of multi-agent systems into a free and open-sourced dApp built on the Ethereum Blockchain network. </a:t>
            </a:r>
            <a:endParaRPr sz="1200">
              <a:solidFill>
                <a:srgbClr val="000000"/>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 rough sketch for each member’s contributions:</a:t>
            </a:r>
            <a:endParaRPr sz="1200">
              <a:solidFill>
                <a:srgbClr val="000000"/>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Shifra: </a:t>
            </a:r>
            <a:r>
              <a:rPr lang="en" sz="1200">
                <a:solidFill>
                  <a:srgbClr val="000000"/>
                </a:solidFill>
                <a:latin typeface="Times New Roman"/>
                <a:ea typeface="Times New Roman"/>
                <a:cs typeface="Times New Roman"/>
                <a:sym typeface="Times New Roman"/>
              </a:rPr>
              <a:t>Integrate uPort, Back-End, Integrate off-chain database, Smart Contracts </a:t>
            </a:r>
            <a:endParaRPr sz="1200">
              <a:solidFill>
                <a:srgbClr val="000000"/>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Guy: </a:t>
            </a:r>
            <a:r>
              <a:rPr lang="en" sz="1200">
                <a:solidFill>
                  <a:srgbClr val="000000"/>
                </a:solidFill>
                <a:latin typeface="Times New Roman"/>
                <a:ea typeface="Times New Roman"/>
                <a:cs typeface="Times New Roman"/>
                <a:sym typeface="Times New Roman"/>
              </a:rPr>
              <a:t>Integrate ZKSnarks, Front-End, Integrate off-chain database, Smart Contracts</a:t>
            </a:r>
            <a:endParaRPr sz="1200">
              <a:solidFill>
                <a:srgbClr val="000000"/>
              </a:solidFill>
              <a:latin typeface="Times New Roman"/>
              <a:ea typeface="Times New Roman"/>
              <a:cs typeface="Times New Roman"/>
              <a:sym typeface="Times New Roman"/>
            </a:endParaRPr>
          </a:p>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a:t>
            </a:r>
            <a:endParaRPr/>
          </a:p>
        </p:txBody>
      </p:sp>
      <p:sp>
        <p:nvSpPr>
          <p:cNvPr id="141" name="Shape 1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Historically, voting has been centralized</a:t>
            </a:r>
            <a:endParaRPr sz="1800">
              <a:solidFill>
                <a:srgbClr val="000000"/>
              </a:solidFill>
              <a:latin typeface="Times New Roman"/>
              <a:ea typeface="Times New Roman"/>
              <a:cs typeface="Times New Roman"/>
              <a:sym typeface="Times New Roman"/>
            </a:endParaRPr>
          </a:p>
          <a:p>
            <a:pPr indent="-342900" lvl="1" marL="9144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Why? Difficult to </a:t>
            </a:r>
            <a:r>
              <a:rPr lang="en" sz="1800">
                <a:solidFill>
                  <a:srgbClr val="000000"/>
                </a:solidFill>
                <a:latin typeface="Times New Roman"/>
                <a:ea typeface="Times New Roman"/>
                <a:cs typeface="Times New Roman"/>
                <a:sym typeface="Times New Roman"/>
              </a:rPr>
              <a:t>achieve</a:t>
            </a:r>
            <a:r>
              <a:rPr lang="en" sz="1800">
                <a:solidFill>
                  <a:srgbClr val="000000"/>
                </a:solidFill>
                <a:latin typeface="Times New Roman"/>
                <a:ea typeface="Times New Roman"/>
                <a:cs typeface="Times New Roman"/>
                <a:sym typeface="Times New Roman"/>
              </a:rPr>
              <a:t> anonymity without it</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Problem: Must trust honesty of third party</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Existing Applications: Follow My Vote, i-Voting by Cybernetica</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Platform &amp; Methods</a:t>
            </a:r>
            <a:endParaRPr/>
          </a:p>
        </p:txBody>
      </p:sp>
      <p:sp>
        <p:nvSpPr>
          <p:cNvPr id="147" name="Shape 14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UPort will be used to attach and enforce identities to participants</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Zero-knowledge proofs will ensure voting anonymity for these identities</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To deal with scalability issues we will move the app more off-chain</a:t>
            </a:r>
            <a:endParaRPr sz="1800">
              <a:solidFill>
                <a:srgbClr val="000000"/>
              </a:solidFill>
              <a:latin typeface="Times New Roman"/>
              <a:ea typeface="Times New Roman"/>
              <a:cs typeface="Times New Roman"/>
              <a:sym typeface="Times New Roman"/>
            </a:endParaRPr>
          </a:p>
          <a:p>
            <a:pPr indent="0" lvl="0" marL="0" rtl="0">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Evaluation Discussion</a:t>
            </a:r>
            <a:endParaRPr/>
          </a:p>
        </p:txBody>
      </p:sp>
      <p:sp>
        <p:nvSpPr>
          <p:cNvPr id="153" name="Shape 15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Participants are invited to vote using uPort to ensure one vote per person</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(1) transaction contains the hash of the final votes at election close time (2) transaction contains each vote in real time</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Verification using zero-knowledge proof</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Ethereum Experts: Jessica Marshall and Ben Siegel</a:t>
            </a:r>
            <a:endParaRPr sz="1800">
              <a:solidFill>
                <a:srgbClr val="000000"/>
              </a:solidFill>
              <a:latin typeface="Times New Roman"/>
              <a:ea typeface="Times New Roman"/>
              <a:cs typeface="Times New Roman"/>
              <a:sym typeface="Times New Roman"/>
            </a:endParaRPr>
          </a:p>
          <a:p>
            <a:pPr indent="0" lvl="0" marL="0">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Deliverables and Project Progression</a:t>
            </a:r>
            <a:endParaRPr/>
          </a:p>
        </p:txBody>
      </p:sp>
      <p:sp>
        <p:nvSpPr>
          <p:cNvPr id="159" name="Shape 159"/>
          <p:cNvSpPr txBox="1"/>
          <p:nvPr>
            <p:ph idx="1" type="body"/>
          </p:nvPr>
        </p:nvSpPr>
        <p:spPr>
          <a:xfrm>
            <a:off x="819150" y="1990725"/>
            <a:ext cx="7505700" cy="26823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Deliverables for this project will include:</a:t>
            </a:r>
            <a:endParaRPr sz="1800">
              <a:solidFill>
                <a:srgbClr val="000000"/>
              </a:solidFill>
              <a:latin typeface="Times New Roman"/>
              <a:ea typeface="Times New Roman"/>
              <a:cs typeface="Times New Roman"/>
              <a:sym typeface="Times New Roman"/>
            </a:endParaRPr>
          </a:p>
          <a:p>
            <a:pPr indent="-342900" lvl="1" marL="914400" rtl="0">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Weekly update of progress</a:t>
            </a:r>
            <a:endParaRPr sz="1800">
              <a:solidFill>
                <a:srgbClr val="000000"/>
              </a:solidFill>
              <a:latin typeface="Times New Roman"/>
              <a:ea typeface="Times New Roman"/>
              <a:cs typeface="Times New Roman"/>
              <a:sym typeface="Times New Roman"/>
            </a:endParaRPr>
          </a:p>
          <a:p>
            <a:pPr indent="-342900" lvl="1" marL="914400" rtl="0">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Final Presentation on the 9</a:t>
            </a:r>
            <a:r>
              <a:rPr baseline="30000" lang="en" sz="1800">
                <a:solidFill>
                  <a:srgbClr val="000000"/>
                </a:solidFill>
                <a:latin typeface="Times New Roman"/>
                <a:ea typeface="Times New Roman"/>
                <a:cs typeface="Times New Roman"/>
                <a:sym typeface="Times New Roman"/>
              </a:rPr>
              <a:t>th </a:t>
            </a:r>
            <a:r>
              <a:rPr lang="en" sz="1800">
                <a:solidFill>
                  <a:srgbClr val="000000"/>
                </a:solidFill>
                <a:latin typeface="Times New Roman"/>
                <a:ea typeface="Times New Roman"/>
                <a:cs typeface="Times New Roman"/>
                <a:sym typeface="Times New Roman"/>
              </a:rPr>
              <a:t>of May</a:t>
            </a:r>
            <a:endParaRPr sz="1800">
              <a:solidFill>
                <a:srgbClr val="000000"/>
              </a:solidFill>
              <a:latin typeface="Times New Roman"/>
              <a:ea typeface="Times New Roman"/>
              <a:cs typeface="Times New Roman"/>
              <a:sym typeface="Times New Roman"/>
            </a:endParaRPr>
          </a:p>
          <a:p>
            <a:pPr indent="-342900" lvl="2" marL="1371600" rtl="0">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In-class voting instance demo</a:t>
            </a:r>
            <a:endParaRPr sz="1800">
              <a:solidFill>
                <a:srgbClr val="000000"/>
              </a:solidFill>
              <a:latin typeface="Times New Roman"/>
              <a:ea typeface="Times New Roman"/>
              <a:cs typeface="Times New Roman"/>
              <a:sym typeface="Times New Roman"/>
            </a:endParaRPr>
          </a:p>
          <a:p>
            <a:pPr indent="-342900" lvl="1" marL="914400" rtl="0">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Written Final</a:t>
            </a:r>
            <a:r>
              <a:rPr lang="en" sz="1800">
                <a:solidFill>
                  <a:srgbClr val="000000"/>
                </a:solidFill>
                <a:latin typeface="Times New Roman"/>
                <a:ea typeface="Times New Roman"/>
                <a:cs typeface="Times New Roman"/>
                <a:sym typeface="Times New Roman"/>
              </a:rPr>
              <a:t> Report </a:t>
            </a:r>
            <a:endParaRPr sz="1800">
              <a:solidFill>
                <a:srgbClr val="000000"/>
              </a:solidFill>
              <a:latin typeface="Times New Roman"/>
              <a:ea typeface="Times New Roman"/>
              <a:cs typeface="Times New Roman"/>
              <a:sym typeface="Times New Roman"/>
            </a:endParaRPr>
          </a:p>
          <a:p>
            <a:pPr indent="-342900" lvl="0" marL="457200" rtl="0">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Project will be maintained on GitHub, with a README file that will be constantly updated to reflect progress, bugs, and future steps.</a:t>
            </a:r>
            <a:endParaRPr sz="18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Challenges</a:t>
            </a:r>
            <a:endParaRPr/>
          </a:p>
        </p:txBody>
      </p:sp>
      <p:sp>
        <p:nvSpPr>
          <p:cNvPr id="165" name="Shape 16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Low hanging fruit: multi-agent system voting protocol implementation, simple code using loops and if statements</a:t>
            </a:r>
            <a:endParaRPr sz="1800">
              <a:solidFill>
                <a:srgbClr val="000000"/>
              </a:solidFill>
              <a:latin typeface="Times New Roman"/>
              <a:ea typeface="Times New Roman"/>
              <a:cs typeface="Times New Roman"/>
              <a:sym typeface="Times New Roman"/>
            </a:endParaRPr>
          </a:p>
          <a:p>
            <a:pPr indent="-342900" lvl="0" marL="457200" rtl="0">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Learning curve: smart contracts</a:t>
            </a:r>
            <a:endParaRPr sz="1800">
              <a:solidFill>
                <a:srgbClr val="000000"/>
              </a:solidFill>
              <a:latin typeface="Times New Roman"/>
              <a:ea typeface="Times New Roman"/>
              <a:cs typeface="Times New Roman"/>
              <a:sym typeface="Times New Roman"/>
            </a:endParaRPr>
          </a:p>
          <a:p>
            <a:pPr indent="0" lvl="0" marL="0">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171" name="Shape 171"/>
          <p:cNvSpPr txBox="1"/>
          <p:nvPr>
            <p:ph idx="1" type="body"/>
          </p:nvPr>
        </p:nvSpPr>
        <p:spPr>
          <a:xfrm>
            <a:off x="819150" y="1583000"/>
            <a:ext cx="7505700" cy="3048300"/>
          </a:xfrm>
          <a:prstGeom prst="rect">
            <a:avLst/>
          </a:prstGeom>
        </p:spPr>
        <p:txBody>
          <a:bodyPr anchorCtr="0" anchor="t" bIns="91425" lIns="91425" spcFirstLastPara="1" rIns="91425" wrap="square" tIns="91425">
            <a:noAutofit/>
          </a:bodyPr>
          <a:lstStyle/>
          <a:p>
            <a:pPr indent="-311150" lvl="0" marL="457200" rtl="0">
              <a:lnSpc>
                <a:spcPct val="120000"/>
              </a:lnSpc>
              <a:spcBef>
                <a:spcPts val="0"/>
              </a:spcBef>
              <a:spcAft>
                <a:spcPts val="0"/>
              </a:spcAft>
              <a:buClr>
                <a:srgbClr val="000000"/>
              </a:buClr>
              <a:buSzPts val="1300"/>
              <a:buFont typeface="Times New Roman"/>
              <a:buChar char="●"/>
            </a:pPr>
            <a:r>
              <a:rPr lang="en">
                <a:solidFill>
                  <a:srgbClr val="323232"/>
                </a:solidFill>
                <a:latin typeface="Times New Roman"/>
                <a:ea typeface="Times New Roman"/>
                <a:cs typeface="Times New Roman"/>
                <a:sym typeface="Times New Roman"/>
              </a:rPr>
              <a:t>Anon. Open Identity System for the Decentralized Web. Retrieved April 8, 2018 from https://www.uport.me/</a:t>
            </a:r>
            <a:endParaRPr>
              <a:solidFill>
                <a:srgbClr val="323232"/>
              </a:solidFill>
              <a:latin typeface="Times New Roman"/>
              <a:ea typeface="Times New Roman"/>
              <a:cs typeface="Times New Roman"/>
              <a:sym typeface="Times New Roman"/>
            </a:endParaRPr>
          </a:p>
          <a:p>
            <a:pPr indent="-311150" lvl="0" marL="457200" rtl="0">
              <a:lnSpc>
                <a:spcPct val="120000"/>
              </a:lnSpc>
              <a:spcBef>
                <a:spcPts val="0"/>
              </a:spcBef>
              <a:spcAft>
                <a:spcPts val="0"/>
              </a:spcAft>
              <a:buClr>
                <a:srgbClr val="000000"/>
              </a:buClr>
              <a:buSzPts val="1300"/>
              <a:buFont typeface="Times New Roman"/>
              <a:buChar char="●"/>
            </a:pPr>
            <a:r>
              <a:rPr lang="en">
                <a:solidFill>
                  <a:srgbClr val="323232"/>
                </a:solidFill>
                <a:latin typeface="Times New Roman"/>
                <a:ea typeface="Times New Roman"/>
                <a:cs typeface="Times New Roman"/>
                <a:sym typeface="Times New Roman"/>
              </a:rPr>
              <a:t>Anon. Your Ethereum Swiss Army Knife. Retrieved April 8, 2018 from http://truffleframework.com/</a:t>
            </a:r>
            <a:endParaRPr>
              <a:solidFill>
                <a:srgbClr val="323232"/>
              </a:solidFill>
              <a:latin typeface="Times New Roman"/>
              <a:ea typeface="Times New Roman"/>
              <a:cs typeface="Times New Roman"/>
              <a:sym typeface="Times New Roman"/>
            </a:endParaRPr>
          </a:p>
          <a:p>
            <a:pPr indent="-311150" lvl="0" marL="457200" rtl="0">
              <a:lnSpc>
                <a:spcPct val="120000"/>
              </a:lnSpc>
              <a:spcBef>
                <a:spcPts val="0"/>
              </a:spcBef>
              <a:spcAft>
                <a:spcPts val="0"/>
              </a:spcAft>
              <a:buClr>
                <a:srgbClr val="000000"/>
              </a:buClr>
              <a:buSzPts val="1300"/>
              <a:buFont typeface="Times New Roman"/>
              <a:buChar char="●"/>
            </a:pPr>
            <a:r>
              <a:rPr lang="en">
                <a:solidFill>
                  <a:srgbClr val="323232"/>
                </a:solidFill>
                <a:latin typeface="Times New Roman"/>
                <a:ea typeface="Times New Roman"/>
                <a:cs typeface="Times New Roman"/>
                <a:sym typeface="Times New Roman"/>
              </a:rPr>
              <a:t>Mike Summers. 2016. Online Voting Isn't as Flawed as You Think-Just Ask Estonia. (October 2016). Retrieved April 8, 2018 from https://spectrum.ieee.org/telecom/internet/online-voting-isnt-as-flawed-as-you-thinkjust-ask-estonia</a:t>
            </a:r>
            <a:endParaRPr>
              <a:solidFill>
                <a:srgbClr val="323232"/>
              </a:solidFill>
              <a:latin typeface="Times New Roman"/>
              <a:ea typeface="Times New Roman"/>
              <a:cs typeface="Times New Roman"/>
              <a:sym typeface="Times New Roman"/>
            </a:endParaRPr>
          </a:p>
          <a:p>
            <a:pPr indent="-311150" lvl="0" marL="457200" rtl="0">
              <a:lnSpc>
                <a:spcPct val="120000"/>
              </a:lnSpc>
              <a:spcBef>
                <a:spcPts val="0"/>
              </a:spcBef>
              <a:spcAft>
                <a:spcPts val="0"/>
              </a:spcAft>
              <a:buClr>
                <a:srgbClr val="000000"/>
              </a:buClr>
              <a:buSzPts val="1300"/>
              <a:buFont typeface="Times New Roman"/>
              <a:buChar char="●"/>
            </a:pPr>
            <a:r>
              <a:rPr lang="en">
                <a:solidFill>
                  <a:srgbClr val="222222"/>
                </a:solidFill>
                <a:latin typeface="Times New Roman"/>
                <a:ea typeface="Times New Roman"/>
                <a:cs typeface="Times New Roman"/>
                <a:sym typeface="Times New Roman"/>
              </a:rPr>
              <a:t>Patrick McCorry, Siamak F. Shahandashti and Feng Hao. "A Smart Contract for Boardroom Voting with Maximum Voter Privacy". </a:t>
            </a:r>
            <a:r>
              <a:rPr i="1" lang="en">
                <a:solidFill>
                  <a:srgbClr val="222222"/>
                </a:solidFill>
                <a:latin typeface="Times New Roman"/>
                <a:ea typeface="Times New Roman"/>
                <a:cs typeface="Times New Roman"/>
                <a:sym typeface="Times New Roman"/>
              </a:rPr>
              <a:t>Financial Cryptography, 2017</a:t>
            </a:r>
            <a:r>
              <a:rPr lang="en">
                <a:solidFill>
                  <a:srgbClr val="222222"/>
                </a:solidFill>
                <a:latin typeface="Times New Roman"/>
                <a:ea typeface="Times New Roman"/>
                <a:cs typeface="Times New Roman"/>
                <a:sym typeface="Times New Roman"/>
              </a:rPr>
              <a:t>.</a:t>
            </a:r>
            <a:endParaRPr>
              <a:solidFill>
                <a:srgbClr val="222222"/>
              </a:solidFill>
              <a:latin typeface="Times New Roman"/>
              <a:ea typeface="Times New Roman"/>
              <a:cs typeface="Times New Roman"/>
              <a:sym typeface="Times New Roman"/>
            </a:endParaRPr>
          </a:p>
          <a:p>
            <a:pPr indent="-311150" lvl="0" marL="457200" rtl="0">
              <a:lnSpc>
                <a:spcPct val="120000"/>
              </a:lnSpc>
              <a:spcBef>
                <a:spcPts val="0"/>
              </a:spcBef>
              <a:spcAft>
                <a:spcPts val="0"/>
              </a:spcAft>
              <a:buClr>
                <a:srgbClr val="000000"/>
              </a:buClr>
              <a:buSzPts val="1300"/>
              <a:buFont typeface="Times New Roman"/>
              <a:buChar char="●"/>
            </a:pPr>
            <a:r>
              <a:rPr lang="en">
                <a:solidFill>
                  <a:srgbClr val="323232"/>
                </a:solidFill>
                <a:latin typeface="Times New Roman"/>
                <a:ea typeface="Times New Roman"/>
                <a:cs typeface="Times New Roman"/>
                <a:sym typeface="Times New Roman"/>
              </a:rPr>
              <a:t>Timothy Ko. 2018. A guide to developing an Ethereum decentralized voting application. (March 2018). Retrieved April 8, 2018 from https://medium.freecodecamp.org/developing-an-ethereum-decentralized-voting-application-a99de24992d9</a:t>
            </a:r>
            <a:endParaRPr>
              <a:solidFill>
                <a:srgbClr val="000000"/>
              </a:solidFill>
              <a:latin typeface="Times New Roman"/>
              <a:ea typeface="Times New Roman"/>
              <a:cs typeface="Times New Roman"/>
              <a:sym typeface="Times New Roman"/>
            </a:endParaRPr>
          </a:p>
          <a:p>
            <a:pPr indent="0" lvl="0" marL="0">
              <a:lnSpc>
                <a:spcPct val="115000"/>
              </a:lnSpc>
              <a:spcBef>
                <a:spcPts val="0"/>
              </a:spcBef>
              <a:spcAft>
                <a:spcPts val="16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Shape 176"/>
          <p:cNvPicPr preferRelativeResize="0"/>
          <p:nvPr/>
        </p:nvPicPr>
        <p:blipFill rotWithShape="1">
          <a:blip r:embed="rId3">
            <a:alphaModFix/>
          </a:blip>
          <a:srcRect b="13659" l="5661" r="5607" t="7834"/>
          <a:stretch/>
        </p:blipFill>
        <p:spPr>
          <a:xfrm>
            <a:off x="1503656" y="471075"/>
            <a:ext cx="6136700" cy="4201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