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latin typeface="Times New Roman"/>
              <a:ea typeface="Times New Roman"/>
              <a:cs typeface="Times New Roman"/>
              <a:sym typeface="Times New Roman"/>
            </a:endParaRPr>
          </a:p>
          <a:p>
            <a:pPr indent="0" lvl="0" marL="0" rtl="0">
              <a:spcBef>
                <a:spcPts val="0"/>
              </a:spcBef>
              <a:spcAft>
                <a:spcPts val="0"/>
              </a:spcAft>
              <a:buNone/>
            </a:pPr>
            <a:r>
              <a:t/>
            </a:r>
            <a:endParaRPr sz="1200">
              <a:latin typeface="Times New Roman"/>
              <a:ea typeface="Times New Roman"/>
              <a:cs typeface="Times New Roman"/>
              <a:sym typeface="Times New Roman"/>
            </a:endParaRPr>
          </a:p>
          <a:p>
            <a:pPr indent="-304800" lvl="0" marL="457200" rtl="0">
              <a:spcBef>
                <a:spcPts val="0"/>
              </a:spcBef>
              <a:spcAft>
                <a:spcPts val="0"/>
              </a:spcAft>
              <a:buClr>
                <a:srgbClr val="000000"/>
              </a:buClr>
              <a:buSzPts val="1200"/>
              <a:buFont typeface="Times New Roman"/>
              <a:buAutoNum type="arabicPeriod"/>
            </a:pPr>
            <a:r>
              <a:rPr lang="en" sz="1200">
                <a:latin typeface="Times New Roman"/>
                <a:ea typeface="Times New Roman"/>
                <a:cs typeface="Times New Roman"/>
                <a:sym typeface="Times New Roman"/>
              </a:rPr>
              <a:t>Describe the platform and methods you will use to solve the problem(s) and how it addresses the requirement “multiagent aspects integrated into an interesting, socially relevant and moderately sophisticated blockchain application.</a:t>
            </a:r>
            <a:r>
              <a:rPr b="1"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Times New Roman"/>
              <a:buAutoNum type="arabicPeriod"/>
            </a:pPr>
            <a:r>
              <a:rPr lang="en" sz="1200">
                <a:latin typeface="Times New Roman"/>
                <a:ea typeface="Times New Roman"/>
                <a:cs typeface="Times New Roman"/>
                <a:sym typeface="Times New Roman"/>
              </a:rPr>
              <a:t>Describe your plan to evaluate the project. //</a:t>
            </a:r>
            <a:r>
              <a:rPr lang="en" sz="900">
                <a:highlight>
                  <a:srgbClr val="F5F5F5"/>
                </a:highlight>
                <a:latin typeface="Times New Roman"/>
                <a:ea typeface="Times New Roman"/>
                <a:cs typeface="Times New Roman"/>
                <a:sym typeface="Times New Roman"/>
              </a:rPr>
              <a:t>1. Plan to consult an expert and keep a record of the advice/ideas you receive from the expert in your write-up.</a:t>
            </a:r>
            <a:r>
              <a:rPr lang="en" sz="9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900">
                <a:latin typeface="Times New Roman"/>
                <a:ea typeface="Times New Roman"/>
                <a:cs typeface="Times New Roman"/>
                <a:sym typeface="Times New Roman"/>
              </a:rPr>
              <a:t>2. Specify each step of an end-to-end successful scenario of your application. It will help clarify the following: what are the steps involved? What are your assumptions? what would a transaction look like?, how is it verified?, how is it added to the blockchain?, what is the advantage of using the blockchain? Etc. //</a:t>
            </a:r>
            <a:r>
              <a:rPr b="1" lang="en" sz="900">
                <a:latin typeface="Times New Roman"/>
                <a:ea typeface="Times New Roman"/>
                <a:cs typeface="Times New Roman"/>
                <a:sym typeface="Times New Roman"/>
              </a:rPr>
              <a:t>Shifra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Ph360Vo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0" y="1496253"/>
            <a:ext cx="5361300" cy="856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Ballot</a:t>
            </a:r>
            <a:endParaRPr/>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Guy Bar Yosef and Shifra Abittan</a:t>
            </a:r>
            <a:endParaRPr/>
          </a:p>
        </p:txBody>
      </p:sp>
      <p:sp>
        <p:nvSpPr>
          <p:cNvPr id="130" name="Shape 130"/>
          <p:cNvSpPr txBox="1"/>
          <p:nvPr/>
        </p:nvSpPr>
        <p:spPr>
          <a:xfrm>
            <a:off x="1413900" y="2448750"/>
            <a:ext cx="6316200" cy="6309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100">
                <a:solidFill>
                  <a:schemeClr val="lt1"/>
                </a:solidFill>
                <a:latin typeface="Nunito"/>
                <a:ea typeface="Nunito"/>
                <a:cs typeface="Nunito"/>
                <a:sym typeface="Nunito"/>
              </a:rPr>
              <a:t>A decentralized voting application</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136" name="Shape 1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Historically, voting has been centralized</a:t>
            </a:r>
            <a:endParaRPr sz="1800">
              <a:solidFill>
                <a:srgbClr val="000000"/>
              </a:solidFill>
              <a:latin typeface="Times New Roman"/>
              <a:ea typeface="Times New Roman"/>
              <a:cs typeface="Times New Roman"/>
              <a:sym typeface="Times New Roman"/>
            </a:endParaRPr>
          </a:p>
          <a:p>
            <a:pPr indent="-342900" lvl="1" marL="9144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Why? Difficult to </a:t>
            </a:r>
            <a:r>
              <a:rPr lang="en" sz="1800">
                <a:solidFill>
                  <a:srgbClr val="000000"/>
                </a:solidFill>
                <a:latin typeface="Times New Roman"/>
                <a:ea typeface="Times New Roman"/>
                <a:cs typeface="Times New Roman"/>
                <a:sym typeface="Times New Roman"/>
              </a:rPr>
              <a:t>achieve</a:t>
            </a:r>
            <a:r>
              <a:rPr lang="en" sz="1800">
                <a:solidFill>
                  <a:srgbClr val="000000"/>
                </a:solidFill>
                <a:latin typeface="Times New Roman"/>
                <a:ea typeface="Times New Roman"/>
                <a:cs typeface="Times New Roman"/>
                <a:sym typeface="Times New Roman"/>
              </a:rPr>
              <a:t> anonymity without it</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Problem: Must trust honesty of third party</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Existing Applications: Follow My Vote, i-Voting by Cybernetica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Details</a:t>
            </a:r>
            <a:endParaRPr/>
          </a:p>
        </p:txBody>
      </p:sp>
      <p:sp>
        <p:nvSpPr>
          <p:cNvPr id="142" name="Shape 1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This project incorporates aspects of multi-agent systems into a free and open-sourced dApp built on the Ethereum Blockchain network.</a:t>
            </a:r>
            <a:endParaRPr sz="1200">
              <a:solidFill>
                <a:srgbClr val="000000"/>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Each member’s contributions:</a:t>
            </a:r>
            <a:endParaRPr sz="1200">
              <a:solidFill>
                <a:srgbClr val="000000"/>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Shifra: </a:t>
            </a:r>
            <a:r>
              <a:rPr lang="en" sz="1200">
                <a:solidFill>
                  <a:srgbClr val="000000"/>
                </a:solidFill>
                <a:latin typeface="Times New Roman"/>
                <a:ea typeface="Times New Roman"/>
                <a:cs typeface="Times New Roman"/>
                <a:sym typeface="Times New Roman"/>
              </a:rPr>
              <a:t>Integrate uPort, Smart Contracts </a:t>
            </a:r>
            <a:endParaRPr sz="1200">
              <a:solidFill>
                <a:srgbClr val="000000"/>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Guy: </a:t>
            </a:r>
            <a:r>
              <a:rPr lang="en" sz="1200">
                <a:solidFill>
                  <a:srgbClr val="000000"/>
                </a:solidFill>
                <a:latin typeface="Times New Roman"/>
                <a:ea typeface="Times New Roman"/>
                <a:cs typeface="Times New Roman"/>
                <a:sym typeface="Times New Roman"/>
              </a:rPr>
              <a:t>Front-End, Back-End, Smart Contracts</a:t>
            </a:r>
            <a:endParaRPr sz="1200">
              <a:solidFill>
                <a:srgbClr val="000000"/>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Github: </a:t>
            </a:r>
            <a:r>
              <a:rPr lang="en" sz="1200" u="sng">
                <a:solidFill>
                  <a:schemeClr val="hlink"/>
                </a:solidFill>
                <a:latin typeface="Times New Roman"/>
                <a:ea typeface="Times New Roman"/>
                <a:cs typeface="Times New Roman"/>
                <a:sym typeface="Times New Roman"/>
                <a:hlinkClick r:id="rId3"/>
              </a:rPr>
              <a:t>https://github.com/Ph360Voting</a:t>
            </a:r>
            <a:endParaRPr sz="12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Platform &amp; Methods</a:t>
            </a:r>
            <a:endParaRPr/>
          </a:p>
        </p:txBody>
      </p:sp>
      <p:sp>
        <p:nvSpPr>
          <p:cNvPr id="148" name="Shape 14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UPort</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Truffle and Ganache</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MetaMask and Web3.js API</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Bootstrap</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Rinkeby Network and Geth</a:t>
            </a:r>
            <a:endParaRPr sz="1800">
              <a:solidFill>
                <a:srgbClr val="000000"/>
              </a:solidFill>
              <a:latin typeface="Times New Roman"/>
              <a:ea typeface="Times New Roman"/>
              <a:cs typeface="Times New Roman"/>
              <a:sym typeface="Times New Roman"/>
            </a:endParaRPr>
          </a:p>
          <a:p>
            <a:pPr indent="0" lvl="0" marL="0" rtl="0">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a:t>
            </a:r>
            <a:endParaRPr/>
          </a:p>
        </p:txBody>
      </p:sp>
      <p:sp>
        <p:nvSpPr>
          <p:cNvPr id="154" name="Shape 15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1800">
                <a:solidFill>
                  <a:srgbClr val="000000"/>
                </a:solidFill>
                <a:latin typeface="Times New Roman"/>
                <a:ea typeface="Times New Roman"/>
                <a:cs typeface="Times New Roman"/>
                <a:sym typeface="Times New Roman"/>
              </a:rPr>
              <a:t>Ethereum Experts: Jessica Marshall and Ben Siegel</a:t>
            </a:r>
            <a:endParaRPr sz="18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Simply Attainable Goals</a:t>
            </a:r>
            <a:endParaRPr/>
          </a:p>
        </p:txBody>
      </p:sp>
      <p:sp>
        <p:nvSpPr>
          <p:cNvPr id="160" name="Shape 16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sz="1800"/>
              <a:t>Defining Application Solution Approach</a:t>
            </a:r>
            <a:endParaRPr sz="1800"/>
          </a:p>
          <a:p>
            <a:pPr indent="-342900" lvl="0" marL="457200" rtl="0">
              <a:lnSpc>
                <a:spcPct val="150000"/>
              </a:lnSpc>
              <a:spcBef>
                <a:spcPts val="0"/>
              </a:spcBef>
              <a:spcAft>
                <a:spcPts val="0"/>
              </a:spcAft>
              <a:buSzPts val="1800"/>
              <a:buChar char="●"/>
            </a:pPr>
            <a:r>
              <a:rPr lang="en" sz="1800"/>
              <a:t>Incorporating Multi-Agent Systems</a:t>
            </a:r>
            <a:endParaRPr sz="1800"/>
          </a:p>
          <a:p>
            <a:pPr indent="-342900" lvl="0" marL="457200">
              <a:lnSpc>
                <a:spcPct val="150000"/>
              </a:lnSpc>
              <a:spcBef>
                <a:spcPts val="0"/>
              </a:spcBef>
              <a:spcAft>
                <a:spcPts val="0"/>
              </a:spcAft>
              <a:buSzPts val="1800"/>
              <a:buChar char="●"/>
            </a:pPr>
            <a:r>
              <a:rPr lang="en" sz="1800"/>
              <a:t>User - Interface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89450" y="83817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Challenges &amp; dApp Evolution</a:t>
            </a:r>
            <a:endParaRPr/>
          </a:p>
        </p:txBody>
      </p:sp>
      <p:sp>
        <p:nvSpPr>
          <p:cNvPr id="166" name="Shape 16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Zero Knowledge Proofs</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Off-Chain Database</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uPort</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Software Engineering</a:t>
            </a:r>
            <a:endParaRPr sz="18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Acknowledgments</a:t>
            </a:r>
            <a:endParaRPr/>
          </a:p>
        </p:txBody>
      </p:sp>
      <p:sp>
        <p:nvSpPr>
          <p:cNvPr id="172" name="Shape 17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Professor Raja</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Jessica Marshall and Ben Siegel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178" name="Shape 178"/>
          <p:cNvSpPr txBox="1"/>
          <p:nvPr>
            <p:ph idx="1" type="body"/>
          </p:nvPr>
        </p:nvSpPr>
        <p:spPr>
          <a:xfrm>
            <a:off x="819150" y="1583000"/>
            <a:ext cx="7505700" cy="30483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000000"/>
              </a:buClr>
              <a:buSzPts val="1300"/>
              <a:buFont typeface="Times New Roman"/>
              <a:buChar char="●"/>
            </a:pPr>
            <a:r>
              <a:rPr lang="en">
                <a:solidFill>
                  <a:srgbClr val="323232"/>
                </a:solidFill>
                <a:latin typeface="Times New Roman"/>
                <a:ea typeface="Times New Roman"/>
                <a:cs typeface="Times New Roman"/>
                <a:sym typeface="Times New Roman"/>
              </a:rPr>
              <a:t>Anon. Open Identity System for the Decentralized Web. Retrieved April 8, 2018 from https://www.uport.me/</a:t>
            </a:r>
            <a:endParaRPr>
              <a:solidFill>
                <a:srgbClr val="323232"/>
              </a:solidFill>
              <a:latin typeface="Times New Roman"/>
              <a:ea typeface="Times New Roman"/>
              <a:cs typeface="Times New Roman"/>
              <a:sym typeface="Times New Roman"/>
            </a:endParaRPr>
          </a:p>
          <a:p>
            <a:pPr indent="-311150" lvl="0" marL="457200" rtl="0">
              <a:lnSpc>
                <a:spcPct val="120000"/>
              </a:lnSpc>
              <a:spcBef>
                <a:spcPts val="0"/>
              </a:spcBef>
              <a:spcAft>
                <a:spcPts val="0"/>
              </a:spcAft>
              <a:buClr>
                <a:srgbClr val="000000"/>
              </a:buClr>
              <a:buSzPts val="1300"/>
              <a:buFont typeface="Times New Roman"/>
              <a:buChar char="●"/>
            </a:pPr>
            <a:r>
              <a:rPr lang="en">
                <a:solidFill>
                  <a:srgbClr val="323232"/>
                </a:solidFill>
                <a:latin typeface="Times New Roman"/>
                <a:ea typeface="Times New Roman"/>
                <a:cs typeface="Times New Roman"/>
                <a:sym typeface="Times New Roman"/>
              </a:rPr>
              <a:t>Anon. Your Ethereum Swiss Army Knife. Retrieved April 8, 2018 from http://truffleframework.com/</a:t>
            </a:r>
            <a:endParaRPr>
              <a:solidFill>
                <a:srgbClr val="323232"/>
              </a:solidFill>
              <a:latin typeface="Times New Roman"/>
              <a:ea typeface="Times New Roman"/>
              <a:cs typeface="Times New Roman"/>
              <a:sym typeface="Times New Roman"/>
            </a:endParaRPr>
          </a:p>
          <a:p>
            <a:pPr indent="-311150" lvl="0" marL="457200" rtl="0">
              <a:lnSpc>
                <a:spcPct val="120000"/>
              </a:lnSpc>
              <a:spcBef>
                <a:spcPts val="0"/>
              </a:spcBef>
              <a:spcAft>
                <a:spcPts val="0"/>
              </a:spcAft>
              <a:buClr>
                <a:srgbClr val="000000"/>
              </a:buClr>
              <a:buSzPts val="1300"/>
              <a:buFont typeface="Times New Roman"/>
              <a:buChar char="●"/>
            </a:pPr>
            <a:r>
              <a:rPr lang="en">
                <a:solidFill>
                  <a:srgbClr val="323232"/>
                </a:solidFill>
                <a:latin typeface="Times New Roman"/>
                <a:ea typeface="Times New Roman"/>
                <a:cs typeface="Times New Roman"/>
                <a:sym typeface="Times New Roman"/>
              </a:rPr>
              <a:t>Mike Summers. 2016. Online Voting Isn't as Flawed as You Think-Just Ask Estonia. (October 2016). Retrieved April 8, 2018 from https://spectrum.ieee.org/telecom/internet/online-voting-isnt-as-flawed-as-you-thinkjust-ask-estonia</a:t>
            </a:r>
            <a:endParaRPr>
              <a:solidFill>
                <a:srgbClr val="323232"/>
              </a:solidFill>
              <a:latin typeface="Times New Roman"/>
              <a:ea typeface="Times New Roman"/>
              <a:cs typeface="Times New Roman"/>
              <a:sym typeface="Times New Roman"/>
            </a:endParaRPr>
          </a:p>
          <a:p>
            <a:pPr indent="-311150" lvl="0" marL="457200" rtl="0">
              <a:lnSpc>
                <a:spcPct val="120000"/>
              </a:lnSpc>
              <a:spcBef>
                <a:spcPts val="0"/>
              </a:spcBef>
              <a:spcAft>
                <a:spcPts val="0"/>
              </a:spcAft>
              <a:buClr>
                <a:srgbClr val="000000"/>
              </a:buClr>
              <a:buSzPts val="1300"/>
              <a:buFont typeface="Times New Roman"/>
              <a:buChar char="●"/>
            </a:pPr>
            <a:r>
              <a:rPr lang="en">
                <a:solidFill>
                  <a:srgbClr val="222222"/>
                </a:solidFill>
                <a:latin typeface="Times New Roman"/>
                <a:ea typeface="Times New Roman"/>
                <a:cs typeface="Times New Roman"/>
                <a:sym typeface="Times New Roman"/>
              </a:rPr>
              <a:t>Patrick McCorry, Siamak F. Shahandashti and Feng Hao. "A Smart Contract for Boardroom Voting with Maximum Voter Privacy". </a:t>
            </a:r>
            <a:r>
              <a:rPr i="1" lang="en">
                <a:solidFill>
                  <a:srgbClr val="222222"/>
                </a:solidFill>
                <a:latin typeface="Times New Roman"/>
                <a:ea typeface="Times New Roman"/>
                <a:cs typeface="Times New Roman"/>
                <a:sym typeface="Times New Roman"/>
              </a:rPr>
              <a:t>Financial Cryptography, 2017</a:t>
            </a:r>
            <a:r>
              <a:rPr lang="en">
                <a:solidFill>
                  <a:srgbClr val="222222"/>
                </a:solidFill>
                <a:latin typeface="Times New Roman"/>
                <a:ea typeface="Times New Roman"/>
                <a:cs typeface="Times New Roman"/>
                <a:sym typeface="Times New Roman"/>
              </a:rPr>
              <a:t>.</a:t>
            </a:r>
            <a:endParaRPr>
              <a:solidFill>
                <a:srgbClr val="222222"/>
              </a:solidFill>
              <a:latin typeface="Times New Roman"/>
              <a:ea typeface="Times New Roman"/>
              <a:cs typeface="Times New Roman"/>
              <a:sym typeface="Times New Roman"/>
            </a:endParaRPr>
          </a:p>
          <a:p>
            <a:pPr indent="-311150" lvl="0" marL="457200" rtl="0">
              <a:lnSpc>
                <a:spcPct val="120000"/>
              </a:lnSpc>
              <a:spcBef>
                <a:spcPts val="0"/>
              </a:spcBef>
              <a:spcAft>
                <a:spcPts val="0"/>
              </a:spcAft>
              <a:buClr>
                <a:srgbClr val="000000"/>
              </a:buClr>
              <a:buSzPts val="1300"/>
              <a:buFont typeface="Times New Roman"/>
              <a:buChar char="●"/>
            </a:pPr>
            <a:r>
              <a:rPr lang="en">
                <a:solidFill>
                  <a:srgbClr val="323232"/>
                </a:solidFill>
                <a:latin typeface="Times New Roman"/>
                <a:ea typeface="Times New Roman"/>
                <a:cs typeface="Times New Roman"/>
                <a:sym typeface="Times New Roman"/>
              </a:rPr>
              <a:t>Timothy Ko. 2018. A guide to developing an Ethereum decentralized voting application. (March 2018). Retrieved April 8, 2018 from https://medium.freecodecamp.org/developing-an-ethereum-decentralized-voting-application-a99de24992d9</a:t>
            </a:r>
            <a:endParaRPr>
              <a:solidFill>
                <a:srgbClr val="000000"/>
              </a:solidFill>
              <a:latin typeface="Times New Roman"/>
              <a:ea typeface="Times New Roman"/>
              <a:cs typeface="Times New Roman"/>
              <a:sym typeface="Times New Roman"/>
            </a:endParaRPr>
          </a:p>
          <a:p>
            <a:pPr indent="0" lvl="0" marL="0">
              <a:lnSpc>
                <a:spcPct val="115000"/>
              </a:lnSpc>
              <a:spcBef>
                <a:spcPts val="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