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8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2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7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8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0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4/28/2023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4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711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9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610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029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4/28/2023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8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83077A-C578-3D71-B6B5-AD7023439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fr-FR"/>
              <a:t>Le su-27 Flanker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516E1B-C2A6-944F-1477-F7F95B6EE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>
              <a:lnSpc>
                <a:spcPct val="91000"/>
              </a:lnSpc>
            </a:pPr>
            <a:r>
              <a:rPr lang="fr-FR" sz="3300"/>
              <a:t>L’avion de chasse de quatrième génération de l’Union soviétique</a:t>
            </a:r>
          </a:p>
        </p:txBody>
      </p:sp>
      <p:pic>
        <p:nvPicPr>
          <p:cNvPr id="6" name="Image 5" descr="Une image contenant ciel, transport, avion, plein air&#10;&#10;Description générée automatiquement">
            <a:extLst>
              <a:ext uri="{FF2B5EF4-FFF2-40B4-BE49-F238E27FC236}">
                <a16:creationId xmlns:a16="http://schemas.microsoft.com/office/drawing/2014/main" id="{C3C1544F-40F2-C442-81B9-7280DF4C7D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14" b="-1"/>
          <a:stretch/>
        </p:blipFill>
        <p:spPr>
          <a:xfrm>
            <a:off x="7533136" y="646441"/>
            <a:ext cx="4658863" cy="395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072859-AD9A-3963-CF24-DD8C4DF9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Etude biographique : la compagnie Soukhoi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8A14703-C47C-DE0A-8E9E-3D56C6097C1C}"/>
              </a:ext>
            </a:extLst>
          </p:cNvPr>
          <p:cNvSpPr txBox="1"/>
          <p:nvPr/>
        </p:nvSpPr>
        <p:spPr>
          <a:xfrm>
            <a:off x="960120" y="2587625"/>
            <a:ext cx="6214533" cy="331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pc="50"/>
              <a:t>Fondée en 1939.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pc="50"/>
              <a:t>Produit des avions de chasses.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pc="50"/>
              <a:t>Produit aussi des avions civils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pc="50"/>
              <a:t>A produit le Rafale avec Dassault </a:t>
            </a:r>
          </a:p>
        </p:txBody>
      </p:sp>
      <p:pic>
        <p:nvPicPr>
          <p:cNvPr id="8" name="Image 7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816EC325-6761-7868-9D6D-C77B05CAF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6" r="-2" b="-2"/>
          <a:stretch/>
        </p:blipFill>
        <p:spPr>
          <a:xfrm>
            <a:off x="7818120" y="4289022"/>
            <a:ext cx="4370832" cy="1975104"/>
          </a:xfrm>
          <a:prstGeom prst="rect">
            <a:avLst/>
          </a:prstGeom>
        </p:spPr>
      </p:pic>
      <p:pic>
        <p:nvPicPr>
          <p:cNvPr id="5" name="Espace réservé du contenu 4" descr="Une image contenant personne, homme, costume&#10;&#10;Description générée automatiquement">
            <a:extLst>
              <a:ext uri="{FF2B5EF4-FFF2-40B4-BE49-F238E27FC236}">
                <a16:creationId xmlns:a16="http://schemas.microsoft.com/office/drawing/2014/main" id="{D9467B73-A536-2CFD-B548-E59A4B460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37" r="-2" b="37068"/>
          <a:stretch/>
        </p:blipFill>
        <p:spPr>
          <a:xfrm>
            <a:off x="7821168" y="2264989"/>
            <a:ext cx="4370832" cy="197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06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5D9FD5-DEA2-0E1A-DF81-3F9A0C11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fr-FR" dirty="0"/>
              <a:t>Le su-27 </a:t>
            </a:r>
            <a:r>
              <a:rPr lang="fr-FR" dirty="0" err="1"/>
              <a:t>flanker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51ACEA-DF96-F4FB-3295-1CFE3FD17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5869303" cy="3593592"/>
          </a:xfrm>
        </p:spPr>
        <p:txBody>
          <a:bodyPr>
            <a:normAutofit/>
          </a:bodyPr>
          <a:lstStyle/>
          <a:p>
            <a:r>
              <a:rPr lang="fr-FR" dirty="0"/>
              <a:t>Développement a débuté années 1970.</a:t>
            </a:r>
            <a:br>
              <a:rPr lang="fr-FR" dirty="0"/>
            </a:br>
            <a:r>
              <a:rPr lang="fr-FR" dirty="0"/>
              <a:t>Pour rivaliser avec Américains.</a:t>
            </a:r>
            <a:br>
              <a:rPr lang="fr-FR" dirty="0"/>
            </a:br>
            <a:r>
              <a:rPr lang="fr-FR" dirty="0"/>
              <a:t>Premier vol en 1977.</a:t>
            </a:r>
            <a:br>
              <a:rPr lang="fr-FR" dirty="0"/>
            </a:br>
            <a:r>
              <a:rPr lang="fr-FR" dirty="0"/>
              <a:t>Peut défendre, intercepter, faire de la reconnaissance.</a:t>
            </a:r>
            <a:br>
              <a:rPr lang="fr-FR" dirty="0"/>
            </a:br>
            <a:r>
              <a:rPr lang="fr-FR" dirty="0"/>
              <a:t>A eu de nombreuses évolutions.</a:t>
            </a:r>
          </a:p>
        </p:txBody>
      </p:sp>
      <p:pic>
        <p:nvPicPr>
          <p:cNvPr id="5" name="Image 4" descr="Une image contenant route, plein air, quai, tarmac&#10;&#10;Description générée automatiquement">
            <a:extLst>
              <a:ext uri="{FF2B5EF4-FFF2-40B4-BE49-F238E27FC236}">
                <a16:creationId xmlns:a16="http://schemas.microsoft.com/office/drawing/2014/main" id="{7DE4E7CD-EC82-08CB-3FD5-96061E159E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3" r="14704" b="1"/>
          <a:stretch/>
        </p:blipFill>
        <p:spPr>
          <a:xfrm>
            <a:off x="7537704" y="2264989"/>
            <a:ext cx="4654296" cy="459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0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9"/>
            <a:ext cx="12192000" cy="2645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99B540-069A-DAF7-47F2-136F623E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Notre maquette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1CE124-D874-61BB-808D-77CFB3FECA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" r="926" b="2"/>
          <a:stretch/>
        </p:blipFill>
        <p:spPr>
          <a:xfrm flipH="1">
            <a:off x="20" y="1"/>
            <a:ext cx="6092932" cy="4212709"/>
          </a:xfrm>
          <a:prstGeom prst="rect">
            <a:avLst/>
          </a:prstGeom>
        </p:spPr>
      </p:pic>
      <p:pic>
        <p:nvPicPr>
          <p:cNvPr id="5" name="Image 4" descr="Une image contenant ciel, plein air, avion, transport&#10;&#10;Description générée automatiquement">
            <a:extLst>
              <a:ext uri="{FF2B5EF4-FFF2-40B4-BE49-F238E27FC236}">
                <a16:creationId xmlns:a16="http://schemas.microsoft.com/office/drawing/2014/main" id="{5B16B17C-6CDE-F319-91A9-5EF15C44E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90" r="13856" b="-1"/>
          <a:stretch/>
        </p:blipFill>
        <p:spPr>
          <a:xfrm>
            <a:off x="6092952" y="3795"/>
            <a:ext cx="6099048" cy="42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5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2432E9-47F2-D0D3-9B27-4EB2A730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fr-FR" sz="5600"/>
              <a:t>FONCTIONNEMENT ET PERFORMANCES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raphique sur un document avec stylet">
            <a:extLst>
              <a:ext uri="{FF2B5EF4-FFF2-40B4-BE49-F238E27FC236}">
                <a16:creationId xmlns:a16="http://schemas.microsoft.com/office/drawing/2014/main" id="{49483487-9249-09DC-F041-EA9AEFBC5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50" r="6228" b="-1"/>
          <a:stretch/>
        </p:blipFill>
        <p:spPr>
          <a:xfrm>
            <a:off x="-3048" y="2264988"/>
            <a:ext cx="4370832" cy="395218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90FEF2-5D3E-1B3D-D61E-11509FED4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426" y="2587625"/>
            <a:ext cx="6223961" cy="3317875"/>
          </a:xfrm>
        </p:spPr>
        <p:txBody>
          <a:bodyPr anchor="ctr">
            <a:normAutofit/>
          </a:bodyPr>
          <a:lstStyle/>
          <a:p>
            <a:pPr>
              <a:lnSpc>
                <a:spcPct val="91000"/>
              </a:lnSpc>
            </a:pPr>
            <a:r>
              <a:rPr lang="fr-FR" sz="2000" dirty="0"/>
              <a:t>Système de contrôle de vol électrique</a:t>
            </a:r>
            <a:br>
              <a:rPr lang="fr-FR" sz="2000" dirty="0"/>
            </a:br>
            <a:r>
              <a:rPr lang="fr-FR" sz="2000" dirty="0"/>
              <a:t>Peut voler à des vitesses supersonique élevées (Mach 2,35)</a:t>
            </a:r>
            <a:br>
              <a:rPr lang="fr-FR" sz="2000" dirty="0"/>
            </a:br>
            <a:r>
              <a:rPr lang="fr-FR" sz="2000" dirty="0"/>
              <a:t>Moteur </a:t>
            </a:r>
            <a:r>
              <a:rPr lang="fr-FR" sz="2000" dirty="0" err="1"/>
              <a:t>Lyulka</a:t>
            </a:r>
            <a:r>
              <a:rPr lang="fr-FR" sz="2000" dirty="0"/>
              <a:t> AL-31F fournissent une poussée de plus de 25 000kg.</a:t>
            </a:r>
            <a:br>
              <a:rPr lang="fr-FR" sz="2000" dirty="0"/>
            </a:br>
            <a:r>
              <a:rPr lang="fr-FR" sz="2000" dirty="0"/>
              <a:t>Capteurs avancés (impulsions Doppler, infrarouge)</a:t>
            </a:r>
            <a:br>
              <a:rPr lang="fr-FR" sz="2000" dirty="0"/>
            </a:br>
            <a:r>
              <a:rPr lang="fr-FR" sz="2000" dirty="0"/>
              <a:t>Peut transporter une grande variétés d’armements.</a:t>
            </a:r>
            <a:br>
              <a:rPr lang="fr-FR" sz="2000" dirty="0"/>
            </a:br>
            <a:r>
              <a:rPr lang="fr-FR" sz="2000" dirty="0" err="1"/>
              <a:t>Pods</a:t>
            </a:r>
            <a:r>
              <a:rPr lang="fr-FR" sz="2000" dirty="0"/>
              <a:t> sous l’avion pouvant être remplacés.</a:t>
            </a:r>
            <a:br>
              <a:rPr lang="fr-FR" sz="2000" dirty="0"/>
            </a:br>
            <a:r>
              <a:rPr lang="fr-FR" sz="2000" dirty="0"/>
              <a:t>Cockpit affiche informations en temps réel.</a:t>
            </a:r>
            <a:br>
              <a:rPr lang="fr-FR" sz="2000" dirty="0"/>
            </a:br>
            <a:r>
              <a:rPr lang="fr-FR" sz="2000" dirty="0"/>
              <a:t>Systèmes de maintenance avancés.</a:t>
            </a:r>
          </a:p>
        </p:txBody>
      </p:sp>
    </p:spTree>
    <p:extLst>
      <p:ext uri="{BB962C8B-B14F-4D97-AF65-F5344CB8AC3E}">
        <p14:creationId xmlns:p14="http://schemas.microsoft.com/office/powerpoint/2010/main" val="4076392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B2F499-8D02-FAFA-925A-34FDBA9FD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fr-FR"/>
              <a:t>Fabrication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BA4EA2-C2BB-4E06-97BE-22DD5F00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5869303" cy="3593592"/>
          </a:xfrm>
        </p:spPr>
        <p:txBody>
          <a:bodyPr>
            <a:normAutofit/>
          </a:bodyPr>
          <a:lstStyle/>
          <a:p>
            <a:pPr>
              <a:lnSpc>
                <a:spcPct val="91000"/>
              </a:lnSpc>
            </a:pPr>
            <a:r>
              <a:rPr lang="fr-FR"/>
              <a:t>Préparation des matériaux</a:t>
            </a:r>
            <a:br>
              <a:rPr lang="fr-FR"/>
            </a:br>
            <a:r>
              <a:rPr lang="fr-FR"/>
              <a:t>Fabrication des pièces : fraisage, tournage, perçage…</a:t>
            </a:r>
            <a:br>
              <a:rPr lang="fr-FR"/>
            </a:br>
            <a:r>
              <a:rPr lang="fr-FR"/>
              <a:t>Fabriquées à partir blocs massifs.</a:t>
            </a:r>
            <a:br>
              <a:rPr lang="fr-FR"/>
            </a:br>
            <a:r>
              <a:rPr lang="fr-FR"/>
              <a:t>Assemblage avec rivets, boulons…</a:t>
            </a:r>
            <a:br>
              <a:rPr lang="fr-FR"/>
            </a:br>
            <a:r>
              <a:rPr lang="fr-FR"/>
              <a:t>Intégration des système électroniques, hydrauliques…</a:t>
            </a:r>
            <a:br>
              <a:rPr lang="fr-FR"/>
            </a:br>
            <a:r>
              <a:rPr lang="fr-FR"/>
              <a:t>Tests pour vérifier normes</a:t>
            </a:r>
            <a:br>
              <a:rPr lang="fr-FR"/>
            </a:br>
            <a:r>
              <a:rPr lang="fr-FR"/>
              <a:t>Peinture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6E9FA1B-2844-9C9D-C129-0BF011A40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7" r="19017" b="-3"/>
          <a:stretch/>
        </p:blipFill>
        <p:spPr>
          <a:xfrm>
            <a:off x="7537704" y="2264989"/>
            <a:ext cx="4654296" cy="459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0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B1B303-E180-8077-9E58-B8E99646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fr-FR" dirty="0"/>
              <a:t>MATERIAUX</a:t>
            </a:r>
          </a:p>
        </p:txBody>
      </p:sp>
      <p:pic>
        <p:nvPicPr>
          <p:cNvPr id="5" name="Picture 4" descr="Cristaux de stibnite">
            <a:extLst>
              <a:ext uri="{FF2B5EF4-FFF2-40B4-BE49-F238E27FC236}">
                <a16:creationId xmlns:a16="http://schemas.microsoft.com/office/drawing/2014/main" id="{CC98802F-602E-05DA-D9C0-799BD6E065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12" r="40727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75F057-6511-BCE9-B037-84BA5E241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587625"/>
            <a:ext cx="5927577" cy="3594100"/>
          </a:xfrm>
        </p:spPr>
        <p:txBody>
          <a:bodyPr anchor="t">
            <a:normAutofit/>
          </a:bodyPr>
          <a:lstStyle/>
          <a:p>
            <a:r>
              <a:rPr lang="fr-FR" dirty="0"/>
              <a:t>Alliages d’aluminium</a:t>
            </a:r>
            <a:br>
              <a:rPr lang="fr-FR" dirty="0"/>
            </a:br>
            <a:r>
              <a:rPr lang="fr-FR" dirty="0"/>
              <a:t>Alliages de titane</a:t>
            </a:r>
            <a:br>
              <a:rPr lang="fr-FR" dirty="0"/>
            </a:br>
            <a:r>
              <a:rPr lang="fr-FR" dirty="0"/>
              <a:t>Alliages de magnésium</a:t>
            </a:r>
            <a:br>
              <a:rPr lang="fr-FR" dirty="0"/>
            </a:br>
            <a:r>
              <a:rPr lang="fr-FR" dirty="0"/>
              <a:t>Fibres de carbone</a:t>
            </a:r>
            <a:br>
              <a:rPr lang="fr-FR" dirty="0"/>
            </a:br>
            <a:r>
              <a:rPr lang="fr-FR" dirty="0"/>
              <a:t>Fibres de verre</a:t>
            </a:r>
            <a:br>
              <a:rPr lang="fr-FR" dirty="0"/>
            </a:br>
            <a:r>
              <a:rPr lang="fr-FR" dirty="0"/>
              <a:t>Kevlar</a:t>
            </a:r>
          </a:p>
        </p:txBody>
      </p:sp>
    </p:spTree>
    <p:extLst>
      <p:ext uri="{BB962C8B-B14F-4D97-AF65-F5344CB8AC3E}">
        <p14:creationId xmlns:p14="http://schemas.microsoft.com/office/powerpoint/2010/main" val="69107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44F56A-029B-E900-1F59-A5303B1D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fr-FR" sz="6100" err="1"/>
              <a:t>ETude</a:t>
            </a:r>
            <a:r>
              <a:rPr lang="fr-FR" sz="6100"/>
              <a:t> de prix et de marché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raphique sur un document avec stylet">
            <a:extLst>
              <a:ext uri="{FF2B5EF4-FFF2-40B4-BE49-F238E27FC236}">
                <a16:creationId xmlns:a16="http://schemas.microsoft.com/office/drawing/2014/main" id="{F6773612-8FCC-1225-4E62-26E94FED3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50" r="6228" b="-1"/>
          <a:stretch/>
        </p:blipFill>
        <p:spPr>
          <a:xfrm>
            <a:off x="-3048" y="2264988"/>
            <a:ext cx="4370832" cy="395218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32C0C1-0217-88BF-7EE4-F090A8F6A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426" y="2587625"/>
            <a:ext cx="6223961" cy="3317875"/>
          </a:xfrm>
        </p:spPr>
        <p:txBody>
          <a:bodyPr anchor="ctr">
            <a:normAutofit/>
          </a:bodyPr>
          <a:lstStyle/>
          <a:p>
            <a:r>
              <a:rPr lang="fr-FR" dirty="0"/>
              <a:t>Entre 30 et 40 millions de dollars.</a:t>
            </a:r>
            <a:br>
              <a:rPr lang="fr-FR" dirty="0"/>
            </a:br>
            <a:r>
              <a:rPr lang="fr-FR" dirty="0"/>
              <a:t>Principaux acheteurs : Chine, Inde, Russie.</a:t>
            </a:r>
            <a:br>
              <a:rPr lang="fr-FR" dirty="0"/>
            </a:br>
            <a:r>
              <a:rPr lang="fr-FR" dirty="0"/>
              <a:t>Continue à se vendre car coût inférieur.</a:t>
            </a:r>
            <a:br>
              <a:rPr lang="fr-FR" dirty="0"/>
            </a:br>
            <a:r>
              <a:rPr lang="fr-FR" dirty="0"/>
              <a:t>Concurrents trop évolués.</a:t>
            </a:r>
            <a:br>
              <a:rPr lang="fr-FR" dirty="0"/>
            </a:br>
            <a:r>
              <a:rPr lang="fr-FR" dirty="0"/>
              <a:t>Budgets militaires en baisse.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4520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54BDA8-EE5D-4DC8-BA6E-A93D6501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8" y="736600"/>
            <a:ext cx="7534652" cy="538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65D602-7A3F-3E60-3880-12B87C68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4" y="1482634"/>
            <a:ext cx="5928018" cy="30467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/>
              <a:t>Merci de votre attention</a:t>
            </a:r>
          </a:p>
        </p:txBody>
      </p:sp>
      <p:pic>
        <p:nvPicPr>
          <p:cNvPr id="6" name="Espace réservé du contenu 5" descr="Une image contenant ciel, plein air, transport, avion&#10;&#10;Description générée automatiquement">
            <a:extLst>
              <a:ext uri="{FF2B5EF4-FFF2-40B4-BE49-F238E27FC236}">
                <a16:creationId xmlns:a16="http://schemas.microsoft.com/office/drawing/2014/main" id="{52D843BC-4FF0-AA3B-8618-F05F257E4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0" r="32207" b="-1"/>
          <a:stretch/>
        </p:blipFill>
        <p:spPr>
          <a:xfrm>
            <a:off x="20" y="736600"/>
            <a:ext cx="4657328" cy="53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4478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267</Words>
  <Application>Microsoft Office PowerPoint</Application>
  <PresentationFormat>Grand écran</PresentationFormat>
  <Paragraphs>19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Franklin Gothic Demi Cond</vt:lpstr>
      <vt:lpstr>Franklin Gothic Medium</vt:lpstr>
      <vt:lpstr>Wingdings</vt:lpstr>
      <vt:lpstr>JuxtaposeVTI</vt:lpstr>
      <vt:lpstr>Le su-27 Flanker</vt:lpstr>
      <vt:lpstr>Etude biographique : la compagnie Soukhoi</vt:lpstr>
      <vt:lpstr>Le su-27 flanker</vt:lpstr>
      <vt:lpstr>Notre maquette</vt:lpstr>
      <vt:lpstr>FONCTIONNEMENT ET PERFORMANCES</vt:lpstr>
      <vt:lpstr>Fabrication</vt:lpstr>
      <vt:lpstr>MATERIAUX</vt:lpstr>
      <vt:lpstr>ETude de prix et de marché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su-27 Flanker</dc:title>
  <dc:creator>ALEXANDRE Côme</dc:creator>
  <cp:lastModifiedBy>ALEXANDRE Côme</cp:lastModifiedBy>
  <cp:revision>1</cp:revision>
  <dcterms:created xsi:type="dcterms:W3CDTF">2023-04-28T08:15:02Z</dcterms:created>
  <dcterms:modified xsi:type="dcterms:W3CDTF">2023-04-28T09:19:31Z</dcterms:modified>
</cp:coreProperties>
</file>