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6" r:id="rId6"/>
    <p:sldId id="281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80" r:id="rId21"/>
    <p:sldId id="266" r:id="rId2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C485C-6755-41E7-AF17-AB5DD6CBF9AC}" v="9" dt="2019-06-17T08:07:34.234"/>
    <p1510:client id="{72ABA137-93EB-46E8-ACAA-1A88E4267A7B}" v="612" dt="2022-07-10T20:12:42.28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337" autoAdjust="0"/>
  </p:normalViewPr>
  <p:slideViewPr>
    <p:cSldViewPr showGuides="1">
      <p:cViewPr varScale="1">
        <p:scale>
          <a:sx n="81" d="100"/>
          <a:sy n="81" d="100"/>
        </p:scale>
        <p:origin x="42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80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tPharma/GestPharmaDB.git" TargetMode="External"/><Relationship Id="rId2" Type="http://schemas.openxmlformats.org/officeDocument/2006/relationships/hyperlink" Target="https://github.com/GestPharma/GestPharmaFR.git" TargetMode="External"/><Relationship Id="rId1" Type="http://schemas.openxmlformats.org/officeDocument/2006/relationships/hyperlink" Target="https://github.com/GestPharma/GestPharmaEF.g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tPharma/GestPharmaDB.git" TargetMode="External"/><Relationship Id="rId2" Type="http://schemas.openxmlformats.org/officeDocument/2006/relationships/hyperlink" Target="https://github.com/GestPharma/GestPharmaFR.git" TargetMode="External"/><Relationship Id="rId1" Type="http://schemas.openxmlformats.org/officeDocument/2006/relationships/hyperlink" Target="https://github.com/GestPharma/GestPharmaEF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960DF-79C3-4DC4-8FE3-F9F0B9833FE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2F0054C-D1DA-4CE3-B3E0-B463E6201B59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https://github.com/GestPharma/GestPharmaEF.git</a:t>
          </a:r>
          <a:endParaRPr lang="en-US" dirty="0"/>
        </a:p>
      </dgm:t>
    </dgm:pt>
    <dgm:pt modelId="{2D3061A5-CB76-449A-904D-9805B8B4AEDD}" type="parTrans" cxnId="{5DEBF6E1-A57B-4F96-8232-12837E3E9D83}">
      <dgm:prSet/>
      <dgm:spPr/>
      <dgm:t>
        <a:bodyPr/>
        <a:lstStyle/>
        <a:p>
          <a:endParaRPr lang="en-US"/>
        </a:p>
      </dgm:t>
    </dgm:pt>
    <dgm:pt modelId="{220905DB-38F9-447C-A9FA-7E8FAAE75F2C}" type="sibTrans" cxnId="{5DEBF6E1-A57B-4F96-8232-12837E3E9D83}">
      <dgm:prSet/>
      <dgm:spPr/>
      <dgm:t>
        <a:bodyPr/>
        <a:lstStyle/>
        <a:p>
          <a:endParaRPr lang="en-US"/>
        </a:p>
      </dgm:t>
    </dgm:pt>
    <dgm:pt modelId="{D3680063-D07A-4B65-873F-A24967D761C8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https://github.com/GestPharma/GestPharmaFR.git</a:t>
          </a:r>
          <a:endParaRPr lang="en-US" dirty="0"/>
        </a:p>
      </dgm:t>
    </dgm:pt>
    <dgm:pt modelId="{C9E8BA2D-CEAB-4304-8AA6-BC05A2DB9FDA}" type="parTrans" cxnId="{FFBC218D-782F-48C7-8461-D3CEFE57EAF9}">
      <dgm:prSet/>
      <dgm:spPr/>
      <dgm:t>
        <a:bodyPr/>
        <a:lstStyle/>
        <a:p>
          <a:endParaRPr lang="en-US"/>
        </a:p>
      </dgm:t>
    </dgm:pt>
    <dgm:pt modelId="{53FFCB53-455F-4E09-9818-EACC5F61ABA5}" type="sibTrans" cxnId="{FFBC218D-782F-48C7-8461-D3CEFE57EAF9}">
      <dgm:prSet/>
      <dgm:spPr/>
      <dgm:t>
        <a:bodyPr/>
        <a:lstStyle/>
        <a:p>
          <a:endParaRPr lang="en-US"/>
        </a:p>
      </dgm:t>
    </dgm:pt>
    <dgm:pt modelId="{F0CD0C2B-43C8-411A-B5BE-385DC191ED49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3"/>
            </a:rPr>
            <a:t>https://github.com/GestPharma/GestPharmaDB.git</a:t>
          </a:r>
          <a:endParaRPr lang="en-US" dirty="0"/>
        </a:p>
      </dgm:t>
    </dgm:pt>
    <dgm:pt modelId="{D8FE9F10-101D-4FE3-A19F-6F197161C355}" type="parTrans" cxnId="{7592ABA0-13C2-4F38-9DCB-617528A794D7}">
      <dgm:prSet/>
      <dgm:spPr/>
      <dgm:t>
        <a:bodyPr/>
        <a:lstStyle/>
        <a:p>
          <a:endParaRPr lang="en-US"/>
        </a:p>
      </dgm:t>
    </dgm:pt>
    <dgm:pt modelId="{43CF0F01-F29E-4D89-855F-5A929CA106CC}" type="sibTrans" cxnId="{7592ABA0-13C2-4F38-9DCB-617528A794D7}">
      <dgm:prSet/>
      <dgm:spPr/>
      <dgm:t>
        <a:bodyPr/>
        <a:lstStyle/>
        <a:p>
          <a:endParaRPr lang="en-US"/>
        </a:p>
      </dgm:t>
    </dgm:pt>
    <dgm:pt modelId="{2F8D0806-59AA-4705-8886-E74EA0408760}" type="pres">
      <dgm:prSet presAssocID="{EAA960DF-79C3-4DC4-8FE3-F9F0B9833FE4}" presName="vert0" presStyleCnt="0">
        <dgm:presLayoutVars>
          <dgm:dir/>
          <dgm:animOne val="branch"/>
          <dgm:animLvl val="lvl"/>
        </dgm:presLayoutVars>
      </dgm:prSet>
      <dgm:spPr/>
    </dgm:pt>
    <dgm:pt modelId="{8E105561-2EAC-4DD2-9970-B48A46633712}" type="pres">
      <dgm:prSet presAssocID="{C2F0054C-D1DA-4CE3-B3E0-B463E6201B59}" presName="thickLine" presStyleLbl="alignNode1" presStyleIdx="0" presStyleCnt="3"/>
      <dgm:spPr/>
    </dgm:pt>
    <dgm:pt modelId="{53E34F17-800A-43A3-97E5-B12E008556D3}" type="pres">
      <dgm:prSet presAssocID="{C2F0054C-D1DA-4CE3-B3E0-B463E6201B59}" presName="horz1" presStyleCnt="0"/>
      <dgm:spPr/>
    </dgm:pt>
    <dgm:pt modelId="{C63E8D1E-2F66-4453-B631-75733B4B9297}" type="pres">
      <dgm:prSet presAssocID="{C2F0054C-D1DA-4CE3-B3E0-B463E6201B59}" presName="tx1" presStyleLbl="revTx" presStyleIdx="0" presStyleCnt="3"/>
      <dgm:spPr/>
    </dgm:pt>
    <dgm:pt modelId="{F71A2E38-EFA6-4110-970F-7029FFAE95E0}" type="pres">
      <dgm:prSet presAssocID="{C2F0054C-D1DA-4CE3-B3E0-B463E6201B59}" presName="vert1" presStyleCnt="0"/>
      <dgm:spPr/>
    </dgm:pt>
    <dgm:pt modelId="{2655015B-6F54-456A-91F9-38DFD6A66F8F}" type="pres">
      <dgm:prSet presAssocID="{D3680063-D07A-4B65-873F-A24967D761C8}" presName="thickLine" presStyleLbl="alignNode1" presStyleIdx="1" presStyleCnt="3"/>
      <dgm:spPr/>
    </dgm:pt>
    <dgm:pt modelId="{CC54F015-D78E-4469-A519-C299F761F64D}" type="pres">
      <dgm:prSet presAssocID="{D3680063-D07A-4B65-873F-A24967D761C8}" presName="horz1" presStyleCnt="0"/>
      <dgm:spPr/>
    </dgm:pt>
    <dgm:pt modelId="{4407194F-8B01-4882-B9E9-045F81675B63}" type="pres">
      <dgm:prSet presAssocID="{D3680063-D07A-4B65-873F-A24967D761C8}" presName="tx1" presStyleLbl="revTx" presStyleIdx="1" presStyleCnt="3"/>
      <dgm:spPr/>
    </dgm:pt>
    <dgm:pt modelId="{B8562016-08A5-4600-AAE7-79A1A8B68CE5}" type="pres">
      <dgm:prSet presAssocID="{D3680063-D07A-4B65-873F-A24967D761C8}" presName="vert1" presStyleCnt="0"/>
      <dgm:spPr/>
    </dgm:pt>
    <dgm:pt modelId="{8878A581-2752-4AD2-BC55-84EC674C9C30}" type="pres">
      <dgm:prSet presAssocID="{F0CD0C2B-43C8-411A-B5BE-385DC191ED49}" presName="thickLine" presStyleLbl="alignNode1" presStyleIdx="2" presStyleCnt="3"/>
      <dgm:spPr/>
    </dgm:pt>
    <dgm:pt modelId="{35AD9AD9-81E0-498C-B51C-85E8873DCFAD}" type="pres">
      <dgm:prSet presAssocID="{F0CD0C2B-43C8-411A-B5BE-385DC191ED49}" presName="horz1" presStyleCnt="0"/>
      <dgm:spPr/>
    </dgm:pt>
    <dgm:pt modelId="{3D999449-0049-4B28-AD0C-17F8FA8A03CF}" type="pres">
      <dgm:prSet presAssocID="{F0CD0C2B-43C8-411A-B5BE-385DC191ED49}" presName="tx1" presStyleLbl="revTx" presStyleIdx="2" presStyleCnt="3"/>
      <dgm:spPr/>
    </dgm:pt>
    <dgm:pt modelId="{7D52E86D-C373-468E-ABCB-4D8BDE36CC83}" type="pres">
      <dgm:prSet presAssocID="{F0CD0C2B-43C8-411A-B5BE-385DC191ED49}" presName="vert1" presStyleCnt="0"/>
      <dgm:spPr/>
    </dgm:pt>
  </dgm:ptLst>
  <dgm:cxnLst>
    <dgm:cxn modelId="{FFBC218D-782F-48C7-8461-D3CEFE57EAF9}" srcId="{EAA960DF-79C3-4DC4-8FE3-F9F0B9833FE4}" destId="{D3680063-D07A-4B65-873F-A24967D761C8}" srcOrd="1" destOrd="0" parTransId="{C9E8BA2D-CEAB-4304-8AA6-BC05A2DB9FDA}" sibTransId="{53FFCB53-455F-4E09-9818-EACC5F61ABA5}"/>
    <dgm:cxn modelId="{C8989A9C-803B-4663-986E-47C3C2062FC2}" type="presOf" srcId="{D3680063-D07A-4B65-873F-A24967D761C8}" destId="{4407194F-8B01-4882-B9E9-045F81675B63}" srcOrd="0" destOrd="0" presId="urn:microsoft.com/office/officeart/2008/layout/LinedList"/>
    <dgm:cxn modelId="{7592ABA0-13C2-4F38-9DCB-617528A794D7}" srcId="{EAA960DF-79C3-4DC4-8FE3-F9F0B9833FE4}" destId="{F0CD0C2B-43C8-411A-B5BE-385DC191ED49}" srcOrd="2" destOrd="0" parTransId="{D8FE9F10-101D-4FE3-A19F-6F197161C355}" sibTransId="{43CF0F01-F29E-4D89-855F-5A929CA106CC}"/>
    <dgm:cxn modelId="{E125EDA6-A3A2-4184-B79E-BCF4AC5A6376}" type="presOf" srcId="{EAA960DF-79C3-4DC4-8FE3-F9F0B9833FE4}" destId="{2F8D0806-59AA-4705-8886-E74EA0408760}" srcOrd="0" destOrd="0" presId="urn:microsoft.com/office/officeart/2008/layout/LinedList"/>
    <dgm:cxn modelId="{5DEBF6E1-A57B-4F96-8232-12837E3E9D83}" srcId="{EAA960DF-79C3-4DC4-8FE3-F9F0B9833FE4}" destId="{C2F0054C-D1DA-4CE3-B3E0-B463E6201B59}" srcOrd="0" destOrd="0" parTransId="{2D3061A5-CB76-449A-904D-9805B8B4AEDD}" sibTransId="{220905DB-38F9-447C-A9FA-7E8FAAE75F2C}"/>
    <dgm:cxn modelId="{6EBD96F1-A975-4539-838B-B66923426816}" type="presOf" srcId="{F0CD0C2B-43C8-411A-B5BE-385DC191ED49}" destId="{3D999449-0049-4B28-AD0C-17F8FA8A03CF}" srcOrd="0" destOrd="0" presId="urn:microsoft.com/office/officeart/2008/layout/LinedList"/>
    <dgm:cxn modelId="{44FE2BF5-775B-416F-99CD-68489A76A189}" type="presOf" srcId="{C2F0054C-D1DA-4CE3-B3E0-B463E6201B59}" destId="{C63E8D1E-2F66-4453-B631-75733B4B9297}" srcOrd="0" destOrd="0" presId="urn:microsoft.com/office/officeart/2008/layout/LinedList"/>
    <dgm:cxn modelId="{24C01B63-5EDA-4D71-8909-315B52AE26AB}" type="presParOf" srcId="{2F8D0806-59AA-4705-8886-E74EA0408760}" destId="{8E105561-2EAC-4DD2-9970-B48A46633712}" srcOrd="0" destOrd="0" presId="urn:microsoft.com/office/officeart/2008/layout/LinedList"/>
    <dgm:cxn modelId="{5195BE2D-0FB4-4E26-B976-FF5A3FD3AA88}" type="presParOf" srcId="{2F8D0806-59AA-4705-8886-E74EA0408760}" destId="{53E34F17-800A-43A3-97E5-B12E008556D3}" srcOrd="1" destOrd="0" presId="urn:microsoft.com/office/officeart/2008/layout/LinedList"/>
    <dgm:cxn modelId="{46925560-D90E-45BD-9B01-293F97684A5E}" type="presParOf" srcId="{53E34F17-800A-43A3-97E5-B12E008556D3}" destId="{C63E8D1E-2F66-4453-B631-75733B4B9297}" srcOrd="0" destOrd="0" presId="urn:microsoft.com/office/officeart/2008/layout/LinedList"/>
    <dgm:cxn modelId="{A1664754-028F-4ED5-A168-38DC63138E47}" type="presParOf" srcId="{53E34F17-800A-43A3-97E5-B12E008556D3}" destId="{F71A2E38-EFA6-4110-970F-7029FFAE95E0}" srcOrd="1" destOrd="0" presId="urn:microsoft.com/office/officeart/2008/layout/LinedList"/>
    <dgm:cxn modelId="{58A31E0F-5B58-4A28-AFBF-D5E1694BC29B}" type="presParOf" srcId="{2F8D0806-59AA-4705-8886-E74EA0408760}" destId="{2655015B-6F54-456A-91F9-38DFD6A66F8F}" srcOrd="2" destOrd="0" presId="urn:microsoft.com/office/officeart/2008/layout/LinedList"/>
    <dgm:cxn modelId="{4EF5B635-18DE-4224-BB2C-5027FDB0A4D9}" type="presParOf" srcId="{2F8D0806-59AA-4705-8886-E74EA0408760}" destId="{CC54F015-D78E-4469-A519-C299F761F64D}" srcOrd="3" destOrd="0" presId="urn:microsoft.com/office/officeart/2008/layout/LinedList"/>
    <dgm:cxn modelId="{7DB43C28-E235-4148-99DB-8BFD97EF38D3}" type="presParOf" srcId="{CC54F015-D78E-4469-A519-C299F761F64D}" destId="{4407194F-8B01-4882-B9E9-045F81675B63}" srcOrd="0" destOrd="0" presId="urn:microsoft.com/office/officeart/2008/layout/LinedList"/>
    <dgm:cxn modelId="{21BE8C96-C45C-4E35-8D2D-790BE0EEAFBF}" type="presParOf" srcId="{CC54F015-D78E-4469-A519-C299F761F64D}" destId="{B8562016-08A5-4600-AAE7-79A1A8B68CE5}" srcOrd="1" destOrd="0" presId="urn:microsoft.com/office/officeart/2008/layout/LinedList"/>
    <dgm:cxn modelId="{51E95F4A-ED9E-47FC-B13F-9B51DFD589D6}" type="presParOf" srcId="{2F8D0806-59AA-4705-8886-E74EA0408760}" destId="{8878A581-2752-4AD2-BC55-84EC674C9C30}" srcOrd="4" destOrd="0" presId="urn:microsoft.com/office/officeart/2008/layout/LinedList"/>
    <dgm:cxn modelId="{4C28E89B-8572-4CC4-92C9-EA39ED974343}" type="presParOf" srcId="{2F8D0806-59AA-4705-8886-E74EA0408760}" destId="{35AD9AD9-81E0-498C-B51C-85E8873DCFAD}" srcOrd="5" destOrd="0" presId="urn:microsoft.com/office/officeart/2008/layout/LinedList"/>
    <dgm:cxn modelId="{7F6E100C-D349-4463-9A8D-20CF1D2EC52A}" type="presParOf" srcId="{35AD9AD9-81E0-498C-B51C-85E8873DCFAD}" destId="{3D999449-0049-4B28-AD0C-17F8FA8A03CF}" srcOrd="0" destOrd="0" presId="urn:microsoft.com/office/officeart/2008/layout/LinedList"/>
    <dgm:cxn modelId="{CFADC88B-76C1-402F-8A62-007CDA4A0F96}" type="presParOf" srcId="{35AD9AD9-81E0-498C-B51C-85E8873DCFAD}" destId="{7D52E86D-C373-468E-ABCB-4D8BDE36CC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05561-2EAC-4DD2-9970-B48A46633712}">
      <dsp:nvSpPr>
        <dsp:cNvPr id="0" name=""/>
        <dsp:cNvSpPr/>
      </dsp:nvSpPr>
      <dsp:spPr>
        <a:xfrm>
          <a:off x="0" y="1784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8D1E-2F66-4453-B631-75733B4B9297}">
      <dsp:nvSpPr>
        <dsp:cNvPr id="0" name=""/>
        <dsp:cNvSpPr/>
      </dsp:nvSpPr>
      <dsp:spPr>
        <a:xfrm>
          <a:off x="0" y="1784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hlinkClick xmlns:r="http://schemas.openxmlformats.org/officeDocument/2006/relationships" r:id="rId1"/>
            </a:rPr>
            <a:t>https://github.com/GestPharma/GestPharmaEF.git</a:t>
          </a:r>
          <a:endParaRPr lang="en-US" sz="3100" kern="1200" dirty="0"/>
        </a:p>
      </dsp:txBody>
      <dsp:txXfrm>
        <a:off x="0" y="1784"/>
        <a:ext cx="10157354" cy="1217304"/>
      </dsp:txXfrm>
    </dsp:sp>
    <dsp:sp modelId="{2655015B-6F54-456A-91F9-38DFD6A66F8F}">
      <dsp:nvSpPr>
        <dsp:cNvPr id="0" name=""/>
        <dsp:cNvSpPr/>
      </dsp:nvSpPr>
      <dsp:spPr>
        <a:xfrm>
          <a:off x="0" y="1219089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7194F-8B01-4882-B9E9-045F81675B63}">
      <dsp:nvSpPr>
        <dsp:cNvPr id="0" name=""/>
        <dsp:cNvSpPr/>
      </dsp:nvSpPr>
      <dsp:spPr>
        <a:xfrm>
          <a:off x="0" y="1219089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hlinkClick xmlns:r="http://schemas.openxmlformats.org/officeDocument/2006/relationships" r:id="rId2"/>
            </a:rPr>
            <a:t>https://github.com/GestPharma/GestPharmaFR.git</a:t>
          </a:r>
          <a:endParaRPr lang="en-US" sz="3100" kern="1200" dirty="0"/>
        </a:p>
      </dsp:txBody>
      <dsp:txXfrm>
        <a:off x="0" y="1219089"/>
        <a:ext cx="10157354" cy="1217304"/>
      </dsp:txXfrm>
    </dsp:sp>
    <dsp:sp modelId="{8878A581-2752-4AD2-BC55-84EC674C9C30}">
      <dsp:nvSpPr>
        <dsp:cNvPr id="0" name=""/>
        <dsp:cNvSpPr/>
      </dsp:nvSpPr>
      <dsp:spPr>
        <a:xfrm>
          <a:off x="0" y="2436394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9449-0049-4B28-AD0C-17F8FA8A03CF}">
      <dsp:nvSpPr>
        <dsp:cNvPr id="0" name=""/>
        <dsp:cNvSpPr/>
      </dsp:nvSpPr>
      <dsp:spPr>
        <a:xfrm>
          <a:off x="0" y="2436394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hlinkClick xmlns:r="http://schemas.openxmlformats.org/officeDocument/2006/relationships" r:id="rId3"/>
            </a:rPr>
            <a:t>https://github.com/GestPharma/GestPharmaDB.git</a:t>
          </a:r>
          <a:endParaRPr lang="en-US" sz="3100" kern="1200" dirty="0"/>
        </a:p>
      </dsp:txBody>
      <dsp:txXfrm>
        <a:off x="0" y="2436394"/>
        <a:ext cx="10157354" cy="1217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solidFill>
                <a:schemeClr val="tx2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BB9B18-E40F-414E-AD6B-3D8136FD4A1D}" type="datetime1">
              <a:rPr lang="fr-FR" smtClean="0">
                <a:solidFill>
                  <a:schemeClr val="tx2"/>
                </a:solidFill>
              </a:rPr>
              <a:t>08/09/2022</a:t>
            </a:fld>
            <a:endParaRPr lang="fr-FR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fr-FR" smtClean="0">
                <a:solidFill>
                  <a:schemeClr val="tx2"/>
                </a:solidFill>
              </a:rPr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5DC18A0-A2F2-43C2-BBAC-CE34037E9358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26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62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4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78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05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9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5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3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21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9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4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0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0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06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3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96CA50-66BA-4FCE-971F-F322202FC3FB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D68DE-42FC-4466-8145-16785F87B6AE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9C883-77D3-44C9-B7A5-505BC127CE12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1AE3B-051A-4ACB-BEF5-47E2A4F5217D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53784-4276-4900-ACBD-11D6F3DDAAA6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A94ED-B03F-44DB-8A20-ACC85F4A53A4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3B40-434E-4C54-8022-DF78A79DC46F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0860F-1CC8-40A3-9D11-9411A24395B0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06B53-F6AC-497B-AAC4-8E5DD32CBEA7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7976C1-545A-498F-B027-762CED51F0C7}" type="datetime1">
              <a:rPr lang="fr-FR" noProof="0" smtClean="0"/>
              <a:t>08/09/2022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Licence_libr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ASP.NET_MVC#cite_note-walther-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fr.wikipedia.org/wiki/ASP.NET" TargetMode="External"/><Relationship Id="rId5" Type="http://schemas.openxmlformats.org/officeDocument/2006/relationships/hyperlink" Target="https://fr.wikipedia.org/wiki/Mod%C3%A8le-Vue-Contr%C3%B4leur" TargetMode="External"/><Relationship Id="rId10" Type="http://schemas.openxmlformats.org/officeDocument/2006/relationships/hyperlink" Target="https://fr.wikipedia.org/wiki/ASP.NET_MVC#cite_note-chadwick-3" TargetMode="External"/><Relationship Id="rId4" Type="http://schemas.openxmlformats.org/officeDocument/2006/relationships/hyperlink" Target="https://fr.wikipedia.org/wiki/Applications_web" TargetMode="External"/><Relationship Id="rId9" Type="http://schemas.openxmlformats.org/officeDocument/2006/relationships/hyperlink" Target="https://fr.wikipedia.org/wiki/ASP.NET_MVC#cite_note-freeman-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/>
          <a:p>
            <a:r>
              <a:rPr lang="fr-FR" sz="3400" dirty="0"/>
              <a:t>Projet individuel de développement d'une application .NET/</a:t>
            </a:r>
            <a:r>
              <a:rPr lang="fr-FR" sz="3400" dirty="0" err="1"/>
              <a:t>Angular</a:t>
            </a:r>
            <a:r>
              <a:rPr lang="fr-FR" sz="3400" dirty="0"/>
              <a:t> - FQ22L060</a:t>
            </a:r>
            <a:endParaRPr lang="en-US" sz="3400" dirty="0"/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vert="horz" lIns="121899" tIns="60949" rIns="121899" bIns="60949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Philippe BARAT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6-1°) Web Service : Entités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FEC41C-11D0-8C01-0520-CBAADA4F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297" y="1786467"/>
            <a:ext cx="7947378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19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3A2336-7BCD-FBF4-A6B9-E60CC2C6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72" y="685801"/>
            <a:ext cx="9154610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F8CFC75-C02B-C480-3823-19123693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72" y="685799"/>
            <a:ext cx="9154611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5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321662C-4CB3-44A2-1958-EA648D36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72" y="685800"/>
            <a:ext cx="9154610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0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30250"/>
          </a:xfrm>
        </p:spPr>
        <p:txBody>
          <a:bodyPr rtlCol="0" anchor="b">
            <a:normAutofit/>
          </a:bodyPr>
          <a:lstStyle/>
          <a:p>
            <a:r>
              <a:rPr lang="fr-FR" sz="2400" dirty="0"/>
              <a:t>6-1°) Web Service : </a:t>
            </a:r>
            <a:r>
              <a:rPr lang="fr-FR" sz="2400" dirty="0" err="1"/>
              <a:t>GestPharmaEF</a:t>
            </a:r>
            <a:endParaRPr lang="fr-FR" sz="2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113A471-0036-92EB-3515-94FDDA06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56" y="844550"/>
            <a:ext cx="5499401" cy="5708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38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87917"/>
          </a:xfrm>
        </p:spPr>
        <p:txBody>
          <a:bodyPr rtlCol="0" anchor="b">
            <a:normAutofit fontScale="90000"/>
          </a:bodyPr>
          <a:lstStyle/>
          <a:p>
            <a:r>
              <a:rPr lang="fr-FR" dirty="0"/>
              <a:t>6-2°) </a:t>
            </a:r>
            <a:r>
              <a:rPr lang="fr-FR" sz="2400" dirty="0"/>
              <a:t>Consommation : </a:t>
            </a:r>
            <a:r>
              <a:rPr lang="fr-FR" sz="2400" dirty="0" err="1"/>
              <a:t>GestPharmaFR</a:t>
            </a:r>
            <a:endParaRPr lang="fr-FR" sz="2400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B58AE15-DF6E-9D58-C374-11AFFA2F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51" y="865717"/>
            <a:ext cx="8109664" cy="5412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94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19667"/>
          </a:xfrm>
        </p:spPr>
        <p:txBody>
          <a:bodyPr rtlCol="0" anchor="b">
            <a:normAutofit/>
          </a:bodyPr>
          <a:lstStyle/>
          <a:p>
            <a:r>
              <a:rPr lang="fr-FR" sz="2400" dirty="0"/>
              <a:t>6-3°) Mise en forme : </a:t>
            </a:r>
            <a:r>
              <a:rPr lang="fr-FR" sz="2400" dirty="0" err="1"/>
              <a:t>GestPharmaFR</a:t>
            </a:r>
            <a:endParaRPr lang="fr-FR" sz="2400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9444612-E2C3-4D57-AFDA-F25A71CE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72" y="854439"/>
            <a:ext cx="9456576" cy="5318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3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062" y="58737"/>
            <a:ext cx="3351927" cy="689769"/>
          </a:xfrm>
        </p:spPr>
        <p:txBody>
          <a:bodyPr rtlCol="0"/>
          <a:lstStyle/>
          <a:p>
            <a:pPr rtl="0"/>
            <a:r>
              <a:rPr lang="fr-FR" dirty="0"/>
              <a:t>Définitions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721" y="802483"/>
            <a:ext cx="3351927" cy="5561011"/>
          </a:xfrm>
        </p:spPr>
        <p:txBody>
          <a:bodyPr vert="horz" lIns="121899" tIns="60949" rIns="121899" bIns="60949" rtlCol="0" anchor="t">
            <a:noAutofit/>
          </a:bodyPr>
          <a:lstStyle/>
          <a:p>
            <a:pPr algn="just"/>
            <a:r>
              <a:rPr lang="fr-FR" sz="1200" b="1" dirty="0">
                <a:highlight>
                  <a:srgbClr val="FFFF00"/>
                </a:highlight>
                <a:ea typeface="+mn-lt"/>
                <a:cs typeface="+mn-lt"/>
              </a:rPr>
              <a:t>ASP.NET MVC</a:t>
            </a:r>
            <a:r>
              <a:rPr lang="fr-FR" sz="1200" dirty="0">
                <a:ea typeface="+mn-lt"/>
                <a:cs typeface="+mn-lt"/>
              </a:rPr>
              <a:t> est un </a:t>
            </a:r>
            <a:r>
              <a:rPr lang="fr-FR" sz="1200" dirty="0">
                <a:ea typeface="+mn-lt"/>
                <a:cs typeface="+mn-lt"/>
                <a:hlinkClick r:id="rId3"/>
              </a:rPr>
              <a:t>framework</a:t>
            </a:r>
            <a:r>
              <a:rPr lang="fr-FR" sz="1200" dirty="0">
                <a:ea typeface="+mn-lt"/>
                <a:cs typeface="+mn-lt"/>
              </a:rPr>
              <a:t> de programmation des </a:t>
            </a:r>
            <a:r>
              <a:rPr lang="fr-FR" sz="1200" dirty="0">
                <a:ea typeface="+mn-lt"/>
                <a:cs typeface="+mn-lt"/>
                <a:hlinkClick r:id="rId4"/>
              </a:rPr>
              <a:t>applications web</a:t>
            </a:r>
            <a:r>
              <a:rPr lang="fr-FR" sz="1200" dirty="0">
                <a:ea typeface="+mn-lt"/>
                <a:cs typeface="+mn-lt"/>
              </a:rPr>
              <a:t> en style </a:t>
            </a:r>
            <a:r>
              <a:rPr lang="fr-FR" sz="1200" dirty="0">
                <a:ea typeface="+mn-lt"/>
                <a:cs typeface="+mn-lt"/>
                <a:hlinkClick r:id="rId5"/>
              </a:rPr>
              <a:t>MVC</a:t>
            </a:r>
            <a:r>
              <a:rPr lang="fr-FR" sz="1200" dirty="0">
                <a:ea typeface="+mn-lt"/>
                <a:cs typeface="+mn-lt"/>
              </a:rPr>
              <a:t> ajouté à </a:t>
            </a:r>
            <a:r>
              <a:rPr lang="fr-FR" sz="1200" dirty="0">
                <a:ea typeface="+mn-lt"/>
                <a:cs typeface="+mn-lt"/>
                <a:hlinkClick r:id="rId6"/>
              </a:rPr>
              <a:t>ASP.NET</a:t>
            </a:r>
            <a:r>
              <a:rPr lang="fr-FR" sz="1200" dirty="0">
                <a:ea typeface="+mn-lt"/>
                <a:cs typeface="+mn-lt"/>
              </a:rPr>
              <a:t> en 2009. Il a été créé en 2007 par Scott Guthrie, un des auteurs </a:t>
            </a:r>
            <a:r>
              <a:rPr lang="fr-FR" sz="1200" dirty="0" err="1">
                <a:ea typeface="+mn-lt"/>
                <a:cs typeface="+mn-lt"/>
              </a:rPr>
              <a:t>d'ASP.Net</a:t>
            </a:r>
            <a:r>
              <a:rPr lang="fr-FR" sz="1200" dirty="0">
                <a:ea typeface="+mn-lt"/>
                <a:cs typeface="+mn-lt"/>
              </a:rPr>
              <a:t> puis a été incorporé à ASP.NET et est devenu un produit officiel de Microsoft avec la sortie de </a:t>
            </a:r>
            <a:r>
              <a:rPr lang="fr-FR" sz="1200" dirty="0" err="1">
                <a:ea typeface="+mn-lt"/>
                <a:cs typeface="+mn-lt"/>
              </a:rPr>
              <a:t>ASP.Net</a:t>
            </a:r>
            <a:r>
              <a:rPr lang="fr-FR" sz="1200" dirty="0">
                <a:ea typeface="+mn-lt"/>
                <a:cs typeface="+mn-lt"/>
              </a:rPr>
              <a:t> MVC 1.0</a:t>
            </a:r>
            <a:r>
              <a:rPr lang="fr-FR" sz="1200" baseline="30000" dirty="0">
                <a:ea typeface="+mn-lt"/>
                <a:cs typeface="+mn-lt"/>
                <a:hlinkClick r:id="rId7"/>
              </a:rPr>
              <a:t>1</a:t>
            </a:r>
            <a:r>
              <a:rPr lang="fr-FR" sz="1200" dirty="0">
                <a:ea typeface="+mn-lt"/>
                <a:cs typeface="+mn-lt"/>
              </a:rPr>
              <a:t>. Le code source </a:t>
            </a:r>
            <a:r>
              <a:rPr lang="fr-FR" sz="1200" dirty="0" err="1">
                <a:ea typeface="+mn-lt"/>
                <a:cs typeface="+mn-lt"/>
              </a:rPr>
              <a:t>d'ASP.Net</a:t>
            </a:r>
            <a:r>
              <a:rPr lang="fr-FR" sz="1200" dirty="0">
                <a:ea typeface="+mn-lt"/>
                <a:cs typeface="+mn-lt"/>
              </a:rPr>
              <a:t> MVC est publié sous </a:t>
            </a:r>
            <a:r>
              <a:rPr lang="fr-FR" sz="1200" dirty="0">
                <a:ea typeface="+mn-lt"/>
                <a:cs typeface="+mn-lt"/>
                <a:hlinkClick r:id="rId8"/>
              </a:rPr>
              <a:t>licence libre</a:t>
            </a:r>
            <a:r>
              <a:rPr lang="fr-FR" sz="1200" dirty="0">
                <a:ea typeface="+mn-lt"/>
                <a:cs typeface="+mn-lt"/>
              </a:rPr>
              <a:t> </a:t>
            </a:r>
            <a:r>
              <a:rPr lang="fr-FR" sz="1200" i="1" dirty="0">
                <a:ea typeface="+mn-lt"/>
                <a:cs typeface="+mn-lt"/>
              </a:rPr>
              <a:t>Microsoft Public License</a:t>
            </a:r>
            <a:r>
              <a:rPr lang="fr-FR" sz="1200" baseline="30000" dirty="0">
                <a:ea typeface="+mn-lt"/>
                <a:cs typeface="+mn-lt"/>
                <a:hlinkClick r:id="rId9"/>
              </a:rPr>
              <a:t>2</a:t>
            </a:r>
            <a:r>
              <a:rPr lang="fr-FR" sz="1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fr-FR" sz="1200" u="sng" dirty="0">
                <a:highlight>
                  <a:srgbClr val="FFFF00"/>
                </a:highlight>
                <a:ea typeface="+mn-lt"/>
                <a:cs typeface="+mn-lt"/>
              </a:rPr>
              <a:t>En style MVC</a:t>
            </a:r>
            <a:r>
              <a:rPr lang="fr-FR" sz="1200" dirty="0">
                <a:ea typeface="+mn-lt"/>
                <a:cs typeface="+mn-lt"/>
              </a:rPr>
              <a:t> une application comporte des </a:t>
            </a:r>
            <a:r>
              <a:rPr lang="fr-FR" sz="1200" i="1" dirty="0">
                <a:ea typeface="+mn-lt"/>
                <a:cs typeface="+mn-lt"/>
              </a:rPr>
              <a:t>modèles</a:t>
            </a:r>
            <a:r>
              <a:rPr lang="fr-FR" sz="1200" dirty="0">
                <a:ea typeface="+mn-lt"/>
                <a:cs typeface="+mn-lt"/>
              </a:rPr>
              <a:t>, des </a:t>
            </a:r>
            <a:r>
              <a:rPr lang="fr-FR" sz="1200" i="1" dirty="0">
                <a:ea typeface="+mn-lt"/>
                <a:cs typeface="+mn-lt"/>
              </a:rPr>
              <a:t>vues</a:t>
            </a:r>
            <a:r>
              <a:rPr lang="fr-FR" sz="1200" dirty="0">
                <a:ea typeface="+mn-lt"/>
                <a:cs typeface="+mn-lt"/>
              </a:rPr>
              <a:t> et des </a:t>
            </a:r>
            <a:r>
              <a:rPr lang="fr-FR" sz="1200" i="1" dirty="0">
                <a:ea typeface="+mn-lt"/>
                <a:cs typeface="+mn-lt"/>
              </a:rPr>
              <a:t>contrôleurs</a:t>
            </a:r>
            <a:r>
              <a:rPr lang="fr-FR" sz="1200" dirty="0">
                <a:ea typeface="+mn-lt"/>
                <a:cs typeface="+mn-lt"/>
              </a:rPr>
              <a:t> 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 </a:t>
            </a:r>
            <a:r>
              <a:rPr lang="fr-FR" sz="1200" i="1" dirty="0">
                <a:ea typeface="+mn-lt"/>
                <a:cs typeface="+mn-lt"/>
              </a:rPr>
              <a:t>modèle</a:t>
            </a:r>
            <a:r>
              <a:rPr lang="fr-FR" sz="1200" dirty="0">
                <a:ea typeface="+mn-lt"/>
                <a:cs typeface="+mn-lt"/>
              </a:rPr>
              <a:t> décrit des données métier. Les caractéristiques des données ainsi que les opérations sont encapsulées dans des modèles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une </a:t>
            </a:r>
            <a:r>
              <a:rPr lang="fr-FR" sz="1200" i="1" dirty="0">
                <a:ea typeface="+mn-lt"/>
                <a:cs typeface="+mn-lt"/>
              </a:rPr>
              <a:t>vue</a:t>
            </a:r>
            <a:r>
              <a:rPr lang="fr-FR" sz="1200" dirty="0">
                <a:ea typeface="+mn-lt"/>
                <a:cs typeface="+mn-lt"/>
              </a:rPr>
              <a:t> est destinée à transformer un modèle en quelque chose de visuel. Dans les applications web cela signifie générer du HTML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 </a:t>
            </a:r>
            <a:r>
              <a:rPr lang="fr-FR" sz="1200" i="1" dirty="0">
                <a:ea typeface="+mn-lt"/>
                <a:cs typeface="+mn-lt"/>
              </a:rPr>
              <a:t>contrôleur</a:t>
            </a:r>
            <a:r>
              <a:rPr lang="fr-FR" sz="1200" dirty="0">
                <a:ea typeface="+mn-lt"/>
                <a:cs typeface="+mn-lt"/>
              </a:rPr>
              <a:t> contrôle l'utilisation des vues et des modèles. Reçoit les actions de l'utilisateur, lance les modifications du modèle et utilise les vues pour obtenir le résultat présenté à l'utilisateur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Agile </a:t>
            </a:r>
            <a:r>
              <a:rPr lang="fr-FR" sz="1400" dirty="0"/>
              <a:t>: </a:t>
            </a:r>
            <a:r>
              <a:rPr lang="fr-FR" sz="1400" dirty="0">
                <a:ea typeface="+mn-lt"/>
                <a:cs typeface="+mn-lt"/>
              </a:rPr>
              <a:t>Une </a:t>
            </a:r>
            <a:r>
              <a:rPr lang="fr-FR" sz="1400" b="1" dirty="0">
                <a:ea typeface="+mn-lt"/>
                <a:cs typeface="+mn-lt"/>
              </a:rPr>
              <a:t>méthode Agile</a:t>
            </a:r>
            <a:r>
              <a:rPr lang="fr-FR" sz="1400" dirty="0">
                <a:ea typeface="+mn-lt"/>
                <a:cs typeface="+mn-lt"/>
              </a:rPr>
              <a:t> est une approche itérative et collaborative, capable de prendre en compte les besoins initiaux du client et ceux liés aux évolutions. Pourquoi parle-t-on de </a:t>
            </a:r>
            <a:r>
              <a:rPr lang="fr-FR" sz="1400" b="1" dirty="0">
                <a:ea typeface="+mn-lt"/>
                <a:cs typeface="+mn-lt"/>
              </a:rPr>
              <a:t>méthode</a:t>
            </a:r>
            <a:r>
              <a:rPr lang="fr-FR" sz="1400" dirty="0">
                <a:ea typeface="+mn-lt"/>
                <a:cs typeface="+mn-lt"/>
              </a:rPr>
              <a:t> « </a:t>
            </a:r>
            <a:r>
              <a:rPr lang="fr-FR" sz="1400" b="1" dirty="0">
                <a:ea typeface="+mn-lt"/>
                <a:cs typeface="+mn-lt"/>
              </a:rPr>
              <a:t>Agile</a:t>
            </a:r>
            <a:r>
              <a:rPr lang="fr-FR" sz="1400" dirty="0">
                <a:ea typeface="+mn-lt"/>
                <a:cs typeface="+mn-lt"/>
              </a:rPr>
              <a:t> » ? Le terme « </a:t>
            </a:r>
            <a:r>
              <a:rPr lang="fr-FR" sz="1400" b="1" dirty="0">
                <a:ea typeface="+mn-lt"/>
                <a:cs typeface="+mn-lt"/>
              </a:rPr>
              <a:t>agile</a:t>
            </a:r>
            <a:r>
              <a:rPr lang="fr-FR" sz="1400" dirty="0">
                <a:ea typeface="+mn-lt"/>
                <a:cs typeface="+mn-lt"/>
              </a:rPr>
              <a:t> » fait référence à la capacité</a:t>
            </a:r>
            <a:endParaRPr lang="fr-FR" sz="1400" dirty="0"/>
          </a:p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SCRUM </a:t>
            </a:r>
            <a:r>
              <a:rPr lang="fr-FR" sz="1400" dirty="0"/>
              <a:t>: </a:t>
            </a:r>
            <a:r>
              <a:rPr lang="fr-FR" sz="1400" dirty="0">
                <a:ea typeface="+mn-lt"/>
                <a:cs typeface="+mn-lt"/>
              </a:rPr>
              <a:t>Scrum est une </a:t>
            </a:r>
            <a:r>
              <a:rPr lang="fr-FR" sz="1400" b="1" dirty="0">
                <a:ea typeface="+mn-lt"/>
                <a:cs typeface="+mn-lt"/>
              </a:rPr>
              <a:t>méthode de développement agile orientée projet informatique dont les ressources sont régulièrement actualisées</a:t>
            </a:r>
            <a:r>
              <a:rPr lang="fr-FR" sz="1400" dirty="0">
                <a:ea typeface="+mn-lt"/>
                <a:cs typeface="+mn-lt"/>
              </a:rPr>
              <a:t>. La méthode Scrum tire son nom du monde du rugby, </a:t>
            </a:r>
            <a:r>
              <a:rPr lang="fr-FR" sz="1400" dirty="0" err="1">
                <a:ea typeface="+mn-lt"/>
                <a:cs typeface="+mn-lt"/>
              </a:rPr>
              <a:t>scrum</a:t>
            </a:r>
            <a:r>
              <a:rPr lang="fr-FR" sz="1400" dirty="0">
                <a:ea typeface="+mn-lt"/>
                <a:cs typeface="+mn-lt"/>
              </a:rPr>
              <a:t> = mêlée. Le principe de base étant d'être toujours prêt à réorienter le projet au fil de son avancement.</a:t>
            </a:r>
          </a:p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Web service</a:t>
            </a:r>
            <a:r>
              <a:rPr lang="fr-FR" sz="1400" dirty="0"/>
              <a:t> : </a:t>
            </a:r>
            <a:r>
              <a:rPr lang="fr-FR" sz="1400" dirty="0">
                <a:ea typeface="+mn-lt"/>
                <a:cs typeface="+mn-lt"/>
              </a:rPr>
              <a:t>Un Web Service est </a:t>
            </a:r>
            <a:r>
              <a:rPr lang="fr-FR" sz="1400" b="1" dirty="0">
                <a:ea typeface="+mn-lt"/>
                <a:cs typeface="+mn-lt"/>
              </a:rPr>
              <a:t>une application qui permet d'échanger des données avec d'autres applications web</a:t>
            </a:r>
            <a:r>
              <a:rPr lang="fr-FR" sz="1400" dirty="0">
                <a:ea typeface="+mn-lt"/>
                <a:cs typeface="+mn-lt"/>
              </a:rPr>
              <a:t>. Même si ces dernières sont construites dans des langages de programmation différents.</a:t>
            </a:r>
            <a:endParaRPr lang="fr-FR" sz="1400" dirty="0"/>
          </a:p>
          <a:p>
            <a:pPr marL="304165" indent="-304165" algn="just"/>
            <a:r>
              <a:rPr lang="fr-FR" sz="1400" b="1" u="sng" dirty="0">
                <a:highlight>
                  <a:srgbClr val="FFFF00"/>
                </a:highlight>
                <a:ea typeface="+mn-lt"/>
                <a:cs typeface="+mn-lt"/>
              </a:rPr>
              <a:t>APIs</a:t>
            </a:r>
            <a:r>
              <a:rPr lang="fr-FR" sz="1400" u="sng" dirty="0">
                <a:highlight>
                  <a:srgbClr val="FFFF00"/>
                </a:highlight>
                <a:ea typeface="+mn-lt"/>
                <a:cs typeface="+mn-lt"/>
              </a:rPr>
              <a:t> et </a:t>
            </a:r>
            <a:r>
              <a:rPr lang="fr-FR" sz="1400" b="1" u="sng" dirty="0">
                <a:highlight>
                  <a:srgbClr val="FFFF00"/>
                </a:highlight>
                <a:ea typeface="+mn-lt"/>
                <a:cs typeface="+mn-lt"/>
              </a:rPr>
              <a:t>Web Services</a:t>
            </a:r>
            <a:r>
              <a:rPr lang="fr-FR" sz="1400" dirty="0">
                <a:ea typeface="+mn-lt"/>
                <a:cs typeface="+mn-lt"/>
              </a:rPr>
              <a:t> servent de “moyen de communication” </a:t>
            </a:r>
            <a:r>
              <a:rPr lang="fr-FR" sz="1400" b="1" dirty="0">
                <a:ea typeface="+mn-lt"/>
                <a:cs typeface="+mn-lt"/>
              </a:rPr>
              <a:t>entre</a:t>
            </a:r>
            <a:r>
              <a:rPr lang="fr-FR" sz="1400" dirty="0">
                <a:ea typeface="+mn-lt"/>
                <a:cs typeface="+mn-lt"/>
              </a:rPr>
              <a:t> plusieurs sites ou applications. La seule </a:t>
            </a:r>
            <a:r>
              <a:rPr lang="fr-FR" sz="1400" b="1" dirty="0">
                <a:ea typeface="+mn-lt"/>
                <a:cs typeface="+mn-lt"/>
              </a:rPr>
              <a:t>différence est</a:t>
            </a:r>
            <a:r>
              <a:rPr lang="fr-FR" sz="1400" dirty="0">
                <a:ea typeface="+mn-lt"/>
                <a:cs typeface="+mn-lt"/>
              </a:rPr>
              <a:t> qu'un </a:t>
            </a:r>
            <a:r>
              <a:rPr lang="fr-FR" sz="1400" b="1" dirty="0">
                <a:ea typeface="+mn-lt"/>
                <a:cs typeface="+mn-lt"/>
              </a:rPr>
              <a:t>service Web</a:t>
            </a:r>
            <a:r>
              <a:rPr lang="fr-FR" sz="1400" dirty="0">
                <a:ea typeface="+mn-lt"/>
                <a:cs typeface="+mn-lt"/>
              </a:rPr>
              <a:t> facilite l'interaction </a:t>
            </a:r>
            <a:r>
              <a:rPr lang="fr-FR" sz="1400" b="1" dirty="0">
                <a:ea typeface="+mn-lt"/>
                <a:cs typeface="+mn-lt"/>
              </a:rPr>
              <a:t>entre</a:t>
            </a:r>
            <a:r>
              <a:rPr lang="fr-FR" sz="1400" dirty="0">
                <a:ea typeface="+mn-lt"/>
                <a:cs typeface="+mn-lt"/>
              </a:rPr>
              <a:t> deux machines sur un réseau alors qu'une API sert d'interface entre deux applications différentes afin qu'elles puissent communiquer entre elles.</a:t>
            </a:r>
          </a:p>
          <a:p>
            <a:pPr marL="304165" indent="-304165" algn="just"/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</a:rPr>
              <a:t>RestFul</a:t>
            </a:r>
            <a:r>
              <a:rPr lang="fr-FR" sz="1400" dirty="0">
                <a:ea typeface="+mn-lt"/>
                <a:cs typeface="+mn-lt"/>
              </a:rPr>
              <a:t> : Une API compatible REST, ou « RESTful », est une interface de programmation d'application qui fait appel à des requêtes HTTP pour obtenir (GET), placer (PUT), publier (POST) et supprimer (DELETE) des données. Utilisée par les navigateurs, la technologie REST (</a:t>
            </a:r>
            <a:r>
              <a:rPr lang="fr-FR" sz="1400" dirty="0" err="1">
                <a:ea typeface="+mn-lt"/>
                <a:cs typeface="+mn-lt"/>
              </a:rPr>
              <a:t>REpresentational</a:t>
            </a:r>
            <a:r>
              <a:rPr lang="fr-FR" sz="1400" dirty="0">
                <a:ea typeface="+mn-lt"/>
                <a:cs typeface="+mn-lt"/>
              </a:rPr>
              <a:t> State Transfer) peut être considérée comme la langue d'Internet</a:t>
            </a: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GestPharma</a:t>
            </a:r>
            <a:r>
              <a:rPr lang="fr-FR" dirty="0"/>
              <a:t> (beta)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1°) Sources mis en ligne sur https://github.com/GestPharma </a:t>
            </a:r>
          </a:p>
        </p:txBody>
      </p:sp>
      <p:graphicFrame>
        <p:nvGraphicFramePr>
          <p:cNvPr id="16" name="Espace réservé du contenu 13">
            <a:extLst>
              <a:ext uri="{FF2B5EF4-FFF2-40B4-BE49-F238E27FC236}">
                <a16:creationId xmlns:a16="http://schemas.microsoft.com/office/drawing/2014/main" id="{481019CE-4A5A-5D0C-2CD3-72E648371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558226"/>
              </p:ext>
            </p:extLst>
          </p:nvPr>
        </p:nvGraphicFramePr>
        <p:xfrm>
          <a:off x="1117309" y="2516716"/>
          <a:ext cx="10157354" cy="365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2-1°) Schéma de la BDD de travail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E4245E-20CE-FB31-AD2D-487A5BEE2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2297" y="1701800"/>
            <a:ext cx="7947378" cy="4470400"/>
          </a:xfrm>
          <a:noFill/>
        </p:spPr>
      </p:pic>
    </p:spTree>
    <p:extLst>
      <p:ext uri="{BB962C8B-B14F-4D97-AF65-F5344CB8AC3E}">
        <p14:creationId xmlns:p14="http://schemas.microsoft.com/office/powerpoint/2010/main" val="16521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2-2°) Schéma de la BDD de transfert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0207C7-D5A9-66EC-0F46-7CCAEDAE4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7076" y="1701800"/>
            <a:ext cx="6957820" cy="4470400"/>
          </a:xfrm>
          <a:noFill/>
        </p:spPr>
      </p:pic>
    </p:spTree>
    <p:extLst>
      <p:ext uri="{BB962C8B-B14F-4D97-AF65-F5344CB8AC3E}">
        <p14:creationId xmlns:p14="http://schemas.microsoft.com/office/powerpoint/2010/main" val="31195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64117"/>
          </a:xfrm>
        </p:spPr>
        <p:txBody>
          <a:bodyPr rtlCol="0" anchor="b">
            <a:normAutofit/>
          </a:bodyPr>
          <a:lstStyle/>
          <a:p>
            <a:r>
              <a:rPr lang="fr-FR" dirty="0"/>
              <a:t>3-1°) Gestion de </a:t>
            </a:r>
            <a:r>
              <a:rPr lang="fr-FR" dirty="0" err="1"/>
              <a:t>projet:Agile</a:t>
            </a:r>
            <a:r>
              <a:rPr lang="fr-FR" dirty="0"/>
              <a:t>/SCRUM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EB64D00-F1C2-6984-F784-D1EEE1F4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309" y="1956317"/>
            <a:ext cx="10157354" cy="3961366"/>
          </a:xfrm>
          <a:noFill/>
        </p:spPr>
      </p:pic>
    </p:spTree>
    <p:extLst>
      <p:ext uri="{BB962C8B-B14F-4D97-AF65-F5344CB8AC3E}">
        <p14:creationId xmlns:p14="http://schemas.microsoft.com/office/powerpoint/2010/main" val="26972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3-2°) Gestion de projet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41F9559-FED8-A8B3-2DF2-FEA313E8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586" y="1701800"/>
            <a:ext cx="8940800" cy="4470400"/>
          </a:xfrm>
          <a:noFill/>
        </p:spPr>
      </p:pic>
    </p:spTree>
    <p:extLst>
      <p:ext uri="{BB962C8B-B14F-4D97-AF65-F5344CB8AC3E}">
        <p14:creationId xmlns:p14="http://schemas.microsoft.com/office/powerpoint/2010/main" val="5967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4°) Web Service </a:t>
            </a:r>
            <a:r>
              <a:rPr lang="fr-FR" dirty="0" err="1"/>
              <a:t>RESTFul</a:t>
            </a:r>
            <a:r>
              <a:rPr lang="fr-FR" dirty="0"/>
              <a:t> en ASP MVC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DEF1FE-8BA4-598F-EF2C-F46A4D38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9" y="1714500"/>
            <a:ext cx="10144249" cy="4452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13F2A6-516A-1AE2-7A48-3B331883B61C}"/>
              </a:ext>
            </a:extLst>
          </p:cNvPr>
          <p:cNvSpPr txBox="1"/>
          <p:nvPr/>
        </p:nvSpPr>
        <p:spPr>
          <a:xfrm>
            <a:off x="5485358" y="3200400"/>
            <a:ext cx="1980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530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41454"/>
          </a:xfrm>
        </p:spPr>
        <p:txBody>
          <a:bodyPr rtlCol="0" anchor="b">
            <a:normAutofit/>
          </a:bodyPr>
          <a:lstStyle/>
          <a:p>
            <a:r>
              <a:rPr lang="fr-FR" dirty="0"/>
              <a:t>5-1°) Tests unitaires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A1D739-7A1F-1723-4105-8D5FE8D0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20" y="946830"/>
            <a:ext cx="9204713" cy="4047656"/>
          </a:xfrm>
          <a:prstGeom prst="rect">
            <a:avLst/>
          </a:prstGeom>
          <a:noFill/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293C2ED-A757-F50C-D4C9-F19B00D8F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35" y="5115313"/>
            <a:ext cx="4719485" cy="9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kern="1200" cap="none" baseline="0" dirty="0">
                <a:latin typeface="+mj-lt"/>
                <a:ea typeface="+mj-ea"/>
                <a:cs typeface="+mj-cs"/>
              </a:rPr>
              <a:t>5-2°) Tests unitaires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ED4A4-60A1-A6F9-CEDC-1DB5288A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9" y="2766304"/>
            <a:ext cx="4977104" cy="2849391"/>
          </a:xfrm>
          <a:prstGeom prst="rect">
            <a:avLst/>
          </a:prstGeom>
          <a:noFill/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6F4F4DB-443B-DAC1-DEFE-5F9E5B49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7559" y="1564217"/>
            <a:ext cx="4977104" cy="4607983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 algn="just"/>
            <a:r>
              <a:rPr lang="en-US" u="sng" dirty="0">
                <a:highlight>
                  <a:srgbClr val="FFFF00"/>
                </a:highlight>
                <a:ea typeface="+mn-lt"/>
                <a:cs typeface="+mn-lt"/>
              </a:rPr>
              <a:t>Les Tests de Non </a:t>
            </a:r>
            <a:r>
              <a:rPr lang="en-US" u="sng" dirty="0" err="1">
                <a:highlight>
                  <a:srgbClr val="FFFF00"/>
                </a:highlight>
                <a:ea typeface="+mn-lt"/>
                <a:cs typeface="+mn-lt"/>
              </a:rPr>
              <a:t>Régression</a:t>
            </a:r>
            <a:r>
              <a:rPr lang="en-US" u="sng" dirty="0">
                <a:highlight>
                  <a:srgbClr val="FFFF00"/>
                </a:highlight>
                <a:ea typeface="+mn-lt"/>
                <a:cs typeface="+mn-lt"/>
              </a:rPr>
              <a:t> (TNR) </a:t>
            </a:r>
            <a:r>
              <a:rPr lang="en-US" dirty="0" err="1">
                <a:ea typeface="+mn-lt"/>
                <a:cs typeface="+mn-lt"/>
              </a:rPr>
              <a:t>ont</a:t>
            </a:r>
            <a:r>
              <a:rPr lang="en-US" dirty="0">
                <a:ea typeface="+mn-lt"/>
                <a:cs typeface="+mn-lt"/>
              </a:rPr>
              <a:t> pour but de </a:t>
            </a:r>
            <a:r>
              <a:rPr lang="en-US" dirty="0" err="1">
                <a:ea typeface="+mn-lt"/>
                <a:cs typeface="+mn-lt"/>
              </a:rPr>
              <a:t>s’assurer</a:t>
            </a:r>
            <a:r>
              <a:rPr lang="en-US" dirty="0">
                <a:ea typeface="+mn-lt"/>
                <a:cs typeface="+mn-lt"/>
              </a:rPr>
              <a:t> que les modifications et </a:t>
            </a:r>
            <a:r>
              <a:rPr lang="en-US" dirty="0" err="1">
                <a:ea typeface="+mn-lt"/>
                <a:cs typeface="+mn-lt"/>
              </a:rPr>
              <a:t>évolutions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effectuées</a:t>
            </a:r>
            <a:r>
              <a:rPr lang="en-US" dirty="0">
                <a:ea typeface="+mn-lt"/>
                <a:cs typeface="+mn-lt"/>
              </a:rPr>
              <a:t> par les </a:t>
            </a:r>
            <a:r>
              <a:rPr lang="en-US" dirty="0" err="1">
                <a:ea typeface="+mn-lt"/>
                <a:cs typeface="+mn-lt"/>
              </a:rPr>
              <a:t>développeurs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lors</a:t>
            </a:r>
            <a:r>
              <a:rPr lang="en-US" dirty="0">
                <a:ea typeface="+mn-lt"/>
                <a:cs typeface="+mn-lt"/>
              </a:rPr>
              <a:t> du dernier sprint </a:t>
            </a:r>
            <a:r>
              <a:rPr lang="en-US" dirty="0" err="1">
                <a:ea typeface="+mn-lt"/>
                <a:cs typeface="+mn-lt"/>
              </a:rPr>
              <a:t>n’ont</a:t>
            </a:r>
            <a:r>
              <a:rPr lang="en-US" dirty="0">
                <a:ea typeface="+mn-lt"/>
                <a:cs typeface="+mn-lt"/>
              </a:rPr>
              <a:t> pas </a:t>
            </a:r>
            <a:r>
              <a:rPr lang="en-US" dirty="0" err="1">
                <a:ea typeface="+mn-lt"/>
                <a:cs typeface="+mn-lt"/>
              </a:rPr>
              <a:t>entrainé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d’effet</a:t>
            </a:r>
            <a:r>
              <a:rPr lang="en-US" dirty="0">
                <a:ea typeface="+mn-lt"/>
                <a:cs typeface="+mn-lt"/>
              </a:rPr>
              <a:t> de bord,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altérant</a:t>
            </a:r>
            <a:r>
              <a:rPr lang="en-US" dirty="0">
                <a:ea typeface="+mn-lt"/>
                <a:cs typeface="+mn-lt"/>
              </a:rPr>
              <a:t> les parties du code non </a:t>
            </a:r>
            <a:r>
              <a:rPr lang="en-US" dirty="0" err="1">
                <a:ea typeface="+mn-lt"/>
                <a:cs typeface="+mn-lt"/>
              </a:rPr>
              <a:t>modifiées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doivent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être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lancés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chaque</a:t>
            </a:r>
            <a:r>
              <a:rPr lang="en-US" dirty="0">
                <a:ea typeface="+mn-lt"/>
                <a:cs typeface="+mn-lt"/>
              </a:rPr>
              <a:t> livraison.</a:t>
            </a:r>
          </a:p>
          <a:p>
            <a:pPr marL="304165" indent="-304165" algn="just"/>
            <a:r>
              <a:rPr lang="en-US" u="sng" dirty="0">
                <a:highlight>
                  <a:srgbClr val="FFFF00"/>
                </a:highlight>
                <a:ea typeface="+mn-lt"/>
                <a:cs typeface="+mn-lt"/>
              </a:rPr>
              <a:t>Les </a:t>
            </a:r>
            <a:r>
              <a:rPr lang="en-US" b="1" u="sng" dirty="0">
                <a:highlight>
                  <a:srgbClr val="FFFF00"/>
                </a:highlight>
                <a:ea typeface="+mn-lt"/>
                <a:cs typeface="+mn-lt"/>
              </a:rPr>
              <a:t>tests </a:t>
            </a:r>
            <a:r>
              <a:rPr lang="en-US" b="1" u="sng" dirty="0" err="1">
                <a:highlight>
                  <a:srgbClr val="FFFF00"/>
                </a:highlight>
                <a:ea typeface="+mn-lt"/>
                <a:cs typeface="+mn-lt"/>
              </a:rPr>
              <a:t>unitaires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permettent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vérifier</a:t>
            </a:r>
            <a:r>
              <a:rPr lang="en-US" dirty="0">
                <a:ea typeface="+mn-lt"/>
                <a:cs typeface="+mn-lt"/>
              </a:rPr>
              <a:t> le </a:t>
            </a:r>
            <a:r>
              <a:rPr lang="en-US" b="1" dirty="0">
                <a:ea typeface="+mn-lt"/>
                <a:cs typeface="+mn-lt"/>
              </a:rPr>
              <a:t>bon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fonctionnement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d'une</a:t>
            </a:r>
            <a:r>
              <a:rPr lang="en-US" dirty="0">
                <a:ea typeface="+mn-lt"/>
                <a:cs typeface="+mn-lt"/>
              </a:rPr>
              <a:t> petite </a:t>
            </a:r>
            <a:r>
              <a:rPr lang="en-US" dirty="0" err="1">
                <a:ea typeface="+mn-lt"/>
                <a:cs typeface="+mn-lt"/>
              </a:rPr>
              <a:t>partie</a:t>
            </a:r>
            <a:r>
              <a:rPr lang="en-US" dirty="0">
                <a:ea typeface="+mn-lt"/>
                <a:cs typeface="+mn-lt"/>
              </a:rPr>
              <a:t> bien </a:t>
            </a:r>
            <a:r>
              <a:rPr lang="en-US" dirty="0" err="1">
                <a:ea typeface="+mn-lt"/>
                <a:cs typeface="+mn-lt"/>
              </a:rPr>
              <a:t>précise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unité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module) </a:t>
            </a:r>
            <a:r>
              <a:rPr lang="en-US" dirty="0" err="1">
                <a:ea typeface="+mn-lt"/>
                <a:cs typeface="+mn-lt"/>
              </a:rPr>
              <a:t>d'une</a:t>
            </a:r>
            <a:r>
              <a:rPr lang="en-US" dirty="0">
                <a:ea typeface="+mn-lt"/>
                <a:cs typeface="+mn-lt"/>
              </a:rPr>
              <a:t> application. </a:t>
            </a:r>
            <a:r>
              <a:rPr lang="en-US" dirty="0" err="1">
                <a:ea typeface="+mn-lt"/>
                <a:cs typeface="+mn-lt"/>
              </a:rPr>
              <a:t>Ils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s'assurent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qu</a:t>
            </a:r>
            <a:r>
              <a:rPr lang="en-US" dirty="0" err="1">
                <a:ea typeface="+mn-lt"/>
                <a:cs typeface="+mn-lt"/>
              </a:rPr>
              <a:t>'une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méthode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exposée</a:t>
            </a:r>
            <a:r>
              <a:rPr lang="en-US" dirty="0">
                <a:ea typeface="+mn-lt"/>
                <a:cs typeface="+mn-lt"/>
              </a:rPr>
              <a:t> à la manipulation par un </a:t>
            </a:r>
            <a:r>
              <a:rPr lang="en-US" dirty="0" err="1">
                <a:ea typeface="+mn-lt"/>
                <a:cs typeface="+mn-lt"/>
              </a:rPr>
              <a:t>utilisateur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fonctionne</a:t>
            </a:r>
            <a:r>
              <a:rPr lang="en-US" dirty="0">
                <a:ea typeface="+mn-lt"/>
                <a:cs typeface="+mn-lt"/>
              </a:rPr>
              <a:t> bien de la </a:t>
            </a:r>
            <a:r>
              <a:rPr lang="en-US" dirty="0" err="1">
                <a:ea typeface="+mn-lt"/>
                <a:cs typeface="+mn-lt"/>
              </a:rPr>
              <a:t>façon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elle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été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conçue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04165" indent="-304165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6F817A-DE3D-8F3A-2522-F52FF380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41" y="1567845"/>
            <a:ext cx="4977638" cy="11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uiExpand="1" build="p"/>
    </p:bldLst>
  </p:timing>
</p:sld>
</file>

<file path=ppt/theme/theme1.xml><?xml version="1.0" encoding="utf-8"?>
<a:theme xmlns:a="http://schemas.openxmlformats.org/drawingml/2006/main" name="Livre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FEDD63-1D7E-4C58-AC87-FD283D97AD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4F8AD8-F3E1-484E-A8DF-628412F9F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94D43E-AB81-4FB8-ABAF-0DE688D065EC}">
  <ds:schemaRefs>
    <ds:schemaRef ds:uri="16c05727-aa75-4e4a-9b5f-8a80a1165891"/>
    <ds:schemaRef ds:uri="http://purl.org/dc/dcmitype/"/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43</TotalTime>
  <Words>667</Words>
  <Application>Microsoft Office PowerPoint</Application>
  <PresentationFormat>Personnalisé</PresentationFormat>
  <Paragraphs>51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Livres 16x9</vt:lpstr>
      <vt:lpstr>Projet individuel de développement d'une application .NET/Angular - FQ22L060</vt:lpstr>
      <vt:lpstr>1°) Sources mis en ligne sur https://github.com/GestPharma </vt:lpstr>
      <vt:lpstr>2-1°) Schéma de la BDD de travail</vt:lpstr>
      <vt:lpstr>2-2°) Schéma de la BDD de transfert</vt:lpstr>
      <vt:lpstr>3-1°) Gestion de projet:Agile/SCRUM</vt:lpstr>
      <vt:lpstr>3-2°) Gestion de projet</vt:lpstr>
      <vt:lpstr>4°) Web Service RESTFul en ASP MVC</vt:lpstr>
      <vt:lpstr>5-1°) Tests unitaires</vt:lpstr>
      <vt:lpstr>5-2°) Tests unitaires</vt:lpstr>
      <vt:lpstr>6-1°) Web Service : Entités</vt:lpstr>
      <vt:lpstr>Présentation PowerPoint</vt:lpstr>
      <vt:lpstr>Présentation PowerPoint</vt:lpstr>
      <vt:lpstr>Présentation PowerPoint</vt:lpstr>
      <vt:lpstr>6-1°) Web Service : GestPharmaEF</vt:lpstr>
      <vt:lpstr>6-2°) Consommation : GestPharmaFR</vt:lpstr>
      <vt:lpstr>6-3°) Mise en forme : GestPharmaFR</vt:lpstr>
      <vt:lpstr>Définitions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Philippe BARAT</dc:creator>
  <cp:lastModifiedBy>O365</cp:lastModifiedBy>
  <cp:revision>352</cp:revision>
  <dcterms:created xsi:type="dcterms:W3CDTF">2022-07-10T10:14:00Z</dcterms:created>
  <dcterms:modified xsi:type="dcterms:W3CDTF">2022-09-08T20:48:08Z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