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4" roundtripDataSignature="AMtx7miUccpjvYzeRlOV9dizMk+1k6d1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e4a837f3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e4a837f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8e4a837f3b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e4a837f3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e4a837f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8e4a837f3b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e4a837f3b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e4a837f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8e4a837f3b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4a837f3b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e4a837f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8e4a837f3b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e4a837f3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e4a837f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8e4a837f3b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e4a837f3b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e4a837f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8e4a837f3b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77550" y="1666150"/>
            <a:ext cx="83889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3600"/>
              <a:t>CSCE 606: Software Engineering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3600"/>
              <a:t>PhD Annual Review System</a:t>
            </a:r>
            <a:endParaRPr b="1" sz="3600"/>
          </a:p>
        </p:txBody>
      </p:sp>
      <p:sp>
        <p:nvSpPr>
          <p:cNvPr id="92" name="Google Shape;92;p1"/>
          <p:cNvSpPr txBox="1"/>
          <p:nvPr/>
        </p:nvSpPr>
        <p:spPr>
          <a:xfrm>
            <a:off x="377558" y="3257840"/>
            <a:ext cx="5056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FFFFFF"/>
                </a:solidFill>
              </a:rPr>
              <a:t>Instructor: Philip Ritchey</a:t>
            </a:r>
            <a:br>
              <a:rPr i="0" lang="en-US" sz="3200" u="none" cap="none" strike="noStrike">
                <a:solidFill>
                  <a:srgbClr val="FFFFFF"/>
                </a:solidFill>
              </a:rPr>
            </a:br>
            <a:r>
              <a:rPr i="0" lang="en-US" sz="3200" u="none" cap="none" strike="noStrike">
                <a:solidFill>
                  <a:srgbClr val="FFFFFF"/>
                </a:solidFill>
              </a:rPr>
              <a:t>Client: </a:t>
            </a:r>
            <a:r>
              <a:rPr lang="en-US" sz="3200">
                <a:solidFill>
                  <a:srgbClr val="FFFFFF"/>
                </a:solidFill>
              </a:rPr>
              <a:t>John Keyser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77558" y="4536042"/>
            <a:ext cx="695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</a:rPr>
              <a:t>Development </a:t>
            </a: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</a:t>
            </a:r>
            <a:r>
              <a:rPr b="1" lang="en-US" sz="3200">
                <a:solidFill>
                  <a:srgbClr val="FFFFFF"/>
                </a:solidFill>
              </a:rPr>
              <a:t>m:</a:t>
            </a:r>
            <a:b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FFFF"/>
                </a:solidFill>
              </a:rPr>
              <a:t>Neha Joshi, Shwetima Sakshi, Harshvardhan Surolia, Shashank Jagtap, Prachi Surbhi, William Harper</a:t>
            </a:r>
            <a:b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979275"/>
            <a:ext cx="8229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66666"/>
              <a:buFont typeface="Arial"/>
              <a:buNone/>
            </a:pPr>
            <a:r>
              <a:rPr b="1" lang="en-US" sz="3600"/>
              <a:t>Project Overview:</a:t>
            </a:r>
            <a:r>
              <a:rPr lang="en-US" sz="3600"/>
              <a:t> PhD Annual Review</a:t>
            </a:r>
            <a:endParaRPr sz="3600"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45738" y="1824364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PhD candidates complete an annual review to benchmark their progress through the program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PhD Annual Review System:</a:t>
            </a:r>
            <a:r>
              <a:rPr lang="en-US" sz="2400">
                <a:solidFill>
                  <a:schemeClr val="dk1"/>
                </a:solidFill>
              </a:rPr>
              <a:t> Online application which manages the review process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Key Features: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Students fill out questionnaire and submit supporting documents (ex: </a:t>
            </a:r>
            <a:r>
              <a:rPr lang="en-US" sz="2300">
                <a:solidFill>
                  <a:schemeClr val="dk1"/>
                </a:solidFill>
              </a:rPr>
              <a:t>résumé/CV)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The student’s faculty committee reviews the submission and submits their feedback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1450" y="1361225"/>
            <a:ext cx="151800" cy="7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e4a837f3b_0_6"/>
          <p:cNvSpPr txBox="1"/>
          <p:nvPr>
            <p:ph type="title"/>
          </p:nvPr>
        </p:nvSpPr>
        <p:spPr>
          <a:xfrm>
            <a:off x="413800" y="999422"/>
            <a:ext cx="8229600" cy="8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User Navigation Flow:</a:t>
            </a:r>
            <a:endParaRPr b="1" sz="3200"/>
          </a:p>
        </p:txBody>
      </p:sp>
      <p:sp>
        <p:nvSpPr>
          <p:cNvPr id="107" name="Google Shape;107;g28e4a837f3b_0_6"/>
          <p:cNvSpPr/>
          <p:nvPr/>
        </p:nvSpPr>
        <p:spPr>
          <a:xfrm>
            <a:off x="181450" y="1361225"/>
            <a:ext cx="151800" cy="7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28e4a837f3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00" y="1824126"/>
            <a:ext cx="8229601" cy="453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e4a837f3b_0_16"/>
          <p:cNvSpPr txBox="1"/>
          <p:nvPr>
            <p:ph type="title"/>
          </p:nvPr>
        </p:nvSpPr>
        <p:spPr>
          <a:xfrm>
            <a:off x="413800" y="999422"/>
            <a:ext cx="8229600" cy="8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Class Diagram:</a:t>
            </a:r>
            <a:endParaRPr b="1" sz="3200"/>
          </a:p>
        </p:txBody>
      </p:sp>
      <p:sp>
        <p:nvSpPr>
          <p:cNvPr id="115" name="Google Shape;115;g28e4a837f3b_0_16"/>
          <p:cNvSpPr/>
          <p:nvPr/>
        </p:nvSpPr>
        <p:spPr>
          <a:xfrm>
            <a:off x="181450" y="1361225"/>
            <a:ext cx="151800" cy="7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28e4a837f3b_0_16"/>
          <p:cNvPicPr preferRelativeResize="0"/>
          <p:nvPr/>
        </p:nvPicPr>
        <p:blipFill rotWithShape="1">
          <a:blip r:embed="rId3">
            <a:alphaModFix/>
          </a:blip>
          <a:srcRect b="0" l="0" r="0" t="11323"/>
          <a:stretch/>
        </p:blipFill>
        <p:spPr>
          <a:xfrm>
            <a:off x="333250" y="1824125"/>
            <a:ext cx="8259026" cy="4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e4a837f3b_0_24"/>
          <p:cNvSpPr txBox="1"/>
          <p:nvPr>
            <p:ph type="title"/>
          </p:nvPr>
        </p:nvSpPr>
        <p:spPr>
          <a:xfrm>
            <a:off x="457200" y="972023"/>
            <a:ext cx="8229600" cy="88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Project Validation: </a:t>
            </a:r>
            <a:r>
              <a:rPr b="1" lang="en-US" sz="3200"/>
              <a:t>Testing</a:t>
            </a:r>
            <a:endParaRPr b="1" sz="3200"/>
          </a:p>
        </p:txBody>
      </p:sp>
      <p:sp>
        <p:nvSpPr>
          <p:cNvPr id="123" name="Google Shape;123;g28e4a837f3b_0_24"/>
          <p:cNvSpPr txBox="1"/>
          <p:nvPr>
            <p:ph idx="1" type="body"/>
          </p:nvPr>
        </p:nvSpPr>
        <p:spPr>
          <a:xfrm>
            <a:off x="834300" y="1890776"/>
            <a:ext cx="7852500" cy="40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BDD</a:t>
            </a:r>
            <a:r>
              <a:rPr lang="en-US" sz="2400">
                <a:solidFill>
                  <a:schemeClr val="dk1"/>
                </a:solidFill>
              </a:rPr>
              <a:t> (Cucumber)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Login &amp; Sign-Up: Validate a proper email (@tamu.edu), password, and ensure no blank fields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Students: Check responses to committee changes and document submissions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Faculty: Ensure that assigned students are visible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TDD</a:t>
            </a:r>
            <a:r>
              <a:rPr lang="en-US" sz="2400">
                <a:solidFill>
                  <a:schemeClr val="dk1"/>
                </a:solidFill>
              </a:rPr>
              <a:t> (RSpec)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Fully tested all backend models (student, documents, assessments, etc.)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g28e4a837f3b_0_24"/>
          <p:cNvSpPr/>
          <p:nvPr/>
        </p:nvSpPr>
        <p:spPr>
          <a:xfrm>
            <a:off x="181450" y="1361225"/>
            <a:ext cx="151800" cy="7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e4a837f3b_0_31"/>
          <p:cNvSpPr txBox="1"/>
          <p:nvPr>
            <p:ph type="title"/>
          </p:nvPr>
        </p:nvSpPr>
        <p:spPr>
          <a:xfrm>
            <a:off x="457200" y="999425"/>
            <a:ext cx="8229600" cy="74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Challenges Encountered</a:t>
            </a:r>
            <a:endParaRPr sz="3200"/>
          </a:p>
        </p:txBody>
      </p:sp>
      <p:sp>
        <p:nvSpPr>
          <p:cNvPr id="131" name="Google Shape;131;g28e4a837f3b_0_31"/>
          <p:cNvSpPr txBox="1"/>
          <p:nvPr>
            <p:ph idx="1" type="body"/>
          </p:nvPr>
        </p:nvSpPr>
        <p:spPr>
          <a:xfrm>
            <a:off x="834288" y="1744614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Initial Setup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Managing developers on multiple operating systems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PostgreSQL and Amazon S3 Bucket setup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Deployment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Finding a back end storage system that can cheaply store large files (student documents)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Integrating Postgres and S3 Bucket with Heroku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2" name="Google Shape;132;g28e4a837f3b_0_31"/>
          <p:cNvSpPr/>
          <p:nvPr/>
        </p:nvSpPr>
        <p:spPr>
          <a:xfrm>
            <a:off x="181450" y="1361225"/>
            <a:ext cx="151800" cy="7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e4a837f3b_0_38"/>
          <p:cNvSpPr txBox="1"/>
          <p:nvPr>
            <p:ph type="title"/>
          </p:nvPr>
        </p:nvSpPr>
        <p:spPr>
          <a:xfrm>
            <a:off x="457200" y="999428"/>
            <a:ext cx="8229600" cy="78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Conclusions</a:t>
            </a:r>
            <a:endParaRPr sz="3200"/>
          </a:p>
        </p:txBody>
      </p:sp>
      <p:sp>
        <p:nvSpPr>
          <p:cNvPr id="139" name="Google Shape;139;g28e4a837f3b_0_38"/>
          <p:cNvSpPr txBox="1"/>
          <p:nvPr>
            <p:ph idx="1" type="body"/>
          </p:nvPr>
        </p:nvSpPr>
        <p:spPr>
          <a:xfrm>
            <a:off x="834300" y="1737225"/>
            <a:ext cx="7852500" cy="19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core </a:t>
            </a:r>
            <a:r>
              <a:rPr lang="en-US" sz="2400">
                <a:solidFill>
                  <a:schemeClr val="dk1"/>
                </a:solidFill>
              </a:rPr>
              <a:t>functionality</a:t>
            </a:r>
            <a:r>
              <a:rPr lang="en-US" sz="2400">
                <a:solidFill>
                  <a:schemeClr val="dk1"/>
                </a:solidFill>
              </a:rPr>
              <a:t> requested by the client has been fully implemented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Project is deployed on Heroku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Numerous test cases have been written covering the majority of use cases and actions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0" name="Google Shape;140;g28e4a837f3b_0_38"/>
          <p:cNvSpPr/>
          <p:nvPr/>
        </p:nvSpPr>
        <p:spPr>
          <a:xfrm>
            <a:off x="181450" y="1361225"/>
            <a:ext cx="151800" cy="7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8e4a837f3b_0_38"/>
          <p:cNvSpPr txBox="1"/>
          <p:nvPr>
            <p:ph type="title"/>
          </p:nvPr>
        </p:nvSpPr>
        <p:spPr>
          <a:xfrm>
            <a:off x="501075" y="3734028"/>
            <a:ext cx="8229600" cy="78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Future Works</a:t>
            </a:r>
            <a:endParaRPr sz="3200"/>
          </a:p>
        </p:txBody>
      </p:sp>
      <p:sp>
        <p:nvSpPr>
          <p:cNvPr id="142" name="Google Shape;142;g28e4a837f3b_0_38"/>
          <p:cNvSpPr txBox="1"/>
          <p:nvPr>
            <p:ph idx="1" type="body"/>
          </p:nvPr>
        </p:nvSpPr>
        <p:spPr>
          <a:xfrm>
            <a:off x="972225" y="4515225"/>
            <a:ext cx="7852500" cy="19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Further enhance UI and overall user experience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Minor feature additions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Faculty approval </a:t>
            </a:r>
            <a:r>
              <a:rPr lang="en-US" sz="2400">
                <a:solidFill>
                  <a:schemeClr val="dk1"/>
                </a:solidFill>
              </a:rPr>
              <a:t>joining student committees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Increased admin functionality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e4a837f3b_0_49"/>
          <p:cNvSpPr txBox="1"/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