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75fdbf785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75fdbf785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75fdbf7855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75fdbf7855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75fdbf785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75fdbf785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75fdbf785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75fdbf785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75fd2da0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75fd2da0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60eec895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760eec895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75fd2da0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75fd2da0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75fdbf78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75fdbf78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6056d098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6056d098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76056d098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76056d098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75fdbf785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75fdbf78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75fdbf785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75fdbf785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for Portfolio Optimization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Q-Frontier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Mackenson Polche &amp; Hein Zay Yar Oo</a:t>
            </a:r>
            <a:endParaRPr sz="2000"/>
          </a:p>
        </p:txBody>
      </p:sp>
      <p:pic>
        <p:nvPicPr>
          <p:cNvPr id="88" name="Google Shape;88;p13" title="WISER Logo bla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20201"/>
            <a:ext cx="1123302" cy="112330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7291500" y="0"/>
            <a:ext cx="18525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WISER Quantum Project</a:t>
            </a:r>
            <a:endParaRPr b="1" sz="1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729450" y="1926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parity: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Quantum approaches achieved objective values comparable to the classical benchmark.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Feasibility validation: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All solutions were tested against the benchmark’s hard constraints using a classical routine, confirming whether the quantum selections were feasible before comparison.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Scalability check: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Performance was evaluated across different problem sizes, with results indicating stable objective values as the number of bonds varied.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 alignment: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Both classical and quantum runs used the same constraint set and objective formulation to ensure fair comparisons.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Implication: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Demonstrates that quantum routines can match classical optimization performance for constraint-heavy portfolio selection problems, highlighting potential for future use as quantum hardware matures.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22" title="WISER Logo bla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20201"/>
            <a:ext cx="1123302" cy="112330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 txBox="1"/>
          <p:nvPr/>
        </p:nvSpPr>
        <p:spPr>
          <a:xfrm>
            <a:off x="7291500" y="0"/>
            <a:ext cx="18525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WISER Quantum Project</a:t>
            </a:r>
            <a:endParaRPr b="1" sz="1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Access to better hardware to optimize portfolio with 19+ bonds using quantum routines.</a:t>
            </a:r>
            <a:endParaRPr sz="11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Use noise mitigation techniques.</a:t>
            </a:r>
            <a:endParaRPr sz="11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Explore alternative circuit </a:t>
            </a:r>
            <a:r>
              <a:rPr lang="en" sz="11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designs</a:t>
            </a:r>
            <a:r>
              <a:rPr lang="en" sz="11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(adaptive QAOA, hardware-efficient ansatze) to </a:t>
            </a:r>
            <a:r>
              <a:rPr lang="en" sz="11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improve</a:t>
            </a:r>
            <a:r>
              <a:rPr lang="en" sz="11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convergence.</a:t>
            </a:r>
            <a:endParaRPr sz="11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Explore</a:t>
            </a:r>
            <a:r>
              <a:rPr lang="en" sz="11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quantum-classical approaches. </a:t>
            </a:r>
            <a:endParaRPr sz="11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Build entire optimization pipeline with quantum routines incorporated for faster decision making. </a:t>
            </a:r>
            <a:endParaRPr sz="11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3" title="WISER Logo bla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20201"/>
            <a:ext cx="1123302" cy="112330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3"/>
          <p:cNvSpPr txBox="1"/>
          <p:nvPr/>
        </p:nvSpPr>
        <p:spPr>
          <a:xfrm>
            <a:off x="7291500" y="0"/>
            <a:ext cx="18525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WISER Quantum Project</a:t>
            </a:r>
            <a:endParaRPr b="1" sz="1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/ Conclusion</a:t>
            </a:r>
            <a:endParaRPr/>
          </a:p>
        </p:txBody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Thank you very much for your time and attention! We hope you have enjoyed the presentation. </a:t>
            </a:r>
            <a:endParaRPr sz="12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24" title="WISER Logo bla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20201"/>
            <a:ext cx="1123302" cy="112330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4"/>
          <p:cNvSpPr txBox="1"/>
          <p:nvPr/>
        </p:nvSpPr>
        <p:spPr>
          <a:xfrm>
            <a:off x="7291500" y="0"/>
            <a:ext cx="18525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WISER Quantum Project</a:t>
            </a:r>
            <a:endParaRPr b="1" sz="1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6" name="Google Shape;19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0225" y="2571750"/>
            <a:ext cx="230505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9400" y="2571750"/>
            <a:ext cx="2571749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</a:t>
            </a:r>
            <a:endParaRPr/>
          </a:p>
        </p:txBody>
      </p:sp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5" title="WISER Logo bla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20201"/>
            <a:ext cx="1123302" cy="112330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/>
          <p:nvPr/>
        </p:nvSpPr>
        <p:spPr>
          <a:xfrm>
            <a:off x="7291500" y="0"/>
            <a:ext cx="18525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WISER Quantum Project</a:t>
            </a:r>
            <a:endParaRPr b="1" sz="1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 1: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Translate the mathematical formulation of the bond portfolio optimization problem into executable Python code.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 2: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Convert the coded formulation into a Quadratic Unconstrained Binary Optimization (QUBO) model.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 3: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Implement quantum optimization routines ( QAOA &amp; VQE) to solve the QUBO.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 4: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Validate quantum solutions by evaluating them under the classical benchmark model with hard constraints.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 5: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Compare the objective values from QAOA and VQE to the classical benchmark and analyze performance.</a:t>
            </a:r>
            <a:endParaRPr/>
          </a:p>
        </p:txBody>
      </p:sp>
      <p:pic>
        <p:nvPicPr>
          <p:cNvPr id="97" name="Google Shape;97;p14" title="WISER Logo bla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20201"/>
            <a:ext cx="1123302" cy="112330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7291500" y="0"/>
            <a:ext cx="18525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WISER Quantum Project</a:t>
            </a:r>
            <a:endParaRPr b="1" sz="1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769125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1, 2, 3 &amp; 4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769125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For Task 1</a:t>
            </a:r>
            <a:r>
              <a:rPr lang="en" sz="11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, we studied the mathematical </a:t>
            </a:r>
            <a:r>
              <a:rPr lang="en" sz="11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formulation</a:t>
            </a:r>
            <a:r>
              <a:rPr lang="en" sz="11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and replicated it using random variables and brute-force optimization. </a:t>
            </a:r>
            <a:endParaRPr sz="11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For Task 2,</a:t>
            </a:r>
            <a:r>
              <a:rPr lang="en" sz="11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we transform the optimization problem </a:t>
            </a:r>
            <a:r>
              <a:rPr lang="en" sz="11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in a binary variables (1=selected, 0=not) with constraints including sector PMV targets, sector PMV/DXS limits, global cash bounds, and bond-specific trading rule that suitable to use in Quantum Computer. </a:t>
            </a:r>
            <a:endParaRPr sz="11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For Task 3</a:t>
            </a:r>
            <a:r>
              <a:rPr lang="en" sz="11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. After having the binary  formulation we used QAOA and VQE approach to carry out the optimization process  in quantum simulator.</a:t>
            </a:r>
            <a:endParaRPr sz="11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For task 4. </a:t>
            </a:r>
            <a:r>
              <a:rPr lang="en" sz="11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We used our QAOA algorithm to solve the mathematical formulation we carried out from task 1.</a:t>
            </a:r>
            <a:endParaRPr sz="11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5" title="WISER Logo bla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75" y="4020201"/>
            <a:ext cx="1123302" cy="112330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7331175" y="0"/>
            <a:ext cx="18525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WISER Quantum Project</a:t>
            </a:r>
            <a:endParaRPr b="1" sz="1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575977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p15" title="output heatmap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4149" y="611050"/>
            <a:ext cx="1810999" cy="146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QAOA-RESULTS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15" name="Google Shape;115;p16" title="WISER Logo bla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0551"/>
            <a:ext cx="1123302" cy="112330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/>
        </p:nvSpPr>
        <p:spPr>
          <a:xfrm>
            <a:off x="7291500" y="0"/>
            <a:ext cx="18525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WISER Quantum Project</a:t>
            </a:r>
            <a:endParaRPr b="1" sz="1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926" y="1853850"/>
            <a:ext cx="4051075" cy="32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/>
          <p:nvPr/>
        </p:nvSpPr>
        <p:spPr>
          <a:xfrm>
            <a:off x="5494350" y="934825"/>
            <a:ext cx="16734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/>
              <a:t>Bond Selection : </a:t>
            </a:r>
            <a:endParaRPr b="1"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020002BJ9: 0 026874DS3: 0 081437AT2: 0 097023CJ2: 0 13645RAD6: 1 13645RBF0: 1 14448CBC7: 1 15135BAW1: 0 21871XAS8: 1 24422EWZ8: 1 24422EXP9: 0 314353AA1: 1 36166NAK9: 1 438516CM6: 1 443201AC2: 0 444859BR2: 1 444859BV3: 1 444859BY7: 1 444859CA8: 0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VQE</a:t>
            </a:r>
            <a:r>
              <a:rPr lang="en">
                <a:solidFill>
                  <a:srgbClr val="FF0000"/>
                </a:solidFill>
              </a:rPr>
              <a:t>-RESULTS</a:t>
            </a:r>
            <a:endParaRPr/>
          </a:p>
        </p:txBody>
      </p:sp>
      <p:pic>
        <p:nvPicPr>
          <p:cNvPr id="125" name="Google Shape;125;p17" title="WISER Logo bla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8975" y="262051"/>
            <a:ext cx="1123302" cy="112330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/>
        </p:nvSpPr>
        <p:spPr>
          <a:xfrm>
            <a:off x="7291500" y="0"/>
            <a:ext cx="18525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WISER Quantum Project</a:t>
            </a:r>
            <a:endParaRPr b="1" sz="1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375" y="1853850"/>
            <a:ext cx="5128750" cy="314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5909850" y="1178950"/>
            <a:ext cx="15969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Bond Selection: 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020002BJ9: 1 026874DS3: 1 081437AT2: 1 097023CJ2: 1 13645RAD6: 1 13645RBF0: 1 14448CBC7: 0 15135BAW1: 1 21871XAS8: 1 24422EWZ8: 1 24422EXP9: 0 314353AA1: 1 36166NAK9: 0 438516CM6: 0 443201AC2: 0 444859BR2: 0 444859BV3: 0 444859BY7: 0 444859CA8: 1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VQE-RESULTS</a:t>
            </a:r>
            <a:endParaRPr/>
          </a:p>
        </p:txBody>
      </p:sp>
      <p:pic>
        <p:nvPicPr>
          <p:cNvPr id="135" name="Google Shape;135;p18" title="WISER Logo bla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7750"/>
            <a:ext cx="874624" cy="8746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/>
        </p:nvSpPr>
        <p:spPr>
          <a:xfrm>
            <a:off x="7291500" y="0"/>
            <a:ext cx="18525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WISER Quantum Project</a:t>
            </a:r>
            <a:endParaRPr b="1" sz="1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74" y="1853859"/>
            <a:ext cx="5255374" cy="323146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/>
        </p:nvSpPr>
        <p:spPr>
          <a:xfrm>
            <a:off x="6527925" y="1431475"/>
            <a:ext cx="17598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Bond Selection:</a:t>
            </a:r>
            <a:r>
              <a:rPr lang="en" sz="1100"/>
              <a:t> 020002BJ9: 1 026874DS3: 1 081437AT2: 1 097023CJ2: 1 13645RAD6: 1 13645RBF0: 0 14448CBC7: 1 15135BAW1: 0 21871XAS8: 1 24422EWZ8: 0 24422EXP9: 0 314353AA1: 1 36166NAK9: 0 438516CM6: 0 443201AC2: 1 444859BR2: 0 444859BV3: 0 444859BY7: 0 444859CA8: 1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VQE-RESULTS</a:t>
            </a:r>
            <a:endParaRPr/>
          </a:p>
        </p:txBody>
      </p:sp>
      <p:pic>
        <p:nvPicPr>
          <p:cNvPr id="145" name="Google Shape;145;p19" title="WISER Logo bla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7000"/>
            <a:ext cx="1021998" cy="102199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/>
          <p:nvPr/>
        </p:nvSpPr>
        <p:spPr>
          <a:xfrm>
            <a:off x="7291500" y="0"/>
            <a:ext cx="18525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WISER Quantum Project</a:t>
            </a:r>
            <a:endParaRPr b="1" sz="1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998" y="1853850"/>
            <a:ext cx="5136327" cy="321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/>
        </p:nvSpPr>
        <p:spPr>
          <a:xfrm>
            <a:off x="6620275" y="1108950"/>
            <a:ext cx="14493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Bond Selection: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020002BJ9: 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026874DS3: 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081437AT2: 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097023CJ2: 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13645RAD6: 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13645RBF0: 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14448CBC7: 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15135BAW1: 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21871XAS8: 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24422EWZ8: 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24422EXP9: 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314353AA1: 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36166NAK9: 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438516CM6: 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443201AC2: 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444859BR2: 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444859BV3: 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444859BY7: 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444859CA8: 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5 Methodology</a:t>
            </a:r>
            <a:endParaRPr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729450" y="2078875"/>
            <a:ext cx="7688700" cy="23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Evaluated QAOA and VQE selections against the classical benchmark (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docplex.lp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using the same constraints and objective function.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feasibility by running each selection through the benchmark model (</a:t>
            </a:r>
            <a:r>
              <a:rPr lang="en" sz="11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serverless_runner.py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and verifying that all hard constraints (e.g., sector PMV/DXS floors, cash limits, bond quantity caps) are satisfied.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and log any constraint violations with details on the sector/constraint type, achieved value, and required bound.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repair heuristics to adjust infeasible selections and re-test feasibility under the benchmark.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Compare objective values across methods to assess quantum vs. classical performance.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56" name="Google Shape;156;p20" title="WISER Logo bla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20201"/>
            <a:ext cx="1123302" cy="112330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0"/>
          <p:cNvSpPr txBox="1"/>
          <p:nvPr/>
        </p:nvSpPr>
        <p:spPr>
          <a:xfrm>
            <a:off x="7291500" y="0"/>
            <a:ext cx="18525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WISER Quantum Project</a:t>
            </a:r>
            <a:endParaRPr b="1" sz="1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Classical Result</a:t>
            </a:r>
            <a:endParaRPr/>
          </a:p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729450" y="2078875"/>
            <a:ext cx="4011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 results for both full-universe and reduced-universe bond sets.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Both QAOA and VQE achieved values with 10⁻³ % of the classical optimum.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quantum solutions were validated for feasibility against the benchmark constraints.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Reducing number of bonds have minimal effect on objective value.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21" title="WISER Logo bla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20201"/>
            <a:ext cx="1123302" cy="112330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 txBox="1"/>
          <p:nvPr/>
        </p:nvSpPr>
        <p:spPr>
          <a:xfrm>
            <a:off x="7291500" y="0"/>
            <a:ext cx="18525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WISER Quantum Project</a:t>
            </a:r>
            <a:endParaRPr b="1" sz="1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" name="Google Shape;168;p21" title="outpu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850" y="572565"/>
            <a:ext cx="3855451" cy="288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 title="Screenshot 2025-08-10 133414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9550" y="3562771"/>
            <a:ext cx="1313975" cy="15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