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6" r:id="rId6"/>
    <p:sldId id="268" r:id="rId7"/>
    <p:sldId id="269" r:id="rId8"/>
    <p:sldId id="260" r:id="rId9"/>
    <p:sldId id="267" r:id="rId10"/>
    <p:sldId id="261" r:id="rId11"/>
    <p:sldId id="262" r:id="rId12"/>
    <p:sldId id="263"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FC40-0F99-46B3-965F-9F56DFBBC8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A1763742-C05F-4353-BC18-2F03F3D26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B39A556-4FE6-4741-87A7-921B6A92A676}"/>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1FEF7407-76EB-4795-8CDA-C14E36190C9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0CE51E6-0E82-468C-8C9A-BF272DD32857}"/>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95265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E6EF-9343-46BC-A993-FBC5DC408C7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41AC659-1955-4005-A269-2AC03516E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4DF259E-1B77-4A02-983F-71F3032E70F4}"/>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7AB59792-4F7B-4CA8-80FB-79F207B2479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7189191-DF8C-401E-BD5A-426420ABD539}"/>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123102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0AF09-8955-485F-9C67-2A3D67A723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73EB7B34-403B-4F8C-87C9-22BF4F0BCA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3A59F7C-EAB0-4CD3-9224-51FDA44D4DE8}"/>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6A563A96-6F17-456C-A547-13CB1BBA469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435A0DE-8F25-42CB-B4BE-74F1A4AD9B05}"/>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3277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6AFC-2A1D-48D6-919C-6A607EC4E7E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020D9DD-351A-448F-AF19-2354C7B94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ECD8834-4468-4CEC-A1DA-8DA464803D3A}"/>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FB8768B1-A833-43AF-9E91-1A886766EA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64F4710-460A-4DA2-A661-15DE46A24162}"/>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337043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391-BB80-4552-B678-4F9C3E289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6DE037DD-85A0-4E19-A490-1F8EB7B7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8260F-6045-4B2C-B604-525E353EA399}"/>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87DF190D-6142-43AA-87C4-A1AE2A857C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D4C8AB5-26EC-4981-A847-0EB219A15A98}"/>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421018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0D03-985D-404A-9400-5956DE18DD5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771FCE7-1540-4E05-9782-D0C7D3B3B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F31A128F-C917-407F-8D51-BAFE2D3717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5205D00-F717-4C7F-8D85-00B3BA39761E}"/>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6" name="Footer Placeholder 5">
            <a:extLst>
              <a:ext uri="{FF2B5EF4-FFF2-40B4-BE49-F238E27FC236}">
                <a16:creationId xmlns:a16="http://schemas.microsoft.com/office/drawing/2014/main" id="{3E06327C-6AA0-4AC4-A618-9CE0D5D68A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84751E8-B670-4455-9385-87785F5F3F37}"/>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41853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A09B-C981-4F43-A718-883EF5563F37}"/>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BF956C3-9D04-4B5A-90D4-EF321D02A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65237A-CE94-461A-BF80-8DFCB240AD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DB16020F-0385-41D1-BE21-838B2125B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D8BDD-4CE2-466B-A089-A710E1925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7DAE265-4FE3-44A5-9C56-1CFBB7CFCDE9}"/>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8" name="Footer Placeholder 7">
            <a:extLst>
              <a:ext uri="{FF2B5EF4-FFF2-40B4-BE49-F238E27FC236}">
                <a16:creationId xmlns:a16="http://schemas.microsoft.com/office/drawing/2014/main" id="{8FB9A274-946C-4442-AA02-52F1BA4662A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519BCFD-ADCD-4816-B9D6-ED2D750DD44D}"/>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261616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9F40-E510-4C7A-B98F-1BCDD3175C7A}"/>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3C5E6F72-96CB-4CE1-94F9-D55DE7F03609}"/>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4" name="Footer Placeholder 3">
            <a:extLst>
              <a:ext uri="{FF2B5EF4-FFF2-40B4-BE49-F238E27FC236}">
                <a16:creationId xmlns:a16="http://schemas.microsoft.com/office/drawing/2014/main" id="{D3195E74-1376-48C7-B553-C97F99C5C5E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B5186F8E-17D8-4A4B-A52C-2CEE61A42346}"/>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34577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F422E-6675-497C-8545-707FE2775B56}"/>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3" name="Footer Placeholder 2">
            <a:extLst>
              <a:ext uri="{FF2B5EF4-FFF2-40B4-BE49-F238E27FC236}">
                <a16:creationId xmlns:a16="http://schemas.microsoft.com/office/drawing/2014/main" id="{C9B81C34-B452-4B19-9393-83236ED0A1E2}"/>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A0A3E7D-0CF9-4A47-8023-B33D6553AAA9}"/>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4186067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37CA-87AE-45FF-AF91-E0771B72F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E6EC13EA-E1ED-4ECA-A2D5-D1948C7CEF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7E93507-149A-4A98-AD9E-F22567FB0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09989-197C-4127-99B4-D9EE86311F86}"/>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6" name="Footer Placeholder 5">
            <a:extLst>
              <a:ext uri="{FF2B5EF4-FFF2-40B4-BE49-F238E27FC236}">
                <a16:creationId xmlns:a16="http://schemas.microsoft.com/office/drawing/2014/main" id="{1E62DC5E-1ABD-49FF-9A5A-55FF3CE8983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331268D-10D4-4A94-B7DF-A2DEE7381022}"/>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146449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88E1-7C28-45BA-BF67-03C47D08C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D86B849-BE22-4EC6-9012-8F2BED278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74D4EA31-022F-4190-95DD-C8FFB31B2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4C9AB-7628-4681-8158-E7650746BAAF}"/>
              </a:ext>
            </a:extLst>
          </p:cNvPr>
          <p:cNvSpPr>
            <a:spLocks noGrp="1"/>
          </p:cNvSpPr>
          <p:nvPr>
            <p:ph type="dt" sz="half" idx="10"/>
          </p:nvPr>
        </p:nvSpPr>
        <p:spPr/>
        <p:txBody>
          <a:bodyPr/>
          <a:lstStyle/>
          <a:p>
            <a:fld id="{562E38F1-2780-4AC5-AE3B-08A8EE8E252B}" type="datetimeFigureOut">
              <a:rPr lang="en-PH" smtClean="0"/>
              <a:t>24/11/2021</a:t>
            </a:fld>
            <a:endParaRPr lang="en-PH"/>
          </a:p>
        </p:txBody>
      </p:sp>
      <p:sp>
        <p:nvSpPr>
          <p:cNvPr id="6" name="Footer Placeholder 5">
            <a:extLst>
              <a:ext uri="{FF2B5EF4-FFF2-40B4-BE49-F238E27FC236}">
                <a16:creationId xmlns:a16="http://schemas.microsoft.com/office/drawing/2014/main" id="{C692819E-116C-461F-8DC5-7725549422B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316A2D0-FE91-42F7-B11F-9D60A74FDAFC}"/>
              </a:ext>
            </a:extLst>
          </p:cNvPr>
          <p:cNvSpPr>
            <a:spLocks noGrp="1"/>
          </p:cNvSpPr>
          <p:nvPr>
            <p:ph type="sldNum" sz="quarter" idx="12"/>
          </p:nvPr>
        </p:nvSpPr>
        <p:spPr/>
        <p:txBody>
          <a:bodyPr/>
          <a:lstStyle/>
          <a:p>
            <a:fld id="{CCE89D87-C10A-4388-8683-BEF71F31A5C7}" type="slidenum">
              <a:rPr lang="en-PH" smtClean="0"/>
              <a:t>‹#›</a:t>
            </a:fld>
            <a:endParaRPr lang="en-PH"/>
          </a:p>
        </p:txBody>
      </p:sp>
    </p:spTree>
    <p:extLst>
      <p:ext uri="{BB962C8B-B14F-4D97-AF65-F5344CB8AC3E}">
        <p14:creationId xmlns:p14="http://schemas.microsoft.com/office/powerpoint/2010/main" val="227723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A68ACD-9C98-40B1-9D18-9E6C47908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9B7909D-9A1D-4803-B42C-86E9C4452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2AC144D-78BC-4DE0-B8BC-57B3E20C2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E38F1-2780-4AC5-AE3B-08A8EE8E252B}" type="datetimeFigureOut">
              <a:rPr lang="en-PH" smtClean="0"/>
              <a:t>24/11/2021</a:t>
            </a:fld>
            <a:endParaRPr lang="en-PH"/>
          </a:p>
        </p:txBody>
      </p:sp>
      <p:sp>
        <p:nvSpPr>
          <p:cNvPr id="5" name="Footer Placeholder 4">
            <a:extLst>
              <a:ext uri="{FF2B5EF4-FFF2-40B4-BE49-F238E27FC236}">
                <a16:creationId xmlns:a16="http://schemas.microsoft.com/office/drawing/2014/main" id="{61D06C1E-BEAD-4609-B9F7-0101E54D3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C8F76F20-DB47-4E2B-9AA3-99087E4AF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89D87-C10A-4388-8683-BEF71F31A5C7}" type="slidenum">
              <a:rPr lang="en-PH" smtClean="0"/>
              <a:t>‹#›</a:t>
            </a:fld>
            <a:endParaRPr lang="en-PH"/>
          </a:p>
        </p:txBody>
      </p:sp>
    </p:spTree>
    <p:extLst>
      <p:ext uri="{BB962C8B-B14F-4D97-AF65-F5344CB8AC3E}">
        <p14:creationId xmlns:p14="http://schemas.microsoft.com/office/powerpoint/2010/main" val="1015562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13D3A-1009-4603-91EC-14AD85FA9136}"/>
              </a:ext>
            </a:extLst>
          </p:cNvPr>
          <p:cNvSpPr>
            <a:spLocks noGrp="1"/>
          </p:cNvSpPr>
          <p:nvPr>
            <p:ph type="ctrTitle"/>
          </p:nvPr>
        </p:nvSpPr>
        <p:spPr>
          <a:xfrm>
            <a:off x="1478595" y="2179049"/>
            <a:ext cx="9231410" cy="1021513"/>
          </a:xfrm>
        </p:spPr>
        <p:txBody>
          <a:bodyPr anchor="b">
            <a:normAutofit/>
          </a:bodyPr>
          <a:lstStyle/>
          <a:p>
            <a:pPr algn="l"/>
            <a:r>
              <a:rPr lang="en-PH" sz="4000" dirty="0">
                <a:latin typeface="Arial" panose="020B0604020202020204" pitchFamily="34" charset="0"/>
                <a:cs typeface="Arial" panose="020B0604020202020204" pitchFamily="34" charset="0"/>
              </a:rPr>
              <a:t>Rules of Engagement</a:t>
            </a:r>
          </a:p>
        </p:txBody>
      </p:sp>
      <p:sp>
        <p:nvSpPr>
          <p:cNvPr id="3" name="Subtitle 2">
            <a:extLst>
              <a:ext uri="{FF2B5EF4-FFF2-40B4-BE49-F238E27FC236}">
                <a16:creationId xmlns:a16="http://schemas.microsoft.com/office/drawing/2014/main" id="{BAC77716-92A2-42A6-AF0E-6B1B75B54160}"/>
              </a:ext>
            </a:extLst>
          </p:cNvPr>
          <p:cNvSpPr>
            <a:spLocks noGrp="1"/>
          </p:cNvSpPr>
          <p:nvPr>
            <p:ph type="subTitle" idx="1"/>
          </p:nvPr>
        </p:nvSpPr>
        <p:spPr>
          <a:xfrm>
            <a:off x="1654364" y="4044603"/>
            <a:ext cx="7132335" cy="1312657"/>
          </a:xfrm>
        </p:spPr>
        <p:txBody>
          <a:bodyPr anchor="t">
            <a:normAutofit/>
          </a:bodyPr>
          <a:lstStyle/>
          <a:p>
            <a:pPr algn="l"/>
            <a:r>
              <a:rPr lang="en-US" dirty="0"/>
              <a:t>Cyber Security Exam Prep</a:t>
            </a:r>
          </a:p>
          <a:p>
            <a:pPr algn="l"/>
            <a:r>
              <a:rPr lang="en-US" dirty="0"/>
              <a:t>Prof. K</a:t>
            </a:r>
            <a:endParaRPr lang="en-PH" dirty="0"/>
          </a:p>
        </p:txBody>
      </p:sp>
    </p:spTree>
    <p:extLst>
      <p:ext uri="{BB962C8B-B14F-4D97-AF65-F5344CB8AC3E}">
        <p14:creationId xmlns:p14="http://schemas.microsoft.com/office/powerpoint/2010/main" val="246919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7E9E50-557B-485D-BD7C-DE2570C03E7A}"/>
              </a:ext>
            </a:extLst>
          </p:cNvPr>
          <p:cNvSpPr>
            <a:spLocks noGrp="1"/>
          </p:cNvSpPr>
          <p:nvPr>
            <p:ph type="title"/>
          </p:nvPr>
        </p:nvSpPr>
        <p:spPr>
          <a:xfrm>
            <a:off x="1409139" y="596496"/>
            <a:ext cx="8074815" cy="1618489"/>
          </a:xfrm>
        </p:spPr>
        <p:txBody>
          <a:bodyPr anchor="ctr">
            <a:normAutofit/>
          </a:bodyPr>
          <a:lstStyle/>
          <a:p>
            <a:r>
              <a:rPr lang="en-PH" sz="4000" dirty="0">
                <a:latin typeface="Arial" panose="020B0604020202020204" pitchFamily="34" charset="0"/>
                <a:cs typeface="Arial" panose="020B0604020202020204" pitchFamily="34" charset="0"/>
              </a:rPr>
              <a:t>Status Meetings and Reports</a:t>
            </a:r>
          </a:p>
        </p:txBody>
      </p:sp>
      <p:sp>
        <p:nvSpPr>
          <p:cNvPr id="3" name="Content Placeholder 2">
            <a:extLst>
              <a:ext uri="{FF2B5EF4-FFF2-40B4-BE49-F238E27FC236}">
                <a16:creationId xmlns:a16="http://schemas.microsoft.com/office/drawing/2014/main" id="{41295906-0C45-44B5-B764-E0455F2D0FF7}"/>
              </a:ext>
            </a:extLst>
          </p:cNvPr>
          <p:cNvSpPr>
            <a:spLocks noGrp="1"/>
          </p:cNvSpPr>
          <p:nvPr>
            <p:ph idx="1"/>
          </p:nvPr>
        </p:nvSpPr>
        <p:spPr>
          <a:xfrm>
            <a:off x="1409139" y="2027018"/>
            <a:ext cx="9001760" cy="2800395"/>
          </a:xfrm>
        </p:spPr>
        <p:txBody>
          <a:bodyPr anchor="t">
            <a:noAutofit/>
          </a:bodyPr>
          <a:lstStyle/>
          <a:p>
            <a:r>
              <a:rPr lang="en-US" sz="2000" dirty="0">
                <a:latin typeface="Arial" panose="020B0604020202020204" pitchFamily="34" charset="0"/>
                <a:cs typeface="Arial" panose="020B0604020202020204" pitchFamily="34" charset="0"/>
              </a:rPr>
              <a:t>Should be kept to three concepts: plans, progress and problems. </a:t>
            </a:r>
          </a:p>
          <a:p>
            <a:pPr lvl="1"/>
            <a:r>
              <a:rPr lang="en-US" sz="2000" dirty="0">
                <a:latin typeface="Arial" panose="020B0604020202020204" pitchFamily="34" charset="0"/>
                <a:cs typeface="Arial" panose="020B0604020202020204" pitchFamily="34" charset="0"/>
              </a:rPr>
              <a:t>Plans are generally discussed so that testing is not conducted during a major unscheduled change or an outage. </a:t>
            </a:r>
          </a:p>
          <a:p>
            <a:pPr lvl="1"/>
            <a:r>
              <a:rPr lang="en-US" sz="2000" dirty="0">
                <a:latin typeface="Arial" panose="020B0604020202020204" pitchFamily="34" charset="0"/>
                <a:cs typeface="Arial" panose="020B0604020202020204" pitchFamily="34" charset="0"/>
              </a:rPr>
              <a:t>Progress is simply an update to the customer on what has been completed so far. </a:t>
            </a:r>
          </a:p>
          <a:p>
            <a:pPr lvl="1"/>
            <a:r>
              <a:rPr lang="en-US" sz="2000" dirty="0">
                <a:latin typeface="Arial" panose="020B0604020202020204" pitchFamily="34" charset="0"/>
                <a:cs typeface="Arial" panose="020B0604020202020204" pitchFamily="34" charset="0"/>
              </a:rPr>
              <a:t>Problems should also be discussed in this meeting, but in the interest of brevity, conversations concerning solutions should almost always be taken offline.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80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2DFF-1FE3-4F66-AB07-BA8C19ACD3E4}"/>
              </a:ext>
            </a:extLst>
          </p:cNvPr>
          <p:cNvSpPr>
            <a:spLocks noGrp="1"/>
          </p:cNvSpPr>
          <p:nvPr>
            <p:ph type="title"/>
          </p:nvPr>
        </p:nvSpPr>
        <p:spPr>
          <a:xfrm>
            <a:off x="1285240" y="635646"/>
            <a:ext cx="8074815" cy="1618489"/>
          </a:xfrm>
        </p:spPr>
        <p:txBody>
          <a:bodyPr anchor="ctr">
            <a:normAutofit/>
          </a:bodyPr>
          <a:lstStyle/>
          <a:p>
            <a:r>
              <a:rPr lang="en-US" sz="4000" dirty="0">
                <a:latin typeface="Arial" panose="020B0604020202020204" pitchFamily="34" charset="0"/>
                <a:cs typeface="Arial" panose="020B0604020202020204" pitchFamily="34" charset="0"/>
              </a:rPr>
              <a:t>Time of the Day to Test</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EEAACA0-F225-4AF7-9378-6AF2A811464C}"/>
              </a:ext>
            </a:extLst>
          </p:cNvPr>
          <p:cNvSpPr>
            <a:spLocks noGrp="1"/>
          </p:cNvSpPr>
          <p:nvPr>
            <p:ph idx="1"/>
          </p:nvPr>
        </p:nvSpPr>
        <p:spPr>
          <a:xfrm>
            <a:off x="1285240" y="2027018"/>
            <a:ext cx="8074815" cy="2800395"/>
          </a:xfrm>
        </p:spPr>
        <p:txBody>
          <a:bodyPr anchor="t">
            <a:normAutofit/>
          </a:bodyPr>
          <a:lstStyle/>
          <a:p>
            <a:r>
              <a:rPr lang="en-US" sz="2000" dirty="0">
                <a:latin typeface="Arial" panose="020B0604020202020204" pitchFamily="34" charset="0"/>
                <a:cs typeface="Arial" panose="020B0604020202020204" pitchFamily="34" charset="0"/>
              </a:rPr>
              <a:t>Certain customers may require all testing to be done outside of business hours. </a:t>
            </a:r>
          </a:p>
          <a:p>
            <a:r>
              <a:rPr lang="en-US" sz="2000" dirty="0">
                <a:latin typeface="Arial" panose="020B0604020202020204" pitchFamily="34" charset="0"/>
                <a:cs typeface="Arial" panose="020B0604020202020204" pitchFamily="34" charset="0"/>
              </a:rPr>
              <a:t>This can mean late nights for most testers. </a:t>
            </a:r>
          </a:p>
          <a:p>
            <a:r>
              <a:rPr lang="en-US" sz="2000" dirty="0">
                <a:latin typeface="Arial" panose="020B0604020202020204" pitchFamily="34" charset="0"/>
                <a:cs typeface="Arial" panose="020B0604020202020204" pitchFamily="34" charset="0"/>
              </a:rPr>
              <a:t>The time-of-day requirements should be well established with the customer before testing begins.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6956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B69BB-FE5D-4203-A5A6-76547C8BF40B}"/>
              </a:ext>
            </a:extLst>
          </p:cNvPr>
          <p:cNvSpPr>
            <a:spLocks noGrp="1"/>
          </p:cNvSpPr>
          <p:nvPr>
            <p:ph type="title"/>
          </p:nvPr>
        </p:nvSpPr>
        <p:spPr>
          <a:xfrm>
            <a:off x="1173164" y="623275"/>
            <a:ext cx="8074815" cy="1591710"/>
          </a:xfrm>
        </p:spPr>
        <p:txBody>
          <a:bodyPr anchor="ctr">
            <a:normAutofit/>
          </a:bodyPr>
          <a:lstStyle/>
          <a:p>
            <a:r>
              <a:rPr lang="en-PH" sz="4000" dirty="0">
                <a:latin typeface="Arial" panose="020B0604020202020204" pitchFamily="34" charset="0"/>
                <a:cs typeface="Arial" panose="020B0604020202020204" pitchFamily="34" charset="0"/>
              </a:rPr>
              <a:t>Permission to Test</a:t>
            </a:r>
          </a:p>
        </p:txBody>
      </p:sp>
      <p:sp>
        <p:nvSpPr>
          <p:cNvPr id="3" name="Content Placeholder 2">
            <a:extLst>
              <a:ext uri="{FF2B5EF4-FFF2-40B4-BE49-F238E27FC236}">
                <a16:creationId xmlns:a16="http://schemas.microsoft.com/office/drawing/2014/main" id="{E41C3244-8B14-43D4-8CD6-68768D10253B}"/>
              </a:ext>
            </a:extLst>
          </p:cNvPr>
          <p:cNvSpPr>
            <a:spLocks noGrp="1"/>
          </p:cNvSpPr>
          <p:nvPr>
            <p:ph idx="1"/>
          </p:nvPr>
        </p:nvSpPr>
        <p:spPr>
          <a:xfrm>
            <a:off x="1173164" y="2027018"/>
            <a:ext cx="10041683" cy="2800395"/>
          </a:xfrm>
        </p:spPr>
        <p:txBody>
          <a:bodyPr anchor="t">
            <a:normAutofit/>
          </a:bodyPr>
          <a:lstStyle/>
          <a:p>
            <a:r>
              <a:rPr lang="en-US" sz="2000" dirty="0">
                <a:latin typeface="Arial" panose="020B0604020202020204" pitchFamily="34" charset="0"/>
                <a:cs typeface="Arial" panose="020B0604020202020204" pitchFamily="34" charset="0"/>
              </a:rPr>
              <a:t>One of the most important documents is the Permission to Test document.</a:t>
            </a:r>
          </a:p>
          <a:p>
            <a:r>
              <a:rPr lang="en-US" sz="2000" dirty="0">
                <a:latin typeface="Arial" panose="020B0604020202020204" pitchFamily="34" charset="0"/>
                <a:cs typeface="Arial" panose="020B0604020202020204" pitchFamily="34" charset="0"/>
              </a:rPr>
              <a:t>States the scope and contains a signature which acknowledges awareness of the activities of the testers. </a:t>
            </a:r>
          </a:p>
          <a:p>
            <a:r>
              <a:rPr lang="en-US" sz="2000" dirty="0">
                <a:latin typeface="Arial" panose="020B0604020202020204" pitchFamily="34" charset="0"/>
                <a:cs typeface="Arial" panose="020B0604020202020204" pitchFamily="34" charset="0"/>
              </a:rPr>
              <a:t>Should clearly state that testing can lead to system instability and all due care will be given by the tester to not crash systems in the process.</a:t>
            </a:r>
          </a:p>
          <a:p>
            <a:r>
              <a:rPr lang="en-US" sz="2000" dirty="0">
                <a:latin typeface="Arial" panose="020B0604020202020204" pitchFamily="34" charset="0"/>
                <a:cs typeface="Arial" panose="020B0604020202020204" pitchFamily="34" charset="0"/>
              </a:rPr>
              <a:t>Critical that testing does not begin until this document is signed by the customer. </a:t>
            </a:r>
          </a:p>
          <a:p>
            <a:r>
              <a:rPr lang="en-US" sz="2000" dirty="0">
                <a:latin typeface="Arial" panose="020B0604020202020204" pitchFamily="34" charset="0"/>
                <a:cs typeface="Arial" panose="020B0604020202020204" pitchFamily="34" charset="0"/>
              </a:rPr>
              <a:t>Service providers require advance notice and/or separate permission prior to testing their systems</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019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68B4-8CCE-4889-8972-7235884EA68C}"/>
              </a:ext>
            </a:extLst>
          </p:cNvPr>
          <p:cNvSpPr>
            <a:spLocks noGrp="1"/>
          </p:cNvSpPr>
          <p:nvPr>
            <p:ph type="title"/>
          </p:nvPr>
        </p:nvSpPr>
        <p:spPr>
          <a:xfrm>
            <a:off x="1285240" y="623275"/>
            <a:ext cx="8074815" cy="1618489"/>
          </a:xfrm>
        </p:spPr>
        <p:txBody>
          <a:bodyPr anchor="ctr">
            <a:normAutofit/>
          </a:bodyPr>
          <a:lstStyle/>
          <a:p>
            <a:r>
              <a:rPr lang="en-US" sz="4000" dirty="0">
                <a:latin typeface="Arial" panose="020B0604020202020204" pitchFamily="34" charset="0"/>
                <a:cs typeface="Arial" panose="020B0604020202020204" pitchFamily="34" charset="0"/>
              </a:rPr>
              <a:t>Quiz</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AFA8E2-8F2D-42AB-A636-CD667623DE76}"/>
              </a:ext>
            </a:extLst>
          </p:cNvPr>
          <p:cNvSpPr>
            <a:spLocks noGrp="1"/>
          </p:cNvSpPr>
          <p:nvPr>
            <p:ph idx="1"/>
          </p:nvPr>
        </p:nvSpPr>
        <p:spPr>
          <a:xfrm>
            <a:off x="1285240" y="2027018"/>
            <a:ext cx="10144760" cy="2800395"/>
          </a:xfrm>
        </p:spPr>
        <p:txBody>
          <a:bodyPr anchor="t">
            <a:noAutofit/>
          </a:bodyPr>
          <a:lstStyle/>
          <a:p>
            <a:pPr marL="0" indent="0">
              <a:buNone/>
            </a:pPr>
            <a:r>
              <a:rPr lang="en-US" sz="2000" b="0" i="0" dirty="0">
                <a:effectLst/>
                <a:latin typeface="Arial" panose="020B0604020202020204" pitchFamily="34" charset="0"/>
                <a:cs typeface="Arial" panose="020B0604020202020204" pitchFamily="34" charset="0"/>
              </a:rPr>
              <a:t>An assessment has been completed, and all reports and evidence have been turned over to the client. Which of the following should be done NEXT to ensure the confidentiality of the client’s information?</a:t>
            </a:r>
          </a:p>
          <a:p>
            <a:pPr marL="0" indent="0">
              <a:buNone/>
            </a:pP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A. Follow the established data retention and destruction process</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B. Report any findings to regulatory oversight groups</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 Publish the findings after the client reviews the report</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D. Encrypt and store any client information for future analysis</a:t>
            </a:r>
          </a:p>
          <a:p>
            <a:pPr marL="0" indent="0">
              <a:buNone/>
            </a:pP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Correct Answer: </a:t>
            </a:r>
            <a:r>
              <a:rPr lang="en-US" sz="2000" b="0" i="0" dirty="0">
                <a:effectLst/>
                <a:latin typeface="Arial" panose="020B0604020202020204" pitchFamily="34" charset="0"/>
                <a:cs typeface="Arial" panose="020B0604020202020204" pitchFamily="34" charset="0"/>
              </a:rPr>
              <a:t>D</a:t>
            </a: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117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68B4-8CCE-4889-8972-7235884EA68C}"/>
              </a:ext>
            </a:extLst>
          </p:cNvPr>
          <p:cNvSpPr>
            <a:spLocks noGrp="1"/>
          </p:cNvSpPr>
          <p:nvPr>
            <p:ph type="title"/>
          </p:nvPr>
        </p:nvSpPr>
        <p:spPr>
          <a:xfrm>
            <a:off x="1285239" y="623275"/>
            <a:ext cx="8074815" cy="1618489"/>
          </a:xfrm>
        </p:spPr>
        <p:txBody>
          <a:bodyPr anchor="ctr">
            <a:normAutofit/>
          </a:bodyPr>
          <a:lstStyle/>
          <a:p>
            <a:r>
              <a:rPr lang="en-US" sz="4000" dirty="0">
                <a:latin typeface="Arial" panose="020B0604020202020204" pitchFamily="34" charset="0"/>
                <a:cs typeface="Arial" panose="020B0604020202020204" pitchFamily="34" charset="0"/>
              </a:rPr>
              <a:t>Quiz</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AFA8E2-8F2D-42AB-A636-CD667623DE76}"/>
              </a:ext>
            </a:extLst>
          </p:cNvPr>
          <p:cNvSpPr>
            <a:spLocks noGrp="1"/>
          </p:cNvSpPr>
          <p:nvPr>
            <p:ph idx="1"/>
          </p:nvPr>
        </p:nvSpPr>
        <p:spPr>
          <a:xfrm>
            <a:off x="1285239" y="2027018"/>
            <a:ext cx="9733597" cy="2800395"/>
          </a:xfrm>
        </p:spPr>
        <p:txBody>
          <a:bodyPr anchor="t">
            <a:noAutofit/>
          </a:bodyPr>
          <a:lstStyle/>
          <a:p>
            <a:pPr marL="0" indent="0">
              <a:buNone/>
            </a:pPr>
            <a:r>
              <a:rPr lang="en-US" sz="2000" dirty="0">
                <a:latin typeface="Arial" panose="020B0604020202020204" pitchFamily="34" charset="0"/>
                <a:cs typeface="Arial" panose="020B0604020202020204" pitchFamily="34" charset="0"/>
              </a:rPr>
              <a:t>A security consultant receives a document outlining the scope of an upcoming penetration test. This document contains IP addresses and times that each can be scanned. Which of the following would contain this information? </a:t>
            </a:r>
          </a:p>
          <a:p>
            <a:pPr marL="0" indent="0">
              <a:buNone/>
            </a:pP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A. Rules of Engagement</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B. Request for Proposal</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 Master Service A</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D. Business Impact Analysis</a:t>
            </a:r>
          </a:p>
          <a:p>
            <a:pPr marL="0" indent="0">
              <a:buNone/>
            </a:pP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Correct Answer: </a:t>
            </a:r>
            <a:r>
              <a:rPr lang="en-US" sz="2000" dirty="0">
                <a:latin typeface="Arial" panose="020B0604020202020204" pitchFamily="34" charset="0"/>
                <a:cs typeface="Arial" panose="020B0604020202020204" pitchFamily="34" charset="0"/>
              </a:rPr>
              <a:t>A </a:t>
            </a:r>
            <a:br>
              <a:rPr lang="en-US" sz="2000" dirty="0">
                <a:latin typeface="Arial" panose="020B0604020202020204" pitchFamily="34" charset="0"/>
                <a:cs typeface="Arial" panose="020B0604020202020204" pitchFamily="34" charset="0"/>
              </a:rPr>
            </a:b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70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568B4-8CCE-4889-8972-7235884EA68C}"/>
              </a:ext>
            </a:extLst>
          </p:cNvPr>
          <p:cNvSpPr>
            <a:spLocks noGrp="1"/>
          </p:cNvSpPr>
          <p:nvPr>
            <p:ph type="title"/>
          </p:nvPr>
        </p:nvSpPr>
        <p:spPr>
          <a:xfrm>
            <a:off x="1191111" y="363568"/>
            <a:ext cx="8074815" cy="1618489"/>
          </a:xfrm>
        </p:spPr>
        <p:txBody>
          <a:bodyPr anchor="ctr">
            <a:normAutofit/>
          </a:bodyPr>
          <a:lstStyle/>
          <a:p>
            <a:r>
              <a:rPr lang="en-US" sz="4000" dirty="0">
                <a:latin typeface="Arial" panose="020B0604020202020204" pitchFamily="34" charset="0"/>
                <a:cs typeface="Arial" panose="020B0604020202020204" pitchFamily="34" charset="0"/>
              </a:rPr>
              <a:t>Quiz</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AFA8E2-8F2D-42AB-A636-CD667623DE76}"/>
              </a:ext>
            </a:extLst>
          </p:cNvPr>
          <p:cNvSpPr>
            <a:spLocks noGrp="1"/>
          </p:cNvSpPr>
          <p:nvPr>
            <p:ph idx="1"/>
          </p:nvPr>
        </p:nvSpPr>
        <p:spPr>
          <a:xfrm>
            <a:off x="1191111" y="1712406"/>
            <a:ext cx="10121513" cy="3429620"/>
          </a:xfrm>
        </p:spPr>
        <p:txBody>
          <a:bodyPr anchor="t">
            <a:noAutofit/>
          </a:bodyPr>
          <a:lstStyle/>
          <a:p>
            <a:pPr marL="0" indent="0">
              <a:buNone/>
            </a:pPr>
            <a:r>
              <a:rPr lang="en-US" sz="2000" dirty="0">
                <a:latin typeface="Arial" panose="020B0604020202020204" pitchFamily="34" charset="0"/>
                <a:cs typeface="Arial" panose="020B0604020202020204" pitchFamily="34" charset="0"/>
              </a:rPr>
              <a:t>What is the last step in preparing Rules of Engagement (ROE) document?</a:t>
            </a:r>
            <a:endParaRPr lang="en-US" sz="2000" b="0" i="0" dirty="0">
              <a:effectLst/>
              <a:latin typeface="Arial" panose="020B0604020202020204" pitchFamily="34" charset="0"/>
              <a:cs typeface="Arial" panose="020B0604020202020204" pitchFamily="34" charset="0"/>
            </a:endParaRPr>
          </a:p>
          <a:p>
            <a:pPr marL="0" indent="0">
              <a:buNone/>
            </a:pPr>
            <a:r>
              <a:rPr lang="en-US" sz="2000" b="0" i="0" dirty="0">
                <a:effectLst/>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Conduct a brainstorming session with top management and technical teams</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B. </a:t>
            </a:r>
            <a:r>
              <a:rPr lang="en-US" sz="2000" dirty="0">
                <a:latin typeface="Arial" panose="020B0604020202020204" pitchFamily="34" charset="0"/>
                <a:cs typeface="Arial" panose="020B0604020202020204" pitchFamily="34" charset="0"/>
              </a:rPr>
              <a:t>Decide the desired depth for penetration testing</a:t>
            </a: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 </a:t>
            </a:r>
            <a:r>
              <a:rPr lang="en-US" sz="2000" dirty="0">
                <a:latin typeface="Arial" panose="020B0604020202020204" pitchFamily="34" charset="0"/>
                <a:cs typeface="Arial" panose="020B0604020202020204" pitchFamily="34" charset="0"/>
              </a:rPr>
              <a:t>Have pre-contract discussions with different pen-testers </a:t>
            </a:r>
            <a:endParaRPr lang="en-US" sz="2000" b="0" i="0" dirty="0">
              <a:effectLst/>
              <a:latin typeface="Arial" panose="020B0604020202020204" pitchFamily="34" charset="0"/>
              <a:cs typeface="Arial" panose="020B0604020202020204" pitchFamily="34" charset="0"/>
            </a:endParaRPr>
          </a:p>
          <a:p>
            <a:pPr marL="0" indent="0">
              <a:buNone/>
            </a:pP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Correct Answer: </a:t>
            </a:r>
            <a:r>
              <a:rPr lang="en-US" sz="2000" dirty="0">
                <a:latin typeface="Arial" panose="020B0604020202020204" pitchFamily="34" charset="0"/>
                <a:cs typeface="Arial" panose="020B0604020202020204" pitchFamily="34" charset="0"/>
              </a:rPr>
              <a:t>A </a:t>
            </a:r>
          </a:p>
          <a:p>
            <a:pPr marL="0" indent="0">
              <a:buNone/>
            </a:pPr>
            <a:br>
              <a:rPr lang="en-US" sz="1800" dirty="0">
                <a:latin typeface="Arial" panose="020B0604020202020204" pitchFamily="34" charset="0"/>
                <a:cs typeface="Arial" panose="020B0604020202020204" pitchFamily="34" charset="0"/>
              </a:rPr>
            </a:br>
            <a:endParaRPr lang="en-PH"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54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53657-BAAA-4A1D-8819-4329260A22B4}"/>
              </a:ext>
            </a:extLst>
          </p:cNvPr>
          <p:cNvSpPr>
            <a:spLocks noGrp="1"/>
          </p:cNvSpPr>
          <p:nvPr>
            <p:ph type="title"/>
          </p:nvPr>
        </p:nvSpPr>
        <p:spPr>
          <a:xfrm>
            <a:off x="1285240" y="622314"/>
            <a:ext cx="9418619" cy="1618489"/>
          </a:xfrm>
        </p:spPr>
        <p:txBody>
          <a:bodyPr anchor="ctr">
            <a:normAutofit/>
          </a:bodyPr>
          <a:lstStyle/>
          <a:p>
            <a:r>
              <a:rPr lang="en-PH" sz="4000" dirty="0">
                <a:latin typeface="Arial" panose="020B0604020202020204" pitchFamily="34" charset="0"/>
                <a:cs typeface="Arial" panose="020B0604020202020204" pitchFamily="34" charset="0"/>
              </a:rPr>
              <a:t>Rules of Engagement (ROE)</a:t>
            </a:r>
          </a:p>
        </p:txBody>
      </p:sp>
      <p:sp>
        <p:nvSpPr>
          <p:cNvPr id="3" name="Content Placeholder 2">
            <a:extLst>
              <a:ext uri="{FF2B5EF4-FFF2-40B4-BE49-F238E27FC236}">
                <a16:creationId xmlns:a16="http://schemas.microsoft.com/office/drawing/2014/main" id="{230FCB8C-F886-4D53-B01D-51101DC74E3B}"/>
              </a:ext>
            </a:extLst>
          </p:cNvPr>
          <p:cNvSpPr>
            <a:spLocks noGrp="1"/>
          </p:cNvSpPr>
          <p:nvPr>
            <p:ph idx="1"/>
          </p:nvPr>
        </p:nvSpPr>
        <p:spPr>
          <a:xfrm>
            <a:off x="1285240" y="2027018"/>
            <a:ext cx="8074815" cy="2800395"/>
          </a:xfrm>
        </p:spPr>
        <p:txBody>
          <a:bodyPr anchor="t">
            <a:normAutofit/>
          </a:bodyPr>
          <a:lstStyle/>
          <a:p>
            <a:r>
              <a:rPr lang="en-US" sz="2000" dirty="0">
                <a:latin typeface="Arial" panose="020B0604020202020204" pitchFamily="34" charset="0"/>
                <a:cs typeface="Arial" panose="020B0604020202020204" pitchFamily="34" charset="0"/>
              </a:rPr>
              <a:t>The SOW defines what will be tested.</a:t>
            </a:r>
          </a:p>
          <a:p>
            <a:r>
              <a:rPr lang="en-US" sz="2000" dirty="0">
                <a:latin typeface="Arial" panose="020B0604020202020204" pitchFamily="34" charset="0"/>
                <a:cs typeface="Arial" panose="020B0604020202020204" pitchFamily="34" charset="0"/>
              </a:rPr>
              <a:t> The ROE defines how the testing will occur. </a:t>
            </a:r>
          </a:p>
          <a:p>
            <a:r>
              <a:rPr lang="en-US" sz="2000" dirty="0">
                <a:latin typeface="Arial" panose="020B0604020202020204" pitchFamily="34" charset="0"/>
                <a:cs typeface="Arial" panose="020B0604020202020204" pitchFamily="34" charset="0"/>
              </a:rPr>
              <a:t>These are two different aspects which need to be handled independently from each other.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64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DDA54-5917-498E-A6F5-AC9581C97012}"/>
              </a:ext>
            </a:extLst>
          </p:cNvPr>
          <p:cNvSpPr>
            <a:spLocks noGrp="1"/>
          </p:cNvSpPr>
          <p:nvPr>
            <p:ph type="title"/>
          </p:nvPr>
        </p:nvSpPr>
        <p:spPr>
          <a:xfrm>
            <a:off x="1285239" y="649093"/>
            <a:ext cx="8894185" cy="1618489"/>
          </a:xfrm>
        </p:spPr>
        <p:txBody>
          <a:bodyPr anchor="ctr">
            <a:normAutofit/>
          </a:bodyPr>
          <a:lstStyle/>
          <a:p>
            <a:r>
              <a:rPr lang="en-US" sz="4000" b="0" dirty="0">
                <a:effectLst/>
                <a:latin typeface="Arial" panose="020B0604020202020204" pitchFamily="34" charset="0"/>
                <a:cs typeface="Arial" panose="020B0604020202020204" pitchFamily="34" charset="0"/>
              </a:rPr>
              <a:t>Rules of Engagement (ROE) </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D9FF2F5-6ECF-4D26-829B-322E1394A8EF}"/>
              </a:ext>
            </a:extLst>
          </p:cNvPr>
          <p:cNvSpPr>
            <a:spLocks noGrp="1"/>
          </p:cNvSpPr>
          <p:nvPr>
            <p:ph idx="1"/>
          </p:nvPr>
        </p:nvSpPr>
        <p:spPr>
          <a:xfrm>
            <a:off x="1285239" y="1964698"/>
            <a:ext cx="4954196" cy="3200401"/>
          </a:xfrm>
        </p:spPr>
        <p:txBody>
          <a:bodyPr anchor="t">
            <a:normAutofit/>
          </a:bodyPr>
          <a:lstStyle/>
          <a:p>
            <a:pPr>
              <a:buFont typeface="Arial" panose="020B0604020202020204" pitchFamily="34" charset="0"/>
              <a:buChar char="•"/>
            </a:pPr>
            <a:r>
              <a:rPr lang="en-US" sz="2000" dirty="0">
                <a:latin typeface="Arial" panose="020B0604020202020204" pitchFamily="34" charset="0"/>
                <a:cs typeface="Arial" panose="020B0604020202020204" pitchFamily="34" charset="0"/>
              </a:rPr>
              <a:t>Timeline</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The type and scope of testing</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Client contact details</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Client IT team notifications</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Sensitive data handling</a:t>
            </a:r>
          </a:p>
          <a:p>
            <a:pPr>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Status meeting and reports</a:t>
            </a:r>
          </a:p>
          <a:p>
            <a:endParaRPr lang="en-PH" sz="2000" dirty="0"/>
          </a:p>
        </p:txBody>
      </p:sp>
    </p:spTree>
    <p:extLst>
      <p:ext uri="{BB962C8B-B14F-4D97-AF65-F5344CB8AC3E}">
        <p14:creationId xmlns:p14="http://schemas.microsoft.com/office/powerpoint/2010/main" val="200535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B0ABF-1E91-4289-9989-04497F4724D0}"/>
              </a:ext>
            </a:extLst>
          </p:cNvPr>
          <p:cNvSpPr>
            <a:spLocks noGrp="1"/>
          </p:cNvSpPr>
          <p:nvPr>
            <p:ph type="title"/>
          </p:nvPr>
        </p:nvSpPr>
        <p:spPr>
          <a:xfrm>
            <a:off x="1285240" y="623275"/>
            <a:ext cx="8074815" cy="1618489"/>
          </a:xfrm>
        </p:spPr>
        <p:txBody>
          <a:bodyPr anchor="ctr">
            <a:normAutofit/>
          </a:bodyPr>
          <a:lstStyle/>
          <a:p>
            <a:r>
              <a:rPr lang="en-PH" sz="4000" dirty="0">
                <a:latin typeface="Arial" panose="020B0604020202020204" pitchFamily="34" charset="0"/>
                <a:cs typeface="Arial" panose="020B0604020202020204" pitchFamily="34" charset="0"/>
              </a:rPr>
              <a:t>Timeline</a:t>
            </a:r>
          </a:p>
        </p:txBody>
      </p:sp>
      <p:sp>
        <p:nvSpPr>
          <p:cNvPr id="3" name="Content Placeholder 2">
            <a:extLst>
              <a:ext uri="{FF2B5EF4-FFF2-40B4-BE49-F238E27FC236}">
                <a16:creationId xmlns:a16="http://schemas.microsoft.com/office/drawing/2014/main" id="{E07FE4A3-D83C-4C51-9B3B-BD9B1B1EF2B9}"/>
              </a:ext>
            </a:extLst>
          </p:cNvPr>
          <p:cNvSpPr>
            <a:spLocks noGrp="1"/>
          </p:cNvSpPr>
          <p:nvPr>
            <p:ph idx="1"/>
          </p:nvPr>
        </p:nvSpPr>
        <p:spPr>
          <a:xfrm>
            <a:off x="1285240" y="2027018"/>
            <a:ext cx="9526195" cy="2800395"/>
          </a:xfrm>
        </p:spPr>
        <p:txBody>
          <a:bodyPr anchor="t">
            <a:normAutofit/>
          </a:bodyPr>
          <a:lstStyle/>
          <a:p>
            <a:r>
              <a:rPr lang="en-US" sz="2000" dirty="0">
                <a:latin typeface="Arial" panose="020B0604020202020204" pitchFamily="34" charset="0"/>
                <a:cs typeface="Arial" panose="020B0604020202020204" pitchFamily="34" charset="0"/>
              </a:rPr>
              <a:t>A clear timeline should be established for the engagement. </a:t>
            </a:r>
          </a:p>
          <a:p>
            <a:r>
              <a:rPr lang="en-US" sz="2000" dirty="0">
                <a:latin typeface="Arial" panose="020B0604020202020204" pitchFamily="34" charset="0"/>
                <a:cs typeface="Arial" panose="020B0604020202020204" pitchFamily="34" charset="0"/>
              </a:rPr>
              <a:t>The SOW defines the start and the end of an engagement.</a:t>
            </a:r>
          </a:p>
          <a:p>
            <a:r>
              <a:rPr lang="en-US" sz="2000" dirty="0">
                <a:latin typeface="Arial" panose="020B0604020202020204" pitchFamily="34" charset="0"/>
                <a:cs typeface="Arial" panose="020B0604020202020204" pitchFamily="34" charset="0"/>
              </a:rPr>
              <a:t> The Rules of Engagement define everything in between.</a:t>
            </a:r>
          </a:p>
          <a:p>
            <a:r>
              <a:rPr lang="en-US" sz="2000" dirty="0">
                <a:latin typeface="Arial" panose="020B0604020202020204" pitchFamily="34" charset="0"/>
                <a:cs typeface="Arial" panose="020B0604020202020204" pitchFamily="34" charset="0"/>
              </a:rPr>
              <a:t>Timeline will change as the test progresses.</a:t>
            </a:r>
          </a:p>
          <a:p>
            <a:r>
              <a:rPr lang="en-US" sz="2000" dirty="0">
                <a:latin typeface="Arial" panose="020B0604020202020204" pitchFamily="34" charset="0"/>
                <a:cs typeface="Arial" panose="020B0604020202020204" pitchFamily="34" charset="0"/>
              </a:rPr>
              <a:t>The timeline allows everyone involved to clearly identify the work that is to be done and the people who will be responsible for the work.</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155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AF597-9728-4218-934E-9C6CCF196B98}"/>
              </a:ext>
            </a:extLst>
          </p:cNvPr>
          <p:cNvSpPr>
            <a:spLocks noGrp="1"/>
          </p:cNvSpPr>
          <p:nvPr>
            <p:ph type="title"/>
          </p:nvPr>
        </p:nvSpPr>
        <p:spPr>
          <a:xfrm>
            <a:off x="1285238" y="623274"/>
            <a:ext cx="9512750" cy="1618489"/>
          </a:xfrm>
        </p:spPr>
        <p:txBody>
          <a:bodyPr anchor="ctr">
            <a:noAutofit/>
          </a:bodyPr>
          <a:lstStyle/>
          <a:p>
            <a:br>
              <a:rPr lang="en-US" sz="4000" b="0" dirty="0">
                <a:effectLst/>
                <a:latin typeface="Arial" panose="020B0604020202020204" pitchFamily="34" charset="0"/>
                <a:cs typeface="Arial" panose="020B0604020202020204" pitchFamily="34" charset="0"/>
              </a:rPr>
            </a:br>
            <a:r>
              <a:rPr lang="en-US" sz="4000" b="0" dirty="0">
                <a:effectLst/>
                <a:latin typeface="Arial" panose="020B0604020202020204" pitchFamily="34" charset="0"/>
                <a:cs typeface="Arial" panose="020B0604020202020204" pitchFamily="34" charset="0"/>
              </a:rPr>
              <a:t>Type and Scope of Penetration testing</a:t>
            </a:r>
            <a:br>
              <a:rPr lang="en-US" sz="4000" b="1" dirty="0">
                <a:latin typeface="Arial" panose="020B0604020202020204" pitchFamily="34" charset="0"/>
                <a:cs typeface="Arial" panose="020B0604020202020204" pitchFamily="34" charset="0"/>
              </a:rPr>
            </a:b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DA0CBC5-C239-40CF-904B-63894CF76D4B}"/>
              </a:ext>
            </a:extLst>
          </p:cNvPr>
          <p:cNvSpPr>
            <a:spLocks noGrp="1"/>
          </p:cNvSpPr>
          <p:nvPr>
            <p:ph idx="1"/>
          </p:nvPr>
        </p:nvSpPr>
        <p:spPr>
          <a:xfrm>
            <a:off x="1285238" y="2027018"/>
            <a:ext cx="8074815" cy="2800395"/>
          </a:xfrm>
        </p:spPr>
        <p:txBody>
          <a:bodyPr anchor="t">
            <a:normAutofit/>
          </a:bodyPr>
          <a:lstStyle/>
          <a:p>
            <a:r>
              <a:rPr lang="en-US" sz="2400" dirty="0">
                <a:latin typeface="Arial" panose="020B0604020202020204" pitchFamily="34" charset="0"/>
                <a:cs typeface="Arial" panose="020B0604020202020204" pitchFamily="34" charset="0"/>
              </a:rPr>
              <a:t>Black box</a:t>
            </a:r>
          </a:p>
          <a:p>
            <a:r>
              <a:rPr lang="en-US" sz="2400" dirty="0">
                <a:latin typeface="Arial" panose="020B0604020202020204" pitchFamily="34" charset="0"/>
                <a:cs typeface="Arial" panose="020B0604020202020204" pitchFamily="34" charset="0"/>
              </a:rPr>
              <a:t>White box</a:t>
            </a:r>
          </a:p>
          <a:p>
            <a:r>
              <a:rPr lang="en-US" sz="2400" dirty="0">
                <a:latin typeface="Arial" panose="020B0604020202020204" pitchFamily="34" charset="0"/>
                <a:cs typeface="Arial" panose="020B0604020202020204" pitchFamily="34" charset="0"/>
              </a:rPr>
              <a:t>Grey box</a:t>
            </a: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88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696AF-7AB9-4D58-A644-7E0EBC987217}"/>
              </a:ext>
            </a:extLst>
          </p:cNvPr>
          <p:cNvSpPr>
            <a:spLocks noGrp="1"/>
          </p:cNvSpPr>
          <p:nvPr>
            <p:ph type="title"/>
          </p:nvPr>
        </p:nvSpPr>
        <p:spPr>
          <a:xfrm>
            <a:off x="1285239" y="623275"/>
            <a:ext cx="8074815" cy="1618489"/>
          </a:xfrm>
        </p:spPr>
        <p:txBody>
          <a:bodyPr anchor="ctr">
            <a:normAutofit/>
          </a:bodyPr>
          <a:lstStyle/>
          <a:p>
            <a:r>
              <a:rPr lang="en-US" sz="4000" b="0" dirty="0">
                <a:effectLst/>
                <a:latin typeface="Arial" panose="020B0604020202020204" pitchFamily="34" charset="0"/>
                <a:cs typeface="Arial" panose="020B0604020202020204" pitchFamily="34" charset="0"/>
              </a:rPr>
              <a:t>Client Contact </a:t>
            </a:r>
            <a:r>
              <a:rPr lang="en-US" sz="4000" dirty="0">
                <a:latin typeface="Arial" panose="020B0604020202020204" pitchFamily="34" charset="0"/>
                <a:cs typeface="Arial" panose="020B0604020202020204" pitchFamily="34" charset="0"/>
              </a:rPr>
              <a:t>D</a:t>
            </a:r>
            <a:r>
              <a:rPr lang="en-US" sz="4000" b="0" dirty="0">
                <a:effectLst/>
                <a:latin typeface="Arial" panose="020B0604020202020204" pitchFamily="34" charset="0"/>
                <a:cs typeface="Arial" panose="020B0604020202020204" pitchFamily="34" charset="0"/>
              </a:rPr>
              <a:t>etails</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AA1483-3739-4C02-B3FF-29B6851E7921}"/>
              </a:ext>
            </a:extLst>
          </p:cNvPr>
          <p:cNvSpPr>
            <a:spLocks noGrp="1"/>
          </p:cNvSpPr>
          <p:nvPr>
            <p:ph idx="1"/>
          </p:nvPr>
        </p:nvSpPr>
        <p:spPr>
          <a:xfrm>
            <a:off x="1285239" y="2027018"/>
            <a:ext cx="9733597" cy="2800395"/>
          </a:xfrm>
        </p:spPr>
        <p:txBody>
          <a:bodyPr anchor="t">
            <a:normAutofit/>
          </a:bodyPr>
          <a:lstStyle/>
          <a:p>
            <a:pPr marL="0" indent="0">
              <a:buNone/>
            </a:pPr>
            <a:r>
              <a:rPr lang="en-US" sz="2000" dirty="0">
                <a:latin typeface="Arial" panose="020B0604020202020204" pitchFamily="34" charset="0"/>
                <a:cs typeface="Arial" panose="020B0604020202020204" pitchFamily="34" charset="0"/>
              </a:rPr>
              <a:t>Gather the following information about each emergency contact:</a:t>
            </a:r>
          </a:p>
          <a:p>
            <a:pPr lvl="1"/>
            <a:r>
              <a:rPr lang="en-US" sz="2000" dirty="0">
                <a:latin typeface="Arial" panose="020B0604020202020204" pitchFamily="34" charset="0"/>
                <a:cs typeface="Arial" panose="020B0604020202020204" pitchFamily="34" charset="0"/>
              </a:rPr>
              <a:t>Full name</a:t>
            </a:r>
          </a:p>
          <a:p>
            <a:pPr lvl="1"/>
            <a:r>
              <a:rPr lang="en-US" sz="2000" dirty="0">
                <a:latin typeface="Arial" panose="020B0604020202020204" pitchFamily="34" charset="0"/>
                <a:cs typeface="Arial" panose="020B0604020202020204" pitchFamily="34" charset="0"/>
              </a:rPr>
              <a:t>Title and operational responsibility</a:t>
            </a:r>
          </a:p>
          <a:p>
            <a:pPr lvl="1"/>
            <a:r>
              <a:rPr lang="en-US" sz="2000" dirty="0">
                <a:latin typeface="Arial" panose="020B0604020202020204" pitchFamily="34" charset="0"/>
                <a:cs typeface="Arial" panose="020B0604020202020204" pitchFamily="34" charset="0"/>
              </a:rPr>
              <a:t>Authorization to discuss details of the testing activities, if not already specified</a:t>
            </a:r>
          </a:p>
          <a:p>
            <a:pPr lvl="1"/>
            <a:r>
              <a:rPr lang="en-US" sz="2000" dirty="0">
                <a:latin typeface="Arial" panose="020B0604020202020204" pitchFamily="34" charset="0"/>
                <a:cs typeface="Arial" panose="020B0604020202020204" pitchFamily="34" charset="0"/>
              </a:rPr>
              <a:t>Two forms of 24/7 immediate contact, such as cell phone, pager, or home phone, if possible</a:t>
            </a:r>
          </a:p>
          <a:p>
            <a:pPr lvl="1"/>
            <a:r>
              <a:rPr lang="en-US" sz="2000" dirty="0">
                <a:latin typeface="Arial" panose="020B0604020202020204" pitchFamily="34" charset="0"/>
                <a:cs typeface="Arial" panose="020B0604020202020204" pitchFamily="34" charset="0"/>
              </a:rPr>
              <a:t>One form of secure bulk data transfer, such as SFTP or encrypted email</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696AF-7AB9-4D58-A644-7E0EBC987217}"/>
              </a:ext>
            </a:extLst>
          </p:cNvPr>
          <p:cNvSpPr>
            <a:spLocks noGrp="1"/>
          </p:cNvSpPr>
          <p:nvPr>
            <p:ph type="title"/>
          </p:nvPr>
        </p:nvSpPr>
        <p:spPr>
          <a:xfrm>
            <a:off x="1285239" y="605600"/>
            <a:ext cx="8074815" cy="1618489"/>
          </a:xfrm>
        </p:spPr>
        <p:txBody>
          <a:bodyPr anchor="ctr">
            <a:normAutofit/>
          </a:bodyPr>
          <a:lstStyle/>
          <a:p>
            <a:r>
              <a:rPr lang="en-US" sz="4000" b="0" dirty="0">
                <a:effectLst/>
                <a:latin typeface="Arial" panose="020B0604020202020204" pitchFamily="34" charset="0"/>
                <a:cs typeface="Arial" panose="020B0604020202020204" pitchFamily="34" charset="0"/>
              </a:rPr>
              <a:t>Group Contact Details</a:t>
            </a:r>
          </a:p>
        </p:txBody>
      </p:sp>
      <p:sp>
        <p:nvSpPr>
          <p:cNvPr id="3" name="Content Placeholder 2">
            <a:extLst>
              <a:ext uri="{FF2B5EF4-FFF2-40B4-BE49-F238E27FC236}">
                <a16:creationId xmlns:a16="http://schemas.microsoft.com/office/drawing/2014/main" id="{EEAA1483-3739-4C02-B3FF-29B6851E7921}"/>
              </a:ext>
            </a:extLst>
          </p:cNvPr>
          <p:cNvSpPr>
            <a:spLocks noGrp="1"/>
          </p:cNvSpPr>
          <p:nvPr>
            <p:ph idx="1"/>
          </p:nvPr>
        </p:nvSpPr>
        <p:spPr>
          <a:xfrm>
            <a:off x="1285239" y="2027018"/>
            <a:ext cx="9337936" cy="2800395"/>
          </a:xfrm>
        </p:spPr>
        <p:txBody>
          <a:bodyPr anchor="t">
            <a:normAutofit/>
          </a:bodyPr>
          <a:lstStyle/>
          <a:p>
            <a:pPr marL="0" indent="0">
              <a:buNone/>
            </a:pPr>
            <a:r>
              <a:rPr lang="en-US" sz="2200" dirty="0">
                <a:latin typeface="Arial" panose="020B0604020202020204" pitchFamily="34" charset="0"/>
                <a:cs typeface="Arial" panose="020B0604020202020204" pitchFamily="34" charset="0"/>
              </a:rPr>
              <a:t>Gather the following information about each emergency contact:</a:t>
            </a:r>
          </a:p>
          <a:p>
            <a:pPr lvl="1"/>
            <a:r>
              <a:rPr lang="en-US" sz="2200" dirty="0">
                <a:latin typeface="Arial" panose="020B0604020202020204" pitchFamily="34" charset="0"/>
                <a:cs typeface="Arial" panose="020B0604020202020204" pitchFamily="34" charset="0"/>
              </a:rPr>
              <a:t>All penetration testers in the test group for the engagement</a:t>
            </a:r>
          </a:p>
          <a:p>
            <a:pPr lvl="1"/>
            <a:r>
              <a:rPr lang="en-US" sz="2200" dirty="0">
                <a:latin typeface="Arial" panose="020B0604020202020204" pitchFamily="34" charset="0"/>
                <a:cs typeface="Arial" panose="020B0604020202020204" pitchFamily="34" charset="0"/>
              </a:rPr>
              <a:t>The manager of the test group</a:t>
            </a:r>
          </a:p>
          <a:p>
            <a:pPr lvl="1"/>
            <a:r>
              <a:rPr lang="en-US" sz="2200" dirty="0">
                <a:latin typeface="Arial" panose="020B0604020202020204" pitchFamily="34" charset="0"/>
                <a:cs typeface="Arial" panose="020B0604020202020204" pitchFamily="34" charset="0"/>
              </a:rPr>
              <a:t>Two technical contacts at each target organization</a:t>
            </a:r>
          </a:p>
          <a:p>
            <a:pPr lvl="1"/>
            <a:r>
              <a:rPr lang="en-US" sz="2200" dirty="0">
                <a:latin typeface="Arial" panose="020B0604020202020204" pitchFamily="34" charset="0"/>
                <a:cs typeface="Arial" panose="020B0604020202020204" pitchFamily="34" charset="0"/>
              </a:rPr>
              <a:t>Two technical contacts at the customer</a:t>
            </a:r>
          </a:p>
          <a:p>
            <a:pPr lvl="1"/>
            <a:r>
              <a:rPr lang="en-US" sz="2200" dirty="0">
                <a:latin typeface="Arial" panose="020B0604020202020204" pitchFamily="34" charset="0"/>
                <a:cs typeface="Arial" panose="020B0604020202020204" pitchFamily="34" charset="0"/>
              </a:rPr>
              <a:t>One upper management or business contact at the customer</a:t>
            </a:r>
          </a:p>
        </p:txBody>
      </p:sp>
    </p:spTree>
    <p:extLst>
      <p:ext uri="{BB962C8B-B14F-4D97-AF65-F5344CB8AC3E}">
        <p14:creationId xmlns:p14="http://schemas.microsoft.com/office/powerpoint/2010/main" val="186309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C8292-4CFA-4B18-A0F6-78AA11C5B7F0}"/>
              </a:ext>
            </a:extLst>
          </p:cNvPr>
          <p:cNvSpPr>
            <a:spLocks noGrp="1"/>
          </p:cNvSpPr>
          <p:nvPr>
            <p:ph type="title"/>
          </p:nvPr>
        </p:nvSpPr>
        <p:spPr>
          <a:xfrm>
            <a:off x="1285238" y="623275"/>
            <a:ext cx="8074815" cy="1618489"/>
          </a:xfrm>
        </p:spPr>
        <p:txBody>
          <a:bodyPr anchor="ctr">
            <a:normAutofit/>
          </a:bodyPr>
          <a:lstStyle/>
          <a:p>
            <a:r>
              <a:rPr lang="en-US" sz="4000" b="0" dirty="0">
                <a:effectLst/>
                <a:latin typeface="Arial" panose="020B0604020202020204" pitchFamily="34" charset="0"/>
                <a:cs typeface="Arial" panose="020B0604020202020204" pitchFamily="34" charset="0"/>
              </a:rPr>
              <a:t>Sensitive Data </a:t>
            </a:r>
            <a:r>
              <a:rPr lang="en-US" sz="4000" dirty="0">
                <a:latin typeface="Arial" panose="020B0604020202020204" pitchFamily="34" charset="0"/>
                <a:cs typeface="Arial" panose="020B0604020202020204" pitchFamily="34" charset="0"/>
              </a:rPr>
              <a:t>H</a:t>
            </a:r>
            <a:r>
              <a:rPr lang="en-US" sz="4000" b="0" dirty="0">
                <a:effectLst/>
                <a:latin typeface="Arial" panose="020B0604020202020204" pitchFamily="34" charset="0"/>
                <a:cs typeface="Arial" panose="020B0604020202020204" pitchFamily="34" charset="0"/>
              </a:rPr>
              <a:t>andling</a:t>
            </a:r>
          </a:p>
        </p:txBody>
      </p:sp>
      <p:sp>
        <p:nvSpPr>
          <p:cNvPr id="3" name="Content Placeholder 2">
            <a:extLst>
              <a:ext uri="{FF2B5EF4-FFF2-40B4-BE49-F238E27FC236}">
                <a16:creationId xmlns:a16="http://schemas.microsoft.com/office/drawing/2014/main" id="{75B2F961-2202-4263-BDEB-466ABEC9A103}"/>
              </a:ext>
            </a:extLst>
          </p:cNvPr>
          <p:cNvSpPr>
            <a:spLocks noGrp="1"/>
          </p:cNvSpPr>
          <p:nvPr>
            <p:ph idx="1"/>
          </p:nvPr>
        </p:nvSpPr>
        <p:spPr>
          <a:xfrm>
            <a:off x="1285238" y="2027018"/>
            <a:ext cx="8074815" cy="2800395"/>
          </a:xfrm>
        </p:spPr>
        <p:txBody>
          <a:bodyPr anchor="t">
            <a:normAutofit/>
          </a:bodyPr>
          <a:lstStyle/>
          <a:p>
            <a:r>
              <a:rPr lang="en-US" sz="2000" dirty="0">
                <a:latin typeface="Arial" panose="020B0604020202020204" pitchFamily="34" charset="0"/>
                <a:cs typeface="Arial" panose="020B0604020202020204" pitchFamily="34" charset="0"/>
              </a:rPr>
              <a:t> Important to take extreme care with the data.</a:t>
            </a:r>
          </a:p>
          <a:p>
            <a:r>
              <a:rPr lang="en-US" sz="2000" dirty="0">
                <a:latin typeface="Arial" panose="020B0604020202020204" pitchFamily="34" charset="0"/>
                <a:cs typeface="Arial" panose="020B0604020202020204" pitchFamily="34" charset="0"/>
              </a:rPr>
              <a:t> Always use encryption and sanitize your test machine between tests.</a:t>
            </a:r>
          </a:p>
          <a:p>
            <a:r>
              <a:rPr lang="en-US" sz="2000" dirty="0">
                <a:latin typeface="Arial" panose="020B0604020202020204" pitchFamily="34" charset="0"/>
                <a:cs typeface="Arial" panose="020B0604020202020204" pitchFamily="34" charset="0"/>
              </a:rPr>
              <a:t>Never hand out USB sticks with test reports out at security conferences.</a:t>
            </a:r>
          </a:p>
          <a:p>
            <a:r>
              <a:rPr lang="en-US" sz="2000" dirty="0">
                <a:latin typeface="Arial" panose="020B0604020202020204" pitchFamily="34" charset="0"/>
                <a:cs typeface="Arial" panose="020B0604020202020204" pitchFamily="34" charset="0"/>
              </a:rPr>
              <a:t>Do not re-use a report from another customer engagement as a template.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41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9E665-FA01-4241-B00C-3D0D6BE3874E}"/>
              </a:ext>
            </a:extLst>
          </p:cNvPr>
          <p:cNvSpPr>
            <a:spLocks noGrp="1"/>
          </p:cNvSpPr>
          <p:nvPr>
            <p:ph type="title"/>
          </p:nvPr>
        </p:nvSpPr>
        <p:spPr>
          <a:xfrm>
            <a:off x="1285239" y="627984"/>
            <a:ext cx="8074815" cy="1618489"/>
          </a:xfrm>
        </p:spPr>
        <p:txBody>
          <a:bodyPr anchor="ctr">
            <a:normAutofit/>
          </a:bodyPr>
          <a:lstStyle/>
          <a:p>
            <a:r>
              <a:rPr lang="en-PH" sz="4000" b="0" dirty="0">
                <a:effectLst/>
                <a:latin typeface="Arial" panose="020B0604020202020204" pitchFamily="34" charset="0"/>
                <a:cs typeface="Arial" panose="020B0604020202020204" pitchFamily="34" charset="0"/>
              </a:rPr>
              <a:t>Status Meeting and Reports</a:t>
            </a:r>
            <a:endParaRPr lang="en-PH"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743D2D2-923E-4379-8B1F-7B979AF91F0E}"/>
              </a:ext>
            </a:extLst>
          </p:cNvPr>
          <p:cNvSpPr>
            <a:spLocks noGrp="1"/>
          </p:cNvSpPr>
          <p:nvPr>
            <p:ph idx="1"/>
          </p:nvPr>
        </p:nvSpPr>
        <p:spPr>
          <a:xfrm>
            <a:off x="1285239" y="2027018"/>
            <a:ext cx="9835478" cy="2800395"/>
          </a:xfrm>
        </p:spPr>
        <p:txBody>
          <a:bodyPr anchor="t">
            <a:normAutofit/>
          </a:bodyPr>
          <a:lstStyle/>
          <a:p>
            <a:r>
              <a:rPr lang="en-US" sz="2000" b="0" dirty="0">
                <a:effectLst/>
                <a:latin typeface="Arial" panose="020B0604020202020204" pitchFamily="34" charset="0"/>
                <a:cs typeface="Arial" panose="020B0604020202020204" pitchFamily="34" charset="0"/>
              </a:rPr>
              <a:t>Regular meetings should be scheduled between the testing team and the client organization </a:t>
            </a:r>
          </a:p>
          <a:p>
            <a:r>
              <a:rPr lang="en-US" sz="2000" dirty="0">
                <a:latin typeface="Arial" panose="020B0604020202020204" pitchFamily="34" charset="0"/>
                <a:cs typeface="Arial" panose="020B0604020202020204" pitchFamily="34" charset="0"/>
              </a:rPr>
              <a:t>R</a:t>
            </a:r>
            <a:r>
              <a:rPr lang="en-US" sz="2000" b="0" dirty="0">
                <a:effectLst/>
                <a:latin typeface="Arial" panose="020B0604020202020204" pitchFamily="34" charset="0"/>
                <a:cs typeface="Arial" panose="020B0604020202020204" pitchFamily="34" charset="0"/>
              </a:rPr>
              <a:t>outine status reports issued by the testing team.</a:t>
            </a:r>
          </a:p>
          <a:p>
            <a:r>
              <a:rPr lang="en-US" sz="2000" dirty="0">
                <a:latin typeface="Arial" panose="020B0604020202020204" pitchFamily="34" charset="0"/>
                <a:cs typeface="Arial" panose="020B0604020202020204" pitchFamily="34" charset="0"/>
              </a:rPr>
              <a:t>O</a:t>
            </a:r>
            <a:r>
              <a:rPr lang="en-US" sz="2000" b="0" dirty="0">
                <a:effectLst/>
                <a:latin typeface="Arial" panose="020B0604020202020204" pitchFamily="34" charset="0"/>
                <a:cs typeface="Arial" panose="020B0604020202020204" pitchFamily="34" charset="0"/>
              </a:rPr>
              <a:t>rganization should confirm whether their detection systems have triggered and if and alerts resulted from the penetration attempt.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a:t>
            </a:r>
            <a:r>
              <a:rPr lang="en-US" sz="2000" b="0" dirty="0">
                <a:effectLst/>
                <a:latin typeface="Arial" panose="020B0604020202020204" pitchFamily="34" charset="0"/>
                <a:cs typeface="Arial" panose="020B0604020202020204" pitchFamily="34" charset="0"/>
              </a:rPr>
              <a:t>esting team should document the time when the test was conducted. </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2992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801</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Rules of Engagement</vt:lpstr>
      <vt:lpstr>Rules of Engagement (ROE)</vt:lpstr>
      <vt:lpstr>Rules of Engagement (ROE) </vt:lpstr>
      <vt:lpstr>Timeline</vt:lpstr>
      <vt:lpstr> Type and Scope of Penetration testing </vt:lpstr>
      <vt:lpstr>Client Contact Details</vt:lpstr>
      <vt:lpstr>Group Contact Details</vt:lpstr>
      <vt:lpstr>Sensitive Data Handling</vt:lpstr>
      <vt:lpstr>Status Meeting and Reports</vt:lpstr>
      <vt:lpstr>Status Meetings and Reports</vt:lpstr>
      <vt:lpstr>Time of the Day to Test</vt:lpstr>
      <vt:lpstr>Permission to Test</vt:lpstr>
      <vt:lpstr>Quiz</vt:lpstr>
      <vt:lpstr>Quiz</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Rules of Engagement</dc:title>
  <dc:creator>cliff krahenbill</dc:creator>
  <cp:lastModifiedBy>cliff krahenbill</cp:lastModifiedBy>
  <cp:revision>10</cp:revision>
  <dcterms:created xsi:type="dcterms:W3CDTF">2021-11-21T04:49:28Z</dcterms:created>
  <dcterms:modified xsi:type="dcterms:W3CDTF">2021-11-24T08:49:51Z</dcterms:modified>
</cp:coreProperties>
</file>