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zh-CN"/>
    </a:defPPr>
    <a:lvl1pPr marL="0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3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6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31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75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18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61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006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49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7" autoAdjust="0"/>
    <p:restoredTop sz="94660"/>
  </p:normalViewPr>
  <p:slideViewPr>
    <p:cSldViewPr>
      <p:cViewPr varScale="1">
        <p:scale>
          <a:sx n="154" d="100"/>
          <a:sy n="154" d="100"/>
        </p:scale>
        <p:origin x="-109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6"/>
            <a:ext cx="2057400" cy="438864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6"/>
            <a:ext cx="6019800" cy="43886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9"/>
            <a:ext cx="7772400" cy="1125141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408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2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25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07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88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570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651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43" indent="0">
              <a:buNone/>
              <a:defRPr sz="1700" b="1"/>
            </a:lvl2pPr>
            <a:lvl3pPr marL="816286" indent="0">
              <a:buNone/>
              <a:defRPr sz="1600" b="1"/>
            </a:lvl3pPr>
            <a:lvl4pPr marL="1224431" indent="0">
              <a:buNone/>
              <a:defRPr sz="1400" b="1"/>
            </a:lvl4pPr>
            <a:lvl5pPr marL="1632575" indent="0">
              <a:buNone/>
              <a:defRPr sz="1400" b="1"/>
            </a:lvl5pPr>
            <a:lvl6pPr marL="2040718" indent="0">
              <a:buNone/>
              <a:defRPr sz="1400" b="1"/>
            </a:lvl6pPr>
            <a:lvl7pPr marL="2448861" indent="0">
              <a:buNone/>
              <a:defRPr sz="1400" b="1"/>
            </a:lvl7pPr>
            <a:lvl8pPr marL="2857006" indent="0">
              <a:buNone/>
              <a:defRPr sz="1400" b="1"/>
            </a:lvl8pPr>
            <a:lvl9pPr marL="3265149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60"/>
            <a:ext cx="4040188" cy="2963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43" indent="0">
              <a:buNone/>
              <a:defRPr sz="1700" b="1"/>
            </a:lvl2pPr>
            <a:lvl3pPr marL="816286" indent="0">
              <a:buNone/>
              <a:defRPr sz="1600" b="1"/>
            </a:lvl3pPr>
            <a:lvl4pPr marL="1224431" indent="0">
              <a:buNone/>
              <a:defRPr sz="1400" b="1"/>
            </a:lvl4pPr>
            <a:lvl5pPr marL="1632575" indent="0">
              <a:buNone/>
              <a:defRPr sz="1400" b="1"/>
            </a:lvl5pPr>
            <a:lvl6pPr marL="2040718" indent="0">
              <a:buNone/>
              <a:defRPr sz="1400" b="1"/>
            </a:lvl6pPr>
            <a:lvl7pPr marL="2448861" indent="0">
              <a:buNone/>
              <a:defRPr sz="1400" b="1"/>
            </a:lvl7pPr>
            <a:lvl8pPr marL="2857006" indent="0">
              <a:buNone/>
              <a:defRPr sz="1400" b="1"/>
            </a:lvl8pPr>
            <a:lvl9pPr marL="3265149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60"/>
            <a:ext cx="4041775" cy="296346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1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8143" indent="0">
              <a:buNone/>
              <a:defRPr sz="1000"/>
            </a:lvl2pPr>
            <a:lvl3pPr marL="816286" indent="0">
              <a:buNone/>
              <a:defRPr sz="900"/>
            </a:lvl3pPr>
            <a:lvl4pPr marL="1224431" indent="0">
              <a:buNone/>
              <a:defRPr sz="900"/>
            </a:lvl4pPr>
            <a:lvl5pPr marL="1632575" indent="0">
              <a:buNone/>
              <a:defRPr sz="900"/>
            </a:lvl5pPr>
            <a:lvl6pPr marL="2040718" indent="0">
              <a:buNone/>
              <a:defRPr sz="900"/>
            </a:lvl6pPr>
            <a:lvl7pPr marL="2448861" indent="0">
              <a:buNone/>
              <a:defRPr sz="900"/>
            </a:lvl7pPr>
            <a:lvl8pPr marL="2857006" indent="0">
              <a:buNone/>
              <a:defRPr sz="900"/>
            </a:lvl8pPr>
            <a:lvl9pPr marL="326514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79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8143" indent="0">
              <a:buNone/>
              <a:defRPr sz="2400"/>
            </a:lvl2pPr>
            <a:lvl3pPr marL="816286" indent="0">
              <a:buNone/>
              <a:defRPr sz="2100"/>
            </a:lvl3pPr>
            <a:lvl4pPr marL="1224431" indent="0">
              <a:buNone/>
              <a:defRPr sz="1700"/>
            </a:lvl4pPr>
            <a:lvl5pPr marL="1632575" indent="0">
              <a:buNone/>
              <a:defRPr sz="1700"/>
            </a:lvl5pPr>
            <a:lvl6pPr marL="2040718" indent="0">
              <a:buNone/>
              <a:defRPr sz="1700"/>
            </a:lvl6pPr>
            <a:lvl7pPr marL="2448861" indent="0">
              <a:buNone/>
              <a:defRPr sz="1700"/>
            </a:lvl7pPr>
            <a:lvl8pPr marL="2857006" indent="0">
              <a:buNone/>
              <a:defRPr sz="1700"/>
            </a:lvl8pPr>
            <a:lvl9pPr marL="3265149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8143" indent="0">
              <a:buNone/>
              <a:defRPr sz="1000"/>
            </a:lvl2pPr>
            <a:lvl3pPr marL="816286" indent="0">
              <a:buNone/>
              <a:defRPr sz="900"/>
            </a:lvl3pPr>
            <a:lvl4pPr marL="1224431" indent="0">
              <a:buNone/>
              <a:defRPr sz="900"/>
            </a:lvl4pPr>
            <a:lvl5pPr marL="1632575" indent="0">
              <a:buNone/>
              <a:defRPr sz="900"/>
            </a:lvl5pPr>
            <a:lvl6pPr marL="2040718" indent="0">
              <a:buNone/>
              <a:defRPr sz="900"/>
            </a:lvl6pPr>
            <a:lvl7pPr marL="2448861" indent="0">
              <a:buNone/>
              <a:defRPr sz="900"/>
            </a:lvl7pPr>
            <a:lvl8pPr marL="2857006" indent="0">
              <a:buNone/>
              <a:defRPr sz="900"/>
            </a:lvl8pPr>
            <a:lvl9pPr marL="326514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6"/>
            <a:ext cx="8229600" cy="857250"/>
          </a:xfrm>
          <a:prstGeom prst="rect">
            <a:avLst/>
          </a:prstGeom>
        </p:spPr>
        <p:txBody>
          <a:bodyPr vert="horz" lIns="81628" tIns="40814" rIns="81628" bIns="4081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4"/>
          </a:xfrm>
          <a:prstGeom prst="rect">
            <a:avLst/>
          </a:prstGeom>
        </p:spPr>
        <p:txBody>
          <a:bodyPr vert="horz" lIns="81628" tIns="40814" rIns="81628" bIns="4081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70"/>
            <a:ext cx="2133600" cy="273842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70"/>
            <a:ext cx="2895600" cy="273842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70"/>
            <a:ext cx="2133600" cy="273842"/>
          </a:xfrm>
          <a:prstGeom prst="rect">
            <a:avLst/>
          </a:prstGeom>
        </p:spPr>
        <p:txBody>
          <a:bodyPr vert="horz" lIns="81628" tIns="40814" rIns="81628" bIns="4081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286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7" indent="-306107" algn="l" defTabSz="81628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34" indent="-255090" algn="l" defTabSz="81628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360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503" indent="-204072" algn="l" defTabSz="816286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646" indent="-204072" algn="l" defTabSz="816286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789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934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078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221" indent="-204072" algn="l" defTabSz="81628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43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86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31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575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18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861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06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149" algn="l" defTabSz="81628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19" y="123478"/>
            <a:ext cx="20521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b="1" dirty="0" smtClean="0">
                <a:solidFill>
                  <a:srgbClr val="0070C0"/>
                </a:solidFill>
              </a:rPr>
              <a:t>Environmental Science </a:t>
            </a:r>
            <a:r>
              <a:rPr lang="en-US" altLang="zh-CN" sz="800" b="1" dirty="0">
                <a:solidFill>
                  <a:srgbClr val="0070C0"/>
                </a:solidFill>
              </a:rPr>
              <a:t>&amp; </a:t>
            </a:r>
            <a:r>
              <a:rPr lang="en-US" altLang="zh-CN" sz="800" b="1" dirty="0" smtClean="0">
                <a:solidFill>
                  <a:srgbClr val="0070C0"/>
                </a:solidFill>
              </a:rPr>
              <a:t>Technology</a:t>
            </a:r>
          </a:p>
          <a:p>
            <a:r>
              <a:rPr lang="en-US" altLang="zh-CN" sz="800" b="1" dirty="0" smtClean="0"/>
              <a:t>AMER CHEMICAL SOC (USA)</a:t>
            </a:r>
          </a:p>
          <a:p>
            <a:r>
              <a:rPr lang="en-US" altLang="zh-CN" sz="800" b="1" dirty="0" smtClean="0"/>
              <a:t>24 issues/year</a:t>
            </a:r>
          </a:p>
          <a:p>
            <a:r>
              <a:rPr lang="en-US" altLang="zh-CN" sz="800" b="1" dirty="0" smtClean="0"/>
              <a:t>IF_2018 = 21454/3001 = </a:t>
            </a:r>
            <a:r>
              <a:rPr lang="en-US" altLang="zh-CN" sz="800" b="1" dirty="0" smtClean="0">
                <a:solidFill>
                  <a:srgbClr val="0070C0"/>
                </a:solidFill>
              </a:rPr>
              <a:t>7.149</a:t>
            </a:r>
          </a:p>
          <a:p>
            <a:r>
              <a:rPr lang="en-US" altLang="zh-CN" sz="800" b="1" dirty="0"/>
              <a:t>Rank</a:t>
            </a:r>
            <a:r>
              <a:rPr lang="en-US" altLang="zh-CN" sz="800" b="1" dirty="0" smtClean="0"/>
              <a:t> </a:t>
            </a:r>
            <a:r>
              <a:rPr lang="zh-CN" altLang="en-US" sz="800" b="1" dirty="0"/>
              <a:t>（</a:t>
            </a:r>
            <a:r>
              <a:rPr lang="en-US" altLang="zh-CN" sz="800" b="1" dirty="0"/>
              <a:t>Environ </a:t>
            </a:r>
            <a:r>
              <a:rPr lang="en-US" altLang="zh-CN" sz="800" b="1" dirty="0" err="1"/>
              <a:t>Sci</a:t>
            </a:r>
            <a:r>
              <a:rPr lang="en-US" altLang="zh-CN" sz="800" b="1" dirty="0"/>
              <a:t>-SCIE</a:t>
            </a:r>
            <a:r>
              <a:rPr lang="zh-CN" altLang="en-US" sz="800" b="1" dirty="0"/>
              <a:t>）</a:t>
            </a:r>
            <a:r>
              <a:rPr lang="en-US" altLang="zh-CN" sz="800" b="1" dirty="0" smtClean="0"/>
              <a:t>= </a:t>
            </a:r>
            <a:r>
              <a:rPr lang="en-US" altLang="zh-CN" sz="800" b="1" dirty="0">
                <a:solidFill>
                  <a:srgbClr val="0070C0"/>
                </a:solidFill>
              </a:rPr>
              <a:t>14</a:t>
            </a:r>
            <a:r>
              <a:rPr lang="en-US" altLang="zh-CN" sz="800" b="1" dirty="0" smtClean="0"/>
              <a:t>/251 (JCR Q1)</a:t>
            </a:r>
            <a:endParaRPr lang="zh-CN" altLang="en-US" sz="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98"/>
          <a:stretch/>
        </p:blipFill>
        <p:spPr bwMode="auto">
          <a:xfrm>
            <a:off x="251519" y="956320"/>
            <a:ext cx="1790631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7733"/>
            <a:ext cx="1659525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483768" y="116383"/>
            <a:ext cx="20986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b="1" dirty="0" smtClean="0">
                <a:solidFill>
                  <a:srgbClr val="0070C0"/>
                </a:solidFill>
              </a:rPr>
              <a:t>Environment International</a:t>
            </a:r>
            <a:endParaRPr lang="en-US" altLang="zh-CN" sz="800" b="1" dirty="0">
              <a:solidFill>
                <a:srgbClr val="0070C0"/>
              </a:solidFill>
            </a:endParaRPr>
          </a:p>
          <a:p>
            <a:r>
              <a:rPr lang="en-US" altLang="zh-CN" sz="800" b="1" dirty="0"/>
              <a:t>PERGAMON-ELSEVIER SCIENCE </a:t>
            </a:r>
            <a:r>
              <a:rPr lang="en-US" altLang="zh-CN" sz="800" b="1" dirty="0"/>
              <a:t>LTD (England)</a:t>
            </a:r>
          </a:p>
          <a:p>
            <a:r>
              <a:rPr lang="en-US" altLang="zh-CN" sz="800" b="1" dirty="0"/>
              <a:t>12 issues/year</a:t>
            </a:r>
          </a:p>
          <a:p>
            <a:r>
              <a:rPr lang="en-US" altLang="zh-CN" sz="800" b="1" dirty="0"/>
              <a:t>IF_2018 = </a:t>
            </a:r>
            <a:r>
              <a:rPr lang="en-US" altLang="zh-CN" sz="800" b="1" dirty="0" smtClean="0"/>
              <a:t>4885/615 </a:t>
            </a:r>
            <a:r>
              <a:rPr lang="en-US" altLang="zh-CN" sz="800" b="1" dirty="0"/>
              <a:t>= </a:t>
            </a:r>
            <a:r>
              <a:rPr lang="en-US" altLang="zh-CN" sz="800" b="1" dirty="0" smtClean="0">
                <a:solidFill>
                  <a:srgbClr val="0070C0"/>
                </a:solidFill>
              </a:rPr>
              <a:t>7.943</a:t>
            </a:r>
            <a:endParaRPr lang="en-US" altLang="zh-CN" sz="800" b="1" dirty="0">
              <a:solidFill>
                <a:srgbClr val="0070C0"/>
              </a:solidFill>
            </a:endParaRPr>
          </a:p>
          <a:p>
            <a:r>
              <a:rPr lang="en-US" altLang="zh-CN" sz="800" b="1" dirty="0"/>
              <a:t>Rank </a:t>
            </a:r>
            <a:r>
              <a:rPr lang="zh-CN" altLang="en-US" sz="800" b="1" dirty="0"/>
              <a:t>（</a:t>
            </a:r>
            <a:r>
              <a:rPr lang="en-US" altLang="zh-CN" sz="800" b="1" dirty="0"/>
              <a:t>Environ </a:t>
            </a:r>
            <a:r>
              <a:rPr lang="en-US" altLang="zh-CN" sz="800" b="1" dirty="0" err="1"/>
              <a:t>Sci</a:t>
            </a:r>
            <a:r>
              <a:rPr lang="en-US" altLang="zh-CN" sz="800" b="1" dirty="0"/>
              <a:t>-SCIE</a:t>
            </a:r>
            <a:r>
              <a:rPr lang="zh-CN" altLang="en-US" sz="800" b="1" dirty="0"/>
              <a:t>）</a:t>
            </a:r>
            <a:r>
              <a:rPr lang="en-US" altLang="zh-CN" sz="800" b="1" dirty="0"/>
              <a:t>= </a:t>
            </a:r>
            <a:r>
              <a:rPr lang="en-US" altLang="zh-CN" sz="800" b="1" dirty="0">
                <a:solidFill>
                  <a:srgbClr val="0070C0"/>
                </a:solidFill>
              </a:rPr>
              <a:t>8</a:t>
            </a:r>
            <a:r>
              <a:rPr lang="en-US" altLang="zh-CN" sz="800" b="1" dirty="0" smtClean="0"/>
              <a:t>/251 </a:t>
            </a:r>
            <a:r>
              <a:rPr lang="en-US" altLang="zh-CN" sz="800" b="1" dirty="0"/>
              <a:t>(JCR Q1</a:t>
            </a:r>
            <a:r>
              <a:rPr lang="en-US" altLang="zh-CN" sz="800" b="1" dirty="0"/>
              <a:t>)</a:t>
            </a:r>
            <a:endParaRPr lang="zh-CN" altLang="en-US" sz="800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33" y="957388"/>
            <a:ext cx="1720919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30" y="2427734"/>
            <a:ext cx="1701695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582419" y="116383"/>
            <a:ext cx="20521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b="1" dirty="0" smtClean="0">
                <a:solidFill>
                  <a:srgbClr val="0070C0"/>
                </a:solidFill>
              </a:rPr>
              <a:t>Environmental Pollution</a:t>
            </a:r>
            <a:endParaRPr lang="en-US" altLang="zh-CN" sz="800" b="1" dirty="0">
              <a:solidFill>
                <a:srgbClr val="0070C0"/>
              </a:solidFill>
            </a:endParaRPr>
          </a:p>
          <a:p>
            <a:r>
              <a:rPr lang="en-US" altLang="zh-CN" sz="800" b="1" dirty="0"/>
              <a:t>ELSEVIER SCI </a:t>
            </a:r>
            <a:r>
              <a:rPr lang="en-US" altLang="zh-CN" sz="800" b="1" dirty="0"/>
              <a:t>LTD (England)</a:t>
            </a:r>
          </a:p>
          <a:p>
            <a:r>
              <a:rPr lang="en-US" altLang="zh-CN" sz="800" b="1" dirty="0"/>
              <a:t>12 issues/year</a:t>
            </a:r>
          </a:p>
          <a:p>
            <a:r>
              <a:rPr lang="en-US" altLang="zh-CN" sz="800" b="1" dirty="0"/>
              <a:t>IF_2018 = </a:t>
            </a:r>
            <a:r>
              <a:rPr lang="en-US" altLang="zh-CN" sz="800" b="1" dirty="0"/>
              <a:t>11571/2025 </a:t>
            </a:r>
            <a:r>
              <a:rPr lang="en-US" altLang="zh-CN" sz="800" b="1" dirty="0"/>
              <a:t>= </a:t>
            </a:r>
            <a:r>
              <a:rPr lang="en-US" altLang="zh-CN" sz="800" b="1" dirty="0">
                <a:solidFill>
                  <a:srgbClr val="0070C0"/>
                </a:solidFill>
              </a:rPr>
              <a:t>5.714</a:t>
            </a:r>
          </a:p>
          <a:p>
            <a:r>
              <a:rPr lang="en-US" altLang="zh-CN" sz="800" b="1" dirty="0"/>
              <a:t>Rank </a:t>
            </a:r>
            <a:r>
              <a:rPr lang="zh-CN" altLang="en-US" sz="800" b="1" dirty="0"/>
              <a:t>（</a:t>
            </a:r>
            <a:r>
              <a:rPr lang="en-US" altLang="zh-CN" sz="800" b="1" dirty="0"/>
              <a:t>Environ </a:t>
            </a:r>
            <a:r>
              <a:rPr lang="en-US" altLang="zh-CN" sz="800" b="1" dirty="0" err="1"/>
              <a:t>Sci</a:t>
            </a:r>
            <a:r>
              <a:rPr lang="en-US" altLang="zh-CN" sz="800" b="1" dirty="0"/>
              <a:t>-SCIE</a:t>
            </a:r>
            <a:r>
              <a:rPr lang="zh-CN" altLang="en-US" sz="800" b="1" dirty="0"/>
              <a:t>）</a:t>
            </a:r>
            <a:r>
              <a:rPr lang="en-US" altLang="zh-CN" sz="800" b="1" dirty="0"/>
              <a:t>= </a:t>
            </a:r>
            <a:r>
              <a:rPr lang="en-US" altLang="zh-CN" sz="800" b="1" dirty="0">
                <a:solidFill>
                  <a:srgbClr val="0070C0"/>
                </a:solidFill>
              </a:rPr>
              <a:t>25</a:t>
            </a:r>
            <a:r>
              <a:rPr lang="en-US" altLang="zh-CN" sz="800" b="1" dirty="0"/>
              <a:t>/251 </a:t>
            </a:r>
            <a:r>
              <a:rPr lang="en-US" altLang="zh-CN" sz="800" b="1" dirty="0"/>
              <a:t>(JCR Q1</a:t>
            </a:r>
            <a:r>
              <a:rPr lang="en-US" altLang="zh-CN" sz="800" b="1" dirty="0"/>
              <a:t>)</a:t>
            </a:r>
            <a:endParaRPr lang="zh-CN" altLang="en-US" sz="800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66" y="934266"/>
            <a:ext cx="1763850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19" y="2427734"/>
            <a:ext cx="1650728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876256" y="115467"/>
            <a:ext cx="20521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b="1" dirty="0" smtClean="0">
                <a:solidFill>
                  <a:srgbClr val="0070C0"/>
                </a:solidFill>
              </a:rPr>
              <a:t>Science of The Total Environment</a:t>
            </a:r>
          </a:p>
          <a:p>
            <a:r>
              <a:rPr lang="en-US" altLang="zh-CN" sz="800" b="1" dirty="0" smtClean="0"/>
              <a:t>ELSEVIER </a:t>
            </a:r>
            <a:r>
              <a:rPr lang="en-US" altLang="zh-CN" sz="800" b="1" dirty="0"/>
              <a:t>SCIENCE </a:t>
            </a:r>
            <a:r>
              <a:rPr lang="en-US" altLang="zh-CN" sz="800" b="1" dirty="0"/>
              <a:t>BV (Netherlands)</a:t>
            </a:r>
          </a:p>
          <a:p>
            <a:r>
              <a:rPr lang="en-US" altLang="zh-CN" sz="800" b="1" dirty="0"/>
              <a:t>24 issues/year</a:t>
            </a:r>
          </a:p>
          <a:p>
            <a:r>
              <a:rPr lang="en-US" altLang="zh-CN" sz="800" b="1" dirty="0"/>
              <a:t>IF_2018 = </a:t>
            </a:r>
            <a:r>
              <a:rPr lang="en-US" altLang="zh-CN" sz="800" b="1" dirty="0" smtClean="0"/>
              <a:t>29181/5221 </a:t>
            </a:r>
            <a:r>
              <a:rPr lang="en-US" altLang="zh-CN" sz="800" b="1" dirty="0"/>
              <a:t>= </a:t>
            </a:r>
            <a:r>
              <a:rPr lang="en-US" altLang="zh-CN" sz="800" b="1" dirty="0">
                <a:solidFill>
                  <a:srgbClr val="0070C0"/>
                </a:solidFill>
              </a:rPr>
              <a:t>5.589</a:t>
            </a:r>
          </a:p>
          <a:p>
            <a:r>
              <a:rPr lang="en-US" altLang="zh-CN" sz="800" b="1" dirty="0" smtClean="0"/>
              <a:t>Rank </a:t>
            </a:r>
            <a:r>
              <a:rPr lang="zh-CN" altLang="en-US" sz="800" b="1" dirty="0"/>
              <a:t>（</a:t>
            </a:r>
            <a:r>
              <a:rPr lang="en-US" altLang="zh-CN" sz="800" b="1" dirty="0"/>
              <a:t>Environ </a:t>
            </a:r>
            <a:r>
              <a:rPr lang="en-US" altLang="zh-CN" sz="800" b="1" dirty="0" err="1"/>
              <a:t>Sci</a:t>
            </a:r>
            <a:r>
              <a:rPr lang="en-US" altLang="zh-CN" sz="800" b="1" dirty="0"/>
              <a:t>-SCIE</a:t>
            </a:r>
            <a:r>
              <a:rPr lang="zh-CN" altLang="en-US" sz="800" b="1" dirty="0"/>
              <a:t>）</a:t>
            </a:r>
            <a:r>
              <a:rPr lang="en-US" altLang="zh-CN" sz="800" b="1" dirty="0"/>
              <a:t>= </a:t>
            </a:r>
            <a:r>
              <a:rPr lang="en-US" altLang="zh-CN" sz="800" b="1" dirty="0">
                <a:solidFill>
                  <a:srgbClr val="0070C0"/>
                </a:solidFill>
              </a:rPr>
              <a:t>2</a:t>
            </a:r>
            <a:r>
              <a:rPr lang="en-US" altLang="zh-CN" sz="800" b="1" dirty="0">
                <a:solidFill>
                  <a:srgbClr val="0070C0"/>
                </a:solidFill>
              </a:rPr>
              <a:t>7</a:t>
            </a:r>
            <a:r>
              <a:rPr lang="en-US" altLang="zh-CN" sz="800" b="1" dirty="0"/>
              <a:t>/251</a:t>
            </a:r>
            <a:r>
              <a:rPr lang="en-US" altLang="zh-CN" sz="800" b="1" dirty="0" smtClean="0"/>
              <a:t> </a:t>
            </a:r>
            <a:r>
              <a:rPr lang="en-US" altLang="zh-CN" sz="800" b="1" dirty="0"/>
              <a:t>(JCR Q1</a:t>
            </a:r>
            <a:r>
              <a:rPr lang="en-US" altLang="zh-CN" sz="800" b="1" dirty="0" smtClean="0"/>
              <a:t>)</a:t>
            </a:r>
            <a:endParaRPr lang="zh-CN" altLang="en-US" sz="800" b="1" dirty="0"/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34266"/>
            <a:ext cx="1719184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72313"/>
            <a:ext cx="1542522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107504" y="51470"/>
            <a:ext cx="8928992" cy="5059119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1520" y="1648764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453651" y="1648764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546848" y="1443739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932655" y="1443739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932655" y="2967794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921506" y="4119922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932655" y="4267202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500102" y="2967794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4500102" y="3156198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500102" y="3336135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494802" y="3786313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500102" y="3974717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2378713" y="4267202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20302" y="2931790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220302" y="4559805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220302" y="4725868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04027"/>
            <a:ext cx="2082621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800" b="1" dirty="0" smtClean="0">
                <a:solidFill>
                  <a:srgbClr val="0070C0"/>
                </a:solidFill>
              </a:rPr>
              <a:t>Journal of Hazardous Materials</a:t>
            </a:r>
            <a:endParaRPr lang="en-US" altLang="zh-CN" sz="800" b="1" dirty="0">
              <a:solidFill>
                <a:srgbClr val="0070C0"/>
              </a:solidFill>
            </a:endParaRPr>
          </a:p>
          <a:p>
            <a:r>
              <a:rPr lang="en-US" altLang="zh-CN" sz="800" b="1" dirty="0"/>
              <a:t>ELSEVIER SCIENCE </a:t>
            </a:r>
            <a:r>
              <a:rPr lang="en-US" altLang="zh-CN" sz="800" b="1" dirty="0"/>
              <a:t>BV (Netherlands)</a:t>
            </a:r>
          </a:p>
          <a:p>
            <a:r>
              <a:rPr lang="en-US" altLang="zh-CN" sz="800" b="1" dirty="0"/>
              <a:t>20 issues/year</a:t>
            </a:r>
          </a:p>
          <a:p>
            <a:r>
              <a:rPr lang="en-US" altLang="zh-CN" sz="800" b="1" dirty="0"/>
              <a:t>IF_2018 = </a:t>
            </a:r>
            <a:r>
              <a:rPr lang="en-US" altLang="zh-CN" sz="800" b="1" dirty="0" smtClean="0"/>
              <a:t>12645/1653 = </a:t>
            </a:r>
            <a:r>
              <a:rPr lang="en-US" altLang="zh-CN" sz="800" b="1" dirty="0">
                <a:solidFill>
                  <a:srgbClr val="0070C0"/>
                </a:solidFill>
              </a:rPr>
              <a:t>7.650</a:t>
            </a:r>
            <a:endParaRPr lang="en-US" altLang="zh-CN" sz="800" b="1" dirty="0">
              <a:solidFill>
                <a:srgbClr val="0070C0"/>
              </a:solidFill>
            </a:endParaRPr>
          </a:p>
          <a:p>
            <a:r>
              <a:rPr lang="en-US" altLang="zh-CN" sz="800" b="1" dirty="0"/>
              <a:t>Rank </a:t>
            </a:r>
            <a:r>
              <a:rPr lang="zh-CN" altLang="en-US" sz="800" b="1" dirty="0"/>
              <a:t>（</a:t>
            </a:r>
            <a:r>
              <a:rPr lang="en-US" altLang="zh-CN" sz="800" b="1" dirty="0"/>
              <a:t>Environ </a:t>
            </a:r>
            <a:r>
              <a:rPr lang="en-US" altLang="zh-CN" sz="800" b="1" dirty="0" err="1"/>
              <a:t>Sci</a:t>
            </a:r>
            <a:r>
              <a:rPr lang="en-US" altLang="zh-CN" sz="800" b="1" dirty="0"/>
              <a:t>-SCIE</a:t>
            </a:r>
            <a:r>
              <a:rPr lang="zh-CN" altLang="en-US" sz="800" b="1" dirty="0"/>
              <a:t>）</a:t>
            </a:r>
            <a:r>
              <a:rPr lang="en-US" altLang="zh-CN" sz="800" b="1" dirty="0"/>
              <a:t>= </a:t>
            </a:r>
            <a:r>
              <a:rPr lang="en-US" altLang="zh-CN" sz="800" b="1" dirty="0">
                <a:solidFill>
                  <a:srgbClr val="0070C0"/>
                </a:solidFill>
              </a:rPr>
              <a:t>12</a:t>
            </a:r>
            <a:r>
              <a:rPr lang="en-US" altLang="zh-CN" sz="800" b="1" dirty="0" smtClean="0"/>
              <a:t>/251 </a:t>
            </a:r>
            <a:r>
              <a:rPr lang="en-US" altLang="zh-CN" sz="800" b="1" dirty="0"/>
              <a:t>(JCR Q1</a:t>
            </a:r>
            <a:r>
              <a:rPr lang="en-US" altLang="zh-CN" sz="800" b="1" dirty="0" smtClean="0"/>
              <a:t>)</a:t>
            </a:r>
            <a:endParaRPr lang="zh-CN" altLang="en-US" sz="8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19"/>
          <a:stretch/>
        </p:blipFill>
        <p:spPr bwMode="auto">
          <a:xfrm>
            <a:off x="323528" y="915566"/>
            <a:ext cx="1758807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15716"/>
            <a:ext cx="1681307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07504" y="51470"/>
            <a:ext cx="8928992" cy="5059119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3768" y="116383"/>
            <a:ext cx="20986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b="1" dirty="0" smtClean="0">
                <a:solidFill>
                  <a:srgbClr val="0070C0"/>
                </a:solidFill>
              </a:rPr>
              <a:t>Chemosphere</a:t>
            </a:r>
            <a:endParaRPr lang="en-US" altLang="zh-CN" sz="800" b="1" dirty="0">
              <a:solidFill>
                <a:srgbClr val="0070C0"/>
              </a:solidFill>
            </a:endParaRPr>
          </a:p>
          <a:p>
            <a:r>
              <a:rPr lang="en-US" altLang="zh-CN" sz="800" b="1" dirty="0"/>
              <a:t>PERGAMON-ELSEVIER SCIENCE </a:t>
            </a:r>
            <a:r>
              <a:rPr lang="en-US" altLang="zh-CN" sz="800" b="1" dirty="0"/>
              <a:t>LTD (England)</a:t>
            </a:r>
          </a:p>
          <a:p>
            <a:r>
              <a:rPr lang="en-US" altLang="zh-CN" sz="800" b="1" dirty="0" smtClean="0"/>
              <a:t>40 </a:t>
            </a:r>
            <a:r>
              <a:rPr lang="en-US" altLang="zh-CN" sz="800" b="1" dirty="0"/>
              <a:t>issues/year</a:t>
            </a:r>
          </a:p>
          <a:p>
            <a:r>
              <a:rPr lang="en-US" altLang="zh-CN" sz="800" b="1" dirty="0"/>
              <a:t>IF_2018 = </a:t>
            </a:r>
            <a:r>
              <a:rPr lang="en-US" altLang="zh-CN" sz="800" b="1" dirty="0" smtClean="0"/>
              <a:t>18135/3550 </a:t>
            </a:r>
            <a:r>
              <a:rPr lang="en-US" altLang="zh-CN" sz="800" b="1" dirty="0"/>
              <a:t>= </a:t>
            </a:r>
            <a:r>
              <a:rPr lang="en-US" altLang="zh-CN" sz="800" b="1" dirty="0" smtClean="0">
                <a:solidFill>
                  <a:srgbClr val="0070C0"/>
                </a:solidFill>
              </a:rPr>
              <a:t>5.108</a:t>
            </a:r>
            <a:endParaRPr lang="en-US" altLang="zh-CN" sz="800" b="1" dirty="0">
              <a:solidFill>
                <a:srgbClr val="0070C0"/>
              </a:solidFill>
            </a:endParaRPr>
          </a:p>
          <a:p>
            <a:r>
              <a:rPr lang="en-US" altLang="zh-CN" sz="800" b="1" dirty="0"/>
              <a:t>Rank </a:t>
            </a:r>
            <a:r>
              <a:rPr lang="zh-CN" altLang="en-US" sz="800" b="1" dirty="0"/>
              <a:t>（</a:t>
            </a:r>
            <a:r>
              <a:rPr lang="en-US" altLang="zh-CN" sz="800" b="1" dirty="0"/>
              <a:t>Environ </a:t>
            </a:r>
            <a:r>
              <a:rPr lang="en-US" altLang="zh-CN" sz="800" b="1" dirty="0" err="1"/>
              <a:t>Sci</a:t>
            </a:r>
            <a:r>
              <a:rPr lang="en-US" altLang="zh-CN" sz="800" b="1" dirty="0"/>
              <a:t>-SCIE</a:t>
            </a:r>
            <a:r>
              <a:rPr lang="zh-CN" altLang="en-US" sz="800" b="1" dirty="0"/>
              <a:t>）</a:t>
            </a:r>
            <a:r>
              <a:rPr lang="en-US" altLang="zh-CN" sz="800" b="1" dirty="0"/>
              <a:t>= </a:t>
            </a:r>
            <a:r>
              <a:rPr lang="en-US" altLang="zh-CN" sz="800" b="1" dirty="0" smtClean="0">
                <a:solidFill>
                  <a:srgbClr val="0070C0"/>
                </a:solidFill>
              </a:rPr>
              <a:t>32</a:t>
            </a:r>
            <a:r>
              <a:rPr lang="en-US" altLang="zh-CN" sz="800" b="1" dirty="0" smtClean="0"/>
              <a:t>/251 </a:t>
            </a:r>
            <a:r>
              <a:rPr lang="en-US" altLang="zh-CN" sz="800" b="1" dirty="0"/>
              <a:t>(JCR Q1</a:t>
            </a:r>
            <a:r>
              <a:rPr lang="en-US" altLang="zh-CN" sz="800" b="1" dirty="0"/>
              <a:t>)</a:t>
            </a:r>
            <a:endParaRPr lang="zh-CN" altLang="en-US" sz="800" b="1" dirty="0"/>
          </a:p>
        </p:txBody>
      </p:sp>
      <p:sp>
        <p:nvSpPr>
          <p:cNvPr id="9" name="矩形 8"/>
          <p:cNvSpPr/>
          <p:nvPr/>
        </p:nvSpPr>
        <p:spPr>
          <a:xfrm>
            <a:off x="4582419" y="116383"/>
            <a:ext cx="20521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b="1" dirty="0" smtClean="0">
                <a:solidFill>
                  <a:srgbClr val="0070C0"/>
                </a:solidFill>
              </a:rPr>
              <a:t>Water Research</a:t>
            </a:r>
            <a:endParaRPr lang="en-US" altLang="zh-CN" sz="800" b="1" dirty="0">
              <a:solidFill>
                <a:srgbClr val="0070C0"/>
              </a:solidFill>
            </a:endParaRPr>
          </a:p>
          <a:p>
            <a:r>
              <a:rPr lang="en-US" altLang="zh-CN" sz="800" b="1" dirty="0"/>
              <a:t>ELSEVIER SCI </a:t>
            </a:r>
            <a:r>
              <a:rPr lang="en-US" altLang="zh-CN" sz="800" b="1" dirty="0"/>
              <a:t>LTD (England)</a:t>
            </a:r>
          </a:p>
          <a:p>
            <a:r>
              <a:rPr lang="en-US" altLang="zh-CN" sz="800" b="1" dirty="0" smtClean="0"/>
              <a:t>20 </a:t>
            </a:r>
            <a:r>
              <a:rPr lang="en-US" altLang="zh-CN" sz="800" b="1" dirty="0"/>
              <a:t>issues/year</a:t>
            </a:r>
          </a:p>
          <a:p>
            <a:r>
              <a:rPr lang="en-US" altLang="zh-CN" sz="800" b="1" dirty="0"/>
              <a:t>IF_2018 = </a:t>
            </a:r>
            <a:r>
              <a:rPr lang="en-US" altLang="zh-CN" sz="800" b="1" dirty="0" smtClean="0"/>
              <a:t>13445/1699 </a:t>
            </a:r>
            <a:r>
              <a:rPr lang="en-US" altLang="zh-CN" sz="800" b="1" dirty="0"/>
              <a:t>= </a:t>
            </a:r>
            <a:r>
              <a:rPr lang="en-US" altLang="zh-CN" sz="800" b="1" dirty="0" smtClean="0">
                <a:solidFill>
                  <a:srgbClr val="0070C0"/>
                </a:solidFill>
              </a:rPr>
              <a:t>7.913</a:t>
            </a:r>
            <a:endParaRPr lang="en-US" altLang="zh-CN" sz="800" b="1" dirty="0">
              <a:solidFill>
                <a:srgbClr val="0070C0"/>
              </a:solidFill>
            </a:endParaRPr>
          </a:p>
          <a:p>
            <a:r>
              <a:rPr lang="en-US" altLang="zh-CN" sz="800" b="1" dirty="0"/>
              <a:t>Rank </a:t>
            </a:r>
            <a:r>
              <a:rPr lang="zh-CN" altLang="en-US" sz="800" b="1" dirty="0"/>
              <a:t>（</a:t>
            </a:r>
            <a:r>
              <a:rPr lang="en-US" altLang="zh-CN" sz="800" b="1" dirty="0"/>
              <a:t>Environ </a:t>
            </a:r>
            <a:r>
              <a:rPr lang="en-US" altLang="zh-CN" sz="800" b="1" dirty="0" err="1"/>
              <a:t>Sci</a:t>
            </a:r>
            <a:r>
              <a:rPr lang="en-US" altLang="zh-CN" sz="800" b="1" dirty="0"/>
              <a:t>-SCIE</a:t>
            </a:r>
            <a:r>
              <a:rPr lang="zh-CN" altLang="en-US" sz="800" b="1" dirty="0"/>
              <a:t>）</a:t>
            </a:r>
            <a:r>
              <a:rPr lang="en-US" altLang="zh-CN" sz="800" b="1" dirty="0"/>
              <a:t>= </a:t>
            </a:r>
            <a:r>
              <a:rPr lang="en-US" altLang="zh-CN" sz="800" b="1" dirty="0" smtClean="0">
                <a:solidFill>
                  <a:srgbClr val="0070C0"/>
                </a:solidFill>
              </a:rPr>
              <a:t>9</a:t>
            </a:r>
            <a:r>
              <a:rPr lang="en-US" altLang="zh-CN" sz="800" b="1" dirty="0" smtClean="0"/>
              <a:t>/251 </a:t>
            </a:r>
            <a:r>
              <a:rPr lang="en-US" altLang="zh-CN" sz="800" b="1" dirty="0"/>
              <a:t>(JCR Q1</a:t>
            </a:r>
            <a:r>
              <a:rPr lang="en-US" altLang="zh-CN" sz="800" b="1" dirty="0"/>
              <a:t>)</a:t>
            </a:r>
            <a:endParaRPr lang="zh-CN" altLang="en-US" sz="800" b="1" dirty="0"/>
          </a:p>
        </p:txBody>
      </p:sp>
      <p:sp>
        <p:nvSpPr>
          <p:cNvPr id="10" name="矩形 9"/>
          <p:cNvSpPr/>
          <p:nvPr/>
        </p:nvSpPr>
        <p:spPr>
          <a:xfrm>
            <a:off x="6876256" y="115467"/>
            <a:ext cx="1779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b="1" dirty="0" smtClean="0">
                <a:solidFill>
                  <a:srgbClr val="0070C0"/>
                </a:solidFill>
              </a:rPr>
              <a:t>Soil Biology &amp; Biochemistry</a:t>
            </a:r>
          </a:p>
          <a:p>
            <a:r>
              <a:rPr lang="en-US" altLang="zh-CN" sz="800" b="1" dirty="0" smtClean="0"/>
              <a:t>ELSEVIER </a:t>
            </a:r>
            <a:r>
              <a:rPr lang="en-US" altLang="zh-CN" sz="800" b="1" dirty="0"/>
              <a:t>SCIENCE </a:t>
            </a:r>
            <a:r>
              <a:rPr lang="en-US" altLang="zh-CN" sz="800" b="1" dirty="0"/>
              <a:t>BV (Netherlands)</a:t>
            </a:r>
          </a:p>
          <a:p>
            <a:r>
              <a:rPr lang="en-US" altLang="zh-CN" sz="800" b="1" dirty="0" smtClean="0"/>
              <a:t>12 </a:t>
            </a:r>
            <a:r>
              <a:rPr lang="en-US" altLang="zh-CN" sz="800" b="1" dirty="0"/>
              <a:t>issues/year</a:t>
            </a:r>
          </a:p>
          <a:p>
            <a:r>
              <a:rPr lang="en-US" altLang="zh-CN" sz="800" b="1" dirty="0"/>
              <a:t>IF_2018 = </a:t>
            </a:r>
            <a:r>
              <a:rPr lang="en-US" altLang="zh-CN" sz="800" b="1" dirty="0" smtClean="0"/>
              <a:t>3227/610 </a:t>
            </a:r>
            <a:r>
              <a:rPr lang="en-US" altLang="zh-CN" sz="800" b="1" dirty="0"/>
              <a:t>= </a:t>
            </a:r>
            <a:r>
              <a:rPr lang="en-US" altLang="zh-CN" sz="800" b="1" dirty="0" smtClean="0">
                <a:solidFill>
                  <a:srgbClr val="0070C0"/>
                </a:solidFill>
              </a:rPr>
              <a:t>5.290</a:t>
            </a:r>
          </a:p>
          <a:p>
            <a:r>
              <a:rPr lang="en-US" altLang="zh-CN" sz="800" b="1" dirty="0" smtClean="0"/>
              <a:t>Rank </a:t>
            </a:r>
            <a:r>
              <a:rPr lang="zh-CN" altLang="en-US" sz="800" b="1" dirty="0" smtClean="0"/>
              <a:t>（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Soil </a:t>
            </a:r>
            <a:r>
              <a:rPr lang="en-US" altLang="zh-CN" sz="800" b="1" dirty="0" err="1">
                <a:solidFill>
                  <a:srgbClr val="FF0000"/>
                </a:solidFill>
              </a:rPr>
              <a:t>Sci</a:t>
            </a:r>
            <a:r>
              <a:rPr lang="en-US" altLang="zh-CN" sz="800" b="1" dirty="0">
                <a:solidFill>
                  <a:srgbClr val="FF0000"/>
                </a:solidFill>
              </a:rPr>
              <a:t>-SCIE</a:t>
            </a:r>
            <a:r>
              <a:rPr lang="zh-CN" altLang="en-US" sz="800" b="1" dirty="0"/>
              <a:t>）</a:t>
            </a:r>
            <a:r>
              <a:rPr lang="en-US" altLang="zh-CN" sz="800" b="1" dirty="0"/>
              <a:t>= 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1/35</a:t>
            </a:r>
            <a:r>
              <a:rPr lang="en-US" altLang="zh-CN" sz="800" b="1" dirty="0" smtClean="0"/>
              <a:t> </a:t>
            </a:r>
            <a:r>
              <a:rPr lang="en-US" altLang="zh-CN" sz="800" b="1" dirty="0"/>
              <a:t>(JCR Q1</a:t>
            </a:r>
            <a:r>
              <a:rPr lang="en-US" altLang="zh-CN" sz="800" b="1" dirty="0" smtClean="0"/>
              <a:t>)</a:t>
            </a:r>
            <a:endParaRPr lang="zh-CN" altLang="en-US" sz="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21"/>
          <a:stretch/>
        </p:blipFill>
        <p:spPr bwMode="auto">
          <a:xfrm>
            <a:off x="2428351" y="915566"/>
            <a:ext cx="1755641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351" y="2327266"/>
            <a:ext cx="1684214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 flipV="1">
            <a:off x="298141" y="1419622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394431" y="1419622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19808" y="2859782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373488" y="2859782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96151" y="3048186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373488" y="3593712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377667" y="3807778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373488" y="3983663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363012" y="4391123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3528" y="3048186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3822" y="3224419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29805" y="3403891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43822" y="3879786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33623" y="4095721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23528" y="4304155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27445" y="4492559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13"/>
          <a:stretch/>
        </p:blipFill>
        <p:spPr bwMode="auto">
          <a:xfrm>
            <a:off x="4585369" y="915566"/>
            <a:ext cx="1711721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370033"/>
            <a:ext cx="1584749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直接箭头连接符 30"/>
          <p:cNvCxnSpPr/>
          <p:nvPr/>
        </p:nvCxnSpPr>
        <p:spPr>
          <a:xfrm flipV="1">
            <a:off x="4505325" y="1415689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484382" y="2855849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447131" y="3764974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451372" y="3967961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442952" y="4870098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67"/>
          <a:stretch/>
        </p:blipFill>
        <p:spPr bwMode="auto">
          <a:xfrm>
            <a:off x="6888268" y="915566"/>
            <a:ext cx="1767642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59" y="2376583"/>
            <a:ext cx="1548985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直接箭头连接符 37"/>
          <p:cNvCxnSpPr/>
          <p:nvPr/>
        </p:nvCxnSpPr>
        <p:spPr>
          <a:xfrm flipV="1">
            <a:off x="6907398" y="2859782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915107" y="4659982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827490" y="1419622"/>
            <a:ext cx="175234" cy="720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0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9"/>
          <a:stretch/>
        </p:blipFill>
        <p:spPr bwMode="auto">
          <a:xfrm>
            <a:off x="6372200" y="6622200"/>
            <a:ext cx="1776648" cy="526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195735" y="195486"/>
            <a:ext cx="4392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Journal Relationships</a:t>
            </a:r>
          </a:p>
          <a:p>
            <a:pPr algn="ctr"/>
            <a:r>
              <a:rPr lang="en-US" altLang="zh-CN" sz="1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200" dirty="0" smtClean="0"/>
              <a:t>(An example of </a:t>
            </a:r>
            <a:r>
              <a:rPr lang="en-US" altLang="zh-CN" sz="1200" i="1" dirty="0" smtClean="0"/>
              <a:t>Environmental </a:t>
            </a:r>
            <a:r>
              <a:rPr lang="en-US" altLang="zh-CN" sz="1200" i="1" dirty="0"/>
              <a:t>Science &amp; </a:t>
            </a:r>
            <a:r>
              <a:rPr lang="en-US" altLang="zh-CN" sz="1200" i="1" dirty="0" smtClean="0"/>
              <a:t>Technology</a:t>
            </a:r>
            <a:r>
              <a:rPr lang="en-US" altLang="zh-CN" sz="1200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699542"/>
            <a:ext cx="5112000" cy="207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859784"/>
            <a:ext cx="5112000" cy="193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53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228</Words>
  <Application>Microsoft Office PowerPoint</Application>
  <PresentationFormat>全屏显示(16:9)</PresentationFormat>
  <Paragraphs>42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Wei-Ping</dc:creator>
  <cp:lastModifiedBy>Wei-Ping</cp:lastModifiedBy>
  <cp:revision>44</cp:revision>
  <dcterms:created xsi:type="dcterms:W3CDTF">2020-05-21T09:38:40Z</dcterms:created>
  <dcterms:modified xsi:type="dcterms:W3CDTF">2020-05-22T10:23:04Z</dcterms:modified>
</cp:coreProperties>
</file>