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5815" y="414655"/>
            <a:ext cx="5163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表一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海洋相关研究所之间的比较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88925" y="937260"/>
          <a:ext cx="11464925" cy="54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2768600"/>
                <a:gridCol w="1054735"/>
                <a:gridCol w="6281420"/>
              </a:tblGrid>
              <a:tr h="362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一级机构名称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二级机构名称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所在地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133731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中国科学院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中国科学院海洋研究所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（简称：中科院海洋所）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The Institute of Oceanology, Chinese Academy of Sciences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山东省青岛市南海路7号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始建于：1950年8月1日；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主管部门：中国科学院；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现有中科院院士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：秦蕴珊、郑守仪、胡敦欣、穆穆；工程院院士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：张福绥、</a:t>
                      </a:r>
                      <a:r>
                        <a:rPr lang="zh-CN" alt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侯保荣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en-US" altLang="zh-CN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关联学术期刊：《海洋科学》、《中国海洋湖沼学报》（英文版）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Chinese Journal of Oceanology and Limnology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、《海洋与湖沼》、《海洋科学集刊》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en-US" altLang="zh-CN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科考船：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“科学一号”轮、“科学三号”轮、“创新”轮。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104965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中国科学院南海海洋研究所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（简称：南海海洋所）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South China Sea Institute of Oceanology,Chinese Academy of Sciences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广东省广州市海珠区新港西路164号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始建于：195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主管部门：中国科学院；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现有中国工程院院士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人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张偲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;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关联学术期刊：《热带海洋学报》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;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科考船：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“实验1”号、“实验2”号和“实验3”号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86931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中国水产科学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研究院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（除了黄海所、东海所、南海所，还有长江水产研究所、珠江水产研究所等）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中国水产科学研究院黄海水产研究所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（简称：黄海所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黄海水产所）</a:t>
                      </a:r>
                      <a:endParaRPr lang="zh-CN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Yellow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Sea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Fisheries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Research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Institute,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Chinese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Academy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Of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Fishery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Sciences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山东省青岛市南京路106号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成立于：19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47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主管部门：中国水产科学研究院；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现有中科院院士4人：</a:t>
                      </a:r>
                      <a:r>
                        <a:rPr lang="zh-CN" alt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赵法箴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、唐启升、雷霁霖、陈松林；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关联学术期刊：《渔业科学进展》。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82804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中国水产科学研究院东海水产研究所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（简称：东海所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东海水产所）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East China Sea Fishery Research Institute， Chinese Academy of Fishery Sciences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上海市杨浦区军工路300号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成立于：19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58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主管部门为中国水产科学研究院；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关联学术期刊：《海洋渔业》、《渔业信息与战略》。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92011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中国水产科学研究院南海水产研究所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（简称：南海所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南海水产所）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South China Sea Fisheries Research Institute,Chinese Academy of Fishery Sciences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广东省广州市海珠区新港西路231号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成立于：19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53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13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主管部门：中国水产科学研究院；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关联学术期刊：《南方水产科学》。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5815" y="244475"/>
            <a:ext cx="5163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表一（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续）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海洋相关研究所之间的比较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17525" y="775335"/>
          <a:ext cx="11156950" cy="581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340"/>
                <a:gridCol w="2334895"/>
                <a:gridCol w="1386205"/>
                <a:gridCol w="6112510"/>
              </a:tblGrid>
              <a:tr h="388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一级机构名称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二级机构名称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所在地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1545590">
                <a:tc rowSpan="4">
                  <a:txBody>
                    <a:bodyPr/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自然资源部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自然资源部第一海洋研究所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（简称：海洋一所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FIO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First Institute of Oceanography,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Ministry of Natural Resources (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MNR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0" algn="ctr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山东省青岛市崂山区仙霞岭路6号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成立于：1958年；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主管部门：中华人民共和国自然资源部；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现有中科院院士1人：巢纪平（双聘）；工程院院士4人：丁德文（专职）、方国洪（专职）、袁业立（专职）、黄锷（外籍）;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关联学术期刊：《海洋科学进展》、《海岸工程》;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科考船：“向阳红01号”、“向阳红18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号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”、“近海科考01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号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”科考船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2018年3月，国家海洋局并入自然资源部，研究所更名为自然资源部第一海洋研究所。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137414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自然资源部第二海洋研究所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（简称：海洋二所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SIO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Second Institute 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Oceanography,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MNR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浙江省杭州市西湖区保俶北路36号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成立于：19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66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主管部门：中华人民共和国自然资源部；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现有中科院院士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人：苏纪兰、陈大可；工程院院士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人：：金翔龙、潘德炉、李家彪;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关联学术期刊：《海洋学研究》;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科考船：“向阳红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号”科考船、“大洋号”大洋综合资源调查船。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2018年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月，国家海洋局第二海洋研究所更名为自然资源部第二海洋研究所。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13398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自然资源部第三海洋研究所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（简称：海洋三所</a:t>
                      </a:r>
                      <a:r>
                        <a:rPr lang="en-US" altLang="zh-CN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TIO</a:t>
                      </a: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Third Institute Of Oceanography,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MNR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福建省厦门市大学路178号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成立于：195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主管部门：中华人民共和国自然资源部；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现有中国工程院院士1人：徐洵（专职）;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关联学术期刊：《应用海洋学学报》;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科考船：“向阳红0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号”科考船。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2018年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月，国家海洋局第三海洋研究所更名为自然资源部第三海洋研究所。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11684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自然资源部第四海洋研究所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zh-CN" altLang="en-US" sz="1200" b="1">
                          <a:solidFill>
                            <a:srgbClr val="00B0F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（简称：海洋四所）</a:t>
                      </a:r>
                      <a:endParaRPr lang="zh-CN" altLang="en-US" sz="1200" b="1">
                        <a:solidFill>
                          <a:srgbClr val="00B0F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Fourth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Institute Of Oceanography,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MNR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ClrTx/>
                        <a:buSzTx/>
                        <a:buNone/>
                      </a:pP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ClrTx/>
                        <a:buSzTx/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广西壮族自治区北海市银海区新世纪大道26号（广西北海海洋产业科技园区）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2018年9月揭牌，2020年1月正式运行。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由自然资源部和广西壮族自治区人民政府共建。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71450" indent="-1714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海洋四所，加挂“中国—东盟国家海洋科技联合研发中心”牌子。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7130" y="0"/>
            <a:ext cx="8174355" cy="684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5935" y="768350"/>
            <a:ext cx="1352550" cy="82994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gradFill>
              <a:gsLst>
                <a:gs pos="0">
                  <a:srgbClr val="00B0F0"/>
                </a:gs>
                <a:gs pos="42000">
                  <a:schemeClr val="accent2"/>
                </a:gs>
                <a:gs pos="100000">
                  <a:schemeClr val="accent2"/>
                </a:gs>
              </a:gsLst>
              <a:lin ang="16560000" scaled="1"/>
            </a:gra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青岛：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中科院海洋所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黄海水产所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海洋一所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0015" y="1341755"/>
            <a:ext cx="433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chemeClr val="bg1"/>
                </a:solidFill>
              </a:rPr>
              <a:t>青岛</a:t>
            </a:r>
            <a:endParaRPr lang="zh-CN" altLang="en-US" sz="8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4555" y="2329180"/>
            <a:ext cx="1109980" cy="46037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上海：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东海水产所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114925" y="5127625"/>
            <a:ext cx="1430020" cy="70167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solidFill>
              <a:schemeClr val="accent2"/>
            </a:solidFill>
          </a:ln>
        </p:spPr>
        <p:txBody>
          <a:bodyPr wrap="square" rtlCol="0" anchor="t">
            <a:noAutofit/>
          </a:bodyPr>
          <a:p>
            <a:r>
              <a:rPr lang="en-US" altLang="zh-CN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广州</a:t>
            </a:r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中科院南海海洋所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南海水产所</a:t>
            </a:r>
            <a:endParaRPr lang="zh-CN" altLang="en-US" sz="12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6975475" y="3004185"/>
            <a:ext cx="1039495" cy="46037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杭州：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海洋二所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6604635" y="4667250"/>
            <a:ext cx="1033780" cy="46037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厦门：</a:t>
            </a:r>
            <a:endParaRPr lang="zh-CN" altLang="en-US" sz="120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海洋三所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190615" y="4756150"/>
            <a:ext cx="433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chemeClr val="bg1"/>
                </a:solidFill>
              </a:rPr>
              <a:t>厦门</a:t>
            </a:r>
            <a:endParaRPr lang="zh-CN" altLang="en-US" sz="800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4010660" y="5638800"/>
            <a:ext cx="800100" cy="460375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</a:t>
            </a:r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北海：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海洋四所</a:t>
            </a:r>
            <a:endParaRPr lang="zh-CN" altLang="en-US" sz="12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3684905" y="5671185"/>
            <a:ext cx="433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chemeClr val="bg1"/>
                </a:solidFill>
              </a:rPr>
              <a:t>北海</a:t>
            </a:r>
            <a:endParaRPr lang="zh-CN" altLang="en-US" sz="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7dfae8e-086e-483e-8885-7e35b2de676c}"/>
  <p:tag name="TABLE_ENDDRAG_ORIGIN_RECT" val="902*498"/>
  <p:tag name="TABLE_ENDDRAG_RECT" val="22*39*902*498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jk4NWJiZTMwNDM1NWJlNWI2YWEyNTBmNGE0MTAxOTcifQ=="/>
</p:tagLst>
</file>

<file path=ppt/tags/tag2.xml><?xml version="1.0" encoding="utf-8"?>
<p:tagLst xmlns:p="http://schemas.openxmlformats.org/presentationml/2006/main">
  <p:tag name="KSO_WM_UNIT_TABLE_BEAUTIFY" val="smartTable{47dfae8e-086e-483e-8885-7e35b2de676c}"/>
  <p:tag name="TABLE_ENDDRAG_ORIGIN_RECT" val="878*500"/>
  <p:tag name="TABLE_ENDDRAG_RECT" val="38*42*878*500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演示</Application>
  <PresentationFormat>宽屏</PresentationFormat>
  <Paragraphs>177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meiwe</dc:creator>
  <cp:lastModifiedBy>梅卫平</cp:lastModifiedBy>
  <cp:revision>29</cp:revision>
  <dcterms:created xsi:type="dcterms:W3CDTF">2023-04-10T09:14:00Z</dcterms:created>
  <dcterms:modified xsi:type="dcterms:W3CDTF">2023-04-11T03:42:19Z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ED16B047388C4804BA515322E7B39CF4</vt:lpwstr>
  </property>
  <property fmtid="{D5CDD505-2E9C-101B-9397-08002B2CF9AE}" pid="3" name="KSOProductBuildVer">
    <vt:lpwstr>2052-11.1.0.13703</vt:lpwstr>
  </property>
</Properties>
</file>