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9" r:id="rId2"/>
  </p:sldIdLst>
  <p:sldSz cx="9144000" cy="6858000" type="screen4x3"/>
  <p:notesSz cx="70104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huda Perry" initials="YP" lastIdx="1" clrIdx="0">
    <p:extLst>
      <p:ext uri="{19B8F6BF-5375-455C-9EA6-DF929625EA0E}">
        <p15:presenceInfo xmlns:p15="http://schemas.microsoft.com/office/powerpoint/2012/main" userId="S::yehuda.perry@xbris.com::db083896-e356-4cdf-9883-73c23ec9a44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EAEAEA"/>
    <a:srgbClr val="FFFF00"/>
    <a:srgbClr val="0316A1"/>
    <a:srgbClr val="FF0000"/>
    <a:srgbClr val="6600CC"/>
    <a:srgbClr val="57A3B5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06" autoAdjust="0"/>
    <p:restoredTop sz="91478"/>
  </p:normalViewPr>
  <p:slideViewPr>
    <p:cSldViewPr>
      <p:cViewPr varScale="1">
        <p:scale>
          <a:sx n="125" d="100"/>
          <a:sy n="125" d="100"/>
        </p:scale>
        <p:origin x="25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>
            <a:extLst>
              <a:ext uri="{FF2B5EF4-FFF2-40B4-BE49-F238E27FC236}">
                <a16:creationId xmlns:a16="http://schemas.microsoft.com/office/drawing/2014/main" id="{2BE5F456-6061-4B4B-AB05-153ED6EA6B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1027">
            <a:extLst>
              <a:ext uri="{FF2B5EF4-FFF2-40B4-BE49-F238E27FC236}">
                <a16:creationId xmlns:a16="http://schemas.microsoft.com/office/drawing/2014/main" id="{BCAACD89-E62B-4DA3-A9CA-57C667520B7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1028">
            <a:extLst>
              <a:ext uri="{FF2B5EF4-FFF2-40B4-BE49-F238E27FC236}">
                <a16:creationId xmlns:a16="http://schemas.microsoft.com/office/drawing/2014/main" id="{FD7DA3E1-8FCE-4E24-BA94-680E37456AC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1029">
            <a:extLst>
              <a:ext uri="{FF2B5EF4-FFF2-40B4-BE49-F238E27FC236}">
                <a16:creationId xmlns:a16="http://schemas.microsoft.com/office/drawing/2014/main" id="{6C0471F6-F19F-468F-9D8B-20AEA5EECA1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372FD3-973E-4435-85B9-94EFD56D7E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26B58C2-2CC5-4894-8F5B-7107A3D446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C151F2D-D4F0-4F1E-9ECF-5E49D39675D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2D09BD21-FE61-4D75-B537-6DF0490E53F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A3AB3E43-BB95-4AF4-943C-F47387EAED5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0075"/>
            <a:ext cx="51403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8EB29A15-B26D-4E82-8C72-156354EB09B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1CD8896-E48C-4ABA-A638-0C207AA6AC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201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43F8E956-4CE0-4599-A93E-D5E67635743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C117EC9-0DD6-4EB2-B7C7-5B73AD007E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F1991C-74E6-4B7B-A08F-DEF747D052B2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657AD513-3819-4F33-B158-742734183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41912" cy="4173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17" tIns="51717" rIns="101817" bIns="51717"/>
          <a:lstStyle/>
          <a:p>
            <a:endParaRPr lang="en-US" altLang="en-US" dirty="0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0F21B849-D048-4889-8504-4B21A93787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9613"/>
            <a:ext cx="4605337" cy="34544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452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432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3946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3915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727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614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874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635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468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508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92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66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981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>
            <a:extLst>
              <a:ext uri="{FF2B5EF4-FFF2-40B4-BE49-F238E27FC236}">
                <a16:creationId xmlns:a16="http://schemas.microsoft.com/office/drawing/2014/main" id="{A0E8358A-5907-4EB2-AAEE-837ADD87A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E8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4E452826-D419-47AA-A318-C4C5AE151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A76115A6-658F-4647-834A-516FD4A66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C35CB985-E920-44B2-9767-1A913D97E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90401"/>
            <a:ext cx="9144000" cy="38100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6147" name="Line 9">
            <a:extLst>
              <a:ext uri="{FF2B5EF4-FFF2-40B4-BE49-F238E27FC236}">
                <a16:creationId xmlns:a16="http://schemas.microsoft.com/office/drawing/2014/main" id="{3A9E674F-9BAD-4B03-97D1-82B48909B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3700" y="1397000"/>
            <a:ext cx="0" cy="4673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Line 10">
            <a:extLst>
              <a:ext uri="{FF2B5EF4-FFF2-40B4-BE49-F238E27FC236}">
                <a16:creationId xmlns:a16="http://schemas.microsoft.com/office/drawing/2014/main" id="{CBC7727D-26F3-4E8D-AAE9-D5C386A06C7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045200"/>
            <a:ext cx="9144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Rectangle 11">
            <a:extLst>
              <a:ext uri="{FF2B5EF4-FFF2-40B4-BE49-F238E27FC236}">
                <a16:creationId xmlns:a16="http://schemas.microsoft.com/office/drawing/2014/main" id="{2E8B915A-C6A6-4C0A-A134-EA4BB449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62050"/>
            <a:ext cx="14478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ctr" defTabSz="885825">
              <a:defRPr/>
            </a:pPr>
            <a:r>
              <a:rPr lang="en-US" sz="13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DEFINE</a:t>
            </a:r>
          </a:p>
        </p:txBody>
      </p:sp>
      <p:sp>
        <p:nvSpPr>
          <p:cNvPr id="19468" name="Rectangle 12">
            <a:extLst>
              <a:ext uri="{FF2B5EF4-FFF2-40B4-BE49-F238E27FC236}">
                <a16:creationId xmlns:a16="http://schemas.microsoft.com/office/drawing/2014/main" id="{7BC68D94-6090-4A94-BC9A-8A37A4A6F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1162050"/>
            <a:ext cx="13716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ctr" defTabSz="885825">
              <a:defRPr/>
            </a:pPr>
            <a:r>
              <a:rPr lang="en-US" sz="13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MEASURE</a:t>
            </a:r>
          </a:p>
        </p:txBody>
      </p:sp>
      <p:sp>
        <p:nvSpPr>
          <p:cNvPr id="6151" name="Rectangle 13">
            <a:extLst>
              <a:ext uri="{FF2B5EF4-FFF2-40B4-BE49-F238E27FC236}">
                <a16:creationId xmlns:a16="http://schemas.microsoft.com/office/drawing/2014/main" id="{A2F3F2C9-80D5-4FBD-99C1-1BE705972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1430338"/>
            <a:ext cx="985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52" name="Rectangle 14">
            <a:extLst>
              <a:ext uri="{FF2B5EF4-FFF2-40B4-BE49-F238E27FC236}">
                <a16:creationId xmlns:a16="http://schemas.microsoft.com/office/drawing/2014/main" id="{B6706955-AEA4-4711-937E-66D3F47A8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900" y="1265238"/>
            <a:ext cx="7969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53" name="Rectangle 15">
            <a:extLst>
              <a:ext uri="{FF2B5EF4-FFF2-40B4-BE49-F238E27FC236}">
                <a16:creationId xmlns:a16="http://schemas.microsoft.com/office/drawing/2014/main" id="{9FEF25E4-F506-4C0B-9B1B-C8355F4E9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8" y="1252538"/>
            <a:ext cx="7969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8" name="Text Box 16">
            <a:extLst>
              <a:ext uri="{FF2B5EF4-FFF2-40B4-BE49-F238E27FC236}">
                <a16:creationId xmlns:a16="http://schemas.microsoft.com/office/drawing/2014/main" id="{4DE15799-8697-461D-8C08-A38F2E2C9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684" y="27563"/>
            <a:ext cx="7035800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n>
                  <a:solidFill>
                    <a:schemeClr val="tx1"/>
                  </a:solidFill>
                </a:ln>
                <a:latin typeface="Arial" charset="0"/>
              </a:rPr>
              <a:t>Process Improvement– Cycle Time: Livingston, NJ – Winston-Salem, NC</a:t>
            </a:r>
          </a:p>
          <a:p>
            <a:pPr algn="ctr">
              <a:defRPr/>
            </a:pPr>
            <a:r>
              <a:rPr lang="en-US" sz="1400" b="1" dirty="0">
                <a:ln>
                  <a:solidFill>
                    <a:schemeClr val="tx1"/>
                  </a:solidFill>
                </a:ln>
                <a:latin typeface="Arial" charset="0"/>
              </a:rPr>
              <a:t>Improving Traveling Time/Earning USD due to Imp. Traveling Time</a:t>
            </a:r>
          </a:p>
          <a:p>
            <a:pPr algn="ctr">
              <a:defRPr/>
            </a:pPr>
            <a:endParaRPr lang="en-US" sz="1400" b="1" dirty="0">
              <a:ln>
                <a:solidFill>
                  <a:schemeClr val="tx1"/>
                </a:solidFill>
              </a:ln>
              <a:latin typeface="Arial" charset="0"/>
            </a:endParaRPr>
          </a:p>
        </p:txBody>
      </p:sp>
      <p:sp>
        <p:nvSpPr>
          <p:cNvPr id="6155" name="Text Box 17">
            <a:extLst>
              <a:ext uri="{FF2B5EF4-FFF2-40B4-BE49-F238E27FC236}">
                <a16:creationId xmlns:a16="http://schemas.microsoft.com/office/drawing/2014/main" id="{5CBE8CB4-4EC1-43DF-86E2-E3A2C63F5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54" y="764586"/>
            <a:ext cx="1143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dirty="0">
                <a:latin typeface="Arial" panose="020B0604020202020204" pitchFamily="34" charset="0"/>
              </a:rPr>
              <a:t>Proj.  Launch: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sp>
        <p:nvSpPr>
          <p:cNvPr id="6156" name="Rectangle 19">
            <a:extLst>
              <a:ext uri="{FF2B5EF4-FFF2-40B4-BE49-F238E27FC236}">
                <a16:creationId xmlns:a16="http://schemas.microsoft.com/office/drawing/2014/main" id="{4897EFF1-8563-49C4-83F4-B85946113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7100" y="1265238"/>
            <a:ext cx="7969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57" name="Rectangle 20">
            <a:extLst>
              <a:ext uri="{FF2B5EF4-FFF2-40B4-BE49-F238E27FC236}">
                <a16:creationId xmlns:a16="http://schemas.microsoft.com/office/drawing/2014/main" id="{B75C8EEF-DF99-447F-B60F-C8D4274E4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1863" y="1274763"/>
            <a:ext cx="7969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58" name="Text Box 21">
            <a:extLst>
              <a:ext uri="{FF2B5EF4-FFF2-40B4-BE49-F238E27FC236}">
                <a16:creationId xmlns:a16="http://schemas.microsoft.com/office/drawing/2014/main" id="{DBFB222D-5EDD-4CC7-8124-0FE6F4C5B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129" y="764555"/>
            <a:ext cx="619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 dirty="0">
                <a:latin typeface="Arial" panose="020B0604020202020204" pitchFamily="34" charset="0"/>
              </a:rPr>
              <a:t>Define: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6159" name="Text Box 22">
            <a:extLst>
              <a:ext uri="{FF2B5EF4-FFF2-40B4-BE49-F238E27FC236}">
                <a16:creationId xmlns:a16="http://schemas.microsoft.com/office/drawing/2014/main" id="{929B6167-75AB-4F0F-B75A-6E652ED77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882" y="774526"/>
            <a:ext cx="746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 dirty="0">
                <a:latin typeface="Arial" panose="020B0604020202020204" pitchFamily="34" charset="0"/>
              </a:rPr>
              <a:t>Measure: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6160" name="Text Box 23">
            <a:extLst>
              <a:ext uri="{FF2B5EF4-FFF2-40B4-BE49-F238E27FC236}">
                <a16:creationId xmlns:a16="http://schemas.microsoft.com/office/drawing/2014/main" id="{29828343-E109-4E7A-ABBE-81CC06D0D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774526"/>
            <a:ext cx="71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 dirty="0">
                <a:latin typeface="Arial" panose="020B0604020202020204" pitchFamily="34" charset="0"/>
              </a:rPr>
              <a:t>Analyze: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6161" name="Text Box 24">
            <a:extLst>
              <a:ext uri="{FF2B5EF4-FFF2-40B4-BE49-F238E27FC236}">
                <a16:creationId xmlns:a16="http://schemas.microsoft.com/office/drawing/2014/main" id="{2F8B08E9-BFED-420A-BAC5-E796630F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774526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latin typeface="Arial" panose="020B0604020202020204" pitchFamily="34" charset="0"/>
              </a:rPr>
              <a:t>Control: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6162" name="Text Box 25">
            <a:extLst>
              <a:ext uri="{FF2B5EF4-FFF2-40B4-BE49-F238E27FC236}">
                <a16:creationId xmlns:a16="http://schemas.microsoft.com/office/drawing/2014/main" id="{357BF1C5-FA8B-4292-9CE2-2EC59FEB4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774526"/>
            <a:ext cx="725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latin typeface="Arial" panose="020B0604020202020204" pitchFamily="34" charset="0"/>
              </a:rPr>
              <a:t>Improve: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6164" name="Line 32">
            <a:extLst>
              <a:ext uri="{FF2B5EF4-FFF2-40B4-BE49-F238E27FC236}">
                <a16:creationId xmlns:a16="http://schemas.microsoft.com/office/drawing/2014/main" id="{1A259B1E-3CB0-4AD4-BAEC-37D5EBABEC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86038" y="807864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Line 33">
            <a:extLst>
              <a:ext uri="{FF2B5EF4-FFF2-40B4-BE49-F238E27FC236}">
                <a16:creationId xmlns:a16="http://schemas.microsoft.com/office/drawing/2014/main" id="{D29B8F67-51D3-4CA0-BD0B-EB50A7C52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790401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Line 34">
            <a:extLst>
              <a:ext uri="{FF2B5EF4-FFF2-40B4-BE49-F238E27FC236}">
                <a16:creationId xmlns:a16="http://schemas.microsoft.com/office/drawing/2014/main" id="{CB42DA79-8698-438D-AC04-9E7BBF182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1275" y="807864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Line 35">
            <a:extLst>
              <a:ext uri="{FF2B5EF4-FFF2-40B4-BE49-F238E27FC236}">
                <a16:creationId xmlns:a16="http://schemas.microsoft.com/office/drawing/2014/main" id="{76EC2CE1-C97D-4ECE-AC22-D54F12D1B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790401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Line 36">
            <a:extLst>
              <a:ext uri="{FF2B5EF4-FFF2-40B4-BE49-F238E27FC236}">
                <a16:creationId xmlns:a16="http://schemas.microsoft.com/office/drawing/2014/main" id="{9043977A-C8C7-4B49-871F-6E5AE08832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7882" y="77214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5" name="Rectangle 39">
            <a:extLst>
              <a:ext uri="{FF2B5EF4-FFF2-40B4-BE49-F238E27FC236}">
                <a16:creationId xmlns:a16="http://schemas.microsoft.com/office/drawing/2014/main" id="{B99ECBCC-50E2-4709-9D2C-D57273623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5" y="1162050"/>
            <a:ext cx="13716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ctr" defTabSz="885825">
              <a:defRPr/>
            </a:pPr>
            <a:r>
              <a:rPr lang="en-US" sz="1300" b="1" u="sng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ANALYZE</a:t>
            </a:r>
          </a:p>
        </p:txBody>
      </p:sp>
      <p:sp>
        <p:nvSpPr>
          <p:cNvPr id="19496" name="Rectangle 40">
            <a:extLst>
              <a:ext uri="{FF2B5EF4-FFF2-40B4-BE49-F238E27FC236}">
                <a16:creationId xmlns:a16="http://schemas.microsoft.com/office/drawing/2014/main" id="{FC221E70-D086-4FDF-998F-E0561D8AF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25" y="1162050"/>
            <a:ext cx="13716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ctr" defTabSz="885825">
              <a:defRPr/>
            </a:pPr>
            <a:r>
              <a:rPr lang="en-US" sz="1300" b="1" u="sng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IMPROVE</a:t>
            </a:r>
          </a:p>
        </p:txBody>
      </p:sp>
      <p:sp>
        <p:nvSpPr>
          <p:cNvPr id="6172" name="Line 43">
            <a:extLst>
              <a:ext uri="{FF2B5EF4-FFF2-40B4-BE49-F238E27FC236}">
                <a16:creationId xmlns:a16="http://schemas.microsoft.com/office/drawing/2014/main" id="{C813CA77-63F9-460E-9888-1B5544D301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447800"/>
            <a:ext cx="38100" cy="4597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4" name="Text Box 46">
            <a:extLst>
              <a:ext uri="{FF2B5EF4-FFF2-40B4-BE49-F238E27FC236}">
                <a16:creationId xmlns:a16="http://schemas.microsoft.com/office/drawing/2014/main" id="{75113DE7-6F71-42CF-8625-6D650D2EF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8165" y="458614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200" dirty="0">
                <a:solidFill>
                  <a:schemeClr val="tx2"/>
                </a:solidFill>
                <a:latin typeface="Arial" panose="020B0604020202020204" pitchFamily="34" charset="0"/>
              </a:rPr>
              <a:t>Process owner: Yehuda Perry</a:t>
            </a:r>
          </a:p>
        </p:txBody>
      </p:sp>
      <p:sp>
        <p:nvSpPr>
          <p:cNvPr id="6175" name="Line 54">
            <a:extLst>
              <a:ext uri="{FF2B5EF4-FFF2-40B4-BE49-F238E27FC236}">
                <a16:creationId xmlns:a16="http://schemas.microsoft.com/office/drawing/2014/main" id="{DE5B32C4-46E4-47D8-8E78-0614FF1D1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8200" y="1346200"/>
            <a:ext cx="0" cy="4724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6" name="Line 77">
            <a:extLst>
              <a:ext uri="{FF2B5EF4-FFF2-40B4-BE49-F238E27FC236}">
                <a16:creationId xmlns:a16="http://schemas.microsoft.com/office/drawing/2014/main" id="{341AD6B7-8FED-4B4E-B8D4-99C1BB541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5046663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4" name="Rectangle 78">
            <a:extLst>
              <a:ext uri="{FF2B5EF4-FFF2-40B4-BE49-F238E27FC236}">
                <a16:creationId xmlns:a16="http://schemas.microsoft.com/office/drawing/2014/main" id="{7D15BEB5-BA90-479D-9E9B-D65EE4155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070" y="5456093"/>
            <a:ext cx="2445381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88900" tIns="44450" rIns="88900" bIns="44450">
            <a:spAutoFit/>
          </a:bodyPr>
          <a:lstStyle/>
          <a:p>
            <a:pPr algn="ctr" defTabSz="885825">
              <a:defRPr/>
            </a:pPr>
            <a:r>
              <a:rPr lang="en-US" sz="13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CONTROL – Changes to be made</a:t>
            </a:r>
          </a:p>
        </p:txBody>
      </p:sp>
      <p:sp>
        <p:nvSpPr>
          <p:cNvPr id="6179" name="Text Box 39">
            <a:extLst>
              <a:ext uri="{FF2B5EF4-FFF2-40B4-BE49-F238E27FC236}">
                <a16:creationId xmlns:a16="http://schemas.microsoft.com/office/drawing/2014/main" id="{C89FAA86-7A30-491E-8CE0-B07CD3D73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583" y="950730"/>
            <a:ext cx="8515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 dirty="0">
                <a:latin typeface="Arial" panose="020B0604020202020204" pitchFamily="34" charset="0"/>
              </a:rPr>
              <a:t>October 12</a:t>
            </a:r>
          </a:p>
        </p:txBody>
      </p:sp>
      <p:sp>
        <p:nvSpPr>
          <p:cNvPr id="6180" name="Text Box 39">
            <a:extLst>
              <a:ext uri="{FF2B5EF4-FFF2-40B4-BE49-F238E27FC236}">
                <a16:creationId xmlns:a16="http://schemas.microsoft.com/office/drawing/2014/main" id="{CE810726-3549-40C5-8D7C-BE44969B6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026" y="931538"/>
            <a:ext cx="84510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 dirty="0">
                <a:latin typeface="Arial" panose="020B0604020202020204" pitchFamily="34" charset="0"/>
              </a:rPr>
              <a:t>November </a:t>
            </a:r>
          </a:p>
        </p:txBody>
      </p:sp>
      <p:sp>
        <p:nvSpPr>
          <p:cNvPr id="6181" name="Text Box 39">
            <a:extLst>
              <a:ext uri="{FF2B5EF4-FFF2-40B4-BE49-F238E27FC236}">
                <a16:creationId xmlns:a16="http://schemas.microsoft.com/office/drawing/2014/main" id="{0770E979-2D9F-45A7-8158-F2C60CA36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4185" y="945554"/>
            <a:ext cx="160060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dirty="0">
                <a:latin typeface="Arial" panose="020B0604020202020204" pitchFamily="34" charset="0"/>
              </a:rPr>
              <a:t>09/24/2019 – 12/08/2019</a:t>
            </a:r>
          </a:p>
        </p:txBody>
      </p:sp>
      <p:sp>
        <p:nvSpPr>
          <p:cNvPr id="6182" name="Text Box 39">
            <a:extLst>
              <a:ext uri="{FF2B5EF4-FFF2-40B4-BE49-F238E27FC236}">
                <a16:creationId xmlns:a16="http://schemas.microsoft.com/office/drawing/2014/main" id="{1EB64E88-6272-47C9-9950-92854EE8D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942801"/>
            <a:ext cx="81945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 dirty="0">
                <a:latin typeface="Arial" panose="020B0604020202020204" pitchFamily="34" charset="0"/>
              </a:rPr>
              <a:t>10/30/2019</a:t>
            </a:r>
          </a:p>
        </p:txBody>
      </p:sp>
      <p:sp>
        <p:nvSpPr>
          <p:cNvPr id="6183" name="Text Box 39">
            <a:extLst>
              <a:ext uri="{FF2B5EF4-FFF2-40B4-BE49-F238E27FC236}">
                <a16:creationId xmlns:a16="http://schemas.microsoft.com/office/drawing/2014/main" id="{80E0724D-0BBA-424E-91A2-718F61071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942801"/>
            <a:ext cx="9858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latin typeface="Arial" panose="020B0604020202020204" pitchFamily="34" charset="0"/>
              </a:rPr>
              <a:t>November 19</a:t>
            </a:r>
          </a:p>
        </p:txBody>
      </p:sp>
      <p:sp>
        <p:nvSpPr>
          <p:cNvPr id="6185" name="Text Box 39">
            <a:extLst>
              <a:ext uri="{FF2B5EF4-FFF2-40B4-BE49-F238E27FC236}">
                <a16:creationId xmlns:a16="http://schemas.microsoft.com/office/drawing/2014/main" id="{5DA646E4-875A-4304-A41E-5128A8532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54" y="921156"/>
            <a:ext cx="66556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dirty="0">
                <a:latin typeface="Arial" panose="020B0604020202020204" pitchFamily="34" charset="0"/>
              </a:rPr>
              <a:t>October 8</a:t>
            </a:r>
          </a:p>
        </p:txBody>
      </p:sp>
      <p:sp>
        <p:nvSpPr>
          <p:cNvPr id="6186" name="WordArt 43" descr="Sand">
            <a:extLst>
              <a:ext uri="{FF2B5EF4-FFF2-40B4-BE49-F238E27FC236}">
                <a16:creationId xmlns:a16="http://schemas.microsoft.com/office/drawing/2014/main" id="{7B133562-F603-4D40-856C-D6A3EC4AC27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5400000">
            <a:off x="-713581" y="1993726"/>
            <a:ext cx="1828800" cy="3048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3600" kern="10" dirty="0">
                <a:ln w="12700">
                  <a:solidFill>
                    <a:srgbClr val="808000"/>
                  </a:solidFill>
                  <a:round/>
                  <a:headEnd/>
                  <a:tailEnd/>
                </a:ln>
                <a:solidFill>
                  <a:srgbClr val="FF9900"/>
                </a:solidFill>
                <a:effectLst>
                  <a:outerShdw dist="53882" dir="2700000" algn="ctr" rotWithShape="0">
                    <a:srgbClr val="CBCBCB">
                      <a:alpha val="79999"/>
                    </a:srgbClr>
                  </a:outerShdw>
                </a:effectLst>
                <a:latin typeface="Broadway" panose="04040905080B02020502" pitchFamily="82" charset="0"/>
              </a:rPr>
              <a:t>Late</a:t>
            </a:r>
          </a:p>
        </p:txBody>
      </p:sp>
      <p:sp>
        <p:nvSpPr>
          <p:cNvPr id="6187" name="Rectangle 35">
            <a:extLst>
              <a:ext uri="{FF2B5EF4-FFF2-40B4-BE49-F238E27FC236}">
                <a16:creationId xmlns:a16="http://schemas.microsoft.com/office/drawing/2014/main" id="{FFBA1001-4311-4C84-993F-4C93E96F7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69" y="1417798"/>
            <a:ext cx="19050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300" b="1" u="sng" dirty="0">
                <a:latin typeface="Arial Narrow" panose="020B0606020202030204" pitchFamily="34" charset="0"/>
              </a:rPr>
              <a:t>Problem Statement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300" dirty="0">
                <a:latin typeface="Arial Narrow" panose="020B0606020202030204" pitchFamily="34" charset="0"/>
              </a:rPr>
              <a:t>Arriving late to work. Avg traveling time with delays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300" dirty="0">
                <a:latin typeface="Arial Narrow" panose="020B0606020202030204" pitchFamily="34" charset="0"/>
              </a:rPr>
              <a:t>~3-4 hours on a weekly basis and Avg of ~16 hours per month, due to un-expected traveling delays from NJ to NC. </a:t>
            </a:r>
          </a:p>
        </p:txBody>
      </p:sp>
      <p:sp>
        <p:nvSpPr>
          <p:cNvPr id="6189" name="TextBox 48">
            <a:extLst>
              <a:ext uri="{FF2B5EF4-FFF2-40B4-BE49-F238E27FC236}">
                <a16:creationId xmlns:a16="http://schemas.microsoft.com/office/drawing/2014/main" id="{346A1468-C64B-407D-AE3F-D4961FE86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5" y="3156464"/>
            <a:ext cx="198120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300" b="1" u="sng" dirty="0">
                <a:latin typeface="Arial Narrow" panose="020B0606020202030204" pitchFamily="34" charset="0"/>
              </a:rPr>
              <a:t>Business Impact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300" dirty="0">
                <a:latin typeface="Arial Narrow" panose="020B0606020202030204" pitchFamily="34" charset="0"/>
              </a:rPr>
              <a:t>The average on Monday’s is ~ 12-16 hrs. per month., 4 hrs. avg per one Monday * 12 months with $350 per hour equal to: ~ $50,400 - $67,200 annually which I lose per year.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 dirty="0"/>
          </a:p>
        </p:txBody>
      </p:sp>
      <p:sp>
        <p:nvSpPr>
          <p:cNvPr id="6190" name="WordArt 43" descr="Sand">
            <a:extLst>
              <a:ext uri="{FF2B5EF4-FFF2-40B4-BE49-F238E27FC236}">
                <a16:creationId xmlns:a16="http://schemas.microsoft.com/office/drawing/2014/main" id="{4C12AD27-156A-4DD7-8281-996EE314676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5400000">
            <a:off x="792163" y="3946820"/>
            <a:ext cx="2286000" cy="3810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49583"/>
              </a:avLst>
            </a:prstTxWarp>
          </a:bodyPr>
          <a:lstStyle/>
          <a:p>
            <a:pPr algn="ctr" fontAlgn="auto"/>
            <a:r>
              <a:rPr lang="en-US" sz="3600" kern="10" dirty="0">
                <a:ln w="12700">
                  <a:solidFill>
                    <a:srgbClr val="808000"/>
                  </a:solidFill>
                  <a:round/>
                  <a:headEnd/>
                  <a:tailEnd/>
                </a:ln>
                <a:solidFill>
                  <a:srgbClr val="FF9900"/>
                </a:solidFill>
                <a:effectLst>
                  <a:outerShdw dist="53882" dir="2700000" algn="ctr" rotWithShape="0">
                    <a:srgbClr val="CBCBCB">
                      <a:alpha val="79999"/>
                    </a:srgbClr>
                  </a:outerShdw>
                </a:effectLst>
                <a:latin typeface="Broadway" panose="04040905080B02020502" pitchFamily="82" charset="0"/>
              </a:rPr>
              <a:t>Loosing Money</a:t>
            </a:r>
          </a:p>
        </p:txBody>
      </p:sp>
      <p:sp>
        <p:nvSpPr>
          <p:cNvPr id="6191" name="Text Box 282">
            <a:extLst>
              <a:ext uri="{FF2B5EF4-FFF2-40B4-BE49-F238E27FC236}">
                <a16:creationId xmlns:a16="http://schemas.microsoft.com/office/drawing/2014/main" id="{B1D63FAD-8A0D-4B19-B8B7-EAC7629FD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3668" y="5910611"/>
            <a:ext cx="25908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Char char="-"/>
            </a:pPr>
            <a:r>
              <a:rPr lang="en-US" altLang="en-US" sz="1000" dirty="0">
                <a:latin typeface="Arial" panose="020B0604020202020204" pitchFamily="34" charset="0"/>
              </a:rPr>
              <a:t> </a:t>
            </a:r>
            <a:r>
              <a:rPr lang="en-US" altLang="en-US" sz="700" dirty="0">
                <a:latin typeface="Arial" panose="020B0604020202020204" pitchFamily="34" charset="0"/>
              </a:rPr>
              <a:t>Traveling Monday early morning is not an option anymore. Only Sunday’s afternoons.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altLang="en-US" sz="700" dirty="0">
                <a:latin typeface="Arial" panose="020B0604020202020204" pitchFamily="34" charset="0"/>
              </a:rPr>
              <a:t> Purchase flight tickets in advance for Sundays flights (30 days or more)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altLang="en-US" sz="700" dirty="0">
                <a:latin typeface="Arial" panose="020B0604020202020204" pitchFamily="34" charset="0"/>
              </a:rPr>
              <a:t> Appraisal rated on compliance</a:t>
            </a:r>
          </a:p>
        </p:txBody>
      </p:sp>
      <p:sp>
        <p:nvSpPr>
          <p:cNvPr id="6192" name="Rectangle 32">
            <a:extLst>
              <a:ext uri="{FF2B5EF4-FFF2-40B4-BE49-F238E27FC236}">
                <a16:creationId xmlns:a16="http://schemas.microsoft.com/office/drawing/2014/main" id="{8CD0C170-4623-4C2F-A7FA-D2238A7C7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938"/>
            <a:ext cx="9144000" cy="246062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000" b="1" dirty="0">
                <a:solidFill>
                  <a:schemeClr val="bg1"/>
                </a:solidFill>
                <a:latin typeface="Arial" panose="020B0604020202020204" pitchFamily="34" charset="0"/>
              </a:rPr>
              <a:t>Business Case: Annually lost between $50.4K to $67.2K</a:t>
            </a:r>
          </a:p>
        </p:txBody>
      </p:sp>
      <p:sp>
        <p:nvSpPr>
          <p:cNvPr id="6197" name="AutoShape 48">
            <a:extLst>
              <a:ext uri="{FF2B5EF4-FFF2-40B4-BE49-F238E27FC236}">
                <a16:creationId xmlns:a16="http://schemas.microsoft.com/office/drawing/2014/main" id="{77EA8FCE-15C1-44C7-940E-DA56C9692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9637" y="3967129"/>
            <a:ext cx="989013" cy="528637"/>
          </a:xfrm>
          <a:prstGeom prst="wedgeEllipseCallout">
            <a:avLst>
              <a:gd name="adj1" fmla="val 64894"/>
              <a:gd name="adj2" fmla="val -116750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000" b="1" i="1"/>
          </a:p>
        </p:txBody>
      </p:sp>
      <p:sp>
        <p:nvSpPr>
          <p:cNvPr id="6198" name="TextBox 54">
            <a:extLst>
              <a:ext uri="{FF2B5EF4-FFF2-40B4-BE49-F238E27FC236}">
                <a16:creationId xmlns:a16="http://schemas.microsoft.com/office/drawing/2014/main" id="{3312F10E-23A4-40B2-8488-AFAAD44A7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051" y="4022090"/>
            <a:ext cx="9239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100" dirty="0"/>
              <a:t>Average Delay 8.18</a:t>
            </a:r>
          </a:p>
        </p:txBody>
      </p:sp>
      <p:sp>
        <p:nvSpPr>
          <p:cNvPr id="6199" name="AutoShape 48">
            <a:extLst>
              <a:ext uri="{FF2B5EF4-FFF2-40B4-BE49-F238E27FC236}">
                <a16:creationId xmlns:a16="http://schemas.microsoft.com/office/drawing/2014/main" id="{517AB768-52E1-4188-8843-A79B12C52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225" y="4019550"/>
            <a:ext cx="990600" cy="528638"/>
          </a:xfrm>
          <a:prstGeom prst="wedgeEllipseCallout">
            <a:avLst>
              <a:gd name="adj1" fmla="val -20491"/>
              <a:gd name="adj2" fmla="val 87505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000" b="1" i="1"/>
          </a:p>
        </p:txBody>
      </p:sp>
      <p:sp>
        <p:nvSpPr>
          <p:cNvPr id="6200" name="TextBox 56">
            <a:extLst>
              <a:ext uri="{FF2B5EF4-FFF2-40B4-BE49-F238E27FC236}">
                <a16:creationId xmlns:a16="http://schemas.microsoft.com/office/drawing/2014/main" id="{D63A5601-C496-44E0-87E7-4E1D49FAD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325" y="4098925"/>
            <a:ext cx="9239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100" dirty="0"/>
              <a:t>High cycle time</a:t>
            </a:r>
          </a:p>
        </p:txBody>
      </p:sp>
      <p:sp>
        <p:nvSpPr>
          <p:cNvPr id="6204" name="AutoShape 48">
            <a:extLst>
              <a:ext uri="{FF2B5EF4-FFF2-40B4-BE49-F238E27FC236}">
                <a16:creationId xmlns:a16="http://schemas.microsoft.com/office/drawing/2014/main" id="{634DA7B0-0F3D-4031-851F-D50CA589E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759" y="1458317"/>
            <a:ext cx="1264956" cy="803418"/>
          </a:xfrm>
          <a:prstGeom prst="wedgeEllipseCallout">
            <a:avLst>
              <a:gd name="adj1" fmla="val -60236"/>
              <a:gd name="adj2" fmla="val 44259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000" b="1" i="1"/>
          </a:p>
        </p:txBody>
      </p:sp>
      <p:sp>
        <p:nvSpPr>
          <p:cNvPr id="6205" name="TextBox 98">
            <a:extLst>
              <a:ext uri="{FF2B5EF4-FFF2-40B4-BE49-F238E27FC236}">
                <a16:creationId xmlns:a16="http://schemas.microsoft.com/office/drawing/2014/main" id="{39D7CAB0-545F-463A-B743-E10890844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623" y="1522134"/>
            <a:ext cx="841079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700" b="1" dirty="0"/>
              <a:t>Leaving on Monday’s will cause most likely late arrival to the office</a:t>
            </a:r>
          </a:p>
        </p:txBody>
      </p:sp>
      <p:sp>
        <p:nvSpPr>
          <p:cNvPr id="6206" name="AutoShape 48">
            <a:extLst>
              <a:ext uri="{FF2B5EF4-FFF2-40B4-BE49-F238E27FC236}">
                <a16:creationId xmlns:a16="http://schemas.microsoft.com/office/drawing/2014/main" id="{99B121F5-7CD2-4505-8F1C-AB1B4D493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6686" y="2779265"/>
            <a:ext cx="1230295" cy="846385"/>
          </a:xfrm>
          <a:prstGeom prst="wedgeEllipseCallout">
            <a:avLst>
              <a:gd name="adj1" fmla="val -65361"/>
              <a:gd name="adj2" fmla="val -37421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000" b="1" i="1"/>
          </a:p>
        </p:txBody>
      </p:sp>
      <p:sp>
        <p:nvSpPr>
          <p:cNvPr id="6207" name="TextBox 101">
            <a:extLst>
              <a:ext uri="{FF2B5EF4-FFF2-40B4-BE49-F238E27FC236}">
                <a16:creationId xmlns:a16="http://schemas.microsoft.com/office/drawing/2014/main" id="{C81725AC-EDEA-4208-A034-4CAFAE758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502" y="2808498"/>
            <a:ext cx="85663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700" b="1" dirty="0"/>
              <a:t>Rides from CLT airport to the office, due to long drive, causing for delays</a:t>
            </a:r>
          </a:p>
        </p:txBody>
      </p:sp>
      <p:sp>
        <p:nvSpPr>
          <p:cNvPr id="6208" name="TextBox 102">
            <a:extLst>
              <a:ext uri="{FF2B5EF4-FFF2-40B4-BE49-F238E27FC236}">
                <a16:creationId xmlns:a16="http://schemas.microsoft.com/office/drawing/2014/main" id="{537FFED6-A196-4931-ABF9-00B2D8FDC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3646005"/>
            <a:ext cx="25908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000" dirty="0"/>
              <a:t> </a:t>
            </a:r>
            <a:r>
              <a:rPr lang="en-US" altLang="en-US" sz="900" dirty="0"/>
              <a:t>$2,800/Week added to the weekly earning. (Used to have ½ of it or almost none with the entire delays</a:t>
            </a:r>
          </a:p>
          <a:p>
            <a:pPr>
              <a:spcBef>
                <a:spcPct val="0"/>
              </a:spcBef>
            </a:pPr>
            <a:r>
              <a:rPr lang="en-US" altLang="en-US" sz="1100" dirty="0"/>
              <a:t> </a:t>
            </a:r>
            <a:r>
              <a:rPr lang="en-US" altLang="en-US" sz="900" dirty="0"/>
              <a:t>Traveling time reduced from ~ 8hrs to ~ 5.5hrs</a:t>
            </a:r>
          </a:p>
          <a:p>
            <a:pPr>
              <a:spcBef>
                <a:spcPct val="0"/>
              </a:spcBef>
            </a:pPr>
            <a:r>
              <a:rPr lang="en-US" altLang="en-US" sz="1000" dirty="0"/>
              <a:t> Cost savings $67,200!!!</a:t>
            </a:r>
          </a:p>
          <a:p>
            <a:pPr>
              <a:spcBef>
                <a:spcPct val="0"/>
              </a:spcBef>
            </a:pPr>
            <a:r>
              <a:rPr lang="en-US" altLang="en-US" sz="1000" dirty="0"/>
              <a:t> SQL raised from 2.3 to 3.3 and rising!</a:t>
            </a:r>
          </a:p>
        </p:txBody>
      </p:sp>
      <p:sp>
        <p:nvSpPr>
          <p:cNvPr id="6209" name="AutoShape 158">
            <a:extLst>
              <a:ext uri="{FF2B5EF4-FFF2-40B4-BE49-F238E27FC236}">
                <a16:creationId xmlns:a16="http://schemas.microsoft.com/office/drawing/2014/main" id="{38EDD9B5-6268-4E6F-95C3-65369999E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907" y="4400718"/>
            <a:ext cx="1295400" cy="914400"/>
          </a:xfrm>
          <a:prstGeom prst="irregularSeal2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SQL = 3.3</a:t>
            </a:r>
          </a:p>
        </p:txBody>
      </p:sp>
      <p:cxnSp>
        <p:nvCxnSpPr>
          <p:cNvPr id="6213" name="Curved Connector 113">
            <a:extLst>
              <a:ext uri="{FF2B5EF4-FFF2-40B4-BE49-F238E27FC236}">
                <a16:creationId xmlns:a16="http://schemas.microsoft.com/office/drawing/2014/main" id="{A5AFB283-06CB-4474-A863-6B6532C84E0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18200" y="4902200"/>
            <a:ext cx="736600" cy="609600"/>
          </a:xfrm>
          <a:prstGeom prst="curved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325AE2E-ED20-8543-8217-D2589CD5C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" y="4879991"/>
            <a:ext cx="860661" cy="1493765"/>
          </a:xfrm>
          <a:prstGeom prst="rect">
            <a:avLst/>
          </a:prstGeom>
        </p:spPr>
      </p:pic>
      <p:sp>
        <p:nvSpPr>
          <p:cNvPr id="100" name="AutoShape 48">
            <a:extLst>
              <a:ext uri="{FF2B5EF4-FFF2-40B4-BE49-F238E27FC236}">
                <a16:creationId xmlns:a16="http://schemas.microsoft.com/office/drawing/2014/main" id="{E308A332-6633-7B42-8530-79235CC42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18" y="4587980"/>
            <a:ext cx="990600" cy="528638"/>
          </a:xfrm>
          <a:prstGeom prst="wedgeEllipseCallout">
            <a:avLst>
              <a:gd name="adj1" fmla="val -60236"/>
              <a:gd name="adj2" fmla="val 44259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000" b="1" i="1"/>
          </a:p>
        </p:txBody>
      </p:sp>
      <p:sp>
        <p:nvSpPr>
          <p:cNvPr id="102" name="TextBox 98">
            <a:extLst>
              <a:ext uri="{FF2B5EF4-FFF2-40B4-BE49-F238E27FC236}">
                <a16:creationId xmlns:a16="http://schemas.microsoft.com/office/drawing/2014/main" id="{D072BE17-D8FE-9547-B852-D1D7FE1A5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4699000"/>
            <a:ext cx="1041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000" dirty="0"/>
              <a:t>Original Process Map</a:t>
            </a:r>
          </a:p>
        </p:txBody>
      </p:sp>
      <p:sp>
        <p:nvSpPr>
          <p:cNvPr id="106" name="AutoShape 158">
            <a:extLst>
              <a:ext uri="{FF2B5EF4-FFF2-40B4-BE49-F238E27FC236}">
                <a16:creationId xmlns:a16="http://schemas.microsoft.com/office/drawing/2014/main" id="{694D49C2-AF6B-1843-AD55-751158DEC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038" y="5968235"/>
            <a:ext cx="1530385" cy="860070"/>
          </a:xfrm>
          <a:prstGeom prst="irregularSeal2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b="1" dirty="0"/>
              <a:t>SQL = 2.3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1DB1C-1DDC-994C-922E-C4C4259A3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077" y="1662458"/>
            <a:ext cx="2134622" cy="19907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1EEB27-C779-2341-8219-73836FB0B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9077" y="4797986"/>
            <a:ext cx="2162530" cy="1374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218EAD-55BF-3248-AD2D-70CF8AFE4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795" y="5570537"/>
            <a:ext cx="1039356" cy="3655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F018B0-3866-8448-8362-D9BB59B7D1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6400" y="1557312"/>
            <a:ext cx="813445" cy="1738679"/>
          </a:xfrm>
          <a:prstGeom prst="rect">
            <a:avLst/>
          </a:prstGeom>
        </p:spPr>
      </p:pic>
      <p:sp>
        <p:nvSpPr>
          <p:cNvPr id="103" name="Down Arrow 97">
            <a:extLst>
              <a:ext uri="{FF2B5EF4-FFF2-40B4-BE49-F238E27FC236}">
                <a16:creationId xmlns:a16="http://schemas.microsoft.com/office/drawing/2014/main" id="{0ACFCD0A-1E14-E248-9C6A-8845A3753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601" y="1430014"/>
            <a:ext cx="143520" cy="2160930"/>
          </a:xfrm>
          <a:prstGeom prst="downArrow">
            <a:avLst>
              <a:gd name="adj1" fmla="val 50000"/>
              <a:gd name="adj2" fmla="val 118963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FBBA07-108F-6242-9166-197F96915B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2856" y="3666105"/>
            <a:ext cx="1206673" cy="963040"/>
          </a:xfrm>
          <a:prstGeom prst="rect">
            <a:avLst/>
          </a:prstGeom>
        </p:spPr>
      </p:pic>
      <p:sp>
        <p:nvSpPr>
          <p:cNvPr id="108" name="AutoShape 48">
            <a:extLst>
              <a:ext uri="{FF2B5EF4-FFF2-40B4-BE49-F238E27FC236}">
                <a16:creationId xmlns:a16="http://schemas.microsoft.com/office/drawing/2014/main" id="{1B2D170A-9ECD-E543-95EF-13FA91F52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594" y="4697142"/>
            <a:ext cx="989013" cy="528637"/>
          </a:xfrm>
          <a:prstGeom prst="wedgeEllipseCallout">
            <a:avLst>
              <a:gd name="adj1" fmla="val 54500"/>
              <a:gd name="adj2" fmla="val -182255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000" b="1" i="1"/>
          </a:p>
        </p:txBody>
      </p:sp>
      <p:sp>
        <p:nvSpPr>
          <p:cNvPr id="109" name="TextBox 54">
            <a:extLst>
              <a:ext uri="{FF2B5EF4-FFF2-40B4-BE49-F238E27FC236}">
                <a16:creationId xmlns:a16="http://schemas.microsoft.com/office/drawing/2014/main" id="{76302207-E41F-6A43-8A52-35EC07CE8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1747" y="4731206"/>
            <a:ext cx="9239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00" dirty="0"/>
              <a:t>Longest Flight Delay 4 Hrs. and 13 Min.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B655DE-4271-AC46-848B-B053ECA594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0626" y="5257800"/>
            <a:ext cx="869565" cy="808003"/>
          </a:xfrm>
          <a:prstGeom prst="rect">
            <a:avLst/>
          </a:prstGeom>
        </p:spPr>
      </p:pic>
      <p:sp>
        <p:nvSpPr>
          <p:cNvPr id="74" name="AutoShape 48">
            <a:extLst>
              <a:ext uri="{FF2B5EF4-FFF2-40B4-BE49-F238E27FC236}">
                <a16:creationId xmlns:a16="http://schemas.microsoft.com/office/drawing/2014/main" id="{0EB99344-AD6F-8E49-A6C5-F09920ECD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1" y="6038401"/>
            <a:ext cx="696014" cy="436019"/>
          </a:xfrm>
          <a:prstGeom prst="wedgeEllipseCallout">
            <a:avLst>
              <a:gd name="adj1" fmla="val 54500"/>
              <a:gd name="adj2" fmla="val -182255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000" b="1" i="1"/>
          </a:p>
        </p:txBody>
      </p:sp>
      <p:sp>
        <p:nvSpPr>
          <p:cNvPr id="75" name="TextBox 54">
            <a:extLst>
              <a:ext uri="{FF2B5EF4-FFF2-40B4-BE49-F238E27FC236}">
                <a16:creationId xmlns:a16="http://schemas.microsoft.com/office/drawing/2014/main" id="{A2C55739-9DDB-274E-A5DD-179FCF223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6943" y="6064499"/>
            <a:ext cx="5515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600" dirty="0"/>
              <a:t>Actual Ride from CLT to the office</a:t>
            </a:r>
          </a:p>
        </p:txBody>
      </p:sp>
      <p:sp>
        <p:nvSpPr>
          <p:cNvPr id="76" name="Text Box 39">
            <a:extLst>
              <a:ext uri="{FF2B5EF4-FFF2-40B4-BE49-F238E27FC236}">
                <a16:creationId xmlns:a16="http://schemas.microsoft.com/office/drawing/2014/main" id="{E6715D22-1B2F-FF48-A39C-28033560E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010" y="842638"/>
            <a:ext cx="20980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 dirty="0">
                <a:latin typeface="Arial" panose="020B0604020202020204" pitchFamily="34" charset="0"/>
              </a:rPr>
              <a:t>11/05/2018 – 12/08/2019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72BF7-C64F-0A48-BBF6-570EDDC74C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2518" y="1605461"/>
            <a:ext cx="2514600" cy="1202495"/>
          </a:xfrm>
          <a:prstGeom prst="rect">
            <a:avLst/>
          </a:prstGeom>
        </p:spPr>
      </p:pic>
      <p:sp>
        <p:nvSpPr>
          <p:cNvPr id="78" name="AutoShape 48">
            <a:extLst>
              <a:ext uri="{FF2B5EF4-FFF2-40B4-BE49-F238E27FC236}">
                <a16:creationId xmlns:a16="http://schemas.microsoft.com/office/drawing/2014/main" id="{3588D50B-9DFF-634C-824A-5E6ECBB68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110569"/>
            <a:ext cx="989013" cy="528637"/>
          </a:xfrm>
          <a:prstGeom prst="wedgeEllipseCallout">
            <a:avLst>
              <a:gd name="adj1" fmla="val 64894"/>
              <a:gd name="adj2" fmla="val -116750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700" dirty="0"/>
              <a:t>Improvement</a:t>
            </a:r>
          </a:p>
          <a:p>
            <a:pPr algn="ctr">
              <a:spcBef>
                <a:spcPct val="0"/>
              </a:spcBef>
              <a:buNone/>
            </a:pPr>
            <a:r>
              <a:rPr lang="en-US" altLang="en-US" sz="700" dirty="0"/>
              <a:t>Traveling Time</a:t>
            </a:r>
            <a:r>
              <a:rPr lang="en-US" altLang="en-US" sz="1000" dirty="0"/>
              <a:t> </a:t>
            </a:r>
            <a:endParaRPr lang="en-US" altLang="en-US" sz="900" dirty="0"/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1000" b="1" i="1" dirty="0"/>
          </a:p>
        </p:txBody>
      </p:sp>
      <p:sp>
        <p:nvSpPr>
          <p:cNvPr id="79" name="TextBox 102">
            <a:extLst>
              <a:ext uri="{FF2B5EF4-FFF2-40B4-BE49-F238E27FC236}">
                <a16:creationId xmlns:a16="http://schemas.microsoft.com/office/drawing/2014/main" id="{77444F71-D1E3-0A42-9C44-63AD76CCB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4229" y="3110568"/>
            <a:ext cx="16119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800" dirty="0"/>
              <a:t>Spending ~ $ 400 more/Week since traveling on Sunday is expensive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229010-CA70-8148-87C7-BBFA8F4A45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73930" y="5545493"/>
            <a:ext cx="1099387" cy="1024883"/>
          </a:xfrm>
          <a:prstGeom prst="rect">
            <a:avLst/>
          </a:prstGeom>
        </p:spPr>
      </p:pic>
      <p:sp>
        <p:nvSpPr>
          <p:cNvPr id="81" name="TextBox 106">
            <a:extLst>
              <a:ext uri="{FF2B5EF4-FFF2-40B4-BE49-F238E27FC236}">
                <a16:creationId xmlns:a16="http://schemas.microsoft.com/office/drawing/2014/main" id="{24E08EFE-8BD8-9E4E-96C0-20EFA9459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171" y="4589568"/>
            <a:ext cx="5131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i="1" dirty="0"/>
              <a:t>Density Total Delay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1D06A5-595E-574B-B099-7EEFD6C52A8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69186" y="4474759"/>
            <a:ext cx="1022451" cy="660560"/>
          </a:xfrm>
          <a:prstGeom prst="rect">
            <a:avLst/>
          </a:prstGeom>
        </p:spPr>
      </p:pic>
      <p:sp>
        <p:nvSpPr>
          <p:cNvPr id="83" name="TextBox 106">
            <a:extLst>
              <a:ext uri="{FF2B5EF4-FFF2-40B4-BE49-F238E27FC236}">
                <a16:creationId xmlns:a16="http://schemas.microsoft.com/office/drawing/2014/main" id="{720F3677-4F76-B646-913A-EEC31AF86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894" y="4448932"/>
            <a:ext cx="1363059" cy="9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50" i="1" dirty="0"/>
              <a:t>Hypothesis Test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50" i="1" dirty="0"/>
              <a:t>Flights indicated there is relationship between delay to work and flights</a:t>
            </a:r>
          </a:p>
        </p:txBody>
      </p:sp>
      <p:cxnSp>
        <p:nvCxnSpPr>
          <p:cNvPr id="84" name="Curved Connector 113">
            <a:extLst>
              <a:ext uri="{FF2B5EF4-FFF2-40B4-BE49-F238E27FC236}">
                <a16:creationId xmlns:a16="http://schemas.microsoft.com/office/drawing/2014/main" id="{E7CCA02B-B601-D64C-8462-25742437037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592368" y="4653730"/>
            <a:ext cx="556206" cy="204188"/>
          </a:xfrm>
          <a:prstGeom prst="curved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C:\Progra~1\Micros~1\Templates\Blank Presentation.pot</Template>
  <TotalTime>42797</TotalTime>
  <Words>344</Words>
  <Application>Microsoft Macintosh PowerPoint</Application>
  <PresentationFormat>On-screen Show (4:3)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Broadway</vt:lpstr>
      <vt:lpstr>Times New Roman</vt:lpstr>
      <vt:lpstr>Blank Presentation</vt:lpstr>
      <vt:lpstr>PowerPoint Presentation</vt:lpstr>
    </vt:vector>
  </TitlesOfParts>
  <Company>Xerox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LStedman</dc:creator>
  <cp:lastModifiedBy>Yehuda Perry</cp:lastModifiedBy>
  <cp:revision>156</cp:revision>
  <cp:lastPrinted>2003-12-01T15:07:35Z</cp:lastPrinted>
  <dcterms:created xsi:type="dcterms:W3CDTF">2000-04-27T15:30:02Z</dcterms:created>
  <dcterms:modified xsi:type="dcterms:W3CDTF">2019-12-15T00:38:46Z</dcterms:modified>
</cp:coreProperties>
</file>