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9" r:id="rId4"/>
    <p:sldId id="262" r:id="rId5"/>
    <p:sldId id="263" r:id="rId6"/>
    <p:sldId id="264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FF3"/>
    <a:srgbClr val="A2D8F0"/>
    <a:srgbClr val="D4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633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18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917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911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786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547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255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254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222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859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792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1C55F-B20C-4CFD-8E60-86901ABAE181}" type="datetimeFigureOut">
              <a:rPr lang="fr-BE" smtClean="0"/>
              <a:t>02-06-25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993A6-8775-468A-9F6E-640F852F05D1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894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7AE66A-AA17-1080-8196-49B5081DE5AD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8C9330-376C-B669-0CD2-7ABDE4871630}"/>
              </a:ext>
            </a:extLst>
          </p:cNvPr>
          <p:cNvSpPr/>
          <p:nvPr/>
        </p:nvSpPr>
        <p:spPr>
          <a:xfrm>
            <a:off x="182887" y="3439263"/>
            <a:ext cx="3012698" cy="8439916"/>
          </a:xfrm>
          <a:prstGeom prst="rect">
            <a:avLst/>
          </a:prstGeom>
          <a:solidFill>
            <a:srgbClr val="B3DF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593822-B020-AAEA-0D96-F4DDC28B67C1}"/>
              </a:ext>
            </a:extLst>
          </p:cNvPr>
          <p:cNvCxnSpPr>
            <a:cxnSpLocks/>
          </p:cNvCxnSpPr>
          <p:nvPr/>
        </p:nvCxnSpPr>
        <p:spPr>
          <a:xfrm>
            <a:off x="3429000" y="3657600"/>
            <a:ext cx="0" cy="7721600"/>
          </a:xfrm>
          <a:prstGeom prst="straightConnector1">
            <a:avLst/>
          </a:prstGeom>
          <a:ln w="38100">
            <a:headEnd type="diamon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5AA6B77-E946-0CAD-5EE9-CCFA0587DFDC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A0AFC-EC4D-7CC8-9B53-78BDEE5A45C6}"/>
              </a:ext>
            </a:extLst>
          </p:cNvPr>
          <p:cNvSpPr txBox="1"/>
          <p:nvPr/>
        </p:nvSpPr>
        <p:spPr>
          <a:xfrm>
            <a:off x="3035808" y="593710"/>
            <a:ext cx="3822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</a:t>
            </a:r>
            <a:br>
              <a:rPr lang="en-US" sz="2800" b="1" noProof="0" dirty="0">
                <a:solidFill>
                  <a:schemeClr val="accent1"/>
                </a:solidFill>
              </a:rPr>
            </a:br>
            <a:r>
              <a:rPr lang="en-US" sz="2800" b="1" noProof="0" dirty="0">
                <a:solidFill>
                  <a:schemeClr val="accent1"/>
                </a:solidFill>
              </a:rPr>
              <a:t>Testing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B131D-B273-2472-D7EB-B3B493C72A52}"/>
              </a:ext>
            </a:extLst>
          </p:cNvPr>
          <p:cNvSpPr txBox="1"/>
          <p:nvPr/>
        </p:nvSpPr>
        <p:spPr>
          <a:xfrm>
            <a:off x="3282215" y="1634750"/>
            <a:ext cx="3407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A tool designed specifically for the business tests.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No technical skill required!</a:t>
            </a:r>
          </a:p>
          <a:p>
            <a:r>
              <a:rPr lang="en-US" i="1" dirty="0">
                <a:solidFill>
                  <a:schemeClr val="accent1"/>
                </a:solidFill>
              </a:rPr>
              <a:t>Developed to facilitate the stakeholder's acceptance</a:t>
            </a:r>
            <a:endParaRPr lang="en-US" i="1" noProof="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2D713-3F3E-3F19-4925-C437900CF8D7}"/>
              </a:ext>
            </a:extLst>
          </p:cNvPr>
          <p:cNvSpPr txBox="1"/>
          <p:nvPr/>
        </p:nvSpPr>
        <p:spPr>
          <a:xfrm>
            <a:off x="451355" y="3657600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CONTACTS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049DA-0874-753F-D23B-DCAF4039A318}"/>
              </a:ext>
            </a:extLst>
          </p:cNvPr>
          <p:cNvSpPr txBox="1"/>
          <p:nvPr/>
        </p:nvSpPr>
        <p:spPr>
          <a:xfrm>
            <a:off x="269518" y="4225561"/>
            <a:ext cx="30126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>
                <a:solidFill>
                  <a:schemeClr val="accent1"/>
                </a:solidFill>
              </a:rPr>
              <a:t>Philippe GOFFIN</a:t>
            </a:r>
          </a:p>
          <a:p>
            <a:r>
              <a:rPr lang="fr-BE" sz="1400" dirty="0">
                <a:solidFill>
                  <a:schemeClr val="accent1"/>
                </a:solidFill>
              </a:rPr>
              <a:t>philippe.goffin@soprasteria.com</a:t>
            </a:r>
          </a:p>
          <a:p>
            <a:r>
              <a:rPr lang="fr-BE" sz="1400" dirty="0">
                <a:solidFill>
                  <a:schemeClr val="accent1"/>
                </a:solidFill>
              </a:rPr>
              <a:t>0495/820.961</a:t>
            </a:r>
            <a:br>
              <a:rPr lang="fr-BE" sz="1400" dirty="0">
                <a:solidFill>
                  <a:schemeClr val="accent1"/>
                </a:solidFill>
              </a:rPr>
            </a:br>
            <a:r>
              <a:rPr lang="fr-BE" sz="1600" dirty="0">
                <a:solidFill>
                  <a:schemeClr val="accent1"/>
                </a:solidFill>
              </a:rPr>
              <a:t>Consultant at Sopra Steria</a:t>
            </a:r>
          </a:p>
          <a:p>
            <a:endParaRPr lang="fr-BE" dirty="0">
              <a:solidFill>
                <a:schemeClr val="accent1"/>
              </a:solidFill>
            </a:endParaRPr>
          </a:p>
          <a:p>
            <a:endParaRPr lang="fr-BE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C42F3-45DB-133F-135B-AFA41335FCAD}"/>
              </a:ext>
            </a:extLst>
          </p:cNvPr>
          <p:cNvSpPr txBox="1"/>
          <p:nvPr/>
        </p:nvSpPr>
        <p:spPr>
          <a:xfrm>
            <a:off x="3662416" y="3609221"/>
            <a:ext cx="319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Launched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  <a:endParaRPr lang="en-US" sz="1200" noProof="0" dirty="0">
              <a:solidFill>
                <a:schemeClr val="accent1"/>
              </a:solidFill>
            </a:endParaRPr>
          </a:p>
          <a:p>
            <a:r>
              <a:rPr lang="en-US" noProof="0" dirty="0">
                <a:solidFill>
                  <a:schemeClr val="accent1"/>
                </a:solidFill>
              </a:rPr>
              <a:t>05/2025</a:t>
            </a: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3A8C1-D005-BE08-49CE-FD3AD5EB2F47}"/>
              </a:ext>
            </a:extLst>
          </p:cNvPr>
          <p:cNvSpPr txBox="1"/>
          <p:nvPr/>
        </p:nvSpPr>
        <p:spPr>
          <a:xfrm>
            <a:off x="3656320" y="8808666"/>
            <a:ext cx="3195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Rules Engine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sub scenario</a:t>
            </a: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67A7B-ABF9-E39D-F4BB-CF669CF150A8}"/>
              </a:ext>
            </a:extLst>
          </p:cNvPr>
          <p:cNvSpPr txBox="1"/>
          <p:nvPr/>
        </p:nvSpPr>
        <p:spPr>
          <a:xfrm>
            <a:off x="3656320" y="10207722"/>
            <a:ext cx="3195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Artificial Intelligence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Detect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Training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Natural language (proto)</a:t>
            </a:r>
            <a:endParaRPr lang="en-US" noProof="0" dirty="0">
              <a:solidFill>
                <a:schemeClr val="accent1"/>
              </a:solidFill>
            </a:endParaRP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BC168D-281C-A2F9-E357-285BEF9477DB}"/>
              </a:ext>
            </a:extLst>
          </p:cNvPr>
          <p:cNvSpPr txBox="1"/>
          <p:nvPr/>
        </p:nvSpPr>
        <p:spPr>
          <a:xfrm>
            <a:off x="451352" y="5714479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154E1-41AA-E68A-D4AC-F1A0E92563B2}"/>
              </a:ext>
            </a:extLst>
          </p:cNvPr>
          <p:cNvSpPr txBox="1"/>
          <p:nvPr/>
        </p:nvSpPr>
        <p:spPr>
          <a:xfrm>
            <a:off x="182887" y="6228756"/>
            <a:ext cx="3024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No technical skill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Very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Data driven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Roles: Tester, Designer,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Ready for ECAS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Export in Excel/.</a:t>
            </a:r>
            <a:r>
              <a:rPr lang="en-US" sz="1600" dirty="0" err="1">
                <a:solidFill>
                  <a:schemeClr val="accent1"/>
                </a:solidFill>
              </a:rPr>
              <a:t>json</a:t>
            </a:r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Batch/</a:t>
            </a:r>
            <a:r>
              <a:rPr lang="en-US" sz="1600" dirty="0" err="1">
                <a:solidFill>
                  <a:schemeClr val="accent1"/>
                </a:solidFill>
              </a:rPr>
              <a:t>cron</a:t>
            </a:r>
            <a:r>
              <a:rPr lang="en-US" sz="1600" dirty="0">
                <a:solidFill>
                  <a:schemeClr val="accent1"/>
                </a:solidFill>
              </a:rPr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noProof="0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FCE79-4979-6BD6-4461-F132798533D4}"/>
              </a:ext>
            </a:extLst>
          </p:cNvPr>
          <p:cNvSpPr txBox="1"/>
          <p:nvPr/>
        </p:nvSpPr>
        <p:spPr>
          <a:xfrm>
            <a:off x="451352" y="8803656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TECHNICAL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ABE1ED-BC79-2834-8AB5-7FEFF158267A}"/>
              </a:ext>
            </a:extLst>
          </p:cNvPr>
          <p:cNvSpPr txBox="1"/>
          <p:nvPr/>
        </p:nvSpPr>
        <p:spPr>
          <a:xfrm>
            <a:off x="257329" y="9259619"/>
            <a:ext cx="3024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Playwright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JavaScript/Node.js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Vue 3 (user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REST API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Database: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noProof="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31125-16D9-E544-DF0A-DD32DC6F4C5C}"/>
              </a:ext>
            </a:extLst>
          </p:cNvPr>
          <p:cNvSpPr txBox="1"/>
          <p:nvPr/>
        </p:nvSpPr>
        <p:spPr>
          <a:xfrm>
            <a:off x="3656320" y="4367432"/>
            <a:ext cx="3195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History of the Robot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  <a:endParaRPr lang="en-US" sz="1200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2019-2024, Robot is used at DG INTPA to test a very complex financial application.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accent1"/>
                </a:solidFill>
              </a:rPr>
              <a:t>2024, a version based on</a:t>
            </a:r>
            <a:br>
              <a:rPr lang="en-US" sz="1600" noProof="0" dirty="0">
                <a:solidFill>
                  <a:schemeClr val="accent1"/>
                </a:solidFill>
              </a:rPr>
            </a:br>
            <a:r>
              <a:rPr lang="en-US" sz="1600" noProof="0" dirty="0">
                <a:solidFill>
                  <a:schemeClr val="accent1"/>
                </a:solidFill>
              </a:rPr>
              <a:t> a web interface is created.</a:t>
            </a:r>
            <a:br>
              <a:rPr lang="en-US" sz="1600" noProof="0" dirty="0">
                <a:solidFill>
                  <a:schemeClr val="accent1"/>
                </a:solidFill>
              </a:rPr>
            </a:br>
            <a:endParaRPr lang="en-US" sz="1600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2025, a migration of the backend to Playwright</a:t>
            </a:r>
            <a:endParaRPr lang="en-US" sz="1600" noProof="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4261F-0A30-E9DF-4B61-62955C0252AE}"/>
              </a:ext>
            </a:extLst>
          </p:cNvPr>
          <p:cNvSpPr txBox="1"/>
          <p:nvPr/>
        </p:nvSpPr>
        <p:spPr>
          <a:xfrm>
            <a:off x="3662418" y="7132611"/>
            <a:ext cx="3195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accent1"/>
                </a:solidFill>
              </a:rPr>
              <a:t>Performance</a:t>
            </a:r>
            <a:r>
              <a:rPr lang="en-US" noProof="0" dirty="0">
                <a:solidFill>
                  <a:schemeClr val="accent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Quick tests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Multi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Ready for mobile</a:t>
            </a:r>
          </a:p>
          <a:p>
            <a:endParaRPr lang="en-US" noProof="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7404A-48C5-124E-5DD2-D947AEDC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7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BF311-5626-DDE1-711D-8DE170331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1C8CD-A277-B07A-5114-8BEC9BC6C440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C5CD7-F846-311F-4E65-204EADBDC3F5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78816-62F6-144C-D4AD-FB3244C3DFB4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40E64-34F1-16AD-3511-D7F3B2DD0014}"/>
              </a:ext>
            </a:extLst>
          </p:cNvPr>
          <p:cNvSpPr txBox="1"/>
          <p:nvPr/>
        </p:nvSpPr>
        <p:spPr>
          <a:xfrm>
            <a:off x="3291839" y="1197567"/>
            <a:ext cx="340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What is the added-value of this new version powered by Playwright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46E3C-5471-DEBF-3863-92BB32C203FD}"/>
              </a:ext>
            </a:extLst>
          </p:cNvPr>
          <p:cNvSpPr txBox="1"/>
          <p:nvPr/>
        </p:nvSpPr>
        <p:spPr>
          <a:xfrm>
            <a:off x="256032" y="3755571"/>
            <a:ext cx="627539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Google Sans Text"/>
              </a:rPr>
              <a:t>Playwright</a:t>
            </a: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 offers several advantages, making it a more modern and efficient choice for web automation and testing. </a:t>
            </a:r>
            <a:b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</a:br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It excels in speed, reliability, ease of use, and advanced features like auto-waiting, robust locators, and tracing. </a:t>
            </a:r>
          </a:p>
          <a:p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r>
              <a:rPr lang="en-US" b="1" dirty="0">
                <a:solidFill>
                  <a:srgbClr val="1A1C1E"/>
                </a:solidFill>
                <a:latin typeface="Google Sans Text"/>
              </a:rPr>
              <a:t>Installation</a:t>
            </a:r>
            <a:r>
              <a:rPr lang="en-US" dirty="0">
                <a:solidFill>
                  <a:srgbClr val="1A1C1E"/>
                </a:solidFill>
                <a:latin typeface="Google Sans Text"/>
              </a:rPr>
              <a:t>:</a:t>
            </a:r>
          </a:p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Only node.js libraries, no external drivers (so less issues with the corporate security of the customer)</a:t>
            </a:r>
          </a:p>
          <a:p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r>
              <a:rPr lang="en-US" b="1" dirty="0">
                <a:solidFill>
                  <a:srgbClr val="1A1C1E"/>
                </a:solidFill>
                <a:latin typeface="Google Sans Text"/>
              </a:rPr>
              <a:t>Speed</a:t>
            </a:r>
            <a:r>
              <a:rPr lang="en-US" dirty="0">
                <a:solidFill>
                  <a:srgbClr val="1A1C1E"/>
                </a:solidFill>
                <a:latin typeface="Google Sans Text"/>
              </a:rPr>
              <a:t>:</a:t>
            </a:r>
          </a:p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Compared to the previous version, we gain 87% of performance.</a:t>
            </a:r>
            <a:br>
              <a:rPr lang="en-US" dirty="0">
                <a:solidFill>
                  <a:srgbClr val="1A1C1E"/>
                </a:solidFill>
                <a:latin typeface="Google Sans Text"/>
              </a:rPr>
            </a:br>
            <a:r>
              <a:rPr lang="en-US" dirty="0">
                <a:solidFill>
                  <a:srgbClr val="1A1C1E"/>
                </a:solidFill>
                <a:latin typeface="Google Sans Text"/>
              </a:rPr>
              <a:t>This is very important, when you want to use the tool to generate data ready to be used for the business (or stakeholders)</a:t>
            </a:r>
          </a:p>
          <a:p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Cross-Browser &amp; Devices</a:t>
            </a:r>
            <a:r>
              <a:rPr lang="en-US" i="0" dirty="0">
                <a:solidFill>
                  <a:srgbClr val="1A1C1E"/>
                </a:solidFill>
                <a:effectLst/>
                <a:latin typeface="Google Sans Text"/>
              </a:rPr>
              <a:t>:</a:t>
            </a:r>
          </a:p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It’s very easy to change the browser for the execution (just a reference). It’s also possible to simulate a device (smartphone, tablet….). You can also run the tests in headless mode.</a:t>
            </a:r>
          </a:p>
          <a:p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r>
              <a:rPr lang="en-US" b="1" i="0" dirty="0">
                <a:solidFill>
                  <a:srgbClr val="1A1C1E"/>
                </a:solidFill>
                <a:effectLst/>
                <a:latin typeface="Google Sans Text"/>
              </a:rPr>
              <a:t>Reliability</a:t>
            </a:r>
            <a:r>
              <a:rPr lang="en-US" i="0" dirty="0">
                <a:solidFill>
                  <a:srgbClr val="1A1C1E"/>
                </a:solidFill>
                <a:effectLst/>
                <a:latin typeface="Google Sans Text"/>
              </a:rPr>
              <a:t>:</a:t>
            </a:r>
          </a:p>
          <a:p>
            <a:r>
              <a:rPr lang="en-US" b="0" i="0" dirty="0">
                <a:solidFill>
                  <a:srgbClr val="1A1C1E"/>
                </a:solidFill>
                <a:effectLst/>
                <a:latin typeface="Google Sans Text"/>
              </a:rPr>
              <a:t>More reliable, especially with auto-waiting and robust locators.</a:t>
            </a:r>
            <a:endParaRPr lang="en-US" b="0" dirty="0">
              <a:solidFill>
                <a:srgbClr val="1A1C1E"/>
              </a:solidFill>
              <a:latin typeface="Google Sans Text"/>
            </a:endParaRPr>
          </a:p>
          <a:p>
            <a:endParaRPr lang="en-US" dirty="0">
              <a:solidFill>
                <a:srgbClr val="1A1C1E"/>
              </a:solidFill>
              <a:latin typeface="Google Sans Text"/>
            </a:endParaRPr>
          </a:p>
          <a:p>
            <a:r>
              <a:rPr lang="en-US" b="1" dirty="0">
                <a:solidFill>
                  <a:srgbClr val="1A1C1E"/>
                </a:solidFill>
                <a:latin typeface="Google Sans Text"/>
              </a:rPr>
              <a:t>Fully compliant with the previous behaviors</a:t>
            </a:r>
            <a:r>
              <a:rPr lang="en-US" dirty="0">
                <a:solidFill>
                  <a:srgbClr val="1A1C1E"/>
                </a:solidFill>
                <a:latin typeface="Google Sans Text"/>
              </a:rPr>
              <a:t>:</a:t>
            </a:r>
          </a:p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Only the back-end has been migrated, the powerful behaviors are still there: rules engine, dataset, dictionary, able to process very complex scenarios….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D45E4-ED4C-E1C9-A109-4ED70118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1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48B2-AAD0-0337-CB29-F7644C15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FD4B4A-A5EE-4356-DCF8-6CC3641850AA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9BFF0-ECAA-9C41-A67F-2FB2E4A3A94D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5EFDF-FE52-FD85-9FFA-4C73D6A82F7E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DCC4-629D-2AEF-84D9-76F6BC1E9EE3}"/>
              </a:ext>
            </a:extLst>
          </p:cNvPr>
          <p:cNvSpPr txBox="1"/>
          <p:nvPr/>
        </p:nvSpPr>
        <p:spPr>
          <a:xfrm>
            <a:off x="3291839" y="1197567"/>
            <a:ext cx="3407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Because the tester can be a business analyst, we provide an easy-to-use interface, without technical jargon!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Tester is responsible for the data and the dummy users.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7943C-F2FD-8CC7-2BC5-D1CAF32FC44C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TESTER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D48057-B0DD-AC03-E403-7398D5F85216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07CF3-D3B4-0A99-8A5E-CD2649CF9AC1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>
                <a:solidFill>
                  <a:schemeClr val="accent1"/>
                </a:solidFill>
              </a:rPr>
              <a:t>Dashboard for the execution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9B2A82-B787-EAA2-1FDE-05CB920B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" y="8540872"/>
            <a:ext cx="6619341" cy="27931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47AE3EC-F516-9931-32EC-710AC3B6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D1D6C-6D62-765C-BC83-49306967B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0" y="4447572"/>
            <a:ext cx="6619341" cy="33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8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51F5-1CF8-1CB8-3EA5-BB521EF9F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2D5C7F-E8EE-7660-E417-B2D4608D7021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0FBD2-0FBC-AB73-4F81-E1BE803A4848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E94C8-5FF2-6A0E-F3A5-1C882D71550B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5B73D-8BFD-9073-F780-C272219AA329}"/>
              </a:ext>
            </a:extLst>
          </p:cNvPr>
          <p:cNvSpPr txBox="1"/>
          <p:nvPr/>
        </p:nvSpPr>
        <p:spPr>
          <a:xfrm>
            <a:off x="3291839" y="1197567"/>
            <a:ext cx="356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Designer is responsible of the creation of the scenarios, the dictionary, the rules and the references.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Interface is designed to be efficient: copy/paste, import/export, natural language…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9C50E-6C5E-7C20-0BE4-7A9984737A1F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0DA554-D818-D3A2-BFDD-F1704FCE37AD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8C7036-DF21-A4FF-7966-45F77E131BD2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 dirty="0">
                <a:solidFill>
                  <a:schemeClr val="accent1"/>
                </a:solidFill>
              </a:rPr>
              <a:t>Designing a scenario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6855D0-A683-E7C8-61C4-B94FAA6D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415"/>
          <a:stretch/>
        </p:blipFill>
        <p:spPr>
          <a:xfrm>
            <a:off x="108031" y="8413074"/>
            <a:ext cx="6643007" cy="2931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1100F-C531-31D4-A79F-FD24C3A5C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ED545-D2BE-E483-ACCA-F9F577F16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31" y="4446189"/>
            <a:ext cx="6643008" cy="33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2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1CFDD-5FF7-12C8-73CF-EBB21159A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FAE0C-794A-D0D5-490D-F6CF974225F3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2D560-2EEA-3536-92B8-6A93C0F4C95C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85FC8-7E42-0F4C-942B-9A89AAA5B6E0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D6854-106A-9D46-51C7-E9D98D1DB269}"/>
              </a:ext>
            </a:extLst>
          </p:cNvPr>
          <p:cNvSpPr txBox="1"/>
          <p:nvPr/>
        </p:nvSpPr>
        <p:spPr>
          <a:xfrm>
            <a:off x="3291839" y="1197567"/>
            <a:ext cx="3566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Administrator is responsible for the management of the projects.</a:t>
            </a:r>
            <a:br>
              <a:rPr lang="en-US" i="1" noProof="0" dirty="0">
                <a:solidFill>
                  <a:schemeClr val="accent1"/>
                </a:solidFill>
              </a:rPr>
            </a:br>
            <a:r>
              <a:rPr lang="en-US" i="1" noProof="0" dirty="0">
                <a:solidFill>
                  <a:schemeClr val="accent1"/>
                </a:solidFill>
              </a:rPr>
              <a:t>He is responsible of the documents and the training of the Robot with AI. (after the training, the Robot can detect an element on the page)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8F75C-648A-30F2-34E0-74400C74B927}"/>
              </a:ext>
            </a:extLst>
          </p:cNvPr>
          <p:cNvSpPr txBox="1"/>
          <p:nvPr/>
        </p:nvSpPr>
        <p:spPr>
          <a:xfrm>
            <a:off x="108031" y="3697034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ADMINISTRATOR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9D38EC-D796-6177-87AB-B35563443C8A}"/>
              </a:ext>
            </a:extLst>
          </p:cNvPr>
          <p:cNvSpPr txBox="1"/>
          <p:nvPr/>
        </p:nvSpPr>
        <p:spPr>
          <a:xfrm>
            <a:off x="108031" y="4060702"/>
            <a:ext cx="22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User interface: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5D743-515B-80DD-139F-8CFD05B69FA3}"/>
              </a:ext>
            </a:extLst>
          </p:cNvPr>
          <p:cNvSpPr txBox="1"/>
          <p:nvPr/>
        </p:nvSpPr>
        <p:spPr>
          <a:xfrm>
            <a:off x="108031" y="7924314"/>
            <a:ext cx="3183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noProof="0" dirty="0">
                <a:solidFill>
                  <a:schemeClr val="accent1"/>
                </a:solidFill>
              </a:rPr>
              <a:t>Train the Robot with AI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59A5CB-FCE0-DCC2-6435-7080BC44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1" y="8327066"/>
            <a:ext cx="6658969" cy="327760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63664F-9F23-F2D5-3421-558E07698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805332-00D2-A954-2BC2-4C46E8B27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60" y="4498291"/>
            <a:ext cx="6599240" cy="32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0FAC0-D3B8-5A35-CE80-DDA973E2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AAE2B-004D-6629-DB4C-041D3A45CACD}"/>
              </a:ext>
            </a:extLst>
          </p:cNvPr>
          <p:cNvSpPr/>
          <p:nvPr/>
        </p:nvSpPr>
        <p:spPr>
          <a:xfrm>
            <a:off x="0" y="312821"/>
            <a:ext cx="6858000" cy="2960731"/>
          </a:xfrm>
          <a:prstGeom prst="rect">
            <a:avLst/>
          </a:prstGeom>
          <a:solidFill>
            <a:srgbClr val="D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7F7E0-1F1D-E2B4-CFD0-DA812995BA54}"/>
              </a:ext>
            </a:extLst>
          </p:cNvPr>
          <p:cNvSpPr/>
          <p:nvPr/>
        </p:nvSpPr>
        <p:spPr>
          <a:xfrm>
            <a:off x="256032" y="0"/>
            <a:ext cx="2779776" cy="31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912B-1A37-E953-B26A-1D1229C59F67}"/>
              </a:ext>
            </a:extLst>
          </p:cNvPr>
          <p:cNvSpPr txBox="1"/>
          <p:nvPr/>
        </p:nvSpPr>
        <p:spPr>
          <a:xfrm>
            <a:off x="3035808" y="593710"/>
            <a:ext cx="3822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>
                <a:solidFill>
                  <a:schemeClr val="accent1"/>
                </a:solidFill>
              </a:rPr>
              <a:t>Automated Tests Tool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C26538-E8D9-B52B-5978-4EF9661633D3}"/>
              </a:ext>
            </a:extLst>
          </p:cNvPr>
          <p:cNvSpPr txBox="1"/>
          <p:nvPr/>
        </p:nvSpPr>
        <p:spPr>
          <a:xfrm>
            <a:off x="3291839" y="1197567"/>
            <a:ext cx="3566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solidFill>
                  <a:schemeClr val="accent1"/>
                </a:solidFill>
              </a:rPr>
              <a:t>Documentation is very important!</a:t>
            </a:r>
          </a:p>
          <a:p>
            <a:r>
              <a:rPr lang="en-US" i="1" dirty="0">
                <a:solidFill>
                  <a:schemeClr val="accent1"/>
                </a:solidFill>
              </a:rPr>
              <a:t>For each role, we have dedicated books to help the people</a:t>
            </a:r>
            <a:endParaRPr lang="en-US" i="1" noProof="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B63AE-3777-19B7-9B7C-4066876794D5}"/>
              </a:ext>
            </a:extLst>
          </p:cNvPr>
          <p:cNvSpPr txBox="1"/>
          <p:nvPr/>
        </p:nvSpPr>
        <p:spPr>
          <a:xfrm>
            <a:off x="98405" y="3398650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TESTER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B2F24F-1768-9218-A0AE-14D97720DF64}"/>
              </a:ext>
            </a:extLst>
          </p:cNvPr>
          <p:cNvSpPr txBox="1"/>
          <p:nvPr/>
        </p:nvSpPr>
        <p:spPr>
          <a:xfrm>
            <a:off x="98405" y="6392399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DESIGNER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A72389-F84E-7DB5-2701-A8B8266BF47C}"/>
              </a:ext>
            </a:extLst>
          </p:cNvPr>
          <p:cNvSpPr txBox="1"/>
          <p:nvPr/>
        </p:nvSpPr>
        <p:spPr>
          <a:xfrm>
            <a:off x="98404" y="9415440"/>
            <a:ext cx="22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/>
                </a:solidFill>
              </a:rPr>
              <a:t>ADMINISTRATOR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4ED6B6-208B-13E5-FDC5-327D7E35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4" y="6773091"/>
            <a:ext cx="6668431" cy="2388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16D490F-CEA5-A18B-FF99-D5FEC904A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" y="9798456"/>
            <a:ext cx="6661191" cy="2162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D0A8B-0B9D-CD79-9EE0-F1C3E46A3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04" y="3866222"/>
            <a:ext cx="6661191" cy="2079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E6DFE-6420-21E3-9E43-802A2123E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68" y="429792"/>
            <a:ext cx="2860751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5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19ffa58-9d1c-42f8-b0e6-79cea428c945}" enabled="1" method="Privileged" siteId="{8b87af7d-8647-4dc7-8df4-5f69a2011bb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544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Google Sans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Goffin</dc:creator>
  <cp:lastModifiedBy>GOFFIN Philippe</cp:lastModifiedBy>
  <cp:revision>14</cp:revision>
  <dcterms:created xsi:type="dcterms:W3CDTF">2025-01-27T06:45:05Z</dcterms:created>
  <dcterms:modified xsi:type="dcterms:W3CDTF">2025-06-02T14:04:17Z</dcterms:modified>
</cp:coreProperties>
</file>