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7" r:id="rId2"/>
    <p:sldId id="319" r:id="rId3"/>
    <p:sldId id="320" r:id="rId4"/>
    <p:sldId id="312" r:id="rId5"/>
    <p:sldId id="314" r:id="rId6"/>
    <p:sldId id="299" r:id="rId7"/>
    <p:sldId id="315" r:id="rId8"/>
    <p:sldId id="295" r:id="rId9"/>
    <p:sldId id="291" r:id="rId10"/>
    <p:sldId id="292" r:id="rId11"/>
    <p:sldId id="293" r:id="rId12"/>
    <p:sldId id="297" r:id="rId13"/>
    <p:sldId id="290" r:id="rId14"/>
    <p:sldId id="256" r:id="rId15"/>
    <p:sldId id="279" r:id="rId16"/>
    <p:sldId id="298" r:id="rId17"/>
    <p:sldId id="274" r:id="rId18"/>
    <p:sldId id="272" r:id="rId19"/>
    <p:sldId id="316" r:id="rId20"/>
    <p:sldId id="259" r:id="rId21"/>
    <p:sldId id="267" r:id="rId22"/>
    <p:sldId id="302" r:id="rId23"/>
    <p:sldId id="303" r:id="rId24"/>
    <p:sldId id="289" r:id="rId25"/>
    <p:sldId id="321" r:id="rId26"/>
    <p:sldId id="275" r:id="rId27"/>
    <p:sldId id="276" r:id="rId28"/>
    <p:sldId id="304" r:id="rId29"/>
    <p:sldId id="301" r:id="rId30"/>
    <p:sldId id="283" r:id="rId31"/>
    <p:sldId id="296" r:id="rId32"/>
    <p:sldId id="322" r:id="rId33"/>
    <p:sldId id="307" r:id="rId34"/>
    <p:sldId id="313" r:id="rId35"/>
    <p:sldId id="318" r:id="rId36"/>
    <p:sldId id="309" r:id="rId37"/>
    <p:sldId id="310" r:id="rId38"/>
    <p:sldId id="311" r:id="rId39"/>
    <p:sldId id="326" r:id="rId40"/>
    <p:sldId id="324" r:id="rId41"/>
    <p:sldId id="325" r:id="rId4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lemachusT" initials="T" lastIdx="3" clrIdx="0">
    <p:extLst>
      <p:ext uri="{19B8F6BF-5375-455C-9EA6-DF929625EA0E}">
        <p15:presenceInfo xmlns:p15="http://schemas.microsoft.com/office/powerpoint/2012/main" userId="Telemachu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D7D31"/>
    <a:srgbClr val="FF9999"/>
    <a:srgbClr val="7030A0"/>
    <a:srgbClr val="203864"/>
    <a:srgbClr val="2F5597"/>
    <a:srgbClr val="8FAADC"/>
    <a:srgbClr val="F4B183"/>
    <a:srgbClr val="66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9" autoAdjust="0"/>
    <p:restoredTop sz="91930" autoAdjust="0"/>
  </p:normalViewPr>
  <p:slideViewPr>
    <p:cSldViewPr snapToGrid="0">
      <p:cViewPr varScale="1">
        <p:scale>
          <a:sx n="105" d="100"/>
          <a:sy n="105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E52D-ABB8-4D82-8F4F-053B87C278A6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C1DFF-5DFA-448E-A208-DE34DF571F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620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51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839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207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605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606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739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4369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988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533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863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0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7092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0726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74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48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39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89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346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Σε αυτήν την διαφάνεια έχω συμπεριλάβει κάποιες λεπτομέρειες για την υλοποίηση των δύο </a:t>
            </a:r>
            <a:r>
              <a:rPr lang="en-US" dirty="0" err="1"/>
              <a:t>inode</a:t>
            </a:r>
            <a:r>
              <a:rPr lang="en-US" dirty="0"/>
              <a:t> allocators</a:t>
            </a:r>
            <a:r>
              <a:rPr lang="el-GR" dirty="0"/>
              <a:t>.</a:t>
            </a:r>
          </a:p>
          <a:p>
            <a:r>
              <a:rPr lang="el-GR" dirty="0"/>
              <a:t>Το μόνο που χρειάζεται να διακρίνουμε είναι ότι σε κάθε </a:t>
            </a:r>
            <a:r>
              <a:rPr lang="en-US" dirty="0"/>
              <a:t>allocator </a:t>
            </a:r>
            <a:r>
              <a:rPr lang="el-GR" dirty="0"/>
              <a:t>έχουμε ένα ισχυρό κριτήριο επιλογής </a:t>
            </a:r>
            <a:r>
              <a:rPr lang="en-US" dirty="0"/>
              <a:t>group</a:t>
            </a:r>
            <a:r>
              <a:rPr lang="el-GR" dirty="0"/>
              <a:t>, ένα ασθενέστερο, και μια λύση ανάγκης σε περίπτωση που τα δύο προηγούμενα αποτύχουν.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635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Σε αυτήν την διαφάνεια έχω συμπεριλάβει κάποιες λεπτομέρειες για την υλοποίηση των δύο </a:t>
            </a:r>
            <a:r>
              <a:rPr lang="en-US" dirty="0" err="1"/>
              <a:t>inode</a:t>
            </a:r>
            <a:r>
              <a:rPr lang="en-US" dirty="0"/>
              <a:t> allocators</a:t>
            </a:r>
            <a:r>
              <a:rPr lang="el-GR" dirty="0"/>
              <a:t>.</a:t>
            </a:r>
          </a:p>
          <a:p>
            <a:r>
              <a:rPr lang="el-GR" dirty="0"/>
              <a:t>Το μόνο που χρειάζεται να διακρίνουμε είναι ότι σε κάθε </a:t>
            </a:r>
            <a:r>
              <a:rPr lang="en-US" dirty="0"/>
              <a:t>allocator </a:t>
            </a:r>
            <a:r>
              <a:rPr lang="el-GR" dirty="0"/>
              <a:t>έχουμε ένα ισχυρό κριτήριο επιλογής </a:t>
            </a:r>
            <a:r>
              <a:rPr lang="en-US" dirty="0"/>
              <a:t>group</a:t>
            </a:r>
            <a:r>
              <a:rPr lang="el-GR" dirty="0"/>
              <a:t>, ένα ασθενέστερο, και μια λύση ανάγκης σε περίπτωση που τα δύο προηγούμενα αποτύχουν.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985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424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348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4037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C1DFF-5DFA-448E-A208-DE34DF571F5C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732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E575-A9AD-4FBC-BEC0-E5FC8D647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E6F0B-5817-4C5C-952D-26397326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2B10-E846-44C6-A5E3-C4F80AF8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5BAD-7622-4312-885A-D91215C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E0AE-D23B-44E8-80A0-27C6F18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85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B70-79C0-4D91-B8CD-5C3AFE1A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0EEED-893B-4CEF-A5D2-98CDB455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5281-3C21-4917-8AD8-BBDD3609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B822-FA88-48A0-A697-EF788801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A514-95A0-4532-931D-BF10230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82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20B68-7A2B-4320-A485-BA685FFA3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1130C-408F-4957-8327-9E6016629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78A6D-D21A-459A-AE51-7A2C7727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D3C1-4D9D-42A4-89C4-DC7AFA12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D547-2661-4B61-B70E-2BB8A8D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0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0F24-CBA1-4B7C-BA99-3FB6340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EF8C-19B5-4560-AC86-E07C1F86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B04F-F3ED-4C7C-89AA-A7CAEDF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8C8D-5541-47F7-939D-A510BA82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B3FA-4A82-4987-AA7E-363FFD7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23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A3D7-ADAB-4062-9FF4-4446D7C3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DFCC-944E-4BB4-B131-95FA6110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54F2-C0C6-4B33-B10E-C3B88AFC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E1A1-9862-4F2D-943A-F03F4F51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1146-9419-4BDA-9491-F363E2D1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097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69E2-EDEC-40CD-A111-FBDF3A29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BC2A-1397-4577-BB06-1AB17CFC4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26B50-3D3B-4F41-AD31-22523A2D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9928A-6B62-482C-AC4F-9E8B3A7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3D409-8FFC-4F35-AE38-FC218C1B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133-E9C9-4B08-9CBB-58EC2B4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92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6D4C-5C44-4633-9B5E-C17D6FA3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678C-E15A-43FB-B0B1-8E524627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2F31-046B-4F99-894D-59190620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31514-E920-4D77-939C-1E3DFBB23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8BA7D-D8DF-43BC-A4C6-07E9FE4E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6B46A-2BC9-49C2-AE7A-6B50DCF6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2D090-1FAA-4734-9AA9-8C78D485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7402C-F15B-4ACC-B8D2-074195F5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830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DDFE-854A-4FEB-BC59-C7534D00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73FD5-BB3E-4DF8-A066-29C6795F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E61EC-74F7-40B8-8A72-43C02B12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FEE70-1C0E-492A-812E-33291A30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74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B3C98-5CA7-4979-B857-280C38B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17A4A-BA9E-4B6C-B027-905D859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D8EBE-6B27-41A5-A7F8-E19AD3F4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412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5520-FA52-4A73-906F-BE6B4D5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DA60-7C66-4A36-8730-9E0E3167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FA739-ACC9-414F-9B33-8D4EA0C0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C95D-1DDC-4D38-8B98-FF15879F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9F847-6D28-444A-8F41-BD2E0A2C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19FE-C67C-4438-B37B-4C078B78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832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D9B5-BCE5-4E05-8E69-95AD448A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AA19-10B4-4B08-8110-0AE6FFA8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18CAF-12EC-4AFB-A024-C6B4EF01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C3E49-5FE7-4425-805E-C32ACD1F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7ED11-8AC6-4602-9B1E-ABA20AA9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25943-ECA5-41D9-B256-0269247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76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EDD1D-32C3-4954-93BA-69BD7A5A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C46B9-83BB-4077-B06E-DE029FBD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5360-E013-41BD-BDF6-9A098EB0B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A6B8-D9E9-47DC-AF92-D52E8D92B4C8}" type="datetimeFigureOut">
              <a:rPr lang="el-GR" smtClean="0"/>
              <a:t>11/12/2023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AAF7-99DC-4FA8-AB40-1F3BA461D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4E12-DB1B-479A-A23A-B54E6C7CC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9533-1DD1-44F7-914C-090CC0A5900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505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10.sv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1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conference.us/2020/Papers/16.NUMAaware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1995714" y="2365163"/>
            <a:ext cx="8200572" cy="10819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Study and Flexible Data Placement Policies for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Non-Volatile Memory Architectures</a:t>
            </a:r>
            <a:endParaRPr lang="el-G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EC4B0-3D01-4DE2-B825-AA6EFDEB0397}"/>
              </a:ext>
            </a:extLst>
          </p:cNvPr>
          <p:cNvSpPr/>
          <p:nvPr/>
        </p:nvSpPr>
        <p:spPr>
          <a:xfrm>
            <a:off x="3922485" y="3635163"/>
            <a:ext cx="4347029" cy="7191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lvl="0"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Diploma Thesis Presentation</a:t>
            </a:r>
            <a:br>
              <a:rPr lang="el-G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Filippos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Tofalos</a:t>
            </a:r>
            <a:endParaRPr lang="el-G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8D190-47A0-4E5D-A954-F4E82EC7BAEC}"/>
              </a:ext>
            </a:extLst>
          </p:cNvPr>
          <p:cNvSpPr/>
          <p:nvPr/>
        </p:nvSpPr>
        <p:spPr>
          <a:xfrm>
            <a:off x="184149" y="184150"/>
            <a:ext cx="11823700" cy="6489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270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C01078-BB5F-419B-8632-5044735F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3" y="523858"/>
            <a:ext cx="8143897" cy="63341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DE7D9F-4584-4766-A640-4B9D762EE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 t="5643"/>
          <a:stretch/>
        </p:blipFill>
        <p:spPr>
          <a:xfrm>
            <a:off x="8172450" y="881267"/>
            <a:ext cx="4022745" cy="5976731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ADE26C2-A77C-4D5E-A817-52998692F98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 get only worse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91D8F-9B7A-4B31-A5AB-A1C62130D856}"/>
              </a:ext>
            </a:extLst>
          </p:cNvPr>
          <p:cNvSpPr txBox="1"/>
          <p:nvPr/>
        </p:nvSpPr>
        <p:spPr>
          <a:xfrm>
            <a:off x="401954" y="996950"/>
            <a:ext cx="359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samples per measurement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sample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shaded area indicates the range of the samples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5ADE4-0559-4986-8978-27D9FB60C0AC}"/>
              </a:ext>
            </a:extLst>
          </p:cNvPr>
          <p:cNvSpPr txBox="1"/>
          <p:nvPr/>
        </p:nvSpPr>
        <p:spPr>
          <a:xfrm>
            <a:off x="401953" y="1958975"/>
            <a:ext cx="36429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responsible for the significant deviation?</a:t>
            </a:r>
            <a:br>
              <a:rPr lang="el-GR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sample preparation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files have just been allocated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read sample: seems to follow the remote write curve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sample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that much better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DD6367-BAE7-4677-9D75-6E8F31E2BF69}"/>
              </a:ext>
            </a:extLst>
          </p:cNvPr>
          <p:cNvCxnSpPr/>
          <p:nvPr/>
        </p:nvCxnSpPr>
        <p:spPr>
          <a:xfrm flipH="1">
            <a:off x="8239125" y="3276600"/>
            <a:ext cx="590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4414C6-6882-40EE-A0D1-830B3C9070C2}"/>
              </a:ext>
            </a:extLst>
          </p:cNvPr>
          <p:cNvSpPr/>
          <p:nvPr/>
        </p:nvSpPr>
        <p:spPr>
          <a:xfrm>
            <a:off x="8829675" y="3124200"/>
            <a:ext cx="16002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sample</a:t>
            </a:r>
            <a:endParaRPr lang="el-G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8C65F6-2AC2-4BC6-9A4B-CF8E9F4B6657}"/>
              </a:ext>
            </a:extLst>
          </p:cNvPr>
          <p:cNvCxnSpPr/>
          <p:nvPr/>
        </p:nvCxnSpPr>
        <p:spPr>
          <a:xfrm flipH="1">
            <a:off x="8239125" y="1462078"/>
            <a:ext cx="590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62B4A37-1EC5-4F14-9EC6-36CE75B2AB26}"/>
              </a:ext>
            </a:extLst>
          </p:cNvPr>
          <p:cNvSpPr/>
          <p:nvPr/>
        </p:nvSpPr>
        <p:spPr>
          <a:xfrm>
            <a:off x="8829675" y="1309678"/>
            <a:ext cx="16002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sample</a:t>
            </a:r>
            <a:endParaRPr lang="el-G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D1EF0-F5CE-4931-A221-54064656477B}"/>
              </a:ext>
            </a:extLst>
          </p:cNvPr>
          <p:cNvCxnSpPr/>
          <p:nvPr/>
        </p:nvCxnSpPr>
        <p:spPr>
          <a:xfrm flipH="1">
            <a:off x="8238702" y="2578100"/>
            <a:ext cx="590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12BD8-2B41-44B0-B577-A793514F5AC8}"/>
              </a:ext>
            </a:extLst>
          </p:cNvPr>
          <p:cNvSpPr/>
          <p:nvPr/>
        </p:nvSpPr>
        <p:spPr>
          <a:xfrm>
            <a:off x="8829252" y="2425700"/>
            <a:ext cx="16002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of samples</a:t>
            </a:r>
            <a:endParaRPr lang="el-G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9169F-AB70-4C73-ACB8-C7A4D527FD53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7305676" y="3743325"/>
            <a:ext cx="2638425" cy="2009774"/>
          </a:xfrm>
          <a:prstGeom prst="bentConnector3">
            <a:avLst>
              <a:gd name="adj1" fmla="val 81769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B7B419-1A64-495B-AC8E-283724664960}"/>
              </a:ext>
            </a:extLst>
          </p:cNvPr>
          <p:cNvSpPr/>
          <p:nvPr/>
        </p:nvSpPr>
        <p:spPr>
          <a:xfrm>
            <a:off x="8601075" y="4954086"/>
            <a:ext cx="931768" cy="51745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Same curve</a:t>
            </a:r>
            <a:endParaRPr lang="el-G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3A7BD4-0CC8-4E22-A31A-FA08AB36CDD3}"/>
              </a:ext>
            </a:extLst>
          </p:cNvPr>
          <p:cNvSpPr txBox="1"/>
          <p:nvPr/>
        </p:nvSpPr>
        <p:spPr>
          <a:xfrm>
            <a:off x="401953" y="4766947"/>
            <a:ext cx="3522326" cy="1600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wish to avoid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writes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way possible,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remote writes seem to also  affect remote reads!</a:t>
            </a:r>
            <a:endParaRPr lang="el-G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0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E77C0-B919-4375-BF90-533AD8B32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3" y="523858"/>
            <a:ext cx="8143897" cy="6334141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ADE26C2-A77C-4D5E-A817-52998692F98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 for mixed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workloads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91D8F-9B7A-4B31-A5AB-A1C62130D856}"/>
              </a:ext>
            </a:extLst>
          </p:cNvPr>
          <p:cNvSpPr txBox="1"/>
          <p:nvPr/>
        </p:nvSpPr>
        <p:spPr>
          <a:xfrm>
            <a:off x="401954" y="996950"/>
            <a:ext cx="359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samples per measurement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one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D1401-5177-4104-9FA3-99AA8FFBED50}"/>
              </a:ext>
            </a:extLst>
          </p:cNvPr>
          <p:cNvSpPr txBox="1"/>
          <p:nvPr/>
        </p:nvSpPr>
        <p:spPr>
          <a:xfrm>
            <a:off x="401953" y="3928747"/>
            <a:ext cx="3522326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remote accesses</a:t>
            </a:r>
            <a: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 significantly from the effect of remote write accesses.</a:t>
            </a:r>
            <a:endParaRPr lang="el-G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5DE64-277B-46C1-8933-164BB875D0F6}"/>
              </a:ext>
            </a:extLst>
          </p:cNvPr>
          <p:cNvSpPr/>
          <p:nvPr/>
        </p:nvSpPr>
        <p:spPr>
          <a:xfrm>
            <a:off x="9410700" y="5686424"/>
            <a:ext cx="1295400" cy="504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508B0-4C9D-43E2-B712-659A01CFE23F}"/>
              </a:ext>
            </a:extLst>
          </p:cNvPr>
          <p:cNvSpPr/>
          <p:nvPr/>
        </p:nvSpPr>
        <p:spPr>
          <a:xfrm>
            <a:off x="7291398" y="5686423"/>
            <a:ext cx="1295400" cy="504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C883D-2974-4A68-86FD-21CCB21FA972}"/>
              </a:ext>
            </a:extLst>
          </p:cNvPr>
          <p:cNvSpPr txBox="1"/>
          <p:nvPr/>
        </p:nvSpPr>
        <p:spPr>
          <a:xfrm>
            <a:off x="401953" y="2120900"/>
            <a:ext cx="3598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accesses are affected by previous write accesses, it is logical to examine what’s the behavior of mixed accesses on files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(reads + writes)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E0CD-BB8A-433C-B1BE-ADEF1D20CEB3}"/>
              </a:ext>
            </a:extLst>
          </p:cNvPr>
          <p:cNvSpPr/>
          <p:nvPr/>
        </p:nvSpPr>
        <p:spPr>
          <a:xfrm>
            <a:off x="5078994" y="6246892"/>
            <a:ext cx="6283105" cy="42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8E492-7416-4FB8-8509-6A1D9BB525E4}"/>
              </a:ext>
            </a:extLst>
          </p:cNvPr>
          <p:cNvSpPr txBox="1"/>
          <p:nvPr/>
        </p:nvSpPr>
        <p:spPr>
          <a:xfrm>
            <a:off x="5347455" y="6246892"/>
            <a:ext cx="1533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Όλα 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local</a:t>
            </a:r>
            <a:endParaRPr lang="el-GR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35BB1-7165-4125-8330-96F1523EFE20}"/>
              </a:ext>
            </a:extLst>
          </p:cNvPr>
          <p:cNvSpPr txBox="1"/>
          <p:nvPr/>
        </p:nvSpPr>
        <p:spPr>
          <a:xfrm>
            <a:off x="9675019" y="6247934"/>
            <a:ext cx="1533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Όλα 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remote</a:t>
            </a:r>
            <a:endParaRPr lang="el-GR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5DC8C-220C-4108-8F1E-D2350E290BE8}"/>
              </a:ext>
            </a:extLst>
          </p:cNvPr>
          <p:cNvSpPr txBox="1"/>
          <p:nvPr/>
        </p:nvSpPr>
        <p:spPr>
          <a:xfrm>
            <a:off x="7187673" y="6246891"/>
            <a:ext cx="207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16 local + 16</a:t>
            </a:r>
            <a:r>
              <a:rPr lang="el-GR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remote</a:t>
            </a:r>
            <a:endParaRPr lang="el-GR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E27F7-2404-4E03-964D-2553F9E9FDD4}"/>
              </a:ext>
            </a:extLst>
          </p:cNvPr>
          <p:cNvSpPr txBox="1"/>
          <p:nvPr/>
        </p:nvSpPr>
        <p:spPr>
          <a:xfrm>
            <a:off x="7130663" y="6523890"/>
            <a:ext cx="228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Τοποθέτηση Νημάτων</a:t>
            </a:r>
          </a:p>
        </p:txBody>
      </p:sp>
    </p:spTree>
    <p:extLst>
      <p:ext uri="{BB962C8B-B14F-4D97-AF65-F5344CB8AC3E}">
        <p14:creationId xmlns:p14="http://schemas.microsoft.com/office/powerpoint/2010/main" val="36996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E93C91-9250-4BE8-ABBB-65DC2B08DDD3}"/>
              </a:ext>
            </a:extLst>
          </p:cNvPr>
          <p:cNvCxnSpPr>
            <a:cxnSpLocks/>
            <a:stCxn id="126" idx="2"/>
            <a:endCxn id="17" idx="0"/>
          </p:cNvCxnSpPr>
          <p:nvPr/>
        </p:nvCxnSpPr>
        <p:spPr>
          <a:xfrm rot="16200000" flipH="1">
            <a:off x="5270901" y="2726455"/>
            <a:ext cx="1370163" cy="3170835"/>
          </a:xfrm>
          <a:prstGeom prst="bentConnector3">
            <a:avLst>
              <a:gd name="adj1" fmla="val 18856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ADE26C2-A77C-4D5E-A817-52998692F98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Motivation for our Work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661C2-2AB2-4055-82E6-FC1B0BBF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09" y="4996955"/>
            <a:ext cx="1993265" cy="59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E172C-07EE-401E-9237-AE369103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84" y="5391504"/>
            <a:ext cx="1993265" cy="592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4BF43-FD0B-4DE7-B03A-50317282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9" y="5786053"/>
            <a:ext cx="1993265" cy="5929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837A56-64E5-4F5C-834F-93F0F2A8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67" y="4996955"/>
            <a:ext cx="1993265" cy="5929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7857AA-4DAA-4211-9784-BA096593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2" y="5391504"/>
            <a:ext cx="1993265" cy="5929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5AEB1-B9C1-45B6-8565-0BE5F6FDF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17" y="5786053"/>
            <a:ext cx="1993265" cy="59299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E78AD-DFCD-4D19-B48C-7F58966A692E}"/>
              </a:ext>
            </a:extLst>
          </p:cNvPr>
          <p:cNvSpPr/>
          <p:nvPr/>
        </p:nvSpPr>
        <p:spPr>
          <a:xfrm>
            <a:off x="3387816" y="4123625"/>
            <a:ext cx="5208271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dev/&lt;some-device&gt;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D268FE-0F44-4D6C-AF22-BB92ACA8E7C7}"/>
              </a:ext>
            </a:extLst>
          </p:cNvPr>
          <p:cNvSpPr/>
          <p:nvPr/>
        </p:nvSpPr>
        <p:spPr>
          <a:xfrm>
            <a:off x="3387817" y="4832272"/>
            <a:ext cx="5208271" cy="163100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EF9CC5-CBBE-4DDF-B39A-D59670E2BB36}"/>
              </a:ext>
            </a:extLst>
          </p:cNvPr>
          <p:cNvSpPr/>
          <p:nvPr/>
        </p:nvSpPr>
        <p:spPr>
          <a:xfrm>
            <a:off x="3387813" y="3224401"/>
            <a:ext cx="5208271" cy="3574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 Filesystem</a:t>
            </a:r>
            <a:endParaRPr lang="el-GR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3D3AD9-9D24-4A95-ADFA-A7FB466B6876}"/>
              </a:ext>
            </a:extLst>
          </p:cNvPr>
          <p:cNvSpPr/>
          <p:nvPr/>
        </p:nvSpPr>
        <p:spPr>
          <a:xfrm>
            <a:off x="8453211" y="4209841"/>
            <a:ext cx="285750" cy="18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796D50-95FD-48A6-9954-5D7EEA1B906A}"/>
              </a:ext>
            </a:extLst>
          </p:cNvPr>
          <p:cNvSpPr/>
          <p:nvPr/>
        </p:nvSpPr>
        <p:spPr>
          <a:xfrm>
            <a:off x="8453211" y="5588218"/>
            <a:ext cx="285750" cy="25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284DF4-9EB4-4C5E-A505-FBF531C37D02}"/>
              </a:ext>
            </a:extLst>
          </p:cNvPr>
          <p:cNvGrpSpPr/>
          <p:nvPr/>
        </p:nvGrpSpPr>
        <p:grpSpPr>
          <a:xfrm>
            <a:off x="8738961" y="4304225"/>
            <a:ext cx="2572933" cy="2280439"/>
            <a:chOff x="8738961" y="4304225"/>
            <a:chExt cx="2572933" cy="22804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8E2762-916F-499B-A276-0E10DC049CE2}"/>
                </a:ext>
              </a:extLst>
            </p:cNvPr>
            <p:cNvSpPr/>
            <p:nvPr/>
          </p:nvSpPr>
          <p:spPr>
            <a:xfrm>
              <a:off x="9197706" y="5384335"/>
              <a:ext cx="21141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single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pmem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a unifying device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6E73794E-435D-4929-BB9F-B93532294A39}"/>
                </a:ext>
              </a:extLst>
            </p:cNvPr>
            <p:cNvCxnSpPr>
              <a:cxnSpLocks/>
              <a:stCxn id="53" idx="3"/>
              <a:endCxn id="51" idx="3"/>
            </p:cNvCxnSpPr>
            <p:nvPr/>
          </p:nvCxnSpPr>
          <p:spPr>
            <a:xfrm flipV="1">
              <a:off x="8738961" y="4304225"/>
              <a:ext cx="12700" cy="1410309"/>
            </a:xfrm>
            <a:prstGeom prst="curvedConnector3">
              <a:avLst>
                <a:gd name="adj1" fmla="val 39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5F7395B-141A-49C2-888E-FBD371C27263}"/>
              </a:ext>
            </a:extLst>
          </p:cNvPr>
          <p:cNvSpPr/>
          <p:nvPr/>
        </p:nvSpPr>
        <p:spPr>
          <a:xfrm>
            <a:off x="3387814" y="1200221"/>
            <a:ext cx="5208271" cy="163100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E8E4CC-56F0-419B-8D21-D63189F458C2}"/>
              </a:ext>
            </a:extLst>
          </p:cNvPr>
          <p:cNvCxnSpPr>
            <a:stCxn id="63" idx="2"/>
            <a:endCxn id="63" idx="0"/>
          </p:cNvCxnSpPr>
          <p:nvPr/>
        </p:nvCxnSpPr>
        <p:spPr>
          <a:xfrm flipV="1">
            <a:off x="5991950" y="1200221"/>
            <a:ext cx="0" cy="16310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F2BCF9-5FFA-401D-A072-9C545D3F23FC}"/>
              </a:ext>
            </a:extLst>
          </p:cNvPr>
          <p:cNvSpPr txBox="1"/>
          <p:nvPr/>
        </p:nvSpPr>
        <p:spPr>
          <a:xfrm>
            <a:off x="3387814" y="1252337"/>
            <a:ext cx="263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 THREADS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772DF-993C-4F26-84BF-021C44764DFE}"/>
              </a:ext>
            </a:extLst>
          </p:cNvPr>
          <p:cNvSpPr txBox="1"/>
          <p:nvPr/>
        </p:nvSpPr>
        <p:spPr>
          <a:xfrm>
            <a:off x="5961636" y="1252337"/>
            <a:ext cx="263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 THREADS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8B92106-DC56-4B4D-97FE-8B758DA29412}"/>
              </a:ext>
            </a:extLst>
          </p:cNvPr>
          <p:cNvGrpSpPr/>
          <p:nvPr/>
        </p:nvGrpSpPr>
        <p:grpSpPr>
          <a:xfrm>
            <a:off x="4370565" y="1724055"/>
            <a:ext cx="57426" cy="818410"/>
            <a:chOff x="6948896" y="1360010"/>
            <a:chExt cx="57426" cy="818410"/>
          </a:xfrm>
        </p:grpSpPr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139A053A-9837-4DEA-9E2F-4AB41F68D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69" y="1360010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39856E8F-6462-484A-9413-9D740B62B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782" y="1632806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F2B785D2-EB16-49CE-B0EF-B349F809D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8896" y="1905624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47777B9-98B8-4DF8-81C9-DC4C141E7124}"/>
              </a:ext>
            </a:extLst>
          </p:cNvPr>
          <p:cNvGrpSpPr/>
          <p:nvPr/>
        </p:nvGrpSpPr>
        <p:grpSpPr>
          <a:xfrm>
            <a:off x="4948319" y="1730174"/>
            <a:ext cx="57426" cy="818410"/>
            <a:chOff x="6948896" y="1360010"/>
            <a:chExt cx="57426" cy="818410"/>
          </a:xfrm>
        </p:grpSpPr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C24F23FE-5E73-4CA1-8908-E28010038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69" y="1360010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B90D6FCB-998A-4A17-9C57-CB02C27AD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782" y="1632806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AE71558B-2145-45C7-A099-823287620D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8896" y="1905624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D80EA1-A9FE-4172-ADB8-34FC89821253}"/>
              </a:ext>
            </a:extLst>
          </p:cNvPr>
          <p:cNvSpPr/>
          <p:nvPr/>
        </p:nvSpPr>
        <p:spPr>
          <a:xfrm>
            <a:off x="91960" y="1751663"/>
            <a:ext cx="31390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accesses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take place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respect to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nodes) when possible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access categories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Overwrites (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examined in future extension of this 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(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F24150B-D04B-4EB3-B095-9EC4A937B106}"/>
              </a:ext>
            </a:extLst>
          </p:cNvPr>
          <p:cNvSpPr txBox="1"/>
          <p:nvPr/>
        </p:nvSpPr>
        <p:spPr>
          <a:xfrm>
            <a:off x="3435438" y="6482161"/>
            <a:ext cx="263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NVDIMMS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F9575A-E9F0-4774-BF82-A4B884030BA9}"/>
              </a:ext>
            </a:extLst>
          </p:cNvPr>
          <p:cNvSpPr txBox="1"/>
          <p:nvPr/>
        </p:nvSpPr>
        <p:spPr>
          <a:xfrm>
            <a:off x="5902413" y="6482161"/>
            <a:ext cx="2634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NVDIMMS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349C11E-76B4-4CA1-96C8-691CC8F615DB}"/>
              </a:ext>
            </a:extLst>
          </p:cNvPr>
          <p:cNvCxnSpPr>
            <a:cxnSpLocks/>
          </p:cNvCxnSpPr>
          <p:nvPr/>
        </p:nvCxnSpPr>
        <p:spPr>
          <a:xfrm>
            <a:off x="4370565" y="2667000"/>
            <a:ext cx="0" cy="4318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278589-F773-4EBE-8892-A3A726EB0D97}"/>
              </a:ext>
            </a:extLst>
          </p:cNvPr>
          <p:cNvSpPr/>
          <p:nvPr/>
        </p:nvSpPr>
        <p:spPr>
          <a:xfrm>
            <a:off x="4227690" y="3374160"/>
            <a:ext cx="285750" cy="25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CD18309-4009-490C-A909-320657FCE013}"/>
              </a:ext>
            </a:extLst>
          </p:cNvPr>
          <p:cNvSpPr/>
          <p:nvPr/>
        </p:nvSpPr>
        <p:spPr>
          <a:xfrm>
            <a:off x="4555978" y="2921244"/>
            <a:ext cx="418903" cy="2253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425014-085F-4E53-A470-094133DFD2B1}"/>
              </a:ext>
            </a:extLst>
          </p:cNvPr>
          <p:cNvSpPr/>
          <p:nvPr/>
        </p:nvSpPr>
        <p:spPr>
          <a:xfrm>
            <a:off x="6966407" y="1147370"/>
            <a:ext cx="285750" cy="18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2F68AC-8FD5-48E4-B8D0-951820BC05A3}"/>
              </a:ext>
            </a:extLst>
          </p:cNvPr>
          <p:cNvSpPr txBox="1"/>
          <p:nvPr/>
        </p:nvSpPr>
        <p:spPr>
          <a:xfrm>
            <a:off x="5012741" y="2880321"/>
            <a:ext cx="268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to be written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58DB681-3743-4851-AA65-7F1DB8496A34}"/>
              </a:ext>
            </a:extLst>
          </p:cNvPr>
          <p:cNvGrpSpPr/>
          <p:nvPr/>
        </p:nvGrpSpPr>
        <p:grpSpPr>
          <a:xfrm>
            <a:off x="6666090" y="1714111"/>
            <a:ext cx="57426" cy="818410"/>
            <a:chOff x="6948896" y="1360010"/>
            <a:chExt cx="57426" cy="818410"/>
          </a:xfrm>
        </p:grpSpPr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DCF6B508-3755-40B2-B79F-9B91E76C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69" y="1360010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Curved 155">
              <a:extLst>
                <a:ext uri="{FF2B5EF4-FFF2-40B4-BE49-F238E27FC236}">
                  <a16:creationId xmlns:a16="http://schemas.microsoft.com/office/drawing/2014/main" id="{23DD45D3-874F-4E5D-AA23-786F98A1B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782" y="1632806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E420B5BC-EB5F-4AD4-B4D4-F4F963CD2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8896" y="1905624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C79D5D3-EE82-4E85-9868-E22076CB5BC4}"/>
              </a:ext>
            </a:extLst>
          </p:cNvPr>
          <p:cNvGrpSpPr/>
          <p:nvPr/>
        </p:nvGrpSpPr>
        <p:grpSpPr>
          <a:xfrm>
            <a:off x="7243844" y="1720230"/>
            <a:ext cx="57426" cy="818410"/>
            <a:chOff x="6948896" y="1360010"/>
            <a:chExt cx="57426" cy="818410"/>
          </a:xfrm>
        </p:grpSpPr>
        <p:cxnSp>
          <p:nvCxnSpPr>
            <p:cNvPr id="159" name="Connector: Curved 158">
              <a:extLst>
                <a:ext uri="{FF2B5EF4-FFF2-40B4-BE49-F238E27FC236}">
                  <a16:creationId xmlns:a16="http://schemas.microsoft.com/office/drawing/2014/main" id="{2BD81086-C67F-4799-8EF4-CBB742A00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69" y="1360010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0714A1CB-4EFA-4BC0-B42A-F30BEACD9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782" y="1632806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8682DF8E-D0AD-4D43-BBD6-F729AF86C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8896" y="1905624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91E1D33-C142-46A7-B9FE-5E4C982D2221}"/>
              </a:ext>
            </a:extLst>
          </p:cNvPr>
          <p:cNvGrpSpPr/>
          <p:nvPr/>
        </p:nvGrpSpPr>
        <p:grpSpPr>
          <a:xfrm>
            <a:off x="7739144" y="1719587"/>
            <a:ext cx="57426" cy="818410"/>
            <a:chOff x="6948896" y="1360010"/>
            <a:chExt cx="57426" cy="818410"/>
          </a:xfrm>
        </p:grpSpPr>
        <p:cxnSp>
          <p:nvCxnSpPr>
            <p:cNvPr id="163" name="Connector: Curved 162">
              <a:extLst>
                <a:ext uri="{FF2B5EF4-FFF2-40B4-BE49-F238E27FC236}">
                  <a16:creationId xmlns:a16="http://schemas.microsoft.com/office/drawing/2014/main" id="{E7231FEA-E9D6-4F84-8C5E-70468D1C5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69" y="1360010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Curved 163">
              <a:extLst>
                <a:ext uri="{FF2B5EF4-FFF2-40B4-BE49-F238E27FC236}">
                  <a16:creationId xmlns:a16="http://schemas.microsoft.com/office/drawing/2014/main" id="{FC1947B8-1682-4B36-8311-3C9406A74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782" y="1632806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Curved 164">
              <a:extLst>
                <a:ext uri="{FF2B5EF4-FFF2-40B4-BE49-F238E27FC236}">
                  <a16:creationId xmlns:a16="http://schemas.microsoft.com/office/drawing/2014/main" id="{7445339E-5CD9-45B7-A82C-15E379D6A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8896" y="1905624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138AEB0-D9F6-400E-9A0A-B599BFB9E449}"/>
              </a:ext>
            </a:extLst>
          </p:cNvPr>
          <p:cNvGrpSpPr/>
          <p:nvPr/>
        </p:nvGrpSpPr>
        <p:grpSpPr>
          <a:xfrm>
            <a:off x="5864311" y="3707509"/>
            <a:ext cx="351597" cy="351598"/>
            <a:chOff x="5864311" y="3707509"/>
            <a:chExt cx="351597" cy="35159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21F535F-0CE9-4603-BDD5-042CF04F9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6691" y="3711633"/>
              <a:ext cx="349217" cy="3474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0A8DDB4-AC58-49B1-B917-ACD0D0752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4311" y="3707509"/>
              <a:ext cx="351597" cy="3515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E97166D-8226-4EE4-A6B8-53110A75C4AA}"/>
              </a:ext>
            </a:extLst>
          </p:cNvPr>
          <p:cNvGrpSpPr/>
          <p:nvPr/>
        </p:nvGrpSpPr>
        <p:grpSpPr>
          <a:xfrm>
            <a:off x="6646435" y="575314"/>
            <a:ext cx="5303916" cy="3546795"/>
            <a:chOff x="6646435" y="575314"/>
            <a:chExt cx="5303916" cy="35467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D91D8F-9B7A-4B31-A5AB-A1C62130D856}"/>
                </a:ext>
              </a:extLst>
            </p:cNvPr>
            <p:cNvSpPr txBox="1"/>
            <p:nvPr/>
          </p:nvSpPr>
          <p:spPr>
            <a:xfrm>
              <a:off x="8982922" y="3198779"/>
              <a:ext cx="2967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 threads in a way that utilizes best the aggregate bandwidth of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PMEM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devices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892C14D-FE19-406F-B2EB-CA398DB2E4A5}"/>
                </a:ext>
              </a:extLst>
            </p:cNvPr>
            <p:cNvSpPr/>
            <p:nvPr/>
          </p:nvSpPr>
          <p:spPr>
            <a:xfrm>
              <a:off x="9126895" y="2219197"/>
              <a:ext cx="2685000" cy="9037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Thread Placement/Migration Module</a:t>
              </a:r>
              <a:endParaRPr lang="el-G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720C8BD-EB49-4FA3-91B0-CB5CFF1EAD46}"/>
                </a:ext>
              </a:extLst>
            </p:cNvPr>
            <p:cNvSpPr/>
            <p:nvPr/>
          </p:nvSpPr>
          <p:spPr>
            <a:xfrm>
              <a:off x="9386690" y="1038369"/>
              <a:ext cx="2159895" cy="6364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 State</a:t>
              </a:r>
              <a:b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(CPU &amp;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PMEM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STATS)</a:t>
              </a:r>
              <a:endPara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6E1193B-F237-4859-88BE-EDC9F595A36C}"/>
                </a:ext>
              </a:extLst>
            </p:cNvPr>
            <p:cNvSpPr/>
            <p:nvPr/>
          </p:nvSpPr>
          <p:spPr>
            <a:xfrm>
              <a:off x="9245611" y="2143331"/>
              <a:ext cx="285750" cy="252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45" name="Connector: Curved 144">
              <a:extLst>
                <a:ext uri="{FF2B5EF4-FFF2-40B4-BE49-F238E27FC236}">
                  <a16:creationId xmlns:a16="http://schemas.microsoft.com/office/drawing/2014/main" id="{F73E2059-1E7B-4F51-AC6E-C592F4096777}"/>
                </a:ext>
              </a:extLst>
            </p:cNvPr>
            <p:cNvCxnSpPr>
              <a:cxnSpLocks/>
              <a:stCxn id="109" idx="1"/>
              <a:endCxn id="143" idx="0"/>
            </p:cNvCxnSpPr>
            <p:nvPr/>
          </p:nvCxnSpPr>
          <p:spPr>
            <a:xfrm rot="10800000">
              <a:off x="7109283" y="1147371"/>
              <a:ext cx="2017613" cy="1523685"/>
            </a:xfrm>
            <a:prstGeom prst="bentConnector4">
              <a:avLst>
                <a:gd name="adj1" fmla="val 12940"/>
                <a:gd name="adj2" fmla="val 1150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378E3E3A-F8BF-4213-8235-6BE5C3DD64A9}"/>
                </a:ext>
              </a:extLst>
            </p:cNvPr>
            <p:cNvCxnSpPr>
              <a:cxnSpLocks/>
              <a:stCxn id="142" idx="2"/>
            </p:cNvCxnSpPr>
            <p:nvPr/>
          </p:nvCxnSpPr>
          <p:spPr>
            <a:xfrm>
              <a:off x="10466638" y="1674789"/>
              <a:ext cx="962" cy="4665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E9C3F47-3C57-4A9F-A8A6-EBA43EA28A50}"/>
                </a:ext>
              </a:extLst>
            </p:cNvPr>
            <p:cNvSpPr txBox="1"/>
            <p:nvPr/>
          </p:nvSpPr>
          <p:spPr>
            <a:xfrm>
              <a:off x="6646435" y="575314"/>
              <a:ext cx="2684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sched_setaffinity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6015DA1-7711-4C30-BC49-1C75693CDE52}"/>
              </a:ext>
            </a:extLst>
          </p:cNvPr>
          <p:cNvSpPr/>
          <p:nvPr/>
        </p:nvSpPr>
        <p:spPr>
          <a:xfrm>
            <a:off x="8957398" y="4103247"/>
            <a:ext cx="30267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some base infrastructure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0.00013 0.06343 C 0.00026 0.09236 0.01901 0.12708 0.03437 0.12708 L 0.06849 0.12708 " pathEditMode="relative" rAng="16200000" ptsTypes="AAAA">
                                      <p:cBhvr>
                                        <p:cTn id="1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35 0.12731 L 0.03841 0.12731 C 0.02513 0.12731 0.0082 0.19606 0.0082 0.2537 L 0.0082 0.3831 " pathEditMode="relative" rAng="10800000" ptsTypes="AAAA">
                                      <p:cBhvr>
                                        <p:cTn id="3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41" grpId="0" animBg="1"/>
      <p:bldP spid="141" grpId="1" animBg="1"/>
      <p:bldP spid="141" grpId="2" animBg="1"/>
      <p:bldP spid="1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3397903" y="2009562"/>
            <a:ext cx="5396193" cy="2838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Introduction</a:t>
            </a: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Motivation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l-GR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el-GR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A7844E-6393-465A-8CB2-E791479EAD80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EXT4: Disk Layout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Info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F87B7-C47B-47E2-B545-619D999E28BE}"/>
              </a:ext>
            </a:extLst>
          </p:cNvPr>
          <p:cNvSpPr/>
          <p:nvPr/>
        </p:nvSpPr>
        <p:spPr>
          <a:xfrm>
            <a:off x="1590676" y="2069829"/>
            <a:ext cx="9010648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C12308-4B3B-4CC6-9475-C2871764E3F5}"/>
              </a:ext>
            </a:extLst>
          </p:cNvPr>
          <p:cNvSpPr/>
          <p:nvPr/>
        </p:nvSpPr>
        <p:spPr>
          <a:xfrm>
            <a:off x="10039349" y="2079435"/>
            <a:ext cx="557784" cy="256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45BAA-2610-41E1-B916-DA63EB027E1A}"/>
              </a:ext>
            </a:extLst>
          </p:cNvPr>
          <p:cNvSpPr/>
          <p:nvPr/>
        </p:nvSpPr>
        <p:spPr>
          <a:xfrm>
            <a:off x="10706100" y="1899651"/>
            <a:ext cx="1308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in blocks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B87487-CD4A-42FD-8A8A-B1959D5B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51745"/>
              </p:ext>
            </p:extLst>
          </p:nvPr>
        </p:nvGraphicFramePr>
        <p:xfrm>
          <a:off x="1590676" y="2069829"/>
          <a:ext cx="90106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66">
                  <a:extLst>
                    <a:ext uri="{9D8B030D-6E8A-4147-A177-3AD203B41FA5}">
                      <a16:colId xmlns:a16="http://schemas.microsoft.com/office/drawing/2014/main" val="316538109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2133918421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4151157455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3297409205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3059593492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3047366792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987890666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2843946153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1614762700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1880557804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2342660436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3111446704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637561705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3397515510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2366707383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8470922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884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F9095D-272E-4AC3-8C0D-E651D253DFF4}"/>
              </a:ext>
            </a:extLst>
          </p:cNvPr>
          <p:cNvCxnSpPr>
            <a:cxnSpLocks/>
          </p:cNvCxnSpPr>
          <p:nvPr/>
        </p:nvCxnSpPr>
        <p:spPr>
          <a:xfrm>
            <a:off x="10039350" y="2599477"/>
            <a:ext cx="5619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468CAF0-2113-4B57-81BA-317A490AF0EA}"/>
              </a:ext>
            </a:extLst>
          </p:cNvPr>
          <p:cNvSpPr/>
          <p:nvPr/>
        </p:nvSpPr>
        <p:spPr>
          <a:xfrm>
            <a:off x="10013978" y="264940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endParaRPr lang="el-G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C31CC4-1A5D-4403-BE92-1453882E5AFC}"/>
              </a:ext>
            </a:extLst>
          </p:cNvPr>
          <p:cNvSpPr/>
          <p:nvPr/>
        </p:nvSpPr>
        <p:spPr>
          <a:xfrm>
            <a:off x="1590676" y="2069816"/>
            <a:ext cx="9010648" cy="2743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DE7FA0-D1D0-423F-B910-25A0F1778CE9}"/>
              </a:ext>
            </a:extLst>
          </p:cNvPr>
          <p:cNvGrpSpPr/>
          <p:nvPr/>
        </p:nvGrpSpPr>
        <p:grpSpPr>
          <a:xfrm>
            <a:off x="1485900" y="1318779"/>
            <a:ext cx="9042086" cy="1766167"/>
            <a:chOff x="1485900" y="1318779"/>
            <a:chExt cx="9042086" cy="176616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FC8A7C-2C08-43A1-9B7B-7E2121A90412}"/>
                </a:ext>
              </a:extLst>
            </p:cNvPr>
            <p:cNvSpPr/>
            <p:nvPr/>
          </p:nvSpPr>
          <p:spPr>
            <a:xfrm>
              <a:off x="1485900" y="1958975"/>
              <a:ext cx="2352675" cy="48577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322BB3-7CE0-49FC-B917-20E10D28F46E}"/>
                </a:ext>
              </a:extLst>
            </p:cNvPr>
            <p:cNvSpPr/>
            <p:nvPr/>
          </p:nvSpPr>
          <p:spPr>
            <a:xfrm>
              <a:off x="1485900" y="1318779"/>
              <a:ext cx="23526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Ομαδοποίηση των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</a:t>
              </a:r>
              <a:r>
                <a:rPr lang="el-G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σε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groups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1476C7-2CEA-4443-BEAC-67DDF753966B}"/>
                </a:ext>
              </a:extLst>
            </p:cNvPr>
            <p:cNvSpPr/>
            <p:nvPr/>
          </p:nvSpPr>
          <p:spPr>
            <a:xfrm>
              <a:off x="1485900" y="2500171"/>
              <a:ext cx="41602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</a:t>
              </a:r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r>
                <a:rPr lang="el-GR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of</a:t>
              </a:r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128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∙ (blocks </a:t>
              </a:r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ανά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cluster) MB</a:t>
              </a:r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333F5904-B575-4DF6-8D7C-DD24663E150B}"/>
                </a:ext>
              </a:extLst>
            </p:cNvPr>
            <p:cNvSpPr/>
            <p:nvPr/>
          </p:nvSpPr>
          <p:spPr>
            <a:xfrm rot="16200000">
              <a:off x="4941886" y="932750"/>
              <a:ext cx="79382" cy="2139330"/>
            </a:xfrm>
            <a:prstGeom prst="rightBracket">
              <a:avLst>
                <a:gd name="adj" fmla="val 5033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DB1095-3A72-49A6-9062-91B33D1F482C}"/>
                </a:ext>
              </a:extLst>
            </p:cNvPr>
            <p:cNvSpPr/>
            <p:nvPr/>
          </p:nvSpPr>
          <p:spPr>
            <a:xfrm>
              <a:off x="3911912" y="1561097"/>
              <a:ext cx="21393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group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D07B61-738A-4FA5-8A3E-A6BF910BFF45}"/>
                </a:ext>
              </a:extLst>
            </p:cNvPr>
            <p:cNvSpPr/>
            <p:nvPr/>
          </p:nvSpPr>
          <p:spPr>
            <a:xfrm>
              <a:off x="6150284" y="1561097"/>
              <a:ext cx="2139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319175-DB24-451F-A40B-BA76B6C983D1}"/>
                </a:ext>
              </a:extLst>
            </p:cNvPr>
            <p:cNvSpPr/>
            <p:nvPr/>
          </p:nvSpPr>
          <p:spPr>
            <a:xfrm>
              <a:off x="8388656" y="1561097"/>
              <a:ext cx="21393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group n</a:t>
              </a:r>
            </a:p>
          </p:txBody>
        </p:sp>
        <p:sp>
          <p:nvSpPr>
            <p:cNvPr id="30" name="Right Bracket 29">
              <a:extLst>
                <a:ext uri="{FF2B5EF4-FFF2-40B4-BE49-F238E27FC236}">
                  <a16:creationId xmlns:a16="http://schemas.microsoft.com/office/drawing/2014/main" id="{06277C24-CF02-4373-A7C5-BB66A0E881BC}"/>
                </a:ext>
              </a:extLst>
            </p:cNvPr>
            <p:cNvSpPr/>
            <p:nvPr/>
          </p:nvSpPr>
          <p:spPr>
            <a:xfrm rot="16200000">
              <a:off x="7180258" y="933606"/>
              <a:ext cx="79382" cy="2139330"/>
            </a:xfrm>
            <a:prstGeom prst="rightBracket">
              <a:avLst>
                <a:gd name="adj" fmla="val 5033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7C16043C-51FB-4D79-A52D-0E7DBB0CBB39}"/>
                </a:ext>
              </a:extLst>
            </p:cNvPr>
            <p:cNvSpPr/>
            <p:nvPr/>
          </p:nvSpPr>
          <p:spPr>
            <a:xfrm rot="16200000">
              <a:off x="9418630" y="933836"/>
              <a:ext cx="79382" cy="2139330"/>
            </a:xfrm>
            <a:prstGeom prst="rightBracket">
              <a:avLst>
                <a:gd name="adj" fmla="val 5033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9D95DE6-0FA6-4F3A-9E93-937A4DF2EF8D}"/>
              </a:ext>
            </a:extLst>
          </p:cNvPr>
          <p:cNvSpPr txBox="1"/>
          <p:nvPr/>
        </p:nvSpPr>
        <p:spPr>
          <a:xfrm>
            <a:off x="286243" y="2042106"/>
            <a:ext cx="10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1E33FA-0828-47F9-9CCA-CF1335853F68}"/>
              </a:ext>
            </a:extLst>
          </p:cNvPr>
          <p:cNvSpPr/>
          <p:nvPr/>
        </p:nvSpPr>
        <p:spPr>
          <a:xfrm>
            <a:off x="1590676" y="3890094"/>
            <a:ext cx="90064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held per group: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Available directories, Available blocks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number of blocks per allocation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can be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a metadata block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group descriptors, superblock etc.</a:t>
            </a:r>
            <a:r>
              <a:rPr lang="el-GR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data block of some file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FFB550-F10B-4886-8AE1-B4C0528263D3}"/>
              </a:ext>
            </a:extLst>
          </p:cNvPr>
          <p:cNvGrpSpPr/>
          <p:nvPr/>
        </p:nvGrpSpPr>
        <p:grpSpPr>
          <a:xfrm>
            <a:off x="4398431" y="923456"/>
            <a:ext cx="6129863" cy="2333531"/>
            <a:chOff x="4398431" y="923456"/>
            <a:chExt cx="6129863" cy="23335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9103B8-F465-453E-A44E-C91C679AA436}"/>
                </a:ext>
              </a:extLst>
            </p:cNvPr>
            <p:cNvCxnSpPr/>
            <p:nvPr/>
          </p:nvCxnSpPr>
          <p:spPr>
            <a:xfrm flipV="1">
              <a:off x="6095965" y="923456"/>
              <a:ext cx="0" cy="233353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FDC8F7-D01A-4227-A92C-198C16D829D8}"/>
                </a:ext>
              </a:extLst>
            </p:cNvPr>
            <p:cNvGrpSpPr/>
            <p:nvPr/>
          </p:nvGrpSpPr>
          <p:grpSpPr>
            <a:xfrm>
              <a:off x="4398431" y="933597"/>
              <a:ext cx="6129863" cy="1110598"/>
              <a:chOff x="4398431" y="933597"/>
              <a:chExt cx="6129863" cy="111059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3203158-6D24-4EB1-B01A-726122A51A09}"/>
                  </a:ext>
                </a:extLst>
              </p:cNvPr>
              <p:cNvGrpSpPr/>
              <p:nvPr/>
            </p:nvGrpSpPr>
            <p:grpSpPr>
              <a:xfrm>
                <a:off x="6150592" y="1562100"/>
                <a:ext cx="4377702" cy="482095"/>
                <a:chOff x="6167458" y="1560011"/>
                <a:chExt cx="4377702" cy="482095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CA5F6E9-FF4D-436B-AADA-F699ACBA6103}"/>
                    </a:ext>
                  </a:extLst>
                </p:cNvPr>
                <p:cNvSpPr/>
                <p:nvPr/>
              </p:nvSpPr>
              <p:spPr>
                <a:xfrm>
                  <a:off x="6167458" y="1560011"/>
                  <a:ext cx="2139330" cy="40011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l-GR" sz="2000" b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en-US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3977AF0-A808-44FF-8DE6-8D33D17E44D7}"/>
                    </a:ext>
                  </a:extLst>
                </p:cNvPr>
                <p:cNvSpPr/>
                <p:nvPr/>
              </p:nvSpPr>
              <p:spPr>
                <a:xfrm>
                  <a:off x="8405830" y="1560011"/>
                  <a:ext cx="2139330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group n</a:t>
                  </a:r>
                </a:p>
              </p:txBody>
            </p:sp>
            <p:sp>
              <p:nvSpPr>
                <p:cNvPr id="32" name="Right Bracket 31">
                  <a:extLst>
                    <a:ext uri="{FF2B5EF4-FFF2-40B4-BE49-F238E27FC236}">
                      <a16:creationId xmlns:a16="http://schemas.microsoft.com/office/drawing/2014/main" id="{CAE1FE44-8A91-478D-91DF-60444FDAF14A}"/>
                    </a:ext>
                  </a:extLst>
                </p:cNvPr>
                <p:cNvSpPr/>
                <p:nvPr/>
              </p:nvSpPr>
              <p:spPr>
                <a:xfrm rot="16200000">
                  <a:off x="7197432" y="932520"/>
                  <a:ext cx="79382" cy="2139330"/>
                </a:xfrm>
                <a:prstGeom prst="rightBracket">
                  <a:avLst>
                    <a:gd name="adj" fmla="val 50330"/>
                  </a:avLst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4" name="Right Bracket 33">
                  <a:extLst>
                    <a:ext uri="{FF2B5EF4-FFF2-40B4-BE49-F238E27FC236}">
                      <a16:creationId xmlns:a16="http://schemas.microsoft.com/office/drawing/2014/main" id="{4A8116E1-BFDC-48B0-A125-D2E69218B982}"/>
                    </a:ext>
                  </a:extLst>
                </p:cNvPr>
                <p:cNvSpPr/>
                <p:nvPr/>
              </p:nvSpPr>
              <p:spPr>
                <a:xfrm rot="16200000">
                  <a:off x="9435804" y="932750"/>
                  <a:ext cx="79382" cy="2139330"/>
                </a:xfrm>
                <a:prstGeom prst="rightBracket">
                  <a:avLst>
                    <a:gd name="adj" fmla="val 50330"/>
                  </a:avLst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E63482-0324-40E6-91E8-6D564F2FC7EB}"/>
                  </a:ext>
                </a:extLst>
              </p:cNvPr>
              <p:cNvSpPr/>
              <p:nvPr/>
            </p:nvSpPr>
            <p:spPr>
              <a:xfrm>
                <a:off x="4398431" y="933597"/>
                <a:ext cx="16731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NUMA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2274EA-F19E-4F35-8799-1338F4A1009C}"/>
                  </a:ext>
                </a:extLst>
              </p:cNvPr>
              <p:cNvSpPr/>
              <p:nvPr/>
            </p:nvSpPr>
            <p:spPr>
              <a:xfrm>
                <a:off x="6093904" y="939564"/>
                <a:ext cx="16731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NUMA</a:t>
                </a:r>
                <a:r>
                  <a:rPr lang="en-US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5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E634C4F-96BF-4F04-BB26-445C78BE47B4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EXT4: Relevant Optimizations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693DE-586D-4671-99B8-282B6E5856D1}"/>
              </a:ext>
            </a:extLst>
          </p:cNvPr>
          <p:cNvGrpSpPr/>
          <p:nvPr/>
        </p:nvGrpSpPr>
        <p:grpSpPr>
          <a:xfrm>
            <a:off x="50859" y="1227532"/>
            <a:ext cx="3884924" cy="4344129"/>
            <a:chOff x="50859" y="1227532"/>
            <a:chExt cx="3884924" cy="434412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1AF1049-0902-435C-B830-0D4AB692060B}"/>
                </a:ext>
              </a:extLst>
            </p:cNvPr>
            <p:cNvGrpSpPr/>
            <p:nvPr/>
          </p:nvGrpSpPr>
          <p:grpSpPr>
            <a:xfrm>
              <a:off x="50859" y="3165476"/>
              <a:ext cx="3884924" cy="2406185"/>
              <a:chOff x="29606" y="2074811"/>
              <a:chExt cx="3884924" cy="2406185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AFAA151D-B549-4E5A-A1BE-B718A40B1BCA}"/>
                  </a:ext>
                </a:extLst>
              </p:cNvPr>
              <p:cNvSpPr/>
              <p:nvPr/>
            </p:nvSpPr>
            <p:spPr>
              <a:xfrm>
                <a:off x="1047750" y="2343142"/>
                <a:ext cx="847725" cy="8382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C103FA1-5B4B-491B-AED8-B8AAB2AD3B66}"/>
                  </a:ext>
                </a:extLst>
              </p:cNvPr>
              <p:cNvSpPr/>
              <p:nvPr/>
            </p:nvSpPr>
            <p:spPr>
              <a:xfrm>
                <a:off x="1108710" y="4168845"/>
                <a:ext cx="2457450" cy="2857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4AB5D41-56E6-4ECD-8F44-4F6CAE3ACCDF}"/>
                  </a:ext>
                </a:extLst>
              </p:cNvPr>
              <p:cNvSpPr txBox="1"/>
              <p:nvPr/>
            </p:nvSpPr>
            <p:spPr>
              <a:xfrm>
                <a:off x="1047750" y="2339060"/>
                <a:ext cx="847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0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9D2161C-28B8-4F54-8C03-83D0743875A0}"/>
                  </a:ext>
                </a:extLst>
              </p:cNvPr>
              <p:cNvSpPr txBox="1"/>
              <p:nvPr/>
            </p:nvSpPr>
            <p:spPr>
              <a:xfrm>
                <a:off x="29606" y="4142442"/>
                <a:ext cx="1081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STORAGE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89CD947D-7FFD-41B6-A9D1-363DA3465A37}"/>
                  </a:ext>
                </a:extLst>
              </p:cNvPr>
              <p:cNvSpPr/>
              <p:nvPr/>
            </p:nvSpPr>
            <p:spPr>
              <a:xfrm>
                <a:off x="1108710" y="2677614"/>
                <a:ext cx="727710" cy="4012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2747BA4-37B9-47A5-BE79-3B8A44B9C45C}"/>
                  </a:ext>
                </a:extLst>
              </p:cNvPr>
              <p:cNvSpPr txBox="1"/>
              <p:nvPr/>
            </p:nvSpPr>
            <p:spPr>
              <a:xfrm>
                <a:off x="1836420" y="2074811"/>
                <a:ext cx="11296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PREALLOC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POOL</a:t>
                </a:r>
                <a:endParaRPr lang="el-G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6" name="Connector: Curved 95">
                <a:extLst>
                  <a:ext uri="{FF2B5EF4-FFF2-40B4-BE49-F238E27FC236}">
                    <a16:creationId xmlns:a16="http://schemas.microsoft.com/office/drawing/2014/main" id="{83CC3D68-A4BB-423F-BD8D-508C709ADD39}"/>
                  </a:ext>
                </a:extLst>
              </p:cNvPr>
              <p:cNvCxnSpPr>
                <a:cxnSpLocks/>
                <a:stCxn id="94" idx="3"/>
                <a:endCxn id="95" idx="2"/>
              </p:cNvCxnSpPr>
              <p:nvPr/>
            </p:nvCxnSpPr>
            <p:spPr>
              <a:xfrm flipV="1">
                <a:off x="1836420" y="2598031"/>
                <a:ext cx="564833" cy="280229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6E18D0B-721E-499B-B31A-CDC4083ADA39}"/>
                  </a:ext>
                </a:extLst>
              </p:cNvPr>
              <p:cNvSpPr/>
              <p:nvPr/>
            </p:nvSpPr>
            <p:spPr>
              <a:xfrm>
                <a:off x="1356360" y="4168845"/>
                <a:ext cx="137220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1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0A21515E-BB20-4453-B298-A93770F9533B}"/>
                  </a:ext>
                </a:extLst>
              </p:cNvPr>
              <p:cNvSpPr/>
              <p:nvPr/>
            </p:nvSpPr>
            <p:spPr>
              <a:xfrm>
                <a:off x="1163002" y="2745460"/>
                <a:ext cx="289202" cy="24647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1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F39C110-B4CB-42CF-838B-8D16982ABAFA}"/>
                  </a:ext>
                </a:extLst>
              </p:cNvPr>
              <p:cNvSpPr/>
              <p:nvPr/>
            </p:nvSpPr>
            <p:spPr>
              <a:xfrm>
                <a:off x="3094613" y="4168844"/>
                <a:ext cx="349568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2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98703C2-18FB-4B04-A667-4058640672B3}"/>
                  </a:ext>
                </a:extLst>
              </p:cNvPr>
              <p:cNvSpPr/>
              <p:nvPr/>
            </p:nvSpPr>
            <p:spPr>
              <a:xfrm>
                <a:off x="1493580" y="2745460"/>
                <a:ext cx="289202" cy="24647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2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9F6211C-95BF-4A9B-9049-6F44FEDAAB32}"/>
                  </a:ext>
                </a:extLst>
              </p:cNvPr>
              <p:cNvSpPr/>
              <p:nvPr/>
            </p:nvSpPr>
            <p:spPr>
              <a:xfrm>
                <a:off x="2851784" y="2339060"/>
                <a:ext cx="847725" cy="8382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B3B991-33C1-474A-8DCF-EA1FB30C0B23}"/>
                  </a:ext>
                </a:extLst>
              </p:cNvPr>
              <p:cNvSpPr txBox="1"/>
              <p:nvPr/>
            </p:nvSpPr>
            <p:spPr>
              <a:xfrm>
                <a:off x="2851784" y="2334978"/>
                <a:ext cx="847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1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A6B3585-AC73-4467-A4A6-29895389FCCD}"/>
                  </a:ext>
                </a:extLst>
              </p:cNvPr>
              <p:cNvSpPr/>
              <p:nvPr/>
            </p:nvSpPr>
            <p:spPr>
              <a:xfrm>
                <a:off x="2912744" y="2673532"/>
                <a:ext cx="727710" cy="4012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EA9236A1-D3B4-462D-8996-BD6B85BCEA45}"/>
                  </a:ext>
                </a:extLst>
              </p:cNvPr>
              <p:cNvSpPr/>
              <p:nvPr/>
            </p:nvSpPr>
            <p:spPr>
              <a:xfrm>
                <a:off x="3128963" y="2743784"/>
                <a:ext cx="289202" cy="2464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3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C11373F-11C5-404B-821D-AD8BF1AC1E04}"/>
                  </a:ext>
                </a:extLst>
              </p:cNvPr>
              <p:cNvSpPr/>
              <p:nvPr/>
            </p:nvSpPr>
            <p:spPr>
              <a:xfrm>
                <a:off x="1636128" y="4168844"/>
                <a:ext cx="148106" cy="285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3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743290-0503-4675-8BE9-B6C7CA5E9935}"/>
                  </a:ext>
                </a:extLst>
              </p:cNvPr>
              <p:cNvSpPr txBox="1"/>
              <p:nvPr/>
            </p:nvSpPr>
            <p:spPr>
              <a:xfrm>
                <a:off x="779835" y="3513687"/>
                <a:ext cx="129026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 req. to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CPU</a:t>
                </a:r>
                <a:r>
                  <a:rPr lang="el-GR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l-GR" sz="12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7D0FCD9-F7A8-432E-A068-47BEE54E1E4A}"/>
                  </a:ext>
                </a:extLst>
              </p:cNvPr>
              <p:cNvCxnSpPr>
                <a:cxnSpLocks/>
                <a:stCxn id="106" idx="2"/>
                <a:endCxn id="97" idx="0"/>
              </p:cNvCxnSpPr>
              <p:nvPr/>
            </p:nvCxnSpPr>
            <p:spPr>
              <a:xfrm>
                <a:off x="1424968" y="3975352"/>
                <a:ext cx="2" cy="193493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CA5AA4-0637-435B-8AEE-B2708A876A64}"/>
                  </a:ext>
                </a:extLst>
              </p:cNvPr>
              <p:cNvSpPr txBox="1"/>
              <p:nvPr/>
            </p:nvSpPr>
            <p:spPr>
              <a:xfrm>
                <a:off x="2624264" y="3513687"/>
                <a:ext cx="129026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Small req. to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CPU</a:t>
                </a:r>
                <a:r>
                  <a:rPr lang="el-GR" sz="12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1</a:t>
                </a:r>
              </a:p>
            </p:txBody>
          </p:sp>
          <p:cxnSp>
            <p:nvCxnSpPr>
              <p:cNvPr id="110" name="Connector: Curved 109">
                <a:extLst>
                  <a:ext uri="{FF2B5EF4-FFF2-40B4-BE49-F238E27FC236}">
                    <a16:creationId xmlns:a16="http://schemas.microsoft.com/office/drawing/2014/main" id="{25345613-DE65-4EB6-8946-52960FA2DA8C}"/>
                  </a:ext>
                </a:extLst>
              </p:cNvPr>
              <p:cNvCxnSpPr>
                <a:cxnSpLocks/>
                <a:stCxn id="109" idx="1"/>
                <a:endCxn id="105" idx="3"/>
              </p:cNvCxnSpPr>
              <p:nvPr/>
            </p:nvCxnSpPr>
            <p:spPr>
              <a:xfrm rot="10800000" flipV="1">
                <a:off x="1784234" y="3744519"/>
                <a:ext cx="840030" cy="567199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DF65976-F9D4-4E23-9A5B-9E9621ECB472}"/>
                </a:ext>
              </a:extLst>
            </p:cNvPr>
            <p:cNvSpPr/>
            <p:nvPr/>
          </p:nvSpPr>
          <p:spPr>
            <a:xfrm>
              <a:off x="828414" y="1227532"/>
              <a:ext cx="2970785" cy="40862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Locality Group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Preallocation</a:t>
              </a:r>
              <a:endParaRPr lang="el-G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349B65-848E-487D-A209-B8220851FF69}"/>
                </a:ext>
              </a:extLst>
            </p:cNvPr>
            <p:cNvSpPr/>
            <p:nvPr/>
          </p:nvSpPr>
          <p:spPr>
            <a:xfrm>
              <a:off x="768134" y="1879701"/>
              <a:ext cx="30913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CPU has a </a:t>
              </a:r>
              <a:r>
                <a:rPr 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preallocation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pool.</a:t>
              </a: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to satisfy </a:t>
              </a:r>
              <a:r>
                <a:rPr 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requests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CDDB2E-7527-4CF8-9A2D-CE06AEC462E9}"/>
              </a:ext>
            </a:extLst>
          </p:cNvPr>
          <p:cNvGrpSpPr/>
          <p:nvPr/>
        </p:nvGrpSpPr>
        <p:grpSpPr>
          <a:xfrm>
            <a:off x="8018356" y="1231121"/>
            <a:ext cx="3938181" cy="4340540"/>
            <a:chOff x="8018356" y="1231121"/>
            <a:chExt cx="3938181" cy="434054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0E61D1-4727-4B44-8F9A-F27B2EBE6CB7}"/>
                </a:ext>
              </a:extLst>
            </p:cNvPr>
            <p:cNvGrpSpPr/>
            <p:nvPr/>
          </p:nvGrpSpPr>
          <p:grpSpPr>
            <a:xfrm>
              <a:off x="8018356" y="3419293"/>
              <a:ext cx="3885934" cy="2152368"/>
              <a:chOff x="6311196" y="2328628"/>
              <a:chExt cx="3885934" cy="215236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D13495A-BE73-400C-8F63-86FD3E9CC293}"/>
                  </a:ext>
                </a:extLst>
              </p:cNvPr>
              <p:cNvSpPr/>
              <p:nvPr/>
            </p:nvSpPr>
            <p:spPr>
              <a:xfrm>
                <a:off x="7315140" y="2336792"/>
                <a:ext cx="847725" cy="8382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FE875CE-BE3A-4BFB-A33D-814EA66617DB}"/>
                  </a:ext>
                </a:extLst>
              </p:cNvPr>
              <p:cNvSpPr/>
              <p:nvPr/>
            </p:nvSpPr>
            <p:spPr>
              <a:xfrm>
                <a:off x="7376100" y="4168845"/>
                <a:ext cx="2457450" cy="2857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09DE0E-0E16-4E6B-8453-47718BA6FB8E}"/>
                  </a:ext>
                </a:extLst>
              </p:cNvPr>
              <p:cNvSpPr txBox="1"/>
              <p:nvPr/>
            </p:nvSpPr>
            <p:spPr>
              <a:xfrm>
                <a:off x="7315140" y="2332710"/>
                <a:ext cx="847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0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ED4426-5F50-4C91-A84D-E695348AA777}"/>
                  </a:ext>
                </a:extLst>
              </p:cNvPr>
              <p:cNvSpPr txBox="1"/>
              <p:nvPr/>
            </p:nvSpPr>
            <p:spPr>
              <a:xfrm>
                <a:off x="6311196" y="4142442"/>
                <a:ext cx="1081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STORAGE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D8BF71D-A0D5-4286-9BFB-184AA872449C}"/>
                  </a:ext>
                </a:extLst>
              </p:cNvPr>
              <p:cNvSpPr/>
              <p:nvPr/>
            </p:nvSpPr>
            <p:spPr>
              <a:xfrm>
                <a:off x="7376100" y="2671264"/>
                <a:ext cx="727710" cy="4012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FA0F66-A441-49C1-9EB3-AB7136D8064A}"/>
                  </a:ext>
                </a:extLst>
              </p:cNvPr>
              <p:cNvSpPr/>
              <p:nvPr/>
            </p:nvSpPr>
            <p:spPr>
              <a:xfrm>
                <a:off x="7623750" y="4168845"/>
                <a:ext cx="137220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1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5383E3B-756D-4DCB-9A9C-DBCF8F81589A}"/>
                  </a:ext>
                </a:extLst>
              </p:cNvPr>
              <p:cNvSpPr/>
              <p:nvPr/>
            </p:nvSpPr>
            <p:spPr>
              <a:xfrm>
                <a:off x="7430392" y="2739110"/>
                <a:ext cx="289202" cy="24647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1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91A8463-262D-4DEB-A929-91DE6703A567}"/>
                  </a:ext>
                </a:extLst>
              </p:cNvPr>
              <p:cNvSpPr/>
              <p:nvPr/>
            </p:nvSpPr>
            <p:spPr>
              <a:xfrm>
                <a:off x="9362003" y="4168844"/>
                <a:ext cx="349568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2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A9DB2E1-EC1A-4040-A23B-B73A0C5F49A7}"/>
                  </a:ext>
                </a:extLst>
              </p:cNvPr>
              <p:cNvSpPr/>
              <p:nvPr/>
            </p:nvSpPr>
            <p:spPr>
              <a:xfrm>
                <a:off x="7760970" y="2739110"/>
                <a:ext cx="289202" cy="24647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2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392FFCD-AE0C-414C-85FD-DF9009D86233}"/>
                  </a:ext>
                </a:extLst>
              </p:cNvPr>
              <p:cNvSpPr/>
              <p:nvPr/>
            </p:nvSpPr>
            <p:spPr>
              <a:xfrm>
                <a:off x="9119174" y="2332710"/>
                <a:ext cx="847725" cy="8382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B7EF2DD-9C5A-44C3-84B5-97EEAEA17185}"/>
                  </a:ext>
                </a:extLst>
              </p:cNvPr>
              <p:cNvSpPr txBox="1"/>
              <p:nvPr/>
            </p:nvSpPr>
            <p:spPr>
              <a:xfrm>
                <a:off x="9119174" y="2328628"/>
                <a:ext cx="847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CPU 1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87204DAA-510E-49A3-AFE3-019CE9ADAB4B}"/>
                  </a:ext>
                </a:extLst>
              </p:cNvPr>
              <p:cNvSpPr/>
              <p:nvPr/>
            </p:nvSpPr>
            <p:spPr>
              <a:xfrm>
                <a:off x="9180134" y="2667182"/>
                <a:ext cx="727710" cy="4012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F9C14059-0612-491A-81A8-B32F704EB55F}"/>
                  </a:ext>
                </a:extLst>
              </p:cNvPr>
              <p:cNvSpPr/>
              <p:nvPr/>
            </p:nvSpPr>
            <p:spPr>
              <a:xfrm>
                <a:off x="9396353" y="2737434"/>
                <a:ext cx="289202" cy="2464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3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7176D6-CCEB-4D10-889F-EED97478632A}"/>
                  </a:ext>
                </a:extLst>
              </p:cNvPr>
              <p:cNvSpPr/>
              <p:nvPr/>
            </p:nvSpPr>
            <p:spPr>
              <a:xfrm>
                <a:off x="7903518" y="4168844"/>
                <a:ext cx="148106" cy="285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3</a:t>
                </a:r>
                <a:endParaRPr lang="el-GR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8DCCFB-91A1-45FA-8553-4D67F782B5E5}"/>
                  </a:ext>
                </a:extLst>
              </p:cNvPr>
              <p:cNvSpPr txBox="1"/>
              <p:nvPr/>
            </p:nvSpPr>
            <p:spPr>
              <a:xfrm>
                <a:off x="7107828" y="3479014"/>
                <a:ext cx="139051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Big request to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CPU</a:t>
                </a:r>
                <a:r>
                  <a:rPr lang="el-GR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l-GR" sz="12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175D72-CA55-47BC-868C-777939280C4F}"/>
                  </a:ext>
                </a:extLst>
              </p:cNvPr>
              <p:cNvSpPr txBox="1"/>
              <p:nvPr/>
            </p:nvSpPr>
            <p:spPr>
              <a:xfrm>
                <a:off x="8806615" y="3473628"/>
                <a:ext cx="139051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Big request to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CPU</a:t>
                </a:r>
                <a:r>
                  <a:rPr lang="el-GR" sz="12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8C09308-5D6D-4937-92D8-1F2110667613}"/>
                  </a:ext>
                </a:extLst>
              </p:cNvPr>
              <p:cNvSpPr/>
              <p:nvPr/>
            </p:nvSpPr>
            <p:spPr>
              <a:xfrm>
                <a:off x="8128374" y="4168844"/>
                <a:ext cx="659095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NEW</a:t>
                </a:r>
                <a:endParaRPr lang="el-G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3432AD6-C10A-43E9-B8CB-67100E9BCCD5}"/>
                  </a:ext>
                </a:extLst>
              </p:cNvPr>
              <p:cNvSpPr/>
              <p:nvPr/>
            </p:nvSpPr>
            <p:spPr>
              <a:xfrm>
                <a:off x="8787645" y="4168844"/>
                <a:ext cx="442853" cy="285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NEW</a:t>
                </a:r>
                <a:endParaRPr lang="el-GR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F1769A83-905D-4C27-B87A-E704AB9D79DE}"/>
                  </a:ext>
                </a:extLst>
              </p:cNvPr>
              <p:cNvCxnSpPr>
                <a:cxnSpLocks/>
                <a:stCxn id="66" idx="2"/>
                <a:endCxn id="68" idx="0"/>
              </p:cNvCxnSpPr>
              <p:nvPr/>
            </p:nvCxnSpPr>
            <p:spPr>
              <a:xfrm rot="5400000">
                <a:off x="9138698" y="3805668"/>
                <a:ext cx="233551" cy="492801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Curved 69">
                <a:extLst>
                  <a:ext uri="{FF2B5EF4-FFF2-40B4-BE49-F238E27FC236}">
                    <a16:creationId xmlns:a16="http://schemas.microsoft.com/office/drawing/2014/main" id="{507AF705-E5FC-42A2-9910-D291833BB54F}"/>
                  </a:ext>
                </a:extLst>
              </p:cNvPr>
              <p:cNvCxnSpPr>
                <a:cxnSpLocks/>
                <a:stCxn id="65" idx="2"/>
                <a:endCxn id="67" idx="0"/>
              </p:cNvCxnSpPr>
              <p:nvPr/>
            </p:nvCxnSpPr>
            <p:spPr>
              <a:xfrm rot="16200000" flipH="1">
                <a:off x="8016422" y="3727343"/>
                <a:ext cx="228165" cy="65483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E36C5EF-01C6-4478-9A3D-567927D60985}"/>
                </a:ext>
              </a:extLst>
            </p:cNvPr>
            <p:cNvSpPr/>
            <p:nvPr/>
          </p:nvSpPr>
          <p:spPr>
            <a:xfrm>
              <a:off x="9258399" y="1231121"/>
              <a:ext cx="1894208" cy="40862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 Allocation</a:t>
              </a:r>
              <a:endParaRPr lang="el-G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48C798-2473-4303-AF27-F725127046C5}"/>
                </a:ext>
              </a:extLst>
            </p:cNvPr>
            <p:cNvSpPr/>
            <p:nvPr/>
          </p:nvSpPr>
          <p:spPr>
            <a:xfrm>
              <a:off x="8533697" y="1872550"/>
              <a:ext cx="3422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requests: We start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allocating from the point where the previous stream allocation ended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3BAD09-9A6C-466C-86D9-9912FDA60DB0}"/>
              </a:ext>
            </a:extLst>
          </p:cNvPr>
          <p:cNvGrpSpPr/>
          <p:nvPr/>
        </p:nvGrpSpPr>
        <p:grpSpPr>
          <a:xfrm>
            <a:off x="3950125" y="1239924"/>
            <a:ext cx="4574866" cy="5333001"/>
            <a:chOff x="3950125" y="1239924"/>
            <a:chExt cx="4574866" cy="5333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F62B5E9-7323-4ADF-9744-B055F4CF75AD}"/>
                </a:ext>
              </a:extLst>
            </p:cNvPr>
            <p:cNvGrpSpPr/>
            <p:nvPr/>
          </p:nvGrpSpPr>
          <p:grpSpPr>
            <a:xfrm>
              <a:off x="3950125" y="3708621"/>
              <a:ext cx="4496355" cy="1863040"/>
              <a:chOff x="7044814" y="2984822"/>
              <a:chExt cx="4496355" cy="186304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2D5BB3F-9287-4E0F-8A57-5938A6389E50}"/>
                  </a:ext>
                </a:extLst>
              </p:cNvPr>
              <p:cNvSpPr/>
              <p:nvPr/>
            </p:nvSpPr>
            <p:spPr>
              <a:xfrm>
                <a:off x="8109718" y="4535711"/>
                <a:ext cx="2457450" cy="2857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D4A0203-EBF8-4434-A1EE-39F9EB0A5AE6}"/>
                  </a:ext>
                </a:extLst>
              </p:cNvPr>
              <p:cNvSpPr txBox="1"/>
              <p:nvPr/>
            </p:nvSpPr>
            <p:spPr>
              <a:xfrm>
                <a:off x="7044814" y="4509308"/>
                <a:ext cx="1081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STORAGE</a:t>
                </a:r>
                <a:endParaRPr lang="el-GR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8CCBAB8-7ECD-4788-B2AE-78F4907B3D90}"/>
                  </a:ext>
                </a:extLst>
              </p:cNvPr>
              <p:cNvSpPr txBox="1"/>
              <p:nvPr/>
            </p:nvSpPr>
            <p:spPr>
              <a:xfrm>
                <a:off x="7493983" y="2984822"/>
                <a:ext cx="137244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1.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Request of 1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KB for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inode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12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el-GR" sz="12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6797F7D-D3EC-4DD9-8D0B-02AF29167674}"/>
                  </a:ext>
                </a:extLst>
              </p:cNvPr>
              <p:cNvSpPr/>
              <p:nvPr/>
            </p:nvSpPr>
            <p:spPr>
              <a:xfrm>
                <a:off x="8861992" y="4535710"/>
                <a:ext cx="659095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12ΚΒ</a:t>
                </a:r>
              </a:p>
            </p:txBody>
          </p: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92806BC9-E9BD-4C62-AC47-6E78ADBC2C24}"/>
                  </a:ext>
                </a:extLst>
              </p:cNvPr>
              <p:cNvCxnSpPr>
                <a:cxnSpLocks/>
                <a:stCxn id="81" idx="2"/>
                <a:endCxn id="82" idx="1"/>
              </p:cNvCxnSpPr>
              <p:nvPr/>
            </p:nvCxnSpPr>
            <p:spPr>
              <a:xfrm rot="16200000" flipH="1">
                <a:off x="7997384" y="3813977"/>
                <a:ext cx="1047432" cy="681784"/>
              </a:xfrm>
              <a:prstGeom prst="curvedConnector2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FF34E60-7227-4AF7-BC81-56276B1C55E7}"/>
                  </a:ext>
                </a:extLst>
              </p:cNvPr>
              <p:cNvSpPr txBox="1"/>
              <p:nvPr/>
            </p:nvSpPr>
            <p:spPr>
              <a:xfrm>
                <a:off x="8583433" y="3780526"/>
                <a:ext cx="14757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2.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Allocate 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 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KB instead of 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12ΚΒ  </a:t>
                </a:r>
                <a:endParaRPr lang="el-GR" sz="12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E97977C-C18E-46D9-ABAD-A208256BF01F}"/>
                  </a:ext>
                </a:extLst>
              </p:cNvPr>
              <p:cNvSpPr/>
              <p:nvPr/>
            </p:nvSpPr>
            <p:spPr>
              <a:xfrm>
                <a:off x="9518723" y="4535710"/>
                <a:ext cx="355826" cy="285750"/>
              </a:xfrm>
              <a:prstGeom prst="rect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4ΚΒ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92C47BF-5E64-4E8D-9DBD-B2ACB5BE8C56}"/>
                  </a:ext>
                </a:extLst>
              </p:cNvPr>
              <p:cNvSpPr txBox="1"/>
              <p:nvPr/>
            </p:nvSpPr>
            <p:spPr>
              <a:xfrm>
                <a:off x="9078211" y="2984823"/>
                <a:ext cx="246295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l-GR" sz="12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Request for the next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 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KB of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inode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12. We use the</a:t>
                </a:r>
                <a:r>
                  <a:rPr lang="el-GR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preallocation</a:t>
                </a:r>
                <a:endParaRPr lang="el-GR" sz="12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3" name="Connector: Curved 112">
                <a:extLst>
                  <a:ext uri="{FF2B5EF4-FFF2-40B4-BE49-F238E27FC236}">
                    <a16:creationId xmlns:a16="http://schemas.microsoft.com/office/drawing/2014/main" id="{618A6F51-A3C1-4291-9BC1-1247765E99EF}"/>
                  </a:ext>
                </a:extLst>
              </p:cNvPr>
              <p:cNvCxnSpPr>
                <a:cxnSpLocks/>
                <a:stCxn id="112" idx="2"/>
                <a:endCxn id="85" idx="3"/>
              </p:cNvCxnSpPr>
              <p:nvPr/>
            </p:nvCxnSpPr>
            <p:spPr>
              <a:xfrm rot="5400000">
                <a:off x="9568405" y="3937299"/>
                <a:ext cx="1047431" cy="435141"/>
              </a:xfrm>
              <a:prstGeom prst="curvedConnector2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9DD3DCC-1C27-4227-8B31-7D85FFA7032A}"/>
                </a:ext>
              </a:extLst>
            </p:cNvPr>
            <p:cNvSpPr/>
            <p:nvPr/>
          </p:nvSpPr>
          <p:spPr>
            <a:xfrm>
              <a:off x="4976593" y="1239924"/>
              <a:ext cx="2534322" cy="40862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Preallocations</a:t>
              </a:r>
              <a:endParaRPr lang="el-G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7A3FCF-A4B2-4837-8939-91FEDCCF34A0}"/>
                </a:ext>
              </a:extLst>
            </p:cNvPr>
            <p:cNvSpPr/>
            <p:nvPr/>
          </p:nvSpPr>
          <p:spPr>
            <a:xfrm>
              <a:off x="3962517" y="1879701"/>
              <a:ext cx="45624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each block allocation of some file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b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may allocate </a:t>
              </a:r>
              <a:r>
                <a:rPr 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space</a:t>
              </a:r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than requested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keep the excess as a </a:t>
              </a:r>
              <a:r>
                <a:rPr lang="el-GR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preallocation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future use</a:t>
              </a:r>
              <a:r>
                <a:rPr lang="el-GR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55954A-09AC-47FE-A398-3B7F554A7CEE}"/>
                </a:ext>
              </a:extLst>
            </p:cNvPr>
            <p:cNvSpPr/>
            <p:nvPr/>
          </p:nvSpPr>
          <p:spPr>
            <a:xfrm>
              <a:off x="4317765" y="5988150"/>
              <a:ext cx="38519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l-GR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Each</a:t>
              </a:r>
              <a:r>
                <a:rPr lang="el-GR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preallocation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exclusive</a:t>
              </a:r>
              <a:r>
                <a:rPr lang="el-GR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 singular range of logical blocks of the file</a:t>
              </a:r>
              <a:r>
                <a:rPr lang="el-GR" sz="1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9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ADE26C2-A77C-4D5E-A817-52998692F98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EXT4: Infrastructure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0CF56-9C56-47F2-A7C8-AAC253D6C6E3}"/>
              </a:ext>
            </a:extLst>
          </p:cNvPr>
          <p:cNvSpPr/>
          <p:nvPr/>
        </p:nvSpPr>
        <p:spPr>
          <a:xfrm>
            <a:off x="121878" y="5561752"/>
            <a:ext cx="4572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16A87-A54A-429F-AB16-2DB0E011A25C}"/>
              </a:ext>
            </a:extLst>
          </p:cNvPr>
          <p:cNvSpPr/>
          <p:nvPr/>
        </p:nvSpPr>
        <p:spPr>
          <a:xfrm>
            <a:off x="579078" y="5561752"/>
            <a:ext cx="4572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9B8DE-B628-4C03-BC0B-1856803F995C}"/>
              </a:ext>
            </a:extLst>
          </p:cNvPr>
          <p:cNvSpPr/>
          <p:nvPr/>
        </p:nvSpPr>
        <p:spPr>
          <a:xfrm>
            <a:off x="1493478" y="5561752"/>
            <a:ext cx="4572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04BB9-101D-43DC-B1D2-2130252296BE}"/>
              </a:ext>
            </a:extLst>
          </p:cNvPr>
          <p:cNvSpPr/>
          <p:nvPr/>
        </p:nvSpPr>
        <p:spPr>
          <a:xfrm>
            <a:off x="2093553" y="5561008"/>
            <a:ext cx="4572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28717-F32E-481C-A99D-3838FDE67912}"/>
              </a:ext>
            </a:extLst>
          </p:cNvPr>
          <p:cNvSpPr/>
          <p:nvPr/>
        </p:nvSpPr>
        <p:spPr>
          <a:xfrm>
            <a:off x="2550753" y="5561008"/>
            <a:ext cx="4572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B08E4-4D3C-4435-BF4A-B98613DF067F}"/>
              </a:ext>
            </a:extLst>
          </p:cNvPr>
          <p:cNvSpPr/>
          <p:nvPr/>
        </p:nvSpPr>
        <p:spPr>
          <a:xfrm>
            <a:off x="3465153" y="5561008"/>
            <a:ext cx="4572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BC03C-099F-4E9D-8DE6-FE7AC53B61BD}"/>
              </a:ext>
            </a:extLst>
          </p:cNvPr>
          <p:cNvSpPr/>
          <p:nvPr/>
        </p:nvSpPr>
        <p:spPr>
          <a:xfrm>
            <a:off x="4065228" y="5560264"/>
            <a:ext cx="45720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493BE-C4EE-4D6A-8942-4162BC8054A3}"/>
              </a:ext>
            </a:extLst>
          </p:cNvPr>
          <p:cNvSpPr/>
          <p:nvPr/>
        </p:nvSpPr>
        <p:spPr>
          <a:xfrm>
            <a:off x="4522428" y="5560264"/>
            <a:ext cx="45720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AFE937-2F3D-4EED-8529-CA4D14F70F89}"/>
              </a:ext>
            </a:extLst>
          </p:cNvPr>
          <p:cNvSpPr/>
          <p:nvPr/>
        </p:nvSpPr>
        <p:spPr>
          <a:xfrm>
            <a:off x="5436828" y="5560264"/>
            <a:ext cx="45720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FB38F5F8-5BEA-4206-BE9D-92EAA39B8027}"/>
              </a:ext>
            </a:extLst>
          </p:cNvPr>
          <p:cNvSpPr/>
          <p:nvPr/>
        </p:nvSpPr>
        <p:spPr>
          <a:xfrm rot="16200000">
            <a:off x="991036" y="5087882"/>
            <a:ext cx="90486" cy="182880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34F03-0450-42D5-8786-EAC0B9E7A9BA}"/>
              </a:ext>
            </a:extLst>
          </p:cNvPr>
          <p:cNvSpPr txBox="1"/>
          <p:nvPr/>
        </p:nvSpPr>
        <p:spPr>
          <a:xfrm>
            <a:off x="293328" y="6060028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01B4B3BC-111C-4E1A-BB31-BA3F87DA7C15}"/>
              </a:ext>
            </a:extLst>
          </p:cNvPr>
          <p:cNvSpPr/>
          <p:nvPr/>
        </p:nvSpPr>
        <p:spPr>
          <a:xfrm rot="16200000">
            <a:off x="2962711" y="5087882"/>
            <a:ext cx="90486" cy="182880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5FD5A-D089-469A-BA63-872BF528AA39}"/>
              </a:ext>
            </a:extLst>
          </p:cNvPr>
          <p:cNvSpPr txBox="1"/>
          <p:nvPr/>
        </p:nvSpPr>
        <p:spPr>
          <a:xfrm>
            <a:off x="2265003" y="6060028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A452BC6A-A98A-4272-A975-3F41688E62DD}"/>
              </a:ext>
            </a:extLst>
          </p:cNvPr>
          <p:cNvSpPr/>
          <p:nvPr/>
        </p:nvSpPr>
        <p:spPr>
          <a:xfrm rot="16200000">
            <a:off x="4934384" y="5087882"/>
            <a:ext cx="90486" cy="182880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13B20-5A1A-448A-9B8B-070E0B2BB67C}"/>
              </a:ext>
            </a:extLst>
          </p:cNvPr>
          <p:cNvSpPr txBox="1"/>
          <p:nvPr/>
        </p:nvSpPr>
        <p:spPr>
          <a:xfrm>
            <a:off x="4236676" y="6060028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10593-C5DA-45A7-A238-9CA59E52F97E}"/>
              </a:ext>
            </a:extLst>
          </p:cNvPr>
          <p:cNvSpPr/>
          <p:nvPr/>
        </p:nvSpPr>
        <p:spPr>
          <a:xfrm>
            <a:off x="1134705" y="4247302"/>
            <a:ext cx="4572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F80726-FC76-41DE-AD2C-3F3E0A8F7C28}"/>
              </a:ext>
            </a:extLst>
          </p:cNvPr>
          <p:cNvSpPr/>
          <p:nvPr/>
        </p:nvSpPr>
        <p:spPr>
          <a:xfrm>
            <a:off x="1591905" y="4247302"/>
            <a:ext cx="4572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F4F99-8579-4BF0-A223-7161CBA51454}"/>
              </a:ext>
            </a:extLst>
          </p:cNvPr>
          <p:cNvSpPr/>
          <p:nvPr/>
        </p:nvSpPr>
        <p:spPr>
          <a:xfrm>
            <a:off x="2049105" y="4247302"/>
            <a:ext cx="45720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3C26BE-8DE4-40A5-907C-C486C8B7B7A6}"/>
              </a:ext>
            </a:extLst>
          </p:cNvPr>
          <p:cNvSpPr/>
          <p:nvPr/>
        </p:nvSpPr>
        <p:spPr>
          <a:xfrm>
            <a:off x="2506305" y="4247302"/>
            <a:ext cx="4572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BA3DED-4EB4-4FAC-AFD6-E8E960723F82}"/>
              </a:ext>
            </a:extLst>
          </p:cNvPr>
          <p:cNvSpPr/>
          <p:nvPr/>
        </p:nvSpPr>
        <p:spPr>
          <a:xfrm>
            <a:off x="2963505" y="4247302"/>
            <a:ext cx="4572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56BE3D-B36B-4962-8495-8BCB3C1E30FA}"/>
              </a:ext>
            </a:extLst>
          </p:cNvPr>
          <p:cNvSpPr/>
          <p:nvPr/>
        </p:nvSpPr>
        <p:spPr>
          <a:xfrm>
            <a:off x="3420705" y="4247302"/>
            <a:ext cx="45720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02CA2-35DC-4BE6-89B3-03A202EF2CDD}"/>
              </a:ext>
            </a:extLst>
          </p:cNvPr>
          <p:cNvSpPr/>
          <p:nvPr/>
        </p:nvSpPr>
        <p:spPr>
          <a:xfrm>
            <a:off x="4268429" y="4247302"/>
            <a:ext cx="4572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95928-F731-4C36-BA08-848041DB9DCA}"/>
              </a:ext>
            </a:extLst>
          </p:cNvPr>
          <p:cNvSpPr/>
          <p:nvPr/>
        </p:nvSpPr>
        <p:spPr>
          <a:xfrm>
            <a:off x="4725629" y="4247302"/>
            <a:ext cx="4572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2083AA-1C78-4713-8AC7-2E684DC45CA9}"/>
              </a:ext>
            </a:extLst>
          </p:cNvPr>
          <p:cNvSpPr/>
          <p:nvPr/>
        </p:nvSpPr>
        <p:spPr>
          <a:xfrm>
            <a:off x="5182829" y="4247302"/>
            <a:ext cx="45720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C8BEB7-92B1-4B54-A5EF-DBABC3E21B41}"/>
              </a:ext>
            </a:extLst>
          </p:cNvPr>
          <p:cNvCxnSpPr/>
          <p:nvPr/>
        </p:nvCxnSpPr>
        <p:spPr>
          <a:xfrm flipV="1">
            <a:off x="2922229" y="4675927"/>
            <a:ext cx="0" cy="6953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313B0D-DC0F-4C01-A8A7-B61E18711319}"/>
              </a:ext>
            </a:extLst>
          </p:cNvPr>
          <p:cNvCxnSpPr>
            <a:cxnSpLocks/>
          </p:cNvCxnSpPr>
          <p:nvPr/>
        </p:nvCxnSpPr>
        <p:spPr>
          <a:xfrm>
            <a:off x="636226" y="5371252"/>
            <a:ext cx="52578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0323BD-3973-426E-9D5E-2559E48CFAEC}"/>
              </a:ext>
            </a:extLst>
          </p:cNvPr>
          <p:cNvSpPr txBox="1"/>
          <p:nvPr/>
        </p:nvSpPr>
        <p:spPr>
          <a:xfrm>
            <a:off x="3046054" y="4761979"/>
            <a:ext cx="348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ipmctl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–goal ...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namespace ...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6EED48-D764-420E-B148-C338928DF9E2}"/>
              </a:ext>
            </a:extLst>
          </p:cNvPr>
          <p:cNvSpPr txBox="1"/>
          <p:nvPr/>
        </p:nvSpPr>
        <p:spPr>
          <a:xfrm>
            <a:off x="1134705" y="4565851"/>
            <a:ext cx="126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/dev/pmem0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EA4856-0030-43AE-B71D-686EF0004920}"/>
              </a:ext>
            </a:extLst>
          </p:cNvPr>
          <p:cNvCxnSpPr>
            <a:cxnSpLocks/>
          </p:cNvCxnSpPr>
          <p:nvPr/>
        </p:nvCxnSpPr>
        <p:spPr>
          <a:xfrm flipV="1">
            <a:off x="6088446" y="2363824"/>
            <a:ext cx="61151" cy="449417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3CF051-3CA8-42BC-AE5F-93C5DAA937CF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E81BBB-B2AE-40AD-8CF3-332B16F172E7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F7890F-1AA3-4EC1-B9B2-0B53E669B415}"/>
              </a:ext>
            </a:extLst>
          </p:cNvPr>
          <p:cNvCxnSpPr/>
          <p:nvPr/>
        </p:nvCxnSpPr>
        <p:spPr>
          <a:xfrm>
            <a:off x="121878" y="5371252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04D006-338B-4B1C-BDFC-7CD158ACBEBA}"/>
              </a:ext>
            </a:extLst>
          </p:cNvPr>
          <p:cNvSpPr txBox="1"/>
          <p:nvPr/>
        </p:nvSpPr>
        <p:spPr>
          <a:xfrm>
            <a:off x="64729" y="5002619"/>
            <a:ext cx="57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4KB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8B21AF-4822-487F-B117-A2A741549D8E}"/>
              </a:ext>
            </a:extLst>
          </p:cNvPr>
          <p:cNvGrpSpPr/>
          <p:nvPr/>
        </p:nvGrpSpPr>
        <p:grpSpPr>
          <a:xfrm>
            <a:off x="146875" y="2283757"/>
            <a:ext cx="10985907" cy="2097535"/>
            <a:chOff x="146875" y="2283757"/>
            <a:chExt cx="10985907" cy="209753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AB8F15F-0EFD-42EE-BC06-84DDB1C9B356}"/>
                </a:ext>
              </a:extLst>
            </p:cNvPr>
            <p:cNvSpPr/>
            <p:nvPr/>
          </p:nvSpPr>
          <p:spPr>
            <a:xfrm>
              <a:off x="1630005" y="3222354"/>
              <a:ext cx="9010648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BC3AEE-1271-4161-9FAD-278FB6CF7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705" y="3476625"/>
              <a:ext cx="515501" cy="770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84FBD51-9206-431B-A10E-B2AA52590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656" y="3493504"/>
              <a:ext cx="495300" cy="750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B409BFA-F2BA-4BA0-84F6-88F8D1C294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191" y="3476625"/>
              <a:ext cx="494591" cy="767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EAD6419-FC47-4841-BCC4-588BC31A5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704" y="3493505"/>
              <a:ext cx="492128" cy="750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D11864-F0EA-496B-85B8-662800733B82}"/>
                </a:ext>
              </a:extLst>
            </p:cNvPr>
            <p:cNvSpPr txBox="1"/>
            <p:nvPr/>
          </p:nvSpPr>
          <p:spPr>
            <a:xfrm>
              <a:off x="1610959" y="2914577"/>
              <a:ext cx="2546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/dev/mapper/linear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8B0C5980-C502-4CE7-B10E-9015F3A06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393" y="3356344"/>
              <a:ext cx="38100" cy="1024948"/>
            </a:xfrm>
            <a:prstGeom prst="curvedConnector3">
              <a:avLst>
                <a:gd name="adj1" fmla="val -12166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F780F7C-FF5A-4666-831B-47C04C459B3E}"/>
                </a:ext>
              </a:extLst>
            </p:cNvPr>
            <p:cNvSpPr/>
            <p:nvPr/>
          </p:nvSpPr>
          <p:spPr>
            <a:xfrm>
              <a:off x="146875" y="2283757"/>
              <a:ext cx="14934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concatenation of the address spaces</a:t>
              </a:r>
              <a:r>
                <a:rPr lang="el-G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(device mapper)</a:t>
              </a:r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96BA63F-4C7F-40D7-A71A-AE2077B02314}"/>
              </a:ext>
            </a:extLst>
          </p:cNvPr>
          <p:cNvSpPr/>
          <p:nvPr/>
        </p:nvSpPr>
        <p:spPr>
          <a:xfrm>
            <a:off x="4968768" y="1340123"/>
            <a:ext cx="1116372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15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3FB50A3-5846-40F3-ADCA-046B3B14C3D7}"/>
              </a:ext>
            </a:extLst>
          </p:cNvPr>
          <p:cNvSpPr/>
          <p:nvPr/>
        </p:nvSpPr>
        <p:spPr>
          <a:xfrm>
            <a:off x="1691556" y="1340123"/>
            <a:ext cx="1116372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00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4CE94F-C6FE-4D51-8274-19E827C071CA}"/>
              </a:ext>
            </a:extLst>
          </p:cNvPr>
          <p:cNvSpPr txBox="1"/>
          <p:nvPr/>
        </p:nvSpPr>
        <p:spPr>
          <a:xfrm>
            <a:off x="4012480" y="1358978"/>
            <a:ext cx="9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948901B-36AF-42A0-A6AA-C3E8D09DF6C4}"/>
              </a:ext>
            </a:extLst>
          </p:cNvPr>
          <p:cNvSpPr/>
          <p:nvPr/>
        </p:nvSpPr>
        <p:spPr>
          <a:xfrm>
            <a:off x="2896107" y="1340123"/>
            <a:ext cx="1116372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01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A8383D5-7131-4600-AF69-37BA90CECF42}"/>
              </a:ext>
            </a:extLst>
          </p:cNvPr>
          <p:cNvSpPr/>
          <p:nvPr/>
        </p:nvSpPr>
        <p:spPr>
          <a:xfrm>
            <a:off x="9439891" y="1340123"/>
            <a:ext cx="1116372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31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3574E86-6788-4274-A87A-8A832C4F1E67}"/>
              </a:ext>
            </a:extLst>
          </p:cNvPr>
          <p:cNvSpPr/>
          <p:nvPr/>
        </p:nvSpPr>
        <p:spPr>
          <a:xfrm>
            <a:off x="6162679" y="1340123"/>
            <a:ext cx="1116372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16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72A5A-D8BB-4ED5-8E41-C0AA57D06EAF}"/>
              </a:ext>
            </a:extLst>
          </p:cNvPr>
          <p:cNvSpPr txBox="1"/>
          <p:nvPr/>
        </p:nvSpPr>
        <p:spPr>
          <a:xfrm>
            <a:off x="8483603" y="1358978"/>
            <a:ext cx="95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F82AA87-1FBF-444C-B792-A7B32041DDF0}"/>
              </a:ext>
            </a:extLst>
          </p:cNvPr>
          <p:cNvSpPr/>
          <p:nvPr/>
        </p:nvSpPr>
        <p:spPr>
          <a:xfrm>
            <a:off x="7367230" y="1340123"/>
            <a:ext cx="1116372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17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2ADCFA-E2B7-4C35-B64D-7C5FC862A915}"/>
              </a:ext>
            </a:extLst>
          </p:cNvPr>
          <p:cNvSpPr txBox="1"/>
          <p:nvPr/>
        </p:nvSpPr>
        <p:spPr>
          <a:xfrm>
            <a:off x="3126660" y="798178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Left Bracket 110">
            <a:extLst>
              <a:ext uri="{FF2B5EF4-FFF2-40B4-BE49-F238E27FC236}">
                <a16:creationId xmlns:a16="http://schemas.microsoft.com/office/drawing/2014/main" id="{16EBDB5C-6226-4680-AB08-B8698B2CCBFF}"/>
              </a:ext>
            </a:extLst>
          </p:cNvPr>
          <p:cNvSpPr/>
          <p:nvPr/>
        </p:nvSpPr>
        <p:spPr>
          <a:xfrm rot="5400000">
            <a:off x="3836372" y="-976818"/>
            <a:ext cx="121888" cy="435047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555476-F4C3-45DB-AB31-059570B2C4D1}"/>
              </a:ext>
            </a:extLst>
          </p:cNvPr>
          <p:cNvSpPr txBox="1"/>
          <p:nvPr/>
        </p:nvSpPr>
        <p:spPr>
          <a:xfrm>
            <a:off x="7587486" y="798709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Left Bracket 112">
            <a:extLst>
              <a:ext uri="{FF2B5EF4-FFF2-40B4-BE49-F238E27FC236}">
                <a16:creationId xmlns:a16="http://schemas.microsoft.com/office/drawing/2014/main" id="{259DAEF2-9F5E-4EC5-8CE8-BAC32D1EF806}"/>
              </a:ext>
            </a:extLst>
          </p:cNvPr>
          <p:cNvSpPr/>
          <p:nvPr/>
        </p:nvSpPr>
        <p:spPr>
          <a:xfrm rot="5400000">
            <a:off x="8297198" y="-976287"/>
            <a:ext cx="121888" cy="435047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B681B5-F829-424C-9357-1B1D7E9A443E}"/>
              </a:ext>
            </a:extLst>
          </p:cNvPr>
          <p:cNvGrpSpPr/>
          <p:nvPr/>
        </p:nvGrpSpPr>
        <p:grpSpPr>
          <a:xfrm>
            <a:off x="3462484" y="1697532"/>
            <a:ext cx="7893182" cy="1524822"/>
            <a:chOff x="3462484" y="1697532"/>
            <a:chExt cx="7893182" cy="152482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BF01264-17D4-4D3D-9E75-C2F585851999}"/>
                </a:ext>
              </a:extLst>
            </p:cNvPr>
            <p:cNvSpPr/>
            <p:nvPr/>
          </p:nvSpPr>
          <p:spPr>
            <a:xfrm>
              <a:off x="8935668" y="2810414"/>
              <a:ext cx="1702523" cy="30777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Modified </a:t>
              </a:r>
              <a:r>
                <a:rPr lang="el-G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EXT4</a:t>
              </a:r>
              <a:endParaRPr lang="el-G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A9374E36-50FC-493F-9B46-88C0FB1F935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28579" y="531437"/>
              <a:ext cx="1524822" cy="3857012"/>
            </a:xfrm>
            <a:prstGeom prst="curved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838AC9-9DEE-4374-8603-660440CA849A}"/>
                </a:ext>
              </a:extLst>
            </p:cNvPr>
            <p:cNvSpPr txBox="1"/>
            <p:nvPr/>
          </p:nvSpPr>
          <p:spPr>
            <a:xfrm>
              <a:off x="4488246" y="1929934"/>
              <a:ext cx="2790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for block allocation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25EB13-E06F-4811-9F22-5FB3511CD9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9537" y="2367948"/>
              <a:ext cx="349217" cy="3474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1F404F5-492D-4EE8-B46B-67CC418BE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7157" y="2363824"/>
              <a:ext cx="351597" cy="3515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638642E-D22E-4FDD-84CD-D4C8D0FE02D0}"/>
                </a:ext>
              </a:extLst>
            </p:cNvPr>
            <p:cNvSpPr/>
            <p:nvPr/>
          </p:nvSpPr>
          <p:spPr>
            <a:xfrm>
              <a:off x="7134225" y="1932368"/>
              <a:ext cx="42214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allocations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happen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locally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(with respect to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l-GR" dirty="0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195037-1DF2-447A-B197-C1E29C2A73CC}"/>
              </a:ext>
            </a:extLst>
          </p:cNvPr>
          <p:cNvSpPr/>
          <p:nvPr/>
        </p:nvSpPr>
        <p:spPr>
          <a:xfrm>
            <a:off x="3873312" y="4247302"/>
            <a:ext cx="397489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D6AD853-9CEA-4340-A0C5-03A3943BFB41}"/>
              </a:ext>
            </a:extLst>
          </p:cNvPr>
          <p:cNvSpPr/>
          <p:nvPr/>
        </p:nvSpPr>
        <p:spPr>
          <a:xfrm>
            <a:off x="1036278" y="5560264"/>
            <a:ext cx="45720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9F45089-331C-4C31-BA19-AF1833FA3A12}"/>
              </a:ext>
            </a:extLst>
          </p:cNvPr>
          <p:cNvSpPr/>
          <p:nvPr/>
        </p:nvSpPr>
        <p:spPr>
          <a:xfrm>
            <a:off x="3006328" y="5560264"/>
            <a:ext cx="45720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A4B9D04-28E3-4F60-9170-56DD35E5B97E}"/>
              </a:ext>
            </a:extLst>
          </p:cNvPr>
          <p:cNvSpPr/>
          <p:nvPr/>
        </p:nvSpPr>
        <p:spPr>
          <a:xfrm>
            <a:off x="4979960" y="5560264"/>
            <a:ext cx="45720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l-GR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58D0F0-9E07-4CD4-8BCB-BAD23D6A8BB2}"/>
              </a:ext>
            </a:extLst>
          </p:cNvPr>
          <p:cNvGrpSpPr/>
          <p:nvPr/>
        </p:nvGrpSpPr>
        <p:grpSpPr>
          <a:xfrm>
            <a:off x="6234125" y="4245814"/>
            <a:ext cx="5829299" cy="2120503"/>
            <a:chOff x="6234125" y="4245814"/>
            <a:chExt cx="5829299" cy="212050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593FD4-8545-474B-AEDE-FE042F6762EA}"/>
                </a:ext>
              </a:extLst>
            </p:cNvPr>
            <p:cNvSpPr/>
            <p:nvPr/>
          </p:nvSpPr>
          <p:spPr>
            <a:xfrm>
              <a:off x="6291274" y="556026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CC3181E-C7E8-4580-8E24-7FF3F5888F68}"/>
                </a:ext>
              </a:extLst>
            </p:cNvPr>
            <p:cNvSpPr/>
            <p:nvPr/>
          </p:nvSpPr>
          <p:spPr>
            <a:xfrm>
              <a:off x="6748474" y="556026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91AC20F-0431-46AA-91AD-8ACA0F50C24A}"/>
                </a:ext>
              </a:extLst>
            </p:cNvPr>
            <p:cNvSpPr/>
            <p:nvPr/>
          </p:nvSpPr>
          <p:spPr>
            <a:xfrm>
              <a:off x="7662874" y="556026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EB1C277-D611-4FDA-B6B2-DEC1CB41261D}"/>
                </a:ext>
              </a:extLst>
            </p:cNvPr>
            <p:cNvSpPr/>
            <p:nvPr/>
          </p:nvSpPr>
          <p:spPr>
            <a:xfrm>
              <a:off x="8262949" y="5559520"/>
              <a:ext cx="45720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66A0496-5294-4C7C-9109-3741B27F9538}"/>
                </a:ext>
              </a:extLst>
            </p:cNvPr>
            <p:cNvSpPr/>
            <p:nvPr/>
          </p:nvSpPr>
          <p:spPr>
            <a:xfrm>
              <a:off x="8720149" y="5559520"/>
              <a:ext cx="45720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BB8BB4E-34D6-4DF1-93EF-DCC9E67235FA}"/>
                </a:ext>
              </a:extLst>
            </p:cNvPr>
            <p:cNvSpPr/>
            <p:nvPr/>
          </p:nvSpPr>
          <p:spPr>
            <a:xfrm>
              <a:off x="9634549" y="5559520"/>
              <a:ext cx="45720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CFBA0F0-1EFB-4E03-9E03-4DB11622DD32}"/>
                </a:ext>
              </a:extLst>
            </p:cNvPr>
            <p:cNvSpPr/>
            <p:nvPr/>
          </p:nvSpPr>
          <p:spPr>
            <a:xfrm>
              <a:off x="10234624" y="5558776"/>
              <a:ext cx="45720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30B751-7C3B-4A85-B8D1-6CDF9BBCBF89}"/>
                </a:ext>
              </a:extLst>
            </p:cNvPr>
            <p:cNvSpPr/>
            <p:nvPr/>
          </p:nvSpPr>
          <p:spPr>
            <a:xfrm>
              <a:off x="10691824" y="5558776"/>
              <a:ext cx="45720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1C546-B5CC-4B70-900E-7DD0ACBD2416}"/>
                </a:ext>
              </a:extLst>
            </p:cNvPr>
            <p:cNvSpPr/>
            <p:nvPr/>
          </p:nvSpPr>
          <p:spPr>
            <a:xfrm>
              <a:off x="11606224" y="5558776"/>
              <a:ext cx="45720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82" name="Left Bracket 81">
              <a:extLst>
                <a:ext uri="{FF2B5EF4-FFF2-40B4-BE49-F238E27FC236}">
                  <a16:creationId xmlns:a16="http://schemas.microsoft.com/office/drawing/2014/main" id="{6C96F8C2-C552-4F3C-B115-468AB09F811E}"/>
                </a:ext>
              </a:extLst>
            </p:cNvPr>
            <p:cNvSpPr/>
            <p:nvPr/>
          </p:nvSpPr>
          <p:spPr>
            <a:xfrm rot="16200000">
              <a:off x="7160432" y="5086394"/>
              <a:ext cx="90486" cy="1828801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CBE9F6-E128-4299-854C-0C15096C91C3}"/>
                </a:ext>
              </a:extLst>
            </p:cNvPr>
            <p:cNvSpPr txBox="1"/>
            <p:nvPr/>
          </p:nvSpPr>
          <p:spPr>
            <a:xfrm>
              <a:off x="6462724" y="6058540"/>
              <a:ext cx="1485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nvdimm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Left Bracket 83">
              <a:extLst>
                <a:ext uri="{FF2B5EF4-FFF2-40B4-BE49-F238E27FC236}">
                  <a16:creationId xmlns:a16="http://schemas.microsoft.com/office/drawing/2014/main" id="{34C6D89C-41B9-4910-8058-8FE1147D0767}"/>
                </a:ext>
              </a:extLst>
            </p:cNvPr>
            <p:cNvSpPr/>
            <p:nvPr/>
          </p:nvSpPr>
          <p:spPr>
            <a:xfrm rot="16200000">
              <a:off x="9132107" y="5086394"/>
              <a:ext cx="90486" cy="1828801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F8E9EE-91BB-4FAF-A602-45BBBA17AB5D}"/>
                </a:ext>
              </a:extLst>
            </p:cNvPr>
            <p:cNvSpPr txBox="1"/>
            <p:nvPr/>
          </p:nvSpPr>
          <p:spPr>
            <a:xfrm>
              <a:off x="8434399" y="6058540"/>
              <a:ext cx="1485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nvdimm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C2FF66D7-E439-4124-A9B0-49E0A453E4E8}"/>
                </a:ext>
              </a:extLst>
            </p:cNvPr>
            <p:cNvSpPr/>
            <p:nvPr/>
          </p:nvSpPr>
          <p:spPr>
            <a:xfrm rot="16200000">
              <a:off x="11103780" y="5086394"/>
              <a:ext cx="90486" cy="1828801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56C1DB5-2B89-4F22-BAE4-BB88C1A1F7B3}"/>
                </a:ext>
              </a:extLst>
            </p:cNvPr>
            <p:cNvSpPr txBox="1"/>
            <p:nvPr/>
          </p:nvSpPr>
          <p:spPr>
            <a:xfrm>
              <a:off x="10406072" y="6058540"/>
              <a:ext cx="1485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nvdimm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823746B-DE70-435B-B18D-76C60BF690F9}"/>
                </a:ext>
              </a:extLst>
            </p:cNvPr>
            <p:cNvSpPr/>
            <p:nvPr/>
          </p:nvSpPr>
          <p:spPr>
            <a:xfrm>
              <a:off x="6625921" y="424581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6240E7-ABEE-48E2-9142-3ED5F83A69F5}"/>
                </a:ext>
              </a:extLst>
            </p:cNvPr>
            <p:cNvSpPr/>
            <p:nvPr/>
          </p:nvSpPr>
          <p:spPr>
            <a:xfrm>
              <a:off x="7083121" y="4245814"/>
              <a:ext cx="45720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E34AF24-CD35-47C4-B271-4F326CE273EC}"/>
                </a:ext>
              </a:extLst>
            </p:cNvPr>
            <p:cNvSpPr/>
            <p:nvPr/>
          </p:nvSpPr>
          <p:spPr>
            <a:xfrm>
              <a:off x="7540321" y="4245814"/>
              <a:ext cx="45720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8D36A2-C4FA-413F-B402-7966243903DC}"/>
                </a:ext>
              </a:extLst>
            </p:cNvPr>
            <p:cNvSpPr/>
            <p:nvPr/>
          </p:nvSpPr>
          <p:spPr>
            <a:xfrm>
              <a:off x="7997521" y="424581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1CD7344-99FC-439D-9875-5D4C2DE62E25}"/>
                </a:ext>
              </a:extLst>
            </p:cNvPr>
            <p:cNvSpPr/>
            <p:nvPr/>
          </p:nvSpPr>
          <p:spPr>
            <a:xfrm>
              <a:off x="8454721" y="4245814"/>
              <a:ext cx="45720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E23D854-C38A-4552-9A93-8D23B0CA8B7B}"/>
                </a:ext>
              </a:extLst>
            </p:cNvPr>
            <p:cNvSpPr/>
            <p:nvPr/>
          </p:nvSpPr>
          <p:spPr>
            <a:xfrm>
              <a:off x="8911921" y="4245814"/>
              <a:ext cx="45720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8B8502-036D-46A5-8D4D-65DC7363041D}"/>
                </a:ext>
              </a:extLst>
            </p:cNvPr>
            <p:cNvSpPr/>
            <p:nvPr/>
          </p:nvSpPr>
          <p:spPr>
            <a:xfrm>
              <a:off x="9759645" y="424581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C51C1E-24B1-4B64-B025-1691D237BE84}"/>
                </a:ext>
              </a:extLst>
            </p:cNvPr>
            <p:cNvSpPr/>
            <p:nvPr/>
          </p:nvSpPr>
          <p:spPr>
            <a:xfrm>
              <a:off x="10216845" y="4245814"/>
              <a:ext cx="457200" cy="274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59EE958-06B1-4539-819B-1875407AF582}"/>
                </a:ext>
              </a:extLst>
            </p:cNvPr>
            <p:cNvSpPr/>
            <p:nvPr/>
          </p:nvSpPr>
          <p:spPr>
            <a:xfrm>
              <a:off x="10674045" y="4245814"/>
              <a:ext cx="45720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EB0FC8C-751A-45FF-B57A-E7E854D2DF17}"/>
                </a:ext>
              </a:extLst>
            </p:cNvPr>
            <p:cNvCxnSpPr/>
            <p:nvPr/>
          </p:nvCxnSpPr>
          <p:spPr>
            <a:xfrm flipV="1">
              <a:off x="9091625" y="4674439"/>
              <a:ext cx="0" cy="695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81B524F-1DC6-4A0F-9E04-7EFDAAA9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22" y="5369764"/>
              <a:ext cx="52578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F4081AD-5B2F-4D84-A8E0-B7CE43C33F17}"/>
                </a:ext>
              </a:extLst>
            </p:cNvPr>
            <p:cNvSpPr txBox="1"/>
            <p:nvPr/>
          </p:nvSpPr>
          <p:spPr>
            <a:xfrm>
              <a:off x="6625921" y="4564363"/>
              <a:ext cx="1260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/dev/pmem1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2FFFCDA-A37E-4575-844F-4CEEA8394AB1}"/>
                </a:ext>
              </a:extLst>
            </p:cNvPr>
            <p:cNvCxnSpPr/>
            <p:nvPr/>
          </p:nvCxnSpPr>
          <p:spPr>
            <a:xfrm>
              <a:off x="6291274" y="536976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7F77373-7F5D-41E3-B2C8-B8277C07F331}"/>
                </a:ext>
              </a:extLst>
            </p:cNvPr>
            <p:cNvSpPr txBox="1"/>
            <p:nvPr/>
          </p:nvSpPr>
          <p:spPr>
            <a:xfrm>
              <a:off x="6234125" y="5001131"/>
              <a:ext cx="571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4KB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086E6D-E71F-4337-95F7-3832A89BE07C}"/>
                </a:ext>
              </a:extLst>
            </p:cNvPr>
            <p:cNvSpPr/>
            <p:nvPr/>
          </p:nvSpPr>
          <p:spPr>
            <a:xfrm>
              <a:off x="9364528" y="4245814"/>
              <a:ext cx="397489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B01A6E6-75CD-45D0-83F4-39C3A1EA494E}"/>
                </a:ext>
              </a:extLst>
            </p:cNvPr>
            <p:cNvSpPr/>
            <p:nvPr/>
          </p:nvSpPr>
          <p:spPr>
            <a:xfrm>
              <a:off x="7205674" y="5560362"/>
              <a:ext cx="457200" cy="274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CCA5232-6834-43AF-93B9-AFAF313C6840}"/>
                </a:ext>
              </a:extLst>
            </p:cNvPr>
            <p:cNvSpPr/>
            <p:nvPr/>
          </p:nvSpPr>
          <p:spPr>
            <a:xfrm>
              <a:off x="9178899" y="5558776"/>
              <a:ext cx="45720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DEC2188-4118-4B99-ADBD-53047BCE5D62}"/>
                </a:ext>
              </a:extLst>
            </p:cNvPr>
            <p:cNvSpPr/>
            <p:nvPr/>
          </p:nvSpPr>
          <p:spPr>
            <a:xfrm>
              <a:off x="11149356" y="5558776"/>
              <a:ext cx="45720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  <a:endParaRPr lang="el-G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814CD-6308-4A28-8514-172C98EDD63B}"/>
              </a:ext>
            </a:extLst>
          </p:cNvPr>
          <p:cNvSpPr txBox="1"/>
          <p:nvPr/>
        </p:nvSpPr>
        <p:spPr>
          <a:xfrm>
            <a:off x="6382108" y="3054973"/>
            <a:ext cx="42078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vfs_write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new_sync_write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call_write_iter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ext4_file_write_iter	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ext4_dax_write_iter 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dax_iomap_rw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iomap_apply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ext4_iomap_begin	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ext4_iomap_alloc 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ext4_map_blocks 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ext4_ext_map_blocks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ext4_mb_new_blocks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ext4_mb_regular_allocator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6ABA2-39A7-456C-9842-29BF9151A492}"/>
              </a:ext>
            </a:extLst>
          </p:cNvPr>
          <p:cNvSpPr txBox="1"/>
          <p:nvPr/>
        </p:nvSpPr>
        <p:spPr>
          <a:xfrm>
            <a:off x="1358802" y="3054973"/>
            <a:ext cx="4207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do_sys_open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do_sys_openat2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do_filp_open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path_openat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open_last_lookups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ext4_create		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__ext4_new_inode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FD54D5-04A2-40F9-BA3A-473012387F03}"/>
              </a:ext>
            </a:extLst>
          </p:cNvPr>
          <p:cNvSpPr/>
          <p:nvPr/>
        </p:nvSpPr>
        <p:spPr>
          <a:xfrm>
            <a:off x="1348427" y="5018603"/>
            <a:ext cx="2403493" cy="302079"/>
          </a:xfrm>
          <a:prstGeom prst="roundRect">
            <a:avLst>
              <a:gd name="adj" fmla="val 35586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AAB45-491B-40D7-8CD5-2110B28112C5}"/>
              </a:ext>
            </a:extLst>
          </p:cNvPr>
          <p:cNvSpPr/>
          <p:nvPr/>
        </p:nvSpPr>
        <p:spPr>
          <a:xfrm>
            <a:off x="1358803" y="2594636"/>
            <a:ext cx="39671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 Allocation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C7111-089C-481E-A94C-217C0CFC4752}"/>
              </a:ext>
            </a:extLst>
          </p:cNvPr>
          <p:cNvSpPr/>
          <p:nvPr/>
        </p:nvSpPr>
        <p:spPr>
          <a:xfrm>
            <a:off x="6409659" y="2604599"/>
            <a:ext cx="39671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 Allocation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10246-7098-4002-8C6D-9A0E4C9C2EA6}"/>
              </a:ext>
            </a:extLst>
          </p:cNvPr>
          <p:cNvSpPr/>
          <p:nvPr/>
        </p:nvSpPr>
        <p:spPr>
          <a:xfrm>
            <a:off x="1294634" y="889341"/>
            <a:ext cx="9082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aid of the next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perf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 --inherit -T “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command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 as Elixir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bootlin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obtain the following function call sequences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E3D47-3F11-4A22-A036-10E2E9247773}"/>
              </a:ext>
            </a:extLst>
          </p:cNvPr>
          <p:cNvSpPr/>
          <p:nvPr/>
        </p:nvSpPr>
        <p:spPr>
          <a:xfrm>
            <a:off x="1358801" y="5517039"/>
            <a:ext cx="391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functions for examination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C7D45-4512-4339-94B6-07DA9E7B79D8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(Meta)data Write Path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46B07A-C5A1-4E39-B47F-6A724BEF47AD}"/>
              </a:ext>
            </a:extLst>
          </p:cNvPr>
          <p:cNvSpPr/>
          <p:nvPr/>
        </p:nvSpPr>
        <p:spPr>
          <a:xfrm>
            <a:off x="6390609" y="6127080"/>
            <a:ext cx="3577256" cy="564471"/>
          </a:xfrm>
          <a:prstGeom prst="roundRect">
            <a:avLst>
              <a:gd name="adj" fmla="val 35586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951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159E2F-B46F-434C-A94B-0E6E5C5A6ACF}"/>
              </a:ext>
            </a:extLst>
          </p:cNvPr>
          <p:cNvGrpSpPr/>
          <p:nvPr/>
        </p:nvGrpSpPr>
        <p:grpSpPr>
          <a:xfrm>
            <a:off x="6524480" y="2597886"/>
            <a:ext cx="4300890" cy="3913746"/>
            <a:chOff x="6524480" y="2597886"/>
            <a:chExt cx="4300890" cy="3913746"/>
          </a:xfrm>
        </p:grpSpPr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D03D1608-F64B-48E9-9B4E-5E1433743642}"/>
                </a:ext>
              </a:extLst>
            </p:cNvPr>
            <p:cNvCxnSpPr>
              <a:cxnSpLocks/>
              <a:stCxn id="102" idx="3"/>
              <a:endCxn id="87" idx="3"/>
            </p:cNvCxnSpPr>
            <p:nvPr/>
          </p:nvCxnSpPr>
          <p:spPr>
            <a:xfrm flipH="1">
              <a:off x="8315124" y="2597886"/>
              <a:ext cx="2510246" cy="3799278"/>
            </a:xfrm>
            <a:prstGeom prst="bentConnector3">
              <a:avLst>
                <a:gd name="adj1" fmla="val -26941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29A06DB-911D-4058-A230-1F34522E87DB}"/>
                </a:ext>
              </a:extLst>
            </p:cNvPr>
            <p:cNvSpPr/>
            <p:nvPr/>
          </p:nvSpPr>
          <p:spPr>
            <a:xfrm>
              <a:off x="6524480" y="6256188"/>
              <a:ext cx="1712704" cy="255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39B1C1-2542-4709-8CEC-E6BFC532578F}"/>
              </a:ext>
            </a:extLst>
          </p:cNvPr>
          <p:cNvGrpSpPr/>
          <p:nvPr/>
        </p:nvGrpSpPr>
        <p:grpSpPr>
          <a:xfrm>
            <a:off x="1725385" y="2597885"/>
            <a:ext cx="7389148" cy="2454166"/>
            <a:chOff x="1725385" y="2597885"/>
            <a:chExt cx="7389148" cy="245416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CFF29E2-42C5-4A23-BB30-E1E40696B6F0}"/>
                </a:ext>
              </a:extLst>
            </p:cNvPr>
            <p:cNvSpPr/>
            <p:nvPr/>
          </p:nvSpPr>
          <p:spPr>
            <a:xfrm>
              <a:off x="3492038" y="4796607"/>
              <a:ext cx="5622495" cy="2554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2209869B-52E6-4527-85A6-94DA7336CE7E}"/>
                </a:ext>
              </a:extLst>
            </p:cNvPr>
            <p:cNvCxnSpPr>
              <a:cxnSpLocks/>
              <a:stCxn id="92" idx="1"/>
              <a:endCxn id="9" idx="1"/>
            </p:cNvCxnSpPr>
            <p:nvPr/>
          </p:nvCxnSpPr>
          <p:spPr>
            <a:xfrm rot="10800000" flipH="1" flipV="1">
              <a:off x="1725385" y="2597885"/>
              <a:ext cx="1647839" cy="2338443"/>
            </a:xfrm>
            <a:prstGeom prst="bentConnector3">
              <a:avLst>
                <a:gd name="adj1" fmla="val -36416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iamond 20">
            <a:extLst>
              <a:ext uri="{FF2B5EF4-FFF2-40B4-BE49-F238E27FC236}">
                <a16:creationId xmlns:a16="http://schemas.microsoft.com/office/drawing/2014/main" id="{D35FB5B9-F150-48E9-A663-1A7480BC9D15}"/>
              </a:ext>
            </a:extLst>
          </p:cNvPr>
          <p:cNvSpPr/>
          <p:nvPr/>
        </p:nvSpPr>
        <p:spPr>
          <a:xfrm>
            <a:off x="5354153" y="938752"/>
            <a:ext cx="1838169" cy="748010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directory?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AB26D84-5077-49EA-92AE-180DEEE27438}"/>
              </a:ext>
            </a:extLst>
          </p:cNvPr>
          <p:cNvCxnSpPr>
            <a:cxnSpLocks/>
            <a:stCxn id="21" idx="1"/>
            <a:endCxn id="40" idx="0"/>
          </p:cNvCxnSpPr>
          <p:nvPr/>
        </p:nvCxnSpPr>
        <p:spPr>
          <a:xfrm rot="10800000" flipV="1">
            <a:off x="3934429" y="1312757"/>
            <a:ext cx="1419725" cy="3633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2667102" y="1676083"/>
            <a:ext cx="2534651" cy="4491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find_group_orlov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5BFB38-3E06-4496-8201-B253C7417EEF}"/>
              </a:ext>
            </a:extLst>
          </p:cNvPr>
          <p:cNvSpPr/>
          <p:nvPr/>
        </p:nvSpPr>
        <p:spPr>
          <a:xfrm>
            <a:off x="7337641" y="1674301"/>
            <a:ext cx="2534651" cy="4491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find_group_other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B117CA6-3F90-4218-9DB8-B9DF5CAE938C}"/>
              </a:ext>
            </a:extLst>
          </p:cNvPr>
          <p:cNvCxnSpPr>
            <a:cxnSpLocks/>
            <a:stCxn id="21" idx="3"/>
            <a:endCxn id="43" idx="0"/>
          </p:cNvCxnSpPr>
          <p:nvPr/>
        </p:nvCxnSpPr>
        <p:spPr>
          <a:xfrm>
            <a:off x="7192322" y="1312757"/>
            <a:ext cx="1412645" cy="3615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0B7D463-04E5-46AD-AC6A-396AAAD879BC}"/>
              </a:ext>
            </a:extLst>
          </p:cNvPr>
          <p:cNvSpPr/>
          <p:nvPr/>
        </p:nvSpPr>
        <p:spPr>
          <a:xfrm>
            <a:off x="1725386" y="2271595"/>
            <a:ext cx="4443481" cy="652582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 of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level directories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191C8C-0065-4D92-9513-971D60A8FB2C}"/>
              </a:ext>
            </a:extLst>
          </p:cNvPr>
          <p:cNvSpPr/>
          <p:nvPr/>
        </p:nvSpPr>
        <p:spPr>
          <a:xfrm>
            <a:off x="6381889" y="2271595"/>
            <a:ext cx="4443481" cy="652582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files’ locality.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7C8BE9-1258-40EB-873F-FF01DB696E5C}"/>
              </a:ext>
            </a:extLst>
          </p:cNvPr>
          <p:cNvSpPr/>
          <p:nvPr/>
        </p:nvSpPr>
        <p:spPr>
          <a:xfrm>
            <a:off x="1712686" y="3031568"/>
            <a:ext cx="9112684" cy="372904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utilization of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l-G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BDC5E-2E99-4845-BE7C-BEBDE63F0F46}"/>
              </a:ext>
            </a:extLst>
          </p:cNvPr>
          <p:cNvSpPr/>
          <p:nvPr/>
        </p:nvSpPr>
        <p:spPr>
          <a:xfrm>
            <a:off x="8891241" y="5596375"/>
            <a:ext cx="25492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files under the same directory to be in the same group (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exploit locality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613D77-2F19-4F42-ADB8-67EAF85F1EAD}"/>
              </a:ext>
            </a:extLst>
          </p:cNvPr>
          <p:cNvSpPr/>
          <p:nvPr/>
        </p:nvSpPr>
        <p:spPr>
          <a:xfrm>
            <a:off x="6241669" y="3989496"/>
            <a:ext cx="74408" cy="73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D1FA3-062F-41C3-9226-63DAA06C80DD}"/>
              </a:ext>
            </a:extLst>
          </p:cNvPr>
          <p:cNvSpPr txBox="1"/>
          <p:nvPr/>
        </p:nvSpPr>
        <p:spPr>
          <a:xfrm>
            <a:off x="3373225" y="4751663"/>
            <a:ext cx="8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BF64A-AA8F-4D4A-B48F-1D5383DAD8C3}"/>
              </a:ext>
            </a:extLst>
          </p:cNvPr>
          <p:cNvSpPr txBox="1"/>
          <p:nvPr/>
        </p:nvSpPr>
        <p:spPr>
          <a:xfrm>
            <a:off x="4904825" y="4753873"/>
            <a:ext cx="6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E1F1D-38C4-4C52-963D-28E316D02EB1}"/>
              </a:ext>
            </a:extLst>
          </p:cNvPr>
          <p:cNvSpPr txBox="1"/>
          <p:nvPr/>
        </p:nvSpPr>
        <p:spPr>
          <a:xfrm>
            <a:off x="6914858" y="4751663"/>
            <a:ext cx="79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D2A9C8-BAEB-4D9F-86F9-E08C07AE11C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802431" y="4026406"/>
            <a:ext cx="2439238" cy="725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115FE5-A7D8-44F0-B075-B6BCF4E66FD3}"/>
              </a:ext>
            </a:extLst>
          </p:cNvPr>
          <p:cNvCxnSpPr>
            <a:cxnSpLocks/>
            <a:stCxn id="7" idx="3"/>
            <a:endCxn id="27" idx="0"/>
          </p:cNvCxnSpPr>
          <p:nvPr/>
        </p:nvCxnSpPr>
        <p:spPr>
          <a:xfrm flipH="1">
            <a:off x="5247384" y="4052504"/>
            <a:ext cx="1005182" cy="701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0FCF49-7B83-45FB-A6F3-A7F869211D65}"/>
              </a:ext>
            </a:extLst>
          </p:cNvPr>
          <p:cNvCxnSpPr>
            <a:cxnSpLocks/>
            <a:stCxn id="7" idx="5"/>
            <a:endCxn id="28" idx="0"/>
          </p:cNvCxnSpPr>
          <p:nvPr/>
        </p:nvCxnSpPr>
        <p:spPr>
          <a:xfrm>
            <a:off x="6305180" y="4052504"/>
            <a:ext cx="1006412" cy="699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D501FE-C651-49DD-B949-21C69E807088}"/>
              </a:ext>
            </a:extLst>
          </p:cNvPr>
          <p:cNvSpPr txBox="1"/>
          <p:nvPr/>
        </p:nvSpPr>
        <p:spPr>
          <a:xfrm>
            <a:off x="5977414" y="4721918"/>
            <a:ext cx="60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5554C1-5DF2-4A26-8A4C-4B1147736EF2}"/>
              </a:ext>
            </a:extLst>
          </p:cNvPr>
          <p:cNvSpPr txBox="1"/>
          <p:nvPr/>
        </p:nvSpPr>
        <p:spPr>
          <a:xfrm>
            <a:off x="8422364" y="4751663"/>
            <a:ext cx="69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0CDA9C-CD77-4B41-AE0A-AED5F22DC497}"/>
              </a:ext>
            </a:extLst>
          </p:cNvPr>
          <p:cNvCxnSpPr>
            <a:cxnSpLocks/>
            <a:stCxn id="7" idx="6"/>
            <a:endCxn id="41" idx="0"/>
          </p:cNvCxnSpPr>
          <p:nvPr/>
        </p:nvCxnSpPr>
        <p:spPr>
          <a:xfrm>
            <a:off x="6316077" y="4026406"/>
            <a:ext cx="2452372" cy="725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9E7586-2E9C-42E3-A134-302919427002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 flipH="1">
            <a:off x="3324934" y="5120995"/>
            <a:ext cx="477497" cy="355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7FCC45-2CE3-441D-B84B-E3AF3B290463}"/>
              </a:ext>
            </a:extLst>
          </p:cNvPr>
          <p:cNvSpPr txBox="1"/>
          <p:nvPr/>
        </p:nvSpPr>
        <p:spPr>
          <a:xfrm>
            <a:off x="3088040" y="5476920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8433B-6C9F-49D5-8E00-557001CC95DB}"/>
              </a:ext>
            </a:extLst>
          </p:cNvPr>
          <p:cNvSpPr txBox="1"/>
          <p:nvPr/>
        </p:nvSpPr>
        <p:spPr>
          <a:xfrm>
            <a:off x="3521200" y="5479130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6716E5-EDB3-495C-9EF6-6D1609A12984}"/>
              </a:ext>
            </a:extLst>
          </p:cNvPr>
          <p:cNvSpPr txBox="1"/>
          <p:nvPr/>
        </p:nvSpPr>
        <p:spPr>
          <a:xfrm>
            <a:off x="3963240" y="5476920"/>
            <a:ext cx="69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CF2E2C-4F64-4D7E-8ADF-DC8B9E928EF2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 flipH="1">
            <a:off x="3802188" y="5120995"/>
            <a:ext cx="243" cy="358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95E61A-5419-4D6C-8A75-2C03D48F66E4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>
            <a:off x="3802431" y="5120995"/>
            <a:ext cx="506894" cy="355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AF419F-496E-4859-8265-530A9B1C0E40}"/>
              </a:ext>
            </a:extLst>
          </p:cNvPr>
          <p:cNvSpPr txBox="1"/>
          <p:nvPr/>
        </p:nvSpPr>
        <p:spPr>
          <a:xfrm>
            <a:off x="4708735" y="5476920"/>
            <a:ext cx="107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759F83E-29BC-4B45-BB4E-AAE1840080AA}"/>
              </a:ext>
            </a:extLst>
          </p:cNvPr>
          <p:cNvCxnSpPr>
            <a:cxnSpLocks/>
            <a:stCxn id="27" idx="2"/>
            <a:endCxn id="75" idx="0"/>
          </p:cNvCxnSpPr>
          <p:nvPr/>
        </p:nvCxnSpPr>
        <p:spPr>
          <a:xfrm>
            <a:off x="5247384" y="5123205"/>
            <a:ext cx="982" cy="353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464030-2B48-412B-849A-1B5AF1FAB15C}"/>
              </a:ext>
            </a:extLst>
          </p:cNvPr>
          <p:cNvSpPr txBox="1"/>
          <p:nvPr/>
        </p:nvSpPr>
        <p:spPr>
          <a:xfrm>
            <a:off x="6837128" y="5476920"/>
            <a:ext cx="9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D268AA-19F0-4ECF-B2C0-EF86329B2B9E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7311592" y="5120995"/>
            <a:ext cx="7962" cy="355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67E1CA3-7F73-4F85-963A-DA9F64B62BEB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6865739" y="5846252"/>
            <a:ext cx="453815" cy="366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8947D00-86D7-4978-A705-2C5AA0B6B6E5}"/>
              </a:ext>
            </a:extLst>
          </p:cNvPr>
          <p:cNvSpPr txBox="1"/>
          <p:nvPr/>
        </p:nvSpPr>
        <p:spPr>
          <a:xfrm>
            <a:off x="6524479" y="6212498"/>
            <a:ext cx="68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E9992-94C7-4C6C-B73B-7C6112BC60B9}"/>
              </a:ext>
            </a:extLst>
          </p:cNvPr>
          <p:cNvSpPr txBox="1"/>
          <p:nvPr/>
        </p:nvSpPr>
        <p:spPr>
          <a:xfrm>
            <a:off x="7265142" y="6212498"/>
            <a:ext cx="104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4B9F431-F6B4-4445-83C6-D28F31F75494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>
            <a:off x="7319554" y="5846252"/>
            <a:ext cx="470579" cy="366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CAE329D-464D-4C62-B3F0-C3828E76CC6A}"/>
              </a:ext>
            </a:extLst>
          </p:cNvPr>
          <p:cNvSpPr txBox="1"/>
          <p:nvPr/>
        </p:nvSpPr>
        <p:spPr>
          <a:xfrm>
            <a:off x="5696370" y="3637893"/>
            <a:ext cx="112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  <a:endParaRPr lang="el-GR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968272-823F-42C5-9A4F-6C414BC93147}"/>
              </a:ext>
            </a:extLst>
          </p:cNvPr>
          <p:cNvSpPr txBox="1"/>
          <p:nvPr/>
        </p:nvSpPr>
        <p:spPr>
          <a:xfrm>
            <a:off x="2101221" y="3679431"/>
            <a:ext cx="316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directory tree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C8D5A6-02E7-4CEF-8254-77F77DCBF4B4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Allocation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Vanilla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2C76C511-E56E-448F-A1B5-262B2E4C9645}"/>
              </a:ext>
            </a:extLst>
          </p:cNvPr>
          <p:cNvSpPr/>
          <p:nvPr/>
        </p:nvSpPr>
        <p:spPr>
          <a:xfrm>
            <a:off x="9477497" y="708622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__ext4_new_inode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83719A-F7D3-47C4-A3FC-C34FEC2950A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73238" y="628650"/>
            <a:ext cx="0" cy="31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99D9CC-29D9-4E27-A217-C1090087B83E}"/>
              </a:ext>
            </a:extLst>
          </p:cNvPr>
          <p:cNvGrpSpPr/>
          <p:nvPr/>
        </p:nvGrpSpPr>
        <p:grpSpPr>
          <a:xfrm>
            <a:off x="4665651" y="965798"/>
            <a:ext cx="240535" cy="232828"/>
            <a:chOff x="3484350" y="2933923"/>
            <a:chExt cx="235627" cy="213208"/>
          </a:xfrm>
        </p:grpSpPr>
        <p:pic>
          <p:nvPicPr>
            <p:cNvPr id="57" name="Graphic 56" descr="Checkmark">
              <a:extLst>
                <a:ext uri="{FF2B5EF4-FFF2-40B4-BE49-F238E27FC236}">
                  <a16:creationId xmlns:a16="http://schemas.microsoft.com/office/drawing/2014/main" id="{12265C14-B740-4103-96D4-B7008311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2ADF80-333C-46D1-A50D-E18E37B46E27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7C3DFA-0893-40B2-ABEC-7597BF90E7F4}"/>
              </a:ext>
            </a:extLst>
          </p:cNvPr>
          <p:cNvGrpSpPr/>
          <p:nvPr/>
        </p:nvGrpSpPr>
        <p:grpSpPr>
          <a:xfrm>
            <a:off x="7666272" y="955169"/>
            <a:ext cx="235627" cy="242412"/>
            <a:chOff x="1374746" y="2636147"/>
            <a:chExt cx="235627" cy="21320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76CC99-641B-47C9-ABCD-9362569F8878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66" name="Graphic 65" descr="Close">
              <a:extLst>
                <a:ext uri="{FF2B5EF4-FFF2-40B4-BE49-F238E27FC236}">
                  <a16:creationId xmlns:a16="http://schemas.microsoft.com/office/drawing/2014/main" id="{E7E3A363-830F-4874-8559-1ED1BE19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2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AB26D84-5077-49EA-92AE-180DEEE27438}"/>
              </a:ext>
            </a:extLst>
          </p:cNvPr>
          <p:cNvCxnSpPr>
            <a:cxnSpLocks/>
            <a:stCxn id="18" idx="1"/>
            <a:endCxn id="40" idx="0"/>
          </p:cNvCxnSpPr>
          <p:nvPr/>
        </p:nvCxnSpPr>
        <p:spPr>
          <a:xfrm rot="10800000" flipV="1">
            <a:off x="3934429" y="1312757"/>
            <a:ext cx="1419725" cy="3633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2667102" y="1676083"/>
            <a:ext cx="2534651" cy="4491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find_group_orlov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5BFB38-3E06-4496-8201-B253C7417EEF}"/>
              </a:ext>
            </a:extLst>
          </p:cNvPr>
          <p:cNvSpPr/>
          <p:nvPr/>
        </p:nvSpPr>
        <p:spPr>
          <a:xfrm>
            <a:off x="7337641" y="1674301"/>
            <a:ext cx="2534651" cy="4491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find_group_other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B117CA6-3F90-4218-9DB8-B9DF5CAE938C}"/>
              </a:ext>
            </a:extLst>
          </p:cNvPr>
          <p:cNvCxnSpPr>
            <a:cxnSpLocks/>
            <a:stCxn id="18" idx="3"/>
            <a:endCxn id="43" idx="0"/>
          </p:cNvCxnSpPr>
          <p:nvPr/>
        </p:nvCxnSpPr>
        <p:spPr>
          <a:xfrm>
            <a:off x="7192322" y="1312757"/>
            <a:ext cx="1412645" cy="3615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0D7CA7-8305-49C3-9F6E-70FC119FE1B2}"/>
              </a:ext>
            </a:extLst>
          </p:cNvPr>
          <p:cNvCxnSpPr>
            <a:cxnSpLocks/>
          </p:cNvCxnSpPr>
          <p:nvPr/>
        </p:nvCxnSpPr>
        <p:spPr>
          <a:xfrm>
            <a:off x="0" y="3208753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C6DEFA-C669-4DA6-B9CD-73E789403DD0}"/>
              </a:ext>
            </a:extLst>
          </p:cNvPr>
          <p:cNvSpPr txBox="1"/>
          <p:nvPr/>
        </p:nvSpPr>
        <p:spPr>
          <a:xfrm>
            <a:off x="168921" y="2472094"/>
            <a:ext cx="131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Ideal Solution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4A6D2-8962-4001-9600-93A08B26BBBF}"/>
              </a:ext>
            </a:extLst>
          </p:cNvPr>
          <p:cNvSpPr txBox="1"/>
          <p:nvPr/>
        </p:nvSpPr>
        <p:spPr>
          <a:xfrm>
            <a:off x="168919" y="3309695"/>
            <a:ext cx="143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Emergency Solution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AA00DC-2DC7-4AFB-BA3E-17F286EB6EC1}"/>
              </a:ext>
            </a:extLst>
          </p:cNvPr>
          <p:cNvSpPr/>
          <p:nvPr/>
        </p:nvSpPr>
        <p:spPr>
          <a:xfrm>
            <a:off x="1712686" y="2286619"/>
            <a:ext cx="4443481" cy="1833443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Search for a group with enough free directories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blocks.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Elsewise</a:t>
            </a:r>
            <a:r>
              <a:rPr lang="el-G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for a group with as many free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possible.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A49042-E03B-4113-BA61-58F84E893115}"/>
              </a:ext>
            </a:extLst>
          </p:cNvPr>
          <p:cNvSpPr/>
          <p:nvPr/>
        </p:nvSpPr>
        <p:spPr>
          <a:xfrm>
            <a:off x="6383227" y="2286619"/>
            <a:ext cx="4443481" cy="2082046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its parent’s group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Elsewise</a:t>
            </a:r>
            <a:r>
              <a:rPr lang="el-G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Search for group with enough free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blocks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C2598E6-335D-460D-B606-DC9EA89B2455}"/>
              </a:ext>
            </a:extLst>
          </p:cNvPr>
          <p:cNvSpPr/>
          <p:nvPr/>
        </p:nvSpPr>
        <p:spPr>
          <a:xfrm>
            <a:off x="5354153" y="938752"/>
            <a:ext cx="1838169" cy="748010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directory?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E43D16-BE29-4B63-AF82-076F232FFA1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273238" y="628650"/>
            <a:ext cx="0" cy="31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09D552-8CC9-4149-AF4A-19FF99CB2311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Allocation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Vanilla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5AD0340A-EA45-4163-866C-E1B98CAA1FEC}"/>
              </a:ext>
            </a:extLst>
          </p:cNvPr>
          <p:cNvSpPr/>
          <p:nvPr/>
        </p:nvSpPr>
        <p:spPr>
          <a:xfrm>
            <a:off x="9477497" y="708622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__ext4_new_inode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28C27C-9209-4BD9-ADC2-B642DFA2D5F9}"/>
              </a:ext>
            </a:extLst>
          </p:cNvPr>
          <p:cNvGrpSpPr/>
          <p:nvPr/>
        </p:nvGrpSpPr>
        <p:grpSpPr>
          <a:xfrm>
            <a:off x="4665651" y="965798"/>
            <a:ext cx="240535" cy="232828"/>
            <a:chOff x="3484350" y="2933923"/>
            <a:chExt cx="235627" cy="213208"/>
          </a:xfrm>
        </p:grpSpPr>
        <p:pic>
          <p:nvPicPr>
            <p:cNvPr id="24" name="Graphic 23" descr="Checkmark">
              <a:extLst>
                <a:ext uri="{FF2B5EF4-FFF2-40B4-BE49-F238E27FC236}">
                  <a16:creationId xmlns:a16="http://schemas.microsoft.com/office/drawing/2014/main" id="{7AB695D9-6BF3-4F79-9AA1-CCBA97AF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15C8D2-65A0-4775-9123-94BC5A73EA81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F59658-1B47-4A7B-8D01-169EA9FB8938}"/>
              </a:ext>
            </a:extLst>
          </p:cNvPr>
          <p:cNvGrpSpPr/>
          <p:nvPr/>
        </p:nvGrpSpPr>
        <p:grpSpPr>
          <a:xfrm>
            <a:off x="7666272" y="955169"/>
            <a:ext cx="235627" cy="242412"/>
            <a:chOff x="1374746" y="2636147"/>
            <a:chExt cx="235627" cy="2132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F5EC18-C44D-4BA3-B4D1-6BF05BB1A14B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31" name="Graphic 30" descr="Close">
              <a:extLst>
                <a:ext uri="{FF2B5EF4-FFF2-40B4-BE49-F238E27FC236}">
                  <a16:creationId xmlns:a16="http://schemas.microsoft.com/office/drawing/2014/main" id="{ACF04F9D-02FC-40D4-B48C-3C5EE870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98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3397903" y="2009562"/>
            <a:ext cx="5396193" cy="2838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Introduction</a:t>
            </a: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Motivation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4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2667102" y="1676083"/>
            <a:ext cx="2534651" cy="4491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find_group_orlov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5BFB38-3E06-4496-8201-B253C7417EEF}"/>
              </a:ext>
            </a:extLst>
          </p:cNvPr>
          <p:cNvSpPr/>
          <p:nvPr/>
        </p:nvSpPr>
        <p:spPr>
          <a:xfrm>
            <a:off x="7337641" y="1674301"/>
            <a:ext cx="2534651" cy="4491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find_group_other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6F36A9-44F5-4419-A711-EF5A724C758E}"/>
              </a:ext>
            </a:extLst>
          </p:cNvPr>
          <p:cNvCxnSpPr>
            <a:cxnSpLocks/>
          </p:cNvCxnSpPr>
          <p:nvPr/>
        </p:nvCxnSpPr>
        <p:spPr>
          <a:xfrm>
            <a:off x="0" y="3208753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11CE06-389E-470E-94AE-4F140BBD90B3}"/>
              </a:ext>
            </a:extLst>
          </p:cNvPr>
          <p:cNvSpPr txBox="1"/>
          <p:nvPr/>
        </p:nvSpPr>
        <p:spPr>
          <a:xfrm>
            <a:off x="168921" y="2472094"/>
            <a:ext cx="131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Ideal Solution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2D371-8DEC-4B1C-B234-B7E012B678E3}"/>
              </a:ext>
            </a:extLst>
          </p:cNvPr>
          <p:cNvSpPr txBox="1"/>
          <p:nvPr/>
        </p:nvSpPr>
        <p:spPr>
          <a:xfrm>
            <a:off x="168919" y="3309695"/>
            <a:ext cx="144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Emergency Solution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3C2DE3-733F-463E-905A-E0A69E58251A}"/>
              </a:ext>
            </a:extLst>
          </p:cNvPr>
          <p:cNvSpPr/>
          <p:nvPr/>
        </p:nvSpPr>
        <p:spPr>
          <a:xfrm>
            <a:off x="1712686" y="2286619"/>
            <a:ext cx="4443481" cy="2082046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Search for a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group </a:t>
            </a:r>
            <a:r>
              <a:rPr lang="en-US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with enough free directories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blocks.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Elsewise</a:t>
            </a:r>
            <a:r>
              <a:rPr lang="el-G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for a group,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from those in this 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with as many free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possible.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E94E6D-EBC6-41BF-BA76-8E7C2A019B0C}"/>
              </a:ext>
            </a:extLst>
          </p:cNvPr>
          <p:cNvSpPr/>
          <p:nvPr/>
        </p:nvSpPr>
        <p:spPr>
          <a:xfrm>
            <a:off x="6383227" y="2286619"/>
            <a:ext cx="4443481" cy="2082046"/>
          </a:xfrm>
          <a:prstGeom prst="roundRect">
            <a:avLst>
              <a:gd name="adj" fmla="val 2722"/>
            </a:avLst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its parent’s group,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 happens to be in this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Elsewise</a:t>
            </a:r>
            <a:r>
              <a:rPr lang="el-G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Search for group 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from those in this 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with enough free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blocks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A9BA0D-F512-402D-8D4F-95DEF00074FC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Allocation 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18B57A2-DED6-4F3F-8C57-78044DA77FFC}"/>
              </a:ext>
            </a:extLst>
          </p:cNvPr>
          <p:cNvSpPr/>
          <p:nvPr/>
        </p:nvSpPr>
        <p:spPr>
          <a:xfrm>
            <a:off x="9477497" y="708622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__ext4_new_inode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2FDAE8C-7C33-49D1-8775-D23629284198}"/>
              </a:ext>
            </a:extLst>
          </p:cNvPr>
          <p:cNvCxnSpPr>
            <a:cxnSpLocks/>
            <a:stCxn id="31" idx="1"/>
            <a:endCxn id="40" idx="0"/>
          </p:cNvCxnSpPr>
          <p:nvPr/>
        </p:nvCxnSpPr>
        <p:spPr>
          <a:xfrm rot="10800000" flipV="1">
            <a:off x="3934429" y="1312757"/>
            <a:ext cx="1419725" cy="3633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E68446-0777-4F90-86F1-D486121925DC}"/>
              </a:ext>
            </a:extLst>
          </p:cNvPr>
          <p:cNvCxnSpPr>
            <a:cxnSpLocks/>
            <a:stCxn id="31" idx="3"/>
            <a:endCxn id="43" idx="0"/>
          </p:cNvCxnSpPr>
          <p:nvPr/>
        </p:nvCxnSpPr>
        <p:spPr>
          <a:xfrm>
            <a:off x="7192322" y="1312757"/>
            <a:ext cx="1412645" cy="3615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B763641-04FE-42F9-A1E8-22A179DEE7EB}"/>
              </a:ext>
            </a:extLst>
          </p:cNvPr>
          <p:cNvSpPr/>
          <p:nvPr/>
        </p:nvSpPr>
        <p:spPr>
          <a:xfrm>
            <a:off x="5354153" y="938752"/>
            <a:ext cx="1838169" cy="748010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directory?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E9396A-FED0-41FE-A4F8-8411D89C1F7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73238" y="628650"/>
            <a:ext cx="0" cy="31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749A2-A96A-4371-AC85-A0F700A38515}"/>
              </a:ext>
            </a:extLst>
          </p:cNvPr>
          <p:cNvGrpSpPr/>
          <p:nvPr/>
        </p:nvGrpSpPr>
        <p:grpSpPr>
          <a:xfrm>
            <a:off x="4665651" y="965798"/>
            <a:ext cx="240535" cy="232828"/>
            <a:chOff x="3484350" y="2933923"/>
            <a:chExt cx="235627" cy="213208"/>
          </a:xfrm>
        </p:grpSpPr>
        <p:pic>
          <p:nvPicPr>
            <p:cNvPr id="23" name="Graphic 22" descr="Checkmark">
              <a:extLst>
                <a:ext uri="{FF2B5EF4-FFF2-40B4-BE49-F238E27FC236}">
                  <a16:creationId xmlns:a16="http://schemas.microsoft.com/office/drawing/2014/main" id="{18AACAC5-6671-4461-BDAC-B1FA53F8A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613C0D-DAB0-4518-A47E-846D3774F190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E336C0-433F-4F56-B09D-964C038DFEA1}"/>
              </a:ext>
            </a:extLst>
          </p:cNvPr>
          <p:cNvGrpSpPr/>
          <p:nvPr/>
        </p:nvGrpSpPr>
        <p:grpSpPr>
          <a:xfrm>
            <a:off x="7666272" y="955169"/>
            <a:ext cx="235627" cy="242412"/>
            <a:chOff x="1374746" y="2636147"/>
            <a:chExt cx="235627" cy="2132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A49131-B5E8-421F-8B12-C73BB347A410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35" name="Graphic 34" descr="Close">
              <a:extLst>
                <a:ext uri="{FF2B5EF4-FFF2-40B4-BE49-F238E27FC236}">
                  <a16:creationId xmlns:a16="http://schemas.microsoft.com/office/drawing/2014/main" id="{3D3D384C-A364-47C3-9719-EC51F9E5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A0971CD-4B08-4294-98C9-B1EE2E239962}"/>
              </a:ext>
            </a:extLst>
          </p:cNvPr>
          <p:cNvSpPr/>
          <p:nvPr/>
        </p:nvSpPr>
        <p:spPr>
          <a:xfrm>
            <a:off x="259080" y="5952887"/>
            <a:ext cx="26470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this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where the allocation routine is executed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03108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7DE5FF8-CE4D-4969-933E-61270543412E}"/>
              </a:ext>
            </a:extLst>
          </p:cNvPr>
          <p:cNvGrpSpPr/>
          <p:nvPr/>
        </p:nvGrpSpPr>
        <p:grpSpPr>
          <a:xfrm>
            <a:off x="7231886" y="2284694"/>
            <a:ext cx="240535" cy="232828"/>
            <a:chOff x="3484350" y="2933923"/>
            <a:chExt cx="235627" cy="213208"/>
          </a:xfrm>
        </p:grpSpPr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BE2DD321-B822-40A2-9750-3A5DF0B4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F2D35-E6E4-428C-85A2-CF9A625E756E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D4A702-00E6-49CC-82FA-49AF243FC5A9}"/>
              </a:ext>
            </a:extLst>
          </p:cNvPr>
          <p:cNvGrpSpPr/>
          <p:nvPr/>
        </p:nvGrpSpPr>
        <p:grpSpPr>
          <a:xfrm>
            <a:off x="4693897" y="2276370"/>
            <a:ext cx="235627" cy="242412"/>
            <a:chOff x="1374746" y="2636147"/>
            <a:chExt cx="235627" cy="2132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BCDC2-FF73-4D54-8B9B-46A76E25327C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29EAC5DD-0DC1-472B-9E8E-32956186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FA3D78-7511-4A51-BDF2-176A405B571C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0283471" y="2619055"/>
            <a:ext cx="474109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2460BBB-0D91-42E8-A967-81129F91833B}"/>
              </a:ext>
            </a:extLst>
          </p:cNvPr>
          <p:cNvSpPr/>
          <p:nvPr/>
        </p:nvSpPr>
        <p:spPr>
          <a:xfrm>
            <a:off x="8903279" y="1073901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ext4_mb_new_blocks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B327-32DD-44A8-9EAF-9A9FEB6C0A2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6076663" y="1770488"/>
            <a:ext cx="0" cy="3981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D35FB5B9-F150-48E9-A663-1A7480BC9D15}"/>
              </a:ext>
            </a:extLst>
          </p:cNvPr>
          <p:cNvSpPr/>
          <p:nvPr/>
        </p:nvSpPr>
        <p:spPr>
          <a:xfrm>
            <a:off x="5141958" y="2168609"/>
            <a:ext cx="1869410" cy="91586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3460116" y="734723"/>
            <a:ext cx="5233094" cy="10357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to find a group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from this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inode’s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 from my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CPU’s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(*)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523C99-D271-4F7C-B88C-848CD3CFE650}"/>
              </a:ext>
            </a:extLst>
          </p:cNvPr>
          <p:cNvSpPr/>
          <p:nvPr/>
        </p:nvSpPr>
        <p:spPr>
          <a:xfrm>
            <a:off x="7827084" y="2217692"/>
            <a:ext cx="2456387" cy="80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Claim the storage space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180D24C-048E-477B-86DE-4BF0DE0F6B7A}"/>
              </a:ext>
            </a:extLst>
          </p:cNvPr>
          <p:cNvCxnSpPr>
            <a:cxnSpLocks/>
            <a:stCxn id="21" idx="1"/>
            <a:endCxn id="147" idx="3"/>
          </p:cNvCxnSpPr>
          <p:nvPr/>
        </p:nvCxnSpPr>
        <p:spPr>
          <a:xfrm flipH="1" flipV="1">
            <a:off x="4326242" y="2626542"/>
            <a:ext cx="815716" cy="2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AF21DA-E10E-4353-8DA2-55B07BC1AFAD}"/>
              </a:ext>
            </a:extLst>
          </p:cNvPr>
          <p:cNvSpPr/>
          <p:nvPr/>
        </p:nvSpPr>
        <p:spPr>
          <a:xfrm>
            <a:off x="2010008" y="2250073"/>
            <a:ext cx="2316234" cy="7529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mb_regular_allocator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25BA3-F32B-4965-BA40-58B0093EAFFB}"/>
              </a:ext>
            </a:extLst>
          </p:cNvPr>
          <p:cNvCxnSpPr>
            <a:cxnSpLocks/>
            <a:stCxn id="21" idx="3"/>
            <a:endCxn id="100" idx="1"/>
          </p:cNvCxnSpPr>
          <p:nvPr/>
        </p:nvCxnSpPr>
        <p:spPr>
          <a:xfrm flipV="1">
            <a:off x="7011368" y="2619055"/>
            <a:ext cx="815716" cy="7489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1A16A12-1A72-447E-9EA9-12DF6E785D78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Using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Vanilla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99DDF0-5580-4BF2-8AE1-F1DA3C66D9FC}"/>
              </a:ext>
            </a:extLst>
          </p:cNvPr>
          <p:cNvCxnSpPr>
            <a:cxnSpLocks/>
            <a:stCxn id="147" idx="2"/>
            <a:endCxn id="100" idx="2"/>
          </p:cNvCxnSpPr>
          <p:nvPr/>
        </p:nvCxnSpPr>
        <p:spPr>
          <a:xfrm rot="16200000" flipH="1">
            <a:off x="6102998" y="68136"/>
            <a:ext cx="17407" cy="5887153"/>
          </a:xfrm>
          <a:prstGeom prst="bentConnector3">
            <a:avLst>
              <a:gd name="adj1" fmla="val 1832780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70E86-D0BA-4C13-85CE-C7024FFC55AD}"/>
              </a:ext>
            </a:extLst>
          </p:cNvPr>
          <p:cNvSpPr txBox="1"/>
          <p:nvPr/>
        </p:nvSpPr>
        <p:spPr>
          <a:xfrm>
            <a:off x="10613717" y="2405812"/>
            <a:ext cx="8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AF9743-C4CC-4DD7-AEE3-61E891F3F7EE}"/>
              </a:ext>
            </a:extLst>
          </p:cNvPr>
          <p:cNvCxnSpPr>
            <a:cxnSpLocks/>
            <a:stCxn id="147" idx="1"/>
          </p:cNvCxnSpPr>
          <p:nvPr/>
        </p:nvCxnSpPr>
        <p:spPr>
          <a:xfrm flipH="1">
            <a:off x="1194292" y="2626542"/>
            <a:ext cx="815716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940A79-64E0-4C28-B170-23D3FF426A8E}"/>
              </a:ext>
            </a:extLst>
          </p:cNvPr>
          <p:cNvSpPr txBox="1"/>
          <p:nvPr/>
        </p:nvSpPr>
        <p:spPr>
          <a:xfrm>
            <a:off x="405033" y="2406029"/>
            <a:ext cx="8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AA92BD5-A70B-464B-9A5E-E7A8DE72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04" y="2716637"/>
            <a:ext cx="11656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el-GR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C65D69-D165-41C4-A30B-DB17A98EEA58}"/>
              </a:ext>
            </a:extLst>
          </p:cNvPr>
          <p:cNvSpPr/>
          <p:nvPr/>
        </p:nvSpPr>
        <p:spPr>
          <a:xfrm>
            <a:off x="6736559" y="1856662"/>
            <a:ext cx="1956652" cy="210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 If not stream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0441C4-241D-4AF7-9F91-02076FF72443}"/>
              </a:ext>
            </a:extLst>
          </p:cNvPr>
          <p:cNvGrpSpPr/>
          <p:nvPr/>
        </p:nvGrpSpPr>
        <p:grpSpPr>
          <a:xfrm>
            <a:off x="1634596" y="2755834"/>
            <a:ext cx="235627" cy="242412"/>
            <a:chOff x="1374746" y="2636147"/>
            <a:chExt cx="235627" cy="21320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E651A2-3B35-49F1-9697-DE9F978AE6F5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27E2609C-B654-4FD6-BF8E-C7838B3FA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C2671-C315-4671-98D0-C6033281E20C}"/>
              </a:ext>
            </a:extLst>
          </p:cNvPr>
          <p:cNvGrpSpPr/>
          <p:nvPr/>
        </p:nvGrpSpPr>
        <p:grpSpPr>
          <a:xfrm>
            <a:off x="2827584" y="3091621"/>
            <a:ext cx="240535" cy="232828"/>
            <a:chOff x="3484350" y="2933923"/>
            <a:chExt cx="235627" cy="213208"/>
          </a:xfrm>
        </p:grpSpPr>
        <p:pic>
          <p:nvPicPr>
            <p:cNvPr id="35" name="Graphic 34" descr="Checkmark">
              <a:extLst>
                <a:ext uri="{FF2B5EF4-FFF2-40B4-BE49-F238E27FC236}">
                  <a16:creationId xmlns:a16="http://schemas.microsoft.com/office/drawing/2014/main" id="{493B18CA-DA58-4BB4-BA62-891E4BBCF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607333-3E59-411D-9D97-EC202F3AA96D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383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35214-5DFF-4FBC-B95D-8C64E94ADC60}"/>
              </a:ext>
            </a:extLst>
          </p:cNvPr>
          <p:cNvGrpSpPr/>
          <p:nvPr/>
        </p:nvGrpSpPr>
        <p:grpSpPr>
          <a:xfrm>
            <a:off x="277221" y="931336"/>
            <a:ext cx="3182895" cy="1695207"/>
            <a:chOff x="277221" y="931336"/>
            <a:chExt cx="3182895" cy="169520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AF5F69-DEC4-4DFF-9926-29AFD3347275}"/>
                </a:ext>
              </a:extLst>
            </p:cNvPr>
            <p:cNvSpPr/>
            <p:nvPr/>
          </p:nvSpPr>
          <p:spPr>
            <a:xfrm>
              <a:off x="277221" y="1491216"/>
              <a:ext cx="1528901" cy="558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50"/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  <a:b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NUMA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B1C3CB5-99A0-4D9F-A462-2F763AB17573}"/>
                </a:ext>
              </a:extLst>
            </p:cNvPr>
            <p:cNvCxnSpPr>
              <a:cxnSpLocks/>
              <a:stCxn id="147" idx="1"/>
              <a:endCxn id="70" idx="2"/>
            </p:cNvCxnSpPr>
            <p:nvPr/>
          </p:nvCxnSpPr>
          <p:spPr>
            <a:xfrm rot="10800000">
              <a:off x="1041672" y="2049760"/>
              <a:ext cx="968336" cy="576783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31F59962-2669-42FE-A77F-8FD4623BFA46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rot="5400000" flipH="1" flipV="1">
              <a:off x="1970954" y="2054"/>
              <a:ext cx="559880" cy="2418444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FA3D78-7511-4A51-BDF2-176A405B571C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0283471" y="2619055"/>
            <a:ext cx="474109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2460BBB-0D91-42E8-A967-81129F91833B}"/>
              </a:ext>
            </a:extLst>
          </p:cNvPr>
          <p:cNvSpPr/>
          <p:nvPr/>
        </p:nvSpPr>
        <p:spPr>
          <a:xfrm>
            <a:off x="8903279" y="1073901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ext4_mb_new_blocks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B327-32DD-44A8-9EAF-9A9FEB6C0A2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6076663" y="1770488"/>
            <a:ext cx="0" cy="3981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D35FB5B9-F150-48E9-A663-1A7480BC9D15}"/>
              </a:ext>
            </a:extLst>
          </p:cNvPr>
          <p:cNvSpPr/>
          <p:nvPr/>
        </p:nvSpPr>
        <p:spPr>
          <a:xfrm>
            <a:off x="5141958" y="2168609"/>
            <a:ext cx="1869410" cy="91586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3460116" y="734723"/>
            <a:ext cx="5233094" cy="10357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to find a group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(of the wanted node’s)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from this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inode’s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 from my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CPU’s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(*)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523C99-D271-4F7C-B88C-848CD3CFE650}"/>
              </a:ext>
            </a:extLst>
          </p:cNvPr>
          <p:cNvSpPr/>
          <p:nvPr/>
        </p:nvSpPr>
        <p:spPr>
          <a:xfrm>
            <a:off x="7827084" y="2217692"/>
            <a:ext cx="2456387" cy="80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Claim the storage space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180D24C-048E-477B-86DE-4BF0DE0F6B7A}"/>
              </a:ext>
            </a:extLst>
          </p:cNvPr>
          <p:cNvCxnSpPr>
            <a:cxnSpLocks/>
            <a:stCxn id="21" idx="1"/>
            <a:endCxn id="147" idx="3"/>
          </p:cNvCxnSpPr>
          <p:nvPr/>
        </p:nvCxnSpPr>
        <p:spPr>
          <a:xfrm flipH="1" flipV="1">
            <a:off x="4326242" y="2626542"/>
            <a:ext cx="815716" cy="2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AF21DA-E10E-4353-8DA2-55B07BC1AFAD}"/>
              </a:ext>
            </a:extLst>
          </p:cNvPr>
          <p:cNvSpPr/>
          <p:nvPr/>
        </p:nvSpPr>
        <p:spPr>
          <a:xfrm>
            <a:off x="2010008" y="2250073"/>
            <a:ext cx="2316234" cy="7529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mb_regular_allocator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 the wanted node)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25BA3-F32B-4965-BA40-58B0093EAFFB}"/>
              </a:ext>
            </a:extLst>
          </p:cNvPr>
          <p:cNvCxnSpPr>
            <a:cxnSpLocks/>
            <a:stCxn id="21" idx="3"/>
            <a:endCxn id="100" idx="1"/>
          </p:cNvCxnSpPr>
          <p:nvPr/>
        </p:nvCxnSpPr>
        <p:spPr>
          <a:xfrm flipV="1">
            <a:off x="7011368" y="2619055"/>
            <a:ext cx="815716" cy="7489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1A16A12-1A72-447E-9EA9-12DF6E785D78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Using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99DDF0-5580-4BF2-8AE1-F1DA3C66D9FC}"/>
              </a:ext>
            </a:extLst>
          </p:cNvPr>
          <p:cNvCxnSpPr>
            <a:cxnSpLocks/>
            <a:stCxn id="147" idx="2"/>
            <a:endCxn id="100" idx="2"/>
          </p:cNvCxnSpPr>
          <p:nvPr/>
        </p:nvCxnSpPr>
        <p:spPr>
          <a:xfrm rot="16200000" flipH="1">
            <a:off x="6102998" y="68136"/>
            <a:ext cx="17407" cy="5887153"/>
          </a:xfrm>
          <a:prstGeom prst="bentConnector3">
            <a:avLst>
              <a:gd name="adj1" fmla="val 1832780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70E86-D0BA-4C13-85CE-C7024FFC55AD}"/>
              </a:ext>
            </a:extLst>
          </p:cNvPr>
          <p:cNvSpPr txBox="1"/>
          <p:nvPr/>
        </p:nvSpPr>
        <p:spPr>
          <a:xfrm>
            <a:off x="10613717" y="2405812"/>
            <a:ext cx="8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E5005-E1BA-4B41-AB9A-06164ACADE62}"/>
              </a:ext>
            </a:extLst>
          </p:cNvPr>
          <p:cNvGrpSpPr/>
          <p:nvPr/>
        </p:nvGrpSpPr>
        <p:grpSpPr>
          <a:xfrm>
            <a:off x="241714" y="3740848"/>
            <a:ext cx="11785186" cy="3117154"/>
            <a:chOff x="241714" y="3740848"/>
            <a:chExt cx="11785186" cy="311715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393078B-BB49-4281-A878-6B8A7CC17E05}"/>
                </a:ext>
              </a:extLst>
            </p:cNvPr>
            <p:cNvSpPr/>
            <p:nvPr/>
          </p:nvSpPr>
          <p:spPr>
            <a:xfrm>
              <a:off x="1320818" y="6250110"/>
              <a:ext cx="10137752" cy="2857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0BCB81-80A6-42F4-BAFD-5C9F8AB7E7FB}"/>
                </a:ext>
              </a:extLst>
            </p:cNvPr>
            <p:cNvSpPr txBox="1"/>
            <p:nvPr/>
          </p:nvSpPr>
          <p:spPr>
            <a:xfrm>
              <a:off x="241714" y="6223707"/>
              <a:ext cx="1081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STORAGE</a:t>
              </a:r>
              <a:endParaRPr lang="el-GR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C0B41A-E2F1-48BA-A242-EDCB14D1CAA5}"/>
                </a:ext>
              </a:extLst>
            </p:cNvPr>
            <p:cNvSpPr/>
            <p:nvPr/>
          </p:nvSpPr>
          <p:spPr>
            <a:xfrm>
              <a:off x="1851042" y="6250110"/>
              <a:ext cx="441541" cy="285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1</a:t>
              </a:r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73CB04A-9E06-4C85-B01B-4C91C5EC9319}"/>
                </a:ext>
              </a:extLst>
            </p:cNvPr>
            <p:cNvSpPr/>
            <p:nvPr/>
          </p:nvSpPr>
          <p:spPr>
            <a:xfrm>
              <a:off x="4878957" y="4047036"/>
              <a:ext cx="990397" cy="8382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6D6E2A8-5571-4461-B1EB-0478D8883169}"/>
                </a:ext>
              </a:extLst>
            </p:cNvPr>
            <p:cNvSpPr txBox="1"/>
            <p:nvPr/>
          </p:nvSpPr>
          <p:spPr>
            <a:xfrm>
              <a:off x="4878957" y="4042954"/>
              <a:ext cx="990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CPU 1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7FCE898-29B6-478B-A8CF-BE5C955322FE}"/>
                </a:ext>
              </a:extLst>
            </p:cNvPr>
            <p:cNvSpPr/>
            <p:nvPr/>
          </p:nvSpPr>
          <p:spPr>
            <a:xfrm>
              <a:off x="4939916" y="4381508"/>
              <a:ext cx="850183" cy="4012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B57C52-2899-4953-962C-DC8DFD9ED14D}"/>
                </a:ext>
              </a:extLst>
            </p:cNvPr>
            <p:cNvSpPr/>
            <p:nvPr/>
          </p:nvSpPr>
          <p:spPr>
            <a:xfrm>
              <a:off x="8090533" y="6251632"/>
              <a:ext cx="365685" cy="2828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2</a:t>
              </a:r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329B93-9AF6-4D67-9996-F7E90761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5" y="3918877"/>
              <a:ext cx="0" cy="293912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A2FB6-5E7F-4219-9F80-1FACC52750EF}"/>
                </a:ext>
              </a:extLst>
            </p:cNvPr>
            <p:cNvSpPr txBox="1"/>
            <p:nvPr/>
          </p:nvSpPr>
          <p:spPr>
            <a:xfrm>
              <a:off x="4488246" y="6519446"/>
              <a:ext cx="1584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NUMA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 0</a:t>
              </a:r>
              <a:endParaRPr lang="el-GR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0D9C32F-3588-4171-93A0-C7AA6C3726A7}"/>
                </a:ext>
              </a:extLst>
            </p:cNvPr>
            <p:cNvSpPr txBox="1"/>
            <p:nvPr/>
          </p:nvSpPr>
          <p:spPr>
            <a:xfrm>
              <a:off x="6123353" y="6519446"/>
              <a:ext cx="1584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NUMA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 1</a:t>
              </a:r>
              <a:endParaRPr lang="el-GR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63CF630-E65B-4837-9169-0340F8388EDD}"/>
                </a:ext>
              </a:extLst>
            </p:cNvPr>
            <p:cNvSpPr txBox="1"/>
            <p:nvPr/>
          </p:nvSpPr>
          <p:spPr>
            <a:xfrm>
              <a:off x="3198883" y="3740848"/>
              <a:ext cx="1129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PREALLOC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POOL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2A75F04-4351-4C88-9DB2-05AF90DBD98F}"/>
                </a:ext>
              </a:extLst>
            </p:cNvPr>
            <p:cNvSpPr txBox="1"/>
            <p:nvPr/>
          </p:nvSpPr>
          <p:spPr>
            <a:xfrm>
              <a:off x="3342842" y="4281474"/>
              <a:ext cx="153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7EE4054-4F98-459D-A865-0F80BFF744D4}"/>
                </a:ext>
              </a:extLst>
            </p:cNvPr>
            <p:cNvSpPr/>
            <p:nvPr/>
          </p:nvSpPr>
          <p:spPr>
            <a:xfrm>
              <a:off x="1223533" y="4041843"/>
              <a:ext cx="990397" cy="8382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9D3594-F3E6-44B8-BA16-1D0D47E62B8B}"/>
                </a:ext>
              </a:extLst>
            </p:cNvPr>
            <p:cNvSpPr txBox="1"/>
            <p:nvPr/>
          </p:nvSpPr>
          <p:spPr>
            <a:xfrm>
              <a:off x="1223533" y="4037761"/>
              <a:ext cx="990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CPU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E171F74C-6AA8-4FD2-9FAA-AF4F6DAF499C}"/>
                </a:ext>
              </a:extLst>
            </p:cNvPr>
            <p:cNvSpPr/>
            <p:nvPr/>
          </p:nvSpPr>
          <p:spPr>
            <a:xfrm>
              <a:off x="1284492" y="4376315"/>
              <a:ext cx="850183" cy="4012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98C3F39-5E80-45A0-B6F4-C1DF2EAE50CE}"/>
                </a:ext>
              </a:extLst>
            </p:cNvPr>
            <p:cNvSpPr/>
            <p:nvPr/>
          </p:nvSpPr>
          <p:spPr>
            <a:xfrm>
              <a:off x="2353198" y="4050810"/>
              <a:ext cx="990397" cy="8382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3767176-0ABD-4C05-AB0C-886D53D93ED9}"/>
                </a:ext>
              </a:extLst>
            </p:cNvPr>
            <p:cNvSpPr txBox="1"/>
            <p:nvPr/>
          </p:nvSpPr>
          <p:spPr>
            <a:xfrm>
              <a:off x="2353198" y="4046728"/>
              <a:ext cx="990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CPU </a:t>
              </a:r>
              <a:r>
                <a:rPr lang="el-G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D421A9C-7F59-45DF-8CC0-00910D284BA7}"/>
                </a:ext>
              </a:extLst>
            </p:cNvPr>
            <p:cNvSpPr/>
            <p:nvPr/>
          </p:nvSpPr>
          <p:spPr>
            <a:xfrm>
              <a:off x="2414157" y="4385282"/>
              <a:ext cx="850183" cy="4012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A95534-33CB-4C7B-AC81-305C7E6A902F}"/>
                </a:ext>
              </a:extLst>
            </p:cNvPr>
            <p:cNvSpPr/>
            <p:nvPr/>
          </p:nvSpPr>
          <p:spPr>
            <a:xfrm>
              <a:off x="2875245" y="4453128"/>
              <a:ext cx="289202" cy="2464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2</a:t>
              </a:r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3BFF11-4C16-4A65-AEA6-FA5C53CE9BDB}"/>
                </a:ext>
              </a:extLst>
            </p:cNvPr>
            <p:cNvSpPr/>
            <p:nvPr/>
          </p:nvSpPr>
          <p:spPr>
            <a:xfrm>
              <a:off x="9978060" y="4052229"/>
              <a:ext cx="990397" cy="8382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65C9E9C-E3D1-4157-8F1F-F69EF38FEBA2}"/>
                </a:ext>
              </a:extLst>
            </p:cNvPr>
            <p:cNvSpPr txBox="1"/>
            <p:nvPr/>
          </p:nvSpPr>
          <p:spPr>
            <a:xfrm>
              <a:off x="9978060" y="4048147"/>
              <a:ext cx="990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CPU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B432B4C-A301-436B-BAB8-438D0F2DB883}"/>
                </a:ext>
              </a:extLst>
            </p:cNvPr>
            <p:cNvSpPr/>
            <p:nvPr/>
          </p:nvSpPr>
          <p:spPr>
            <a:xfrm>
              <a:off x="10039019" y="4386701"/>
              <a:ext cx="850183" cy="4012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83A67F-D115-4D07-81D3-D9A2AA93CA99}"/>
                </a:ext>
              </a:extLst>
            </p:cNvPr>
            <p:cNvSpPr txBox="1"/>
            <p:nvPr/>
          </p:nvSpPr>
          <p:spPr>
            <a:xfrm>
              <a:off x="8442698" y="4286667"/>
              <a:ext cx="153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46CF5FB-22FA-49B0-9E5F-082B014F98A1}"/>
                </a:ext>
              </a:extLst>
            </p:cNvPr>
            <p:cNvSpPr/>
            <p:nvPr/>
          </p:nvSpPr>
          <p:spPr>
            <a:xfrm>
              <a:off x="6322636" y="4047036"/>
              <a:ext cx="990397" cy="8382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39023E6-54B3-469A-93EF-B7E5AAFE0B7B}"/>
                </a:ext>
              </a:extLst>
            </p:cNvPr>
            <p:cNvSpPr txBox="1"/>
            <p:nvPr/>
          </p:nvSpPr>
          <p:spPr>
            <a:xfrm>
              <a:off x="6322636" y="4042954"/>
              <a:ext cx="990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CPU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726AB56-B575-4EBF-8A93-2622A59B954D}"/>
                </a:ext>
              </a:extLst>
            </p:cNvPr>
            <p:cNvSpPr/>
            <p:nvPr/>
          </p:nvSpPr>
          <p:spPr>
            <a:xfrm>
              <a:off x="6383595" y="4381508"/>
              <a:ext cx="850183" cy="4012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1E2953B7-3F52-4C33-8C7F-8A553320D885}"/>
                </a:ext>
              </a:extLst>
            </p:cNvPr>
            <p:cNvSpPr/>
            <p:nvPr/>
          </p:nvSpPr>
          <p:spPr>
            <a:xfrm>
              <a:off x="7452301" y="4056003"/>
              <a:ext cx="990397" cy="8382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2A98BE2-329A-4C2B-91D5-3857CD68B1F3}"/>
                </a:ext>
              </a:extLst>
            </p:cNvPr>
            <p:cNvSpPr txBox="1"/>
            <p:nvPr/>
          </p:nvSpPr>
          <p:spPr>
            <a:xfrm>
              <a:off x="7452301" y="4051921"/>
              <a:ext cx="990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CPU </a:t>
              </a:r>
              <a:r>
                <a:rPr 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3D54817-8A8F-47CA-ACD0-3F5781937747}"/>
                </a:ext>
              </a:extLst>
            </p:cNvPr>
            <p:cNvSpPr/>
            <p:nvPr/>
          </p:nvSpPr>
          <p:spPr>
            <a:xfrm>
              <a:off x="7513260" y="4390475"/>
              <a:ext cx="850183" cy="4012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l-G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2BAB5B3-92EF-4CAD-A0F6-12B3F56E737F}"/>
                </a:ext>
              </a:extLst>
            </p:cNvPr>
            <p:cNvSpPr/>
            <p:nvPr/>
          </p:nvSpPr>
          <p:spPr>
            <a:xfrm>
              <a:off x="9213782" y="6250109"/>
              <a:ext cx="520767" cy="285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5D7CAB6-0529-46AE-9A6B-13CC65BA58C3}"/>
                </a:ext>
              </a:extLst>
            </p:cNvPr>
            <p:cNvSpPr/>
            <p:nvPr/>
          </p:nvSpPr>
          <p:spPr>
            <a:xfrm>
              <a:off x="8617287" y="5502372"/>
              <a:ext cx="17137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blocks 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l-G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inode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</a:t>
              </a:r>
              <a:r>
                <a:rPr lang="el-G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(12 blocks)</a:t>
              </a:r>
              <a:endParaRPr lang="el-G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D06596-003E-4852-87F5-8CE9609003B1}"/>
                </a:ext>
              </a:extLst>
            </p:cNvPr>
            <p:cNvSpPr/>
            <p:nvPr/>
          </p:nvSpPr>
          <p:spPr>
            <a:xfrm>
              <a:off x="9734550" y="6250964"/>
              <a:ext cx="355826" cy="28575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l-G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9EF6BD7-D7CD-4B0C-AD54-228533647ACB}"/>
                </a:ext>
              </a:extLst>
            </p:cNvPr>
            <p:cNvSpPr/>
            <p:nvPr/>
          </p:nvSpPr>
          <p:spPr>
            <a:xfrm>
              <a:off x="10439726" y="5620800"/>
              <a:ext cx="1587174" cy="46166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Preallocation</a:t>
              </a:r>
              <a:r>
                <a:rPr lang="en-US" sz="12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for</a:t>
              </a:r>
              <a:r>
                <a:rPr lang="el-GR" sz="12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inode</a:t>
              </a:r>
              <a:r>
                <a:rPr lang="en-US" sz="12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</a:t>
              </a:r>
              <a:r>
                <a:rPr lang="el-GR" sz="1200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B06CB0C7-B3BA-4AE5-AE07-194AFE8073FD}"/>
                </a:ext>
              </a:extLst>
            </p:cNvPr>
            <p:cNvCxnSpPr>
              <a:cxnSpLocks/>
              <a:stCxn id="119" idx="1"/>
              <a:endCxn id="118" idx="3"/>
            </p:cNvCxnSpPr>
            <p:nvPr/>
          </p:nvCxnSpPr>
          <p:spPr>
            <a:xfrm rot="10800000" flipV="1">
              <a:off x="10090376" y="5851633"/>
              <a:ext cx="349350" cy="542206"/>
            </a:xfrm>
            <a:prstGeom prst="curvedConnector3">
              <a:avLst>
                <a:gd name="adj1" fmla="val 50000"/>
              </a:avLst>
            </a:prstGeom>
            <a:ln w="2286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1F34F0EF-A76A-4B4C-977A-16DA3E2D9948}"/>
                </a:ext>
              </a:extLst>
            </p:cNvPr>
            <p:cNvCxnSpPr>
              <a:cxnSpLocks/>
              <a:stCxn id="101" idx="3"/>
              <a:endCxn id="92" idx="2"/>
            </p:cNvCxnSpPr>
            <p:nvPr/>
          </p:nvCxnSpPr>
          <p:spPr>
            <a:xfrm flipV="1">
              <a:off x="3264340" y="4264068"/>
              <a:ext cx="499376" cy="32186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D02E403-A48E-473F-82DF-528CFCCB209A}"/>
                </a:ext>
              </a:extLst>
            </p:cNvPr>
            <p:cNvSpPr/>
            <p:nvPr/>
          </p:nvSpPr>
          <p:spPr>
            <a:xfrm>
              <a:off x="2522820" y="4453128"/>
              <a:ext cx="289202" cy="24647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1</a:t>
              </a:r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2CD94D6-5403-48B1-89F5-77AD3FDADCC8}"/>
                </a:ext>
              </a:extLst>
            </p:cNvPr>
            <p:cNvSpPr/>
            <p:nvPr/>
          </p:nvSpPr>
          <p:spPr>
            <a:xfrm>
              <a:off x="2859255" y="6250109"/>
              <a:ext cx="414271" cy="285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C063612-937C-4518-8D71-CD6A115E502F}"/>
                </a:ext>
              </a:extLst>
            </p:cNvPr>
            <p:cNvSpPr/>
            <p:nvPr/>
          </p:nvSpPr>
          <p:spPr>
            <a:xfrm>
              <a:off x="1752275" y="5674138"/>
              <a:ext cx="15212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blocks of</a:t>
              </a:r>
              <a:r>
                <a:rPr lang="el-G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inode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l-G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E11BF8F6-E237-4FC5-BE5A-FC401FF40418}"/>
                </a:ext>
              </a:extLst>
            </p:cNvPr>
            <p:cNvCxnSpPr>
              <a:cxnSpLocks/>
              <a:stCxn id="129" idx="3"/>
              <a:endCxn id="128" idx="3"/>
            </p:cNvCxnSpPr>
            <p:nvPr/>
          </p:nvCxnSpPr>
          <p:spPr>
            <a:xfrm flipH="1">
              <a:off x="3273526" y="5935748"/>
              <a:ext cx="1" cy="457236"/>
            </a:xfrm>
            <a:prstGeom prst="curvedConnector3">
              <a:avLst>
                <a:gd name="adj1" fmla="val -22860000000"/>
              </a:avLst>
            </a:prstGeom>
            <a:ln w="2286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4675B4C-6178-455E-819C-DFC186EEFEB6}"/>
                </a:ext>
              </a:extLst>
            </p:cNvPr>
            <p:cNvSpPr/>
            <p:nvPr/>
          </p:nvSpPr>
          <p:spPr>
            <a:xfrm>
              <a:off x="6299193" y="6250109"/>
              <a:ext cx="1430961" cy="2857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26C9867-39EE-4D22-9908-803F49A7DA4C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7734173" y="5886132"/>
              <a:ext cx="6756" cy="297332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61EDD94-5D87-4A6E-87C2-41095EDDF7DC}"/>
                </a:ext>
              </a:extLst>
            </p:cNvPr>
            <p:cNvSpPr/>
            <p:nvPr/>
          </p:nvSpPr>
          <p:spPr>
            <a:xfrm>
              <a:off x="7103174" y="5424467"/>
              <a:ext cx="1275509" cy="46166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alloc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Goal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 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56F82E4-ADB0-400D-8DBE-8F7D34DC85A9}"/>
                </a:ext>
              </a:extLst>
            </p:cNvPr>
            <p:cNvSpPr/>
            <p:nvPr/>
          </p:nvSpPr>
          <p:spPr>
            <a:xfrm>
              <a:off x="3615672" y="6250109"/>
              <a:ext cx="842146" cy="2857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BE7253-B30D-4C6A-9000-E78836CDF138}"/>
                </a:ext>
              </a:extLst>
            </p:cNvPr>
            <p:cNvCxnSpPr/>
            <p:nvPr/>
          </p:nvCxnSpPr>
          <p:spPr>
            <a:xfrm>
              <a:off x="4456016" y="5887931"/>
              <a:ext cx="0" cy="29553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AC8BD45-AABC-4AA9-AADE-D7882018294B}"/>
                </a:ext>
              </a:extLst>
            </p:cNvPr>
            <p:cNvSpPr/>
            <p:nvPr/>
          </p:nvSpPr>
          <p:spPr>
            <a:xfrm>
              <a:off x="3816888" y="5423083"/>
              <a:ext cx="1269558" cy="46166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alloc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Goal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 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0)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11DAE7-D743-42C7-8A8A-4BAD2FDEB02A}"/>
              </a:ext>
            </a:extLst>
          </p:cNvPr>
          <p:cNvSpPr/>
          <p:nvPr/>
        </p:nvSpPr>
        <p:spPr>
          <a:xfrm>
            <a:off x="6736559" y="1856662"/>
            <a:ext cx="1956652" cy="210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 If not stream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0E0A803-BD41-4C20-B642-974E04CAFA39}"/>
              </a:ext>
            </a:extLst>
          </p:cNvPr>
          <p:cNvGrpSpPr/>
          <p:nvPr/>
        </p:nvGrpSpPr>
        <p:grpSpPr>
          <a:xfrm>
            <a:off x="7231886" y="2284694"/>
            <a:ext cx="240535" cy="232828"/>
            <a:chOff x="3484350" y="2933923"/>
            <a:chExt cx="235627" cy="213208"/>
          </a:xfrm>
        </p:grpSpPr>
        <p:pic>
          <p:nvPicPr>
            <p:cNvPr id="115" name="Graphic 114" descr="Checkmark">
              <a:extLst>
                <a:ext uri="{FF2B5EF4-FFF2-40B4-BE49-F238E27FC236}">
                  <a16:creationId xmlns:a16="http://schemas.microsoft.com/office/drawing/2014/main" id="{CF76A204-8D96-4B86-8AA1-8C1F27A8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1620CDE-28CC-41B6-8A51-341C1CE3FFBC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362279-2AD2-4C32-8EB3-94717CA853F4}"/>
              </a:ext>
            </a:extLst>
          </p:cNvPr>
          <p:cNvGrpSpPr/>
          <p:nvPr/>
        </p:nvGrpSpPr>
        <p:grpSpPr>
          <a:xfrm>
            <a:off x="4693897" y="2276370"/>
            <a:ext cx="235627" cy="242412"/>
            <a:chOff x="1374746" y="2636147"/>
            <a:chExt cx="235627" cy="21320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8451D17-3704-40F4-951E-BAF2786D0F6F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25" name="Graphic 124" descr="Close">
              <a:extLst>
                <a:ext uri="{FF2B5EF4-FFF2-40B4-BE49-F238E27FC236}">
                  <a16:creationId xmlns:a16="http://schemas.microsoft.com/office/drawing/2014/main" id="{D79DB404-AE7E-442E-92C5-D6E27CD3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42456E7-8B3F-4C26-9868-99FE98C3F84E}"/>
              </a:ext>
            </a:extLst>
          </p:cNvPr>
          <p:cNvGrpSpPr/>
          <p:nvPr/>
        </p:nvGrpSpPr>
        <p:grpSpPr>
          <a:xfrm>
            <a:off x="1634596" y="2755834"/>
            <a:ext cx="235627" cy="242412"/>
            <a:chOff x="1374746" y="2636147"/>
            <a:chExt cx="235627" cy="21320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1E8B391-EFD1-4EC7-A0E9-675A158D8FD5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32" name="Graphic 131" descr="Close">
              <a:extLst>
                <a:ext uri="{FF2B5EF4-FFF2-40B4-BE49-F238E27FC236}">
                  <a16:creationId xmlns:a16="http://schemas.microsoft.com/office/drawing/2014/main" id="{39198B65-22DB-45F3-A085-B10D2D11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43C2A-F4C4-4F02-A28B-111A38CE4297}"/>
              </a:ext>
            </a:extLst>
          </p:cNvPr>
          <p:cNvGrpSpPr/>
          <p:nvPr/>
        </p:nvGrpSpPr>
        <p:grpSpPr>
          <a:xfrm>
            <a:off x="2827584" y="3091621"/>
            <a:ext cx="240535" cy="232828"/>
            <a:chOff x="3484350" y="2933923"/>
            <a:chExt cx="235627" cy="213208"/>
          </a:xfrm>
        </p:grpSpPr>
        <p:pic>
          <p:nvPicPr>
            <p:cNvPr id="134" name="Graphic 133" descr="Checkmark">
              <a:extLst>
                <a:ext uri="{FF2B5EF4-FFF2-40B4-BE49-F238E27FC236}">
                  <a16:creationId xmlns:a16="http://schemas.microsoft.com/office/drawing/2014/main" id="{4DD2F3C5-182D-4623-866C-7E7EBB871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EDD14F3-6D30-4631-BF43-9103B019EE53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36" name="Rectangle 17">
            <a:extLst>
              <a:ext uri="{FF2B5EF4-FFF2-40B4-BE49-F238E27FC236}">
                <a16:creationId xmlns:a16="http://schemas.microsoft.com/office/drawing/2014/main" id="{036D6A01-D1B5-4173-BFF0-35FFBD7D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04" y="2716637"/>
            <a:ext cx="11656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el-GR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36F4846-C58D-446A-B87E-8E8D5F8A30D3}"/>
              </a:ext>
            </a:extLst>
          </p:cNvPr>
          <p:cNvGrpSpPr/>
          <p:nvPr/>
        </p:nvGrpSpPr>
        <p:grpSpPr>
          <a:xfrm>
            <a:off x="2588813" y="1497583"/>
            <a:ext cx="240535" cy="232828"/>
            <a:chOff x="3484350" y="2933923"/>
            <a:chExt cx="235627" cy="213208"/>
          </a:xfrm>
        </p:grpSpPr>
        <p:pic>
          <p:nvPicPr>
            <p:cNvPr id="99" name="Graphic 98" descr="Checkmark">
              <a:extLst>
                <a:ext uri="{FF2B5EF4-FFF2-40B4-BE49-F238E27FC236}">
                  <a16:creationId xmlns:a16="http://schemas.microsoft.com/office/drawing/2014/main" id="{D7E2D832-83DE-4820-AD36-B731F261B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EF9A878-2E2A-4912-9194-DAECE2D22199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35214-5DFF-4FBC-B95D-8C64E94ADC60}"/>
              </a:ext>
            </a:extLst>
          </p:cNvPr>
          <p:cNvGrpSpPr/>
          <p:nvPr/>
        </p:nvGrpSpPr>
        <p:grpSpPr>
          <a:xfrm>
            <a:off x="277221" y="931336"/>
            <a:ext cx="3182895" cy="1695207"/>
            <a:chOff x="277221" y="931336"/>
            <a:chExt cx="3182895" cy="169520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AF5F69-DEC4-4DFF-9926-29AFD3347275}"/>
                </a:ext>
              </a:extLst>
            </p:cNvPr>
            <p:cNvSpPr/>
            <p:nvPr/>
          </p:nvSpPr>
          <p:spPr>
            <a:xfrm>
              <a:off x="277221" y="1491216"/>
              <a:ext cx="1528901" cy="558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50"/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  <a:b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NUMA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B1C3CB5-99A0-4D9F-A462-2F763AB17573}"/>
                </a:ext>
              </a:extLst>
            </p:cNvPr>
            <p:cNvCxnSpPr>
              <a:cxnSpLocks/>
              <a:stCxn id="147" idx="1"/>
              <a:endCxn id="70" idx="2"/>
            </p:cNvCxnSpPr>
            <p:nvPr/>
          </p:nvCxnSpPr>
          <p:spPr>
            <a:xfrm rot="10800000">
              <a:off x="1041672" y="2049760"/>
              <a:ext cx="968336" cy="576783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31F59962-2669-42FE-A77F-8FD4623BFA46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rot="5400000" flipH="1" flipV="1">
              <a:off x="1970954" y="2054"/>
              <a:ext cx="559880" cy="2418444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FA3D78-7511-4A51-BDF2-176A405B571C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0283471" y="2619055"/>
            <a:ext cx="474109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2460BBB-0D91-42E8-A967-81129F91833B}"/>
              </a:ext>
            </a:extLst>
          </p:cNvPr>
          <p:cNvSpPr/>
          <p:nvPr/>
        </p:nvSpPr>
        <p:spPr>
          <a:xfrm>
            <a:off x="8903279" y="1073901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ext4_mb_new_blocks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B327-32DD-44A8-9EAF-9A9FEB6C0A2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6076663" y="1770488"/>
            <a:ext cx="0" cy="3981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D35FB5B9-F150-48E9-A663-1A7480BC9D15}"/>
              </a:ext>
            </a:extLst>
          </p:cNvPr>
          <p:cNvSpPr/>
          <p:nvPr/>
        </p:nvSpPr>
        <p:spPr>
          <a:xfrm>
            <a:off x="5141958" y="2168609"/>
            <a:ext cx="1869410" cy="91586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3460116" y="734723"/>
            <a:ext cx="5233094" cy="10357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to find a group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(of the wanted node’s)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from this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inode’s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 from my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CPU’s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(*)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523C99-D271-4F7C-B88C-848CD3CFE650}"/>
              </a:ext>
            </a:extLst>
          </p:cNvPr>
          <p:cNvSpPr/>
          <p:nvPr/>
        </p:nvSpPr>
        <p:spPr>
          <a:xfrm>
            <a:off x="7827084" y="2217692"/>
            <a:ext cx="2456387" cy="80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Claim the storage space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180D24C-048E-477B-86DE-4BF0DE0F6B7A}"/>
              </a:ext>
            </a:extLst>
          </p:cNvPr>
          <p:cNvCxnSpPr>
            <a:cxnSpLocks/>
            <a:stCxn id="21" idx="1"/>
            <a:endCxn id="147" idx="3"/>
          </p:cNvCxnSpPr>
          <p:nvPr/>
        </p:nvCxnSpPr>
        <p:spPr>
          <a:xfrm flipH="1" flipV="1">
            <a:off x="4326242" y="2626542"/>
            <a:ext cx="815716" cy="2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AF21DA-E10E-4353-8DA2-55B07BC1AFAD}"/>
              </a:ext>
            </a:extLst>
          </p:cNvPr>
          <p:cNvSpPr/>
          <p:nvPr/>
        </p:nvSpPr>
        <p:spPr>
          <a:xfrm>
            <a:off x="2010008" y="2250073"/>
            <a:ext cx="2316234" cy="7529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mb_regular_allocator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 the wanted node)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25BA3-F32B-4965-BA40-58B0093EAFFB}"/>
              </a:ext>
            </a:extLst>
          </p:cNvPr>
          <p:cNvCxnSpPr>
            <a:cxnSpLocks/>
            <a:stCxn id="21" idx="3"/>
            <a:endCxn id="100" idx="1"/>
          </p:cNvCxnSpPr>
          <p:nvPr/>
        </p:nvCxnSpPr>
        <p:spPr>
          <a:xfrm flipV="1">
            <a:off x="7011368" y="2619055"/>
            <a:ext cx="815716" cy="7489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1A16A12-1A72-447E-9EA9-12DF6E785D78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Using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99DDF0-5580-4BF2-8AE1-F1DA3C66D9FC}"/>
              </a:ext>
            </a:extLst>
          </p:cNvPr>
          <p:cNvCxnSpPr>
            <a:cxnSpLocks/>
            <a:stCxn id="147" idx="2"/>
            <a:endCxn id="100" idx="2"/>
          </p:cNvCxnSpPr>
          <p:nvPr/>
        </p:nvCxnSpPr>
        <p:spPr>
          <a:xfrm rot="16200000" flipH="1">
            <a:off x="6102998" y="68136"/>
            <a:ext cx="17407" cy="5887153"/>
          </a:xfrm>
          <a:prstGeom prst="bentConnector3">
            <a:avLst>
              <a:gd name="adj1" fmla="val 1832780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70E86-D0BA-4C13-85CE-C7024FFC55AD}"/>
              </a:ext>
            </a:extLst>
          </p:cNvPr>
          <p:cNvSpPr txBox="1"/>
          <p:nvPr/>
        </p:nvSpPr>
        <p:spPr>
          <a:xfrm>
            <a:off x="10613717" y="2405812"/>
            <a:ext cx="8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EA3D07A-3919-499F-AF32-EAF8DB942158}"/>
              </a:ext>
            </a:extLst>
          </p:cNvPr>
          <p:cNvSpPr/>
          <p:nvPr/>
        </p:nvSpPr>
        <p:spPr>
          <a:xfrm>
            <a:off x="1320818" y="6250110"/>
            <a:ext cx="10137752" cy="2857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C792E8-5FBF-467F-89F0-E8061E032FF0}"/>
              </a:ext>
            </a:extLst>
          </p:cNvPr>
          <p:cNvSpPr txBox="1"/>
          <p:nvPr/>
        </p:nvSpPr>
        <p:spPr>
          <a:xfrm>
            <a:off x="241714" y="6223707"/>
            <a:ext cx="10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05AFCEA-8A0E-477D-A0BA-0E15CC98463C}"/>
              </a:ext>
            </a:extLst>
          </p:cNvPr>
          <p:cNvSpPr/>
          <p:nvPr/>
        </p:nvSpPr>
        <p:spPr>
          <a:xfrm>
            <a:off x="1851042" y="6250110"/>
            <a:ext cx="441541" cy="285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8B70976-98D5-40E1-9E48-B61825A4BDEE}"/>
              </a:ext>
            </a:extLst>
          </p:cNvPr>
          <p:cNvSpPr/>
          <p:nvPr/>
        </p:nvSpPr>
        <p:spPr>
          <a:xfrm>
            <a:off x="4878957" y="4047036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85F876-27AA-4071-BA77-43F18553764A}"/>
              </a:ext>
            </a:extLst>
          </p:cNvPr>
          <p:cNvSpPr txBox="1"/>
          <p:nvPr/>
        </p:nvSpPr>
        <p:spPr>
          <a:xfrm>
            <a:off x="4878957" y="4042954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1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19C0981-073E-4B3A-B9D3-B6EC1B9E6016}"/>
              </a:ext>
            </a:extLst>
          </p:cNvPr>
          <p:cNvSpPr/>
          <p:nvPr/>
        </p:nvSpPr>
        <p:spPr>
          <a:xfrm>
            <a:off x="4939916" y="4381508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6D2D17-2BCE-4956-B717-97340C96D1F5}"/>
              </a:ext>
            </a:extLst>
          </p:cNvPr>
          <p:cNvSpPr/>
          <p:nvPr/>
        </p:nvSpPr>
        <p:spPr>
          <a:xfrm>
            <a:off x="8090533" y="6251632"/>
            <a:ext cx="365685" cy="282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8496CA3-02E4-45DF-8CB2-4B7D86BC1983}"/>
              </a:ext>
            </a:extLst>
          </p:cNvPr>
          <p:cNvCxnSpPr>
            <a:cxnSpLocks/>
          </p:cNvCxnSpPr>
          <p:nvPr/>
        </p:nvCxnSpPr>
        <p:spPr>
          <a:xfrm flipV="1">
            <a:off x="6095995" y="3918877"/>
            <a:ext cx="0" cy="293912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97E64C9-0973-4A95-AF5D-00E37DF2971F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A997DC-E516-4A44-9298-89FEE5E2A1F5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BB5AD5-CA95-4FE7-A0C8-64558DA52A5F}"/>
              </a:ext>
            </a:extLst>
          </p:cNvPr>
          <p:cNvSpPr txBox="1"/>
          <p:nvPr/>
        </p:nvSpPr>
        <p:spPr>
          <a:xfrm>
            <a:off x="3198883" y="3740848"/>
            <a:ext cx="112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788021-F9A1-4111-A65B-85596FBD8AAA}"/>
              </a:ext>
            </a:extLst>
          </p:cNvPr>
          <p:cNvSpPr txBox="1"/>
          <p:nvPr/>
        </p:nvSpPr>
        <p:spPr>
          <a:xfrm>
            <a:off x="3342842" y="4281474"/>
            <a:ext cx="15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AE192D0-E31E-4979-8400-792A40A8CBE9}"/>
              </a:ext>
            </a:extLst>
          </p:cNvPr>
          <p:cNvSpPr/>
          <p:nvPr/>
        </p:nvSpPr>
        <p:spPr>
          <a:xfrm>
            <a:off x="1223533" y="4041843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220BD3D-8CFC-47C1-9AB5-DA959B713FE9}"/>
              </a:ext>
            </a:extLst>
          </p:cNvPr>
          <p:cNvSpPr txBox="1"/>
          <p:nvPr/>
        </p:nvSpPr>
        <p:spPr>
          <a:xfrm>
            <a:off x="1223533" y="4037761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7B15D1A-14B5-4F8E-894F-CBBA20491069}"/>
              </a:ext>
            </a:extLst>
          </p:cNvPr>
          <p:cNvSpPr/>
          <p:nvPr/>
        </p:nvSpPr>
        <p:spPr>
          <a:xfrm>
            <a:off x="1284492" y="4376315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C887125-4622-4B63-88B2-A3ABB1806C0F}"/>
              </a:ext>
            </a:extLst>
          </p:cNvPr>
          <p:cNvSpPr/>
          <p:nvPr/>
        </p:nvSpPr>
        <p:spPr>
          <a:xfrm>
            <a:off x="2353198" y="4050810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53C187-2C9A-4EBF-AF00-7A83AE2E5F06}"/>
              </a:ext>
            </a:extLst>
          </p:cNvPr>
          <p:cNvSpPr txBox="1"/>
          <p:nvPr/>
        </p:nvSpPr>
        <p:spPr>
          <a:xfrm>
            <a:off x="2353198" y="4046728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201EA5C-F884-448B-A7A9-C459D1800F22}"/>
              </a:ext>
            </a:extLst>
          </p:cNvPr>
          <p:cNvSpPr/>
          <p:nvPr/>
        </p:nvSpPr>
        <p:spPr>
          <a:xfrm>
            <a:off x="2414157" y="4385282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1E2723C2-8F59-4B44-AC02-2BACD85D241E}"/>
              </a:ext>
            </a:extLst>
          </p:cNvPr>
          <p:cNvSpPr/>
          <p:nvPr/>
        </p:nvSpPr>
        <p:spPr>
          <a:xfrm>
            <a:off x="2875245" y="4453128"/>
            <a:ext cx="289202" cy="2464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96B7004F-DF37-49EE-A418-876FEC85D04F}"/>
              </a:ext>
            </a:extLst>
          </p:cNvPr>
          <p:cNvSpPr/>
          <p:nvPr/>
        </p:nvSpPr>
        <p:spPr>
          <a:xfrm>
            <a:off x="9978060" y="4052229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8398DDC-5D23-4246-ADD6-8AD577FD52A2}"/>
              </a:ext>
            </a:extLst>
          </p:cNvPr>
          <p:cNvSpPr txBox="1"/>
          <p:nvPr/>
        </p:nvSpPr>
        <p:spPr>
          <a:xfrm>
            <a:off x="9978060" y="4048147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369D08DA-FFAB-4607-8685-7812D67657D6}"/>
              </a:ext>
            </a:extLst>
          </p:cNvPr>
          <p:cNvSpPr/>
          <p:nvPr/>
        </p:nvSpPr>
        <p:spPr>
          <a:xfrm>
            <a:off x="10039019" y="4386701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2DF7A4E-5732-4975-9ECE-A0125D6D405D}"/>
              </a:ext>
            </a:extLst>
          </p:cNvPr>
          <p:cNvSpPr txBox="1"/>
          <p:nvPr/>
        </p:nvSpPr>
        <p:spPr>
          <a:xfrm>
            <a:off x="8442698" y="4286667"/>
            <a:ext cx="15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E814B7A8-6A88-4EA0-B4E4-4D180340AC77}"/>
              </a:ext>
            </a:extLst>
          </p:cNvPr>
          <p:cNvSpPr/>
          <p:nvPr/>
        </p:nvSpPr>
        <p:spPr>
          <a:xfrm>
            <a:off x="6322636" y="4047036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606DEDA-74A3-4334-81CB-795B605D27CE}"/>
              </a:ext>
            </a:extLst>
          </p:cNvPr>
          <p:cNvSpPr txBox="1"/>
          <p:nvPr/>
        </p:nvSpPr>
        <p:spPr>
          <a:xfrm>
            <a:off x="6322636" y="4042954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8D3E5E53-11B7-4778-84EA-A039331127A2}"/>
              </a:ext>
            </a:extLst>
          </p:cNvPr>
          <p:cNvSpPr/>
          <p:nvPr/>
        </p:nvSpPr>
        <p:spPr>
          <a:xfrm>
            <a:off x="6383595" y="4381508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DDA6A0A5-9ABD-4B0A-83BE-4B2358955403}"/>
              </a:ext>
            </a:extLst>
          </p:cNvPr>
          <p:cNvSpPr/>
          <p:nvPr/>
        </p:nvSpPr>
        <p:spPr>
          <a:xfrm>
            <a:off x="7452301" y="4056003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445FCE3-C5BD-4F91-9125-C98C792116DA}"/>
              </a:ext>
            </a:extLst>
          </p:cNvPr>
          <p:cNvSpPr txBox="1"/>
          <p:nvPr/>
        </p:nvSpPr>
        <p:spPr>
          <a:xfrm>
            <a:off x="7452301" y="4051921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9C434F85-DB89-4876-8146-6E76A6D2A528}"/>
              </a:ext>
            </a:extLst>
          </p:cNvPr>
          <p:cNvSpPr/>
          <p:nvPr/>
        </p:nvSpPr>
        <p:spPr>
          <a:xfrm>
            <a:off x="7513260" y="4390475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BCF54C-AC0D-4EA4-A2ED-23D5E96D329D}"/>
              </a:ext>
            </a:extLst>
          </p:cNvPr>
          <p:cNvSpPr/>
          <p:nvPr/>
        </p:nvSpPr>
        <p:spPr>
          <a:xfrm>
            <a:off x="9213782" y="6250109"/>
            <a:ext cx="520767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7D99DA-AFB8-4D9F-91AF-5F0DE857FA06}"/>
              </a:ext>
            </a:extLst>
          </p:cNvPr>
          <p:cNvSpPr/>
          <p:nvPr/>
        </p:nvSpPr>
        <p:spPr>
          <a:xfrm>
            <a:off x="8617287" y="5502372"/>
            <a:ext cx="17137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blocks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 blocks)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3A04EB6-571E-4900-BFD4-C3A790B6E629}"/>
              </a:ext>
            </a:extLst>
          </p:cNvPr>
          <p:cNvSpPr/>
          <p:nvPr/>
        </p:nvSpPr>
        <p:spPr>
          <a:xfrm>
            <a:off x="9734550" y="6250964"/>
            <a:ext cx="355826" cy="2857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l-GR" sz="1200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5967C09-E0FD-44A8-B6EE-A6C38A09A225}"/>
              </a:ext>
            </a:extLst>
          </p:cNvPr>
          <p:cNvSpPr/>
          <p:nvPr/>
        </p:nvSpPr>
        <p:spPr>
          <a:xfrm>
            <a:off x="10439726" y="5620800"/>
            <a:ext cx="1587174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D2C5E795-3349-42F8-BB35-F6E81FCB0388}"/>
              </a:ext>
            </a:extLst>
          </p:cNvPr>
          <p:cNvCxnSpPr>
            <a:cxnSpLocks/>
            <a:stCxn id="183" idx="1"/>
            <a:endCxn id="181" idx="3"/>
          </p:cNvCxnSpPr>
          <p:nvPr/>
        </p:nvCxnSpPr>
        <p:spPr>
          <a:xfrm rot="10800000" flipV="1">
            <a:off x="10090376" y="5851633"/>
            <a:ext cx="349350" cy="542206"/>
          </a:xfrm>
          <a:prstGeom prst="curvedConnector3">
            <a:avLst>
              <a:gd name="adj1" fmla="val 50000"/>
            </a:avLst>
          </a:prstGeom>
          <a:ln w="2286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6B231B2F-A857-467A-9363-3A92E2DCCDEF}"/>
              </a:ext>
            </a:extLst>
          </p:cNvPr>
          <p:cNvCxnSpPr>
            <a:cxnSpLocks/>
            <a:stCxn id="162" idx="3"/>
            <a:endCxn id="146" idx="2"/>
          </p:cNvCxnSpPr>
          <p:nvPr/>
        </p:nvCxnSpPr>
        <p:spPr>
          <a:xfrm flipV="1">
            <a:off x="3264340" y="4264068"/>
            <a:ext cx="499376" cy="32186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2A882A7-86B0-4370-BC3A-A7C1675E86DE}"/>
              </a:ext>
            </a:extLst>
          </p:cNvPr>
          <p:cNvSpPr txBox="1"/>
          <p:nvPr/>
        </p:nvSpPr>
        <p:spPr>
          <a:xfrm>
            <a:off x="1986605" y="4986724"/>
            <a:ext cx="177711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01: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Req.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4ΚΒ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E2907C72-E23F-4ECB-9E48-37FEC1E9A765}"/>
              </a:ext>
            </a:extLst>
          </p:cNvPr>
          <p:cNvSpPr/>
          <p:nvPr/>
        </p:nvSpPr>
        <p:spPr>
          <a:xfrm>
            <a:off x="2522820" y="4453128"/>
            <a:ext cx="289202" cy="2464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F46A16F-1949-4E45-8683-3063888F3253}"/>
              </a:ext>
            </a:extLst>
          </p:cNvPr>
          <p:cNvSpPr/>
          <p:nvPr/>
        </p:nvSpPr>
        <p:spPr>
          <a:xfrm>
            <a:off x="2859255" y="6250109"/>
            <a:ext cx="414271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0D599D7-3B5F-48AE-977B-0CBB8D209CB3}"/>
              </a:ext>
            </a:extLst>
          </p:cNvPr>
          <p:cNvSpPr/>
          <p:nvPr/>
        </p:nvSpPr>
        <p:spPr>
          <a:xfrm>
            <a:off x="1752275" y="5674138"/>
            <a:ext cx="1521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blocks of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13CFA80D-28B6-42DE-9163-0B5924339254}"/>
              </a:ext>
            </a:extLst>
          </p:cNvPr>
          <p:cNvCxnSpPr>
            <a:cxnSpLocks/>
            <a:stCxn id="202" idx="3"/>
            <a:endCxn id="200" idx="3"/>
          </p:cNvCxnSpPr>
          <p:nvPr/>
        </p:nvCxnSpPr>
        <p:spPr>
          <a:xfrm flipH="1">
            <a:off x="3273526" y="5935748"/>
            <a:ext cx="1" cy="457236"/>
          </a:xfrm>
          <a:prstGeom prst="curvedConnector3">
            <a:avLst>
              <a:gd name="adj1" fmla="val -22860000000"/>
            </a:avLst>
          </a:prstGeom>
          <a:ln w="228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4E93860-99F0-45C0-9776-0E7072838C27}"/>
              </a:ext>
            </a:extLst>
          </p:cNvPr>
          <p:cNvSpPr/>
          <p:nvPr/>
        </p:nvSpPr>
        <p:spPr>
          <a:xfrm>
            <a:off x="6299193" y="6250109"/>
            <a:ext cx="1430961" cy="2857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F551C72-9E4C-4622-9802-FA6E52FD80D2}"/>
              </a:ext>
            </a:extLst>
          </p:cNvPr>
          <p:cNvCxnSpPr>
            <a:cxnSpLocks/>
            <a:stCxn id="219" idx="2"/>
          </p:cNvCxnSpPr>
          <p:nvPr/>
        </p:nvCxnSpPr>
        <p:spPr>
          <a:xfrm flipH="1">
            <a:off x="7734173" y="5886132"/>
            <a:ext cx="6756" cy="29733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7DB4A19-DBEC-4D7A-B55E-0B9952818049}"/>
              </a:ext>
            </a:extLst>
          </p:cNvPr>
          <p:cNvSpPr/>
          <p:nvPr/>
        </p:nvSpPr>
        <p:spPr>
          <a:xfrm>
            <a:off x="7103174" y="5424467"/>
            <a:ext cx="1275509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Goal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E53825B-D904-4217-ADE8-722E75208298}"/>
              </a:ext>
            </a:extLst>
          </p:cNvPr>
          <p:cNvSpPr/>
          <p:nvPr/>
        </p:nvSpPr>
        <p:spPr>
          <a:xfrm>
            <a:off x="2959856" y="1252605"/>
            <a:ext cx="352425" cy="17870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4136E-7ACC-4CE3-A816-931353DFF136}"/>
              </a:ext>
            </a:extLst>
          </p:cNvPr>
          <p:cNvSpPr/>
          <p:nvPr/>
        </p:nvSpPr>
        <p:spPr>
          <a:xfrm>
            <a:off x="1848258" y="6241036"/>
            <a:ext cx="453571" cy="30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9EB2D-8E2D-427B-9990-AA962215667C}"/>
              </a:ext>
            </a:extLst>
          </p:cNvPr>
          <p:cNvGrpSpPr/>
          <p:nvPr/>
        </p:nvGrpSpPr>
        <p:grpSpPr>
          <a:xfrm>
            <a:off x="1752274" y="5935747"/>
            <a:ext cx="541241" cy="598767"/>
            <a:chOff x="1752274" y="5935747"/>
            <a:chExt cx="541241" cy="5987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1B82546-01DE-47D9-8D7A-6EAF0F1080D5}"/>
                </a:ext>
              </a:extLst>
            </p:cNvPr>
            <p:cNvSpPr/>
            <p:nvPr/>
          </p:nvSpPr>
          <p:spPr>
            <a:xfrm>
              <a:off x="1851974" y="6248764"/>
              <a:ext cx="441541" cy="28575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60694829-93FB-4968-8BB7-55E94850DEE5}"/>
                </a:ext>
              </a:extLst>
            </p:cNvPr>
            <p:cNvCxnSpPr>
              <a:cxnSpLocks/>
              <a:stCxn id="202" idx="1"/>
              <a:endCxn id="66" idx="1"/>
            </p:cNvCxnSpPr>
            <p:nvPr/>
          </p:nvCxnSpPr>
          <p:spPr>
            <a:xfrm rot="10800000" flipH="1" flipV="1">
              <a:off x="1752274" y="5935747"/>
              <a:ext cx="99699" cy="455891"/>
            </a:xfrm>
            <a:prstGeom prst="curvedConnector3">
              <a:avLst>
                <a:gd name="adj1" fmla="val -229290"/>
              </a:avLst>
            </a:prstGeom>
            <a:ln w="2286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D547CEDD-AA49-4087-9CCF-F00AB07EE193}"/>
              </a:ext>
            </a:extLst>
          </p:cNvPr>
          <p:cNvSpPr/>
          <p:nvPr/>
        </p:nvSpPr>
        <p:spPr>
          <a:xfrm>
            <a:off x="3615672" y="6250109"/>
            <a:ext cx="842146" cy="2857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B9A67D-F466-4324-8626-FE85EB1E128E}"/>
              </a:ext>
            </a:extLst>
          </p:cNvPr>
          <p:cNvCxnSpPr/>
          <p:nvPr/>
        </p:nvCxnSpPr>
        <p:spPr>
          <a:xfrm>
            <a:off x="4456016" y="5887931"/>
            <a:ext cx="0" cy="2955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8F12D45-5349-4054-82CD-8C81120FF1A5}"/>
              </a:ext>
            </a:extLst>
          </p:cNvPr>
          <p:cNvSpPr/>
          <p:nvPr/>
        </p:nvSpPr>
        <p:spPr>
          <a:xfrm>
            <a:off x="3816888" y="5423083"/>
            <a:ext cx="1269558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Goal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8FCC1-0CC5-40AD-BCD1-599227268CB0}"/>
              </a:ext>
            </a:extLst>
          </p:cNvPr>
          <p:cNvGrpSpPr/>
          <p:nvPr/>
        </p:nvGrpSpPr>
        <p:grpSpPr>
          <a:xfrm>
            <a:off x="7231886" y="2284694"/>
            <a:ext cx="240535" cy="232828"/>
            <a:chOff x="3484350" y="2933923"/>
            <a:chExt cx="235627" cy="213208"/>
          </a:xfrm>
        </p:grpSpPr>
        <p:pic>
          <p:nvPicPr>
            <p:cNvPr id="82" name="Graphic 81" descr="Checkmark">
              <a:extLst>
                <a:ext uri="{FF2B5EF4-FFF2-40B4-BE49-F238E27FC236}">
                  <a16:creationId xmlns:a16="http://schemas.microsoft.com/office/drawing/2014/main" id="{128616B3-CC19-4C6F-90D2-127BFB20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89AF3B-DAF3-4157-913A-09A373251096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6FAB6FC-538F-45DE-8649-E4136CFB011D}"/>
              </a:ext>
            </a:extLst>
          </p:cNvPr>
          <p:cNvGrpSpPr/>
          <p:nvPr/>
        </p:nvGrpSpPr>
        <p:grpSpPr>
          <a:xfrm>
            <a:off x="4693897" y="2276370"/>
            <a:ext cx="235627" cy="242412"/>
            <a:chOff x="1374746" y="2636147"/>
            <a:chExt cx="235627" cy="21320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735059D-EEF2-4F3B-A872-8E52CAB6DBEA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86" name="Graphic 85" descr="Close">
              <a:extLst>
                <a:ext uri="{FF2B5EF4-FFF2-40B4-BE49-F238E27FC236}">
                  <a16:creationId xmlns:a16="http://schemas.microsoft.com/office/drawing/2014/main" id="{158D227A-6132-4D0B-A8F3-0AF409456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CA4F20-ABC6-40C2-8FC5-D6B8F3DF9484}"/>
              </a:ext>
            </a:extLst>
          </p:cNvPr>
          <p:cNvGrpSpPr/>
          <p:nvPr/>
        </p:nvGrpSpPr>
        <p:grpSpPr>
          <a:xfrm>
            <a:off x="1634596" y="2755834"/>
            <a:ext cx="235627" cy="242412"/>
            <a:chOff x="1374746" y="2636147"/>
            <a:chExt cx="235627" cy="21320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66FEAC-4381-4E78-AEEF-644662C9B153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89" name="Graphic 88" descr="Close">
              <a:extLst>
                <a:ext uri="{FF2B5EF4-FFF2-40B4-BE49-F238E27FC236}">
                  <a16:creationId xmlns:a16="http://schemas.microsoft.com/office/drawing/2014/main" id="{60B9182A-CF77-4216-8529-1A47CA45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355F81-0596-4688-B436-EA07F64EF7EE}"/>
              </a:ext>
            </a:extLst>
          </p:cNvPr>
          <p:cNvGrpSpPr/>
          <p:nvPr/>
        </p:nvGrpSpPr>
        <p:grpSpPr>
          <a:xfrm>
            <a:off x="2827584" y="3091621"/>
            <a:ext cx="240535" cy="232828"/>
            <a:chOff x="3484350" y="2933923"/>
            <a:chExt cx="235627" cy="213208"/>
          </a:xfrm>
        </p:grpSpPr>
        <p:pic>
          <p:nvPicPr>
            <p:cNvPr id="91" name="Graphic 90" descr="Checkmark">
              <a:extLst>
                <a:ext uri="{FF2B5EF4-FFF2-40B4-BE49-F238E27FC236}">
                  <a16:creationId xmlns:a16="http://schemas.microsoft.com/office/drawing/2014/main" id="{CC90D8FF-AEB3-4676-B99F-7A29964F5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FCB874-C30C-431A-87A1-D4142D0728E9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93" name="Rectangle 17">
            <a:extLst>
              <a:ext uri="{FF2B5EF4-FFF2-40B4-BE49-F238E27FC236}">
                <a16:creationId xmlns:a16="http://schemas.microsoft.com/office/drawing/2014/main" id="{79B92915-C1EC-4F98-A875-C71C630A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04" y="2716637"/>
            <a:ext cx="11656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el-GR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C197E84-A5AE-416C-A7B1-04B60767D053}"/>
              </a:ext>
            </a:extLst>
          </p:cNvPr>
          <p:cNvGrpSpPr/>
          <p:nvPr/>
        </p:nvGrpSpPr>
        <p:grpSpPr>
          <a:xfrm>
            <a:off x="2591011" y="1216268"/>
            <a:ext cx="235627" cy="242412"/>
            <a:chOff x="1374746" y="2636147"/>
            <a:chExt cx="235627" cy="21320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53EA24A-F32C-4E0C-966A-A23CC256DF07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97" name="Graphic 96" descr="Close">
              <a:extLst>
                <a:ext uri="{FF2B5EF4-FFF2-40B4-BE49-F238E27FC236}">
                  <a16:creationId xmlns:a16="http://schemas.microsoft.com/office/drawing/2014/main" id="{837D322A-12C9-4D90-9401-A2287FA3A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F9B8D06-3C29-4F27-88E5-A9533F337468}"/>
              </a:ext>
            </a:extLst>
          </p:cNvPr>
          <p:cNvSpPr/>
          <p:nvPr/>
        </p:nvSpPr>
        <p:spPr>
          <a:xfrm>
            <a:off x="6736559" y="1856662"/>
            <a:ext cx="1956652" cy="210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 If not stream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00013 0.0370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99" grpId="0" animBg="1"/>
      <p:bldP spid="2" grpId="0" animBg="1"/>
      <p:bldP spid="2" grpId="2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A7DBB1F-5C87-481B-98AA-E798D988B17E}"/>
              </a:ext>
            </a:extLst>
          </p:cNvPr>
          <p:cNvGrpSpPr/>
          <p:nvPr/>
        </p:nvGrpSpPr>
        <p:grpSpPr>
          <a:xfrm>
            <a:off x="277221" y="931336"/>
            <a:ext cx="3182895" cy="1695207"/>
            <a:chOff x="277221" y="931336"/>
            <a:chExt cx="3182895" cy="169520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65F6FD4-E361-4AAF-91A9-610DAC861A81}"/>
                </a:ext>
              </a:extLst>
            </p:cNvPr>
            <p:cNvSpPr/>
            <p:nvPr/>
          </p:nvSpPr>
          <p:spPr>
            <a:xfrm>
              <a:off x="277221" y="1491216"/>
              <a:ext cx="1528901" cy="558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50"/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  <a:b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NUMA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19B879F-18D8-493C-A12A-1E82482445B6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rot="10800000">
              <a:off x="1041672" y="2049760"/>
              <a:ext cx="968336" cy="576783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C8D9E277-1879-4837-B42A-A751C1475DED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rot="5400000" flipH="1" flipV="1">
              <a:off x="1970954" y="2054"/>
              <a:ext cx="559880" cy="2418444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FA3D78-7511-4A51-BDF2-176A405B571C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0283471" y="2619055"/>
            <a:ext cx="474109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2460BBB-0D91-42E8-A967-81129F91833B}"/>
              </a:ext>
            </a:extLst>
          </p:cNvPr>
          <p:cNvSpPr/>
          <p:nvPr/>
        </p:nvSpPr>
        <p:spPr>
          <a:xfrm>
            <a:off x="8903279" y="1073901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ext4_mb_new_blocks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B327-32DD-44A8-9EAF-9A9FEB6C0A2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6076663" y="1770488"/>
            <a:ext cx="0" cy="3981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D35FB5B9-F150-48E9-A663-1A7480BC9D15}"/>
              </a:ext>
            </a:extLst>
          </p:cNvPr>
          <p:cNvSpPr/>
          <p:nvPr/>
        </p:nvSpPr>
        <p:spPr>
          <a:xfrm>
            <a:off x="5141958" y="2168609"/>
            <a:ext cx="1869410" cy="91586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3460116" y="734723"/>
            <a:ext cx="5233094" cy="10357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to find a group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(of the wanted node’s)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from this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inode’s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 from my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CPU’s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(*)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523C99-D271-4F7C-B88C-848CD3CFE650}"/>
              </a:ext>
            </a:extLst>
          </p:cNvPr>
          <p:cNvSpPr/>
          <p:nvPr/>
        </p:nvSpPr>
        <p:spPr>
          <a:xfrm>
            <a:off x="7827084" y="2217692"/>
            <a:ext cx="2456387" cy="80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Claim the storage space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180D24C-048E-477B-86DE-4BF0DE0F6B7A}"/>
              </a:ext>
            </a:extLst>
          </p:cNvPr>
          <p:cNvCxnSpPr>
            <a:cxnSpLocks/>
            <a:stCxn id="21" idx="1"/>
            <a:endCxn id="147" idx="3"/>
          </p:cNvCxnSpPr>
          <p:nvPr/>
        </p:nvCxnSpPr>
        <p:spPr>
          <a:xfrm flipH="1" flipV="1">
            <a:off x="4326242" y="2626542"/>
            <a:ext cx="815716" cy="2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AF21DA-E10E-4353-8DA2-55B07BC1AFAD}"/>
              </a:ext>
            </a:extLst>
          </p:cNvPr>
          <p:cNvSpPr/>
          <p:nvPr/>
        </p:nvSpPr>
        <p:spPr>
          <a:xfrm>
            <a:off x="2010008" y="2250073"/>
            <a:ext cx="2316234" cy="7529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mb_regular_allocator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 the wanted node)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25BA3-F32B-4965-BA40-58B0093EAFFB}"/>
              </a:ext>
            </a:extLst>
          </p:cNvPr>
          <p:cNvCxnSpPr>
            <a:cxnSpLocks/>
            <a:stCxn id="21" idx="3"/>
            <a:endCxn id="100" idx="1"/>
          </p:cNvCxnSpPr>
          <p:nvPr/>
        </p:nvCxnSpPr>
        <p:spPr>
          <a:xfrm flipV="1">
            <a:off x="7011368" y="2619055"/>
            <a:ext cx="815716" cy="7489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1A16A12-1A72-447E-9EA9-12DF6E785D78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Using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99DDF0-5580-4BF2-8AE1-F1DA3C66D9FC}"/>
              </a:ext>
            </a:extLst>
          </p:cNvPr>
          <p:cNvCxnSpPr>
            <a:cxnSpLocks/>
            <a:stCxn id="147" idx="2"/>
            <a:endCxn id="100" idx="2"/>
          </p:cNvCxnSpPr>
          <p:nvPr/>
        </p:nvCxnSpPr>
        <p:spPr>
          <a:xfrm rot="16200000" flipH="1">
            <a:off x="6102998" y="68136"/>
            <a:ext cx="17407" cy="5887153"/>
          </a:xfrm>
          <a:prstGeom prst="bentConnector3">
            <a:avLst>
              <a:gd name="adj1" fmla="val 1832780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70E86-D0BA-4C13-85CE-C7024FFC55AD}"/>
              </a:ext>
            </a:extLst>
          </p:cNvPr>
          <p:cNvSpPr txBox="1"/>
          <p:nvPr/>
        </p:nvSpPr>
        <p:spPr>
          <a:xfrm>
            <a:off x="10613717" y="2405812"/>
            <a:ext cx="8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EA3D07A-3919-499F-AF32-EAF8DB942158}"/>
              </a:ext>
            </a:extLst>
          </p:cNvPr>
          <p:cNvSpPr/>
          <p:nvPr/>
        </p:nvSpPr>
        <p:spPr>
          <a:xfrm>
            <a:off x="1320818" y="6250110"/>
            <a:ext cx="10137752" cy="2857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C792E8-5FBF-467F-89F0-E8061E032FF0}"/>
              </a:ext>
            </a:extLst>
          </p:cNvPr>
          <p:cNvSpPr txBox="1"/>
          <p:nvPr/>
        </p:nvSpPr>
        <p:spPr>
          <a:xfrm>
            <a:off x="241714" y="6223707"/>
            <a:ext cx="10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8B70976-98D5-40E1-9E48-B61825A4BDEE}"/>
              </a:ext>
            </a:extLst>
          </p:cNvPr>
          <p:cNvSpPr/>
          <p:nvPr/>
        </p:nvSpPr>
        <p:spPr>
          <a:xfrm>
            <a:off x="4878957" y="4047036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85F876-27AA-4071-BA77-43F18553764A}"/>
              </a:ext>
            </a:extLst>
          </p:cNvPr>
          <p:cNvSpPr txBox="1"/>
          <p:nvPr/>
        </p:nvSpPr>
        <p:spPr>
          <a:xfrm>
            <a:off x="4878957" y="4042954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1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19C0981-073E-4B3A-B9D3-B6EC1B9E6016}"/>
              </a:ext>
            </a:extLst>
          </p:cNvPr>
          <p:cNvSpPr/>
          <p:nvPr/>
        </p:nvSpPr>
        <p:spPr>
          <a:xfrm>
            <a:off x="4939916" y="4381508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6D2D17-2BCE-4956-B717-97340C96D1F5}"/>
              </a:ext>
            </a:extLst>
          </p:cNvPr>
          <p:cNvSpPr/>
          <p:nvPr/>
        </p:nvSpPr>
        <p:spPr>
          <a:xfrm>
            <a:off x="8090533" y="6251632"/>
            <a:ext cx="365685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8496CA3-02E4-45DF-8CB2-4B7D86BC1983}"/>
              </a:ext>
            </a:extLst>
          </p:cNvPr>
          <p:cNvCxnSpPr>
            <a:cxnSpLocks/>
          </p:cNvCxnSpPr>
          <p:nvPr/>
        </p:nvCxnSpPr>
        <p:spPr>
          <a:xfrm flipV="1">
            <a:off x="6095995" y="3918877"/>
            <a:ext cx="0" cy="293912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97E64C9-0973-4A95-AF5D-00E37DF2971F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A997DC-E516-4A44-9298-89FEE5E2A1F5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BB5AD5-CA95-4FE7-A0C8-64558DA52A5F}"/>
              </a:ext>
            </a:extLst>
          </p:cNvPr>
          <p:cNvSpPr txBox="1"/>
          <p:nvPr/>
        </p:nvSpPr>
        <p:spPr>
          <a:xfrm>
            <a:off x="3198883" y="3740848"/>
            <a:ext cx="112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788021-F9A1-4111-A65B-85596FBD8AAA}"/>
              </a:ext>
            </a:extLst>
          </p:cNvPr>
          <p:cNvSpPr txBox="1"/>
          <p:nvPr/>
        </p:nvSpPr>
        <p:spPr>
          <a:xfrm>
            <a:off x="3342842" y="4281474"/>
            <a:ext cx="15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AE192D0-E31E-4979-8400-792A40A8CBE9}"/>
              </a:ext>
            </a:extLst>
          </p:cNvPr>
          <p:cNvSpPr/>
          <p:nvPr/>
        </p:nvSpPr>
        <p:spPr>
          <a:xfrm>
            <a:off x="1223533" y="4041843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220BD3D-8CFC-47C1-9AB5-DA959B713FE9}"/>
              </a:ext>
            </a:extLst>
          </p:cNvPr>
          <p:cNvSpPr txBox="1"/>
          <p:nvPr/>
        </p:nvSpPr>
        <p:spPr>
          <a:xfrm>
            <a:off x="1223533" y="4037761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7B15D1A-14B5-4F8E-894F-CBBA20491069}"/>
              </a:ext>
            </a:extLst>
          </p:cNvPr>
          <p:cNvSpPr/>
          <p:nvPr/>
        </p:nvSpPr>
        <p:spPr>
          <a:xfrm>
            <a:off x="1284492" y="4376315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C887125-4622-4B63-88B2-A3ABB1806C0F}"/>
              </a:ext>
            </a:extLst>
          </p:cNvPr>
          <p:cNvSpPr/>
          <p:nvPr/>
        </p:nvSpPr>
        <p:spPr>
          <a:xfrm>
            <a:off x="2353198" y="4050810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53C187-2C9A-4EBF-AF00-7A83AE2E5F06}"/>
              </a:ext>
            </a:extLst>
          </p:cNvPr>
          <p:cNvSpPr txBox="1"/>
          <p:nvPr/>
        </p:nvSpPr>
        <p:spPr>
          <a:xfrm>
            <a:off x="2353198" y="4046728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201EA5C-F884-448B-A7A9-C459D1800F22}"/>
              </a:ext>
            </a:extLst>
          </p:cNvPr>
          <p:cNvSpPr/>
          <p:nvPr/>
        </p:nvSpPr>
        <p:spPr>
          <a:xfrm>
            <a:off x="2414157" y="4385282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1E2723C2-8F59-4B44-AC02-2BACD85D241E}"/>
              </a:ext>
            </a:extLst>
          </p:cNvPr>
          <p:cNvSpPr/>
          <p:nvPr/>
        </p:nvSpPr>
        <p:spPr>
          <a:xfrm>
            <a:off x="2875245" y="4453128"/>
            <a:ext cx="289202" cy="2464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BCF54C-AC0D-4EA4-A2ED-23D5E96D329D}"/>
              </a:ext>
            </a:extLst>
          </p:cNvPr>
          <p:cNvSpPr/>
          <p:nvPr/>
        </p:nvSpPr>
        <p:spPr>
          <a:xfrm>
            <a:off x="9213782" y="6250109"/>
            <a:ext cx="520767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7D99DA-AFB8-4D9F-91AF-5F0DE857FA06}"/>
              </a:ext>
            </a:extLst>
          </p:cNvPr>
          <p:cNvSpPr/>
          <p:nvPr/>
        </p:nvSpPr>
        <p:spPr>
          <a:xfrm>
            <a:off x="8617287" y="5502372"/>
            <a:ext cx="17137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blocks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 blocks)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3A04EB6-571E-4900-BFD4-C3A790B6E629}"/>
              </a:ext>
            </a:extLst>
          </p:cNvPr>
          <p:cNvSpPr/>
          <p:nvPr/>
        </p:nvSpPr>
        <p:spPr>
          <a:xfrm>
            <a:off x="9734550" y="6250964"/>
            <a:ext cx="355826" cy="2857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l-GR" sz="1200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5967C09-E0FD-44A8-B6EE-A6C38A09A225}"/>
              </a:ext>
            </a:extLst>
          </p:cNvPr>
          <p:cNvSpPr/>
          <p:nvPr/>
        </p:nvSpPr>
        <p:spPr>
          <a:xfrm>
            <a:off x="10439726" y="5620800"/>
            <a:ext cx="1587174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D2C5E795-3349-42F8-BB35-F6E81FCB0388}"/>
              </a:ext>
            </a:extLst>
          </p:cNvPr>
          <p:cNvCxnSpPr>
            <a:cxnSpLocks/>
            <a:stCxn id="183" idx="1"/>
            <a:endCxn id="181" idx="3"/>
          </p:cNvCxnSpPr>
          <p:nvPr/>
        </p:nvCxnSpPr>
        <p:spPr>
          <a:xfrm rot="10800000" flipV="1">
            <a:off x="10090376" y="5851633"/>
            <a:ext cx="349350" cy="542206"/>
          </a:xfrm>
          <a:prstGeom prst="curvedConnector3">
            <a:avLst>
              <a:gd name="adj1" fmla="val 50000"/>
            </a:avLst>
          </a:prstGeom>
          <a:ln w="2286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6B231B2F-A857-467A-9363-3A92E2DCCDEF}"/>
              </a:ext>
            </a:extLst>
          </p:cNvPr>
          <p:cNvCxnSpPr>
            <a:cxnSpLocks/>
            <a:stCxn id="162" idx="3"/>
            <a:endCxn id="146" idx="2"/>
          </p:cNvCxnSpPr>
          <p:nvPr/>
        </p:nvCxnSpPr>
        <p:spPr>
          <a:xfrm flipV="1">
            <a:off x="3264340" y="4264068"/>
            <a:ext cx="499376" cy="32186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F46A16F-1949-4E45-8683-3063888F3253}"/>
              </a:ext>
            </a:extLst>
          </p:cNvPr>
          <p:cNvSpPr/>
          <p:nvPr/>
        </p:nvSpPr>
        <p:spPr>
          <a:xfrm>
            <a:off x="2859255" y="6250109"/>
            <a:ext cx="414271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0D599D7-3B5F-48AE-977B-0CBB8D209CB3}"/>
              </a:ext>
            </a:extLst>
          </p:cNvPr>
          <p:cNvSpPr/>
          <p:nvPr/>
        </p:nvSpPr>
        <p:spPr>
          <a:xfrm>
            <a:off x="1752275" y="5674138"/>
            <a:ext cx="1521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blocks of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13CFA80D-28B6-42DE-9163-0B5924339254}"/>
              </a:ext>
            </a:extLst>
          </p:cNvPr>
          <p:cNvCxnSpPr>
            <a:cxnSpLocks/>
            <a:stCxn id="202" idx="3"/>
            <a:endCxn id="200" idx="3"/>
          </p:cNvCxnSpPr>
          <p:nvPr/>
        </p:nvCxnSpPr>
        <p:spPr>
          <a:xfrm flipH="1">
            <a:off x="3273526" y="5935748"/>
            <a:ext cx="1" cy="457236"/>
          </a:xfrm>
          <a:prstGeom prst="curvedConnector3">
            <a:avLst>
              <a:gd name="adj1" fmla="val -22860000000"/>
            </a:avLst>
          </a:prstGeom>
          <a:ln w="228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9EB2D-8E2D-427B-9990-AA962215667C}"/>
              </a:ext>
            </a:extLst>
          </p:cNvPr>
          <p:cNvGrpSpPr/>
          <p:nvPr/>
        </p:nvGrpSpPr>
        <p:grpSpPr>
          <a:xfrm>
            <a:off x="1752274" y="5935747"/>
            <a:ext cx="541241" cy="598767"/>
            <a:chOff x="1752274" y="5935747"/>
            <a:chExt cx="541241" cy="5987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1B82546-01DE-47D9-8D7A-6EAF0F1080D5}"/>
                </a:ext>
              </a:extLst>
            </p:cNvPr>
            <p:cNvSpPr/>
            <p:nvPr/>
          </p:nvSpPr>
          <p:spPr>
            <a:xfrm>
              <a:off x="1851974" y="6248764"/>
              <a:ext cx="441541" cy="28575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60694829-93FB-4968-8BB7-55E94850DEE5}"/>
                </a:ext>
              </a:extLst>
            </p:cNvPr>
            <p:cNvCxnSpPr>
              <a:cxnSpLocks/>
              <a:stCxn id="202" idx="1"/>
              <a:endCxn id="66" idx="1"/>
            </p:cNvCxnSpPr>
            <p:nvPr/>
          </p:nvCxnSpPr>
          <p:spPr>
            <a:xfrm rot="10800000" flipH="1" flipV="1">
              <a:off x="1752274" y="5935747"/>
              <a:ext cx="99699" cy="455891"/>
            </a:xfrm>
            <a:prstGeom prst="curvedConnector3">
              <a:avLst>
                <a:gd name="adj1" fmla="val -229290"/>
              </a:avLst>
            </a:prstGeom>
            <a:ln w="2286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C55A12B-4DDB-4CEC-9C51-324E6973CE3B}"/>
              </a:ext>
            </a:extLst>
          </p:cNvPr>
          <p:cNvSpPr/>
          <p:nvPr/>
        </p:nvSpPr>
        <p:spPr>
          <a:xfrm>
            <a:off x="9978060" y="4052229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42D00F-1CF3-4648-B804-14CB4F1E64CD}"/>
              </a:ext>
            </a:extLst>
          </p:cNvPr>
          <p:cNvSpPr txBox="1"/>
          <p:nvPr/>
        </p:nvSpPr>
        <p:spPr>
          <a:xfrm>
            <a:off x="9978060" y="4048147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B62CC7B-F043-4D0E-97D4-89AD98309BB4}"/>
              </a:ext>
            </a:extLst>
          </p:cNvPr>
          <p:cNvSpPr/>
          <p:nvPr/>
        </p:nvSpPr>
        <p:spPr>
          <a:xfrm>
            <a:off x="10039019" y="4386701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502F59-B184-467B-A8B7-6339295B26E2}"/>
              </a:ext>
            </a:extLst>
          </p:cNvPr>
          <p:cNvSpPr txBox="1"/>
          <p:nvPr/>
        </p:nvSpPr>
        <p:spPr>
          <a:xfrm>
            <a:off x="8442698" y="4286667"/>
            <a:ext cx="15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EB0E74-D7B5-4391-9A00-22AD00ACF47A}"/>
              </a:ext>
            </a:extLst>
          </p:cNvPr>
          <p:cNvSpPr/>
          <p:nvPr/>
        </p:nvSpPr>
        <p:spPr>
          <a:xfrm>
            <a:off x="6322636" y="4047036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6C389A-1DE7-4A92-B40B-7FF63F4EECED}"/>
              </a:ext>
            </a:extLst>
          </p:cNvPr>
          <p:cNvSpPr txBox="1"/>
          <p:nvPr/>
        </p:nvSpPr>
        <p:spPr>
          <a:xfrm>
            <a:off x="6322636" y="4042954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2B07DEA-028E-48AE-888A-694B3CE82D91}"/>
              </a:ext>
            </a:extLst>
          </p:cNvPr>
          <p:cNvSpPr/>
          <p:nvPr/>
        </p:nvSpPr>
        <p:spPr>
          <a:xfrm>
            <a:off x="6383595" y="4381508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89F9462-3FC7-43C4-B49C-B906BBC521AB}"/>
              </a:ext>
            </a:extLst>
          </p:cNvPr>
          <p:cNvSpPr/>
          <p:nvPr/>
        </p:nvSpPr>
        <p:spPr>
          <a:xfrm>
            <a:off x="7452301" y="4056003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443FCC-3B8A-4BE8-B93A-CDAF88152AFB}"/>
              </a:ext>
            </a:extLst>
          </p:cNvPr>
          <p:cNvSpPr txBox="1"/>
          <p:nvPr/>
        </p:nvSpPr>
        <p:spPr>
          <a:xfrm>
            <a:off x="7452301" y="4051921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3E3EC6-75C5-4AA3-B3E8-1AD331C10C25}"/>
              </a:ext>
            </a:extLst>
          </p:cNvPr>
          <p:cNvSpPr/>
          <p:nvPr/>
        </p:nvSpPr>
        <p:spPr>
          <a:xfrm>
            <a:off x="7513260" y="4390475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30454A-350D-44BA-AE6C-EC4889A112FD}"/>
              </a:ext>
            </a:extLst>
          </p:cNvPr>
          <p:cNvSpPr/>
          <p:nvPr/>
        </p:nvSpPr>
        <p:spPr>
          <a:xfrm>
            <a:off x="9730608" y="6248586"/>
            <a:ext cx="359767" cy="2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ABAEC6-EA6F-4B14-AED3-EE83DC0FD459}"/>
              </a:ext>
            </a:extLst>
          </p:cNvPr>
          <p:cNvSpPr/>
          <p:nvPr/>
        </p:nvSpPr>
        <p:spPr>
          <a:xfrm>
            <a:off x="9010672" y="6575759"/>
            <a:ext cx="179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54D65A-7F9B-44A4-8B8D-5DA80501AAC0}"/>
              </a:ext>
            </a:extLst>
          </p:cNvPr>
          <p:cNvSpPr/>
          <p:nvPr/>
        </p:nvSpPr>
        <p:spPr>
          <a:xfrm>
            <a:off x="2959856" y="1252605"/>
            <a:ext cx="352425" cy="17870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A882A7-86B0-4370-BC3A-A7C1675E86DE}"/>
              </a:ext>
            </a:extLst>
          </p:cNvPr>
          <p:cNvSpPr txBox="1"/>
          <p:nvPr/>
        </p:nvSpPr>
        <p:spPr>
          <a:xfrm>
            <a:off x="1986605" y="4986724"/>
            <a:ext cx="177711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01: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Req. 8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ΚΒ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91DDB4-4C98-4D0D-92E6-85075D617698}"/>
              </a:ext>
            </a:extLst>
          </p:cNvPr>
          <p:cNvSpPr/>
          <p:nvPr/>
        </p:nvSpPr>
        <p:spPr>
          <a:xfrm>
            <a:off x="8090322" y="6248586"/>
            <a:ext cx="359767" cy="2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9C4485-CF1F-441D-94C4-22E33DA0E4AA}"/>
              </a:ext>
            </a:extLst>
          </p:cNvPr>
          <p:cNvSpPr/>
          <p:nvPr/>
        </p:nvSpPr>
        <p:spPr>
          <a:xfrm>
            <a:off x="7514538" y="6575758"/>
            <a:ext cx="179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AA004D-6600-4CD8-A252-881C11D70473}"/>
              </a:ext>
            </a:extLst>
          </p:cNvPr>
          <p:cNvGrpSpPr/>
          <p:nvPr/>
        </p:nvGrpSpPr>
        <p:grpSpPr>
          <a:xfrm>
            <a:off x="5485966" y="5496021"/>
            <a:ext cx="3988199" cy="1038682"/>
            <a:chOff x="5485966" y="5502371"/>
            <a:chExt cx="3988199" cy="103868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803EB0-9319-4F42-A3A5-816002444543}"/>
                </a:ext>
              </a:extLst>
            </p:cNvPr>
            <p:cNvSpPr/>
            <p:nvPr/>
          </p:nvSpPr>
          <p:spPr>
            <a:xfrm>
              <a:off x="5485966" y="6255303"/>
              <a:ext cx="227156" cy="285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A3179C3B-428C-4E42-863D-03C2B5FCCB01}"/>
                </a:ext>
              </a:extLst>
            </p:cNvPr>
            <p:cNvCxnSpPr>
              <a:cxnSpLocks/>
              <a:stCxn id="94" idx="0"/>
              <a:endCxn id="91" idx="0"/>
            </p:cNvCxnSpPr>
            <p:nvPr/>
          </p:nvCxnSpPr>
          <p:spPr>
            <a:xfrm rot="16200000" flipH="1" flipV="1">
              <a:off x="7160389" y="3941526"/>
              <a:ext cx="752931" cy="3874621"/>
            </a:xfrm>
            <a:prstGeom prst="bentConnector3">
              <a:avLst>
                <a:gd name="adj1" fmla="val -30361"/>
              </a:avLst>
            </a:prstGeom>
            <a:ln w="2286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5AD919-F4A5-439A-8A90-6A3DA3A089A7}"/>
              </a:ext>
            </a:extLst>
          </p:cNvPr>
          <p:cNvSpPr/>
          <p:nvPr/>
        </p:nvSpPr>
        <p:spPr>
          <a:xfrm>
            <a:off x="6299193" y="6250109"/>
            <a:ext cx="1430961" cy="2857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2EA9CA-8EF1-4424-BE51-6A619803ECCD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7734173" y="5886132"/>
            <a:ext cx="6756" cy="29733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323442-AA8B-4BED-A57B-434AE1A9EAB1}"/>
              </a:ext>
            </a:extLst>
          </p:cNvPr>
          <p:cNvSpPr/>
          <p:nvPr/>
        </p:nvSpPr>
        <p:spPr>
          <a:xfrm>
            <a:off x="7103174" y="5424467"/>
            <a:ext cx="1275509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Goal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274E92-83B9-42A0-97E3-B09FB76E5ECC}"/>
              </a:ext>
            </a:extLst>
          </p:cNvPr>
          <p:cNvSpPr/>
          <p:nvPr/>
        </p:nvSpPr>
        <p:spPr>
          <a:xfrm>
            <a:off x="3615672" y="6250109"/>
            <a:ext cx="842146" cy="2857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1818D-0563-45AD-93BD-891CB1A40C28}"/>
              </a:ext>
            </a:extLst>
          </p:cNvPr>
          <p:cNvGrpSpPr/>
          <p:nvPr/>
        </p:nvGrpSpPr>
        <p:grpSpPr>
          <a:xfrm>
            <a:off x="3816888" y="5423083"/>
            <a:ext cx="1269558" cy="760381"/>
            <a:chOff x="3816888" y="5423083"/>
            <a:chExt cx="1269558" cy="760381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AA8E34-FDA1-4BD1-AD21-8C1B4E47A8B1}"/>
                </a:ext>
              </a:extLst>
            </p:cNvPr>
            <p:cNvCxnSpPr/>
            <p:nvPr/>
          </p:nvCxnSpPr>
          <p:spPr>
            <a:xfrm>
              <a:off x="4456016" y="5887931"/>
              <a:ext cx="0" cy="29553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B107A6-92B8-469F-A0F0-CBAF81824927}"/>
                </a:ext>
              </a:extLst>
            </p:cNvPr>
            <p:cNvSpPr/>
            <p:nvPr/>
          </p:nvSpPr>
          <p:spPr>
            <a:xfrm>
              <a:off x="3816888" y="5423083"/>
              <a:ext cx="1269558" cy="46166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alloc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Goal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 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0)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F2318988-3784-474D-B1E9-09759F6EA089}"/>
              </a:ext>
            </a:extLst>
          </p:cNvPr>
          <p:cNvSpPr/>
          <p:nvPr/>
        </p:nvSpPr>
        <p:spPr>
          <a:xfrm>
            <a:off x="6736559" y="1856662"/>
            <a:ext cx="1956652" cy="210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 If not stream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33061E4-CAB8-4CD9-99D8-BE9E5A138C49}"/>
              </a:ext>
            </a:extLst>
          </p:cNvPr>
          <p:cNvGrpSpPr/>
          <p:nvPr/>
        </p:nvGrpSpPr>
        <p:grpSpPr>
          <a:xfrm>
            <a:off x="7231886" y="2284694"/>
            <a:ext cx="240535" cy="232828"/>
            <a:chOff x="3484350" y="2933923"/>
            <a:chExt cx="235627" cy="213208"/>
          </a:xfrm>
        </p:grpSpPr>
        <p:pic>
          <p:nvPicPr>
            <p:cNvPr id="96" name="Graphic 95" descr="Checkmark">
              <a:extLst>
                <a:ext uri="{FF2B5EF4-FFF2-40B4-BE49-F238E27FC236}">
                  <a16:creationId xmlns:a16="http://schemas.microsoft.com/office/drawing/2014/main" id="{0AD3440A-6C76-49BD-983F-00AA3A9C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8268312-9044-45F3-AEEB-22560FD38DEF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AE4AFA7-7448-4D3A-BF23-53B2C0425B2B}"/>
              </a:ext>
            </a:extLst>
          </p:cNvPr>
          <p:cNvGrpSpPr/>
          <p:nvPr/>
        </p:nvGrpSpPr>
        <p:grpSpPr>
          <a:xfrm>
            <a:off x="4693897" y="2276370"/>
            <a:ext cx="235627" cy="242412"/>
            <a:chOff x="1374746" y="2636147"/>
            <a:chExt cx="235627" cy="21320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51E3F0F-EC51-45CD-B6D2-6470528ED8E5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01" name="Graphic 100" descr="Close">
              <a:extLst>
                <a:ext uri="{FF2B5EF4-FFF2-40B4-BE49-F238E27FC236}">
                  <a16:creationId xmlns:a16="http://schemas.microsoft.com/office/drawing/2014/main" id="{D98D6B8C-5444-4DCA-A8AC-677ACCE6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CF322D8-6248-40F7-A05A-67BD1CBD1672}"/>
              </a:ext>
            </a:extLst>
          </p:cNvPr>
          <p:cNvGrpSpPr/>
          <p:nvPr/>
        </p:nvGrpSpPr>
        <p:grpSpPr>
          <a:xfrm>
            <a:off x="1634596" y="2755834"/>
            <a:ext cx="235627" cy="242412"/>
            <a:chOff x="1374746" y="2636147"/>
            <a:chExt cx="235627" cy="21320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301E33-0082-40A3-995A-88E0A81D8AD9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14" name="Graphic 113" descr="Close">
              <a:extLst>
                <a:ext uri="{FF2B5EF4-FFF2-40B4-BE49-F238E27FC236}">
                  <a16:creationId xmlns:a16="http://schemas.microsoft.com/office/drawing/2014/main" id="{A74322E1-F7C0-449E-9589-08281F99F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6F01597-9D41-443B-99C6-C139A3867EDF}"/>
              </a:ext>
            </a:extLst>
          </p:cNvPr>
          <p:cNvGrpSpPr/>
          <p:nvPr/>
        </p:nvGrpSpPr>
        <p:grpSpPr>
          <a:xfrm>
            <a:off x="2827584" y="3091621"/>
            <a:ext cx="240535" cy="232828"/>
            <a:chOff x="3484350" y="2933923"/>
            <a:chExt cx="235627" cy="213208"/>
          </a:xfrm>
        </p:grpSpPr>
        <p:pic>
          <p:nvPicPr>
            <p:cNvPr id="116" name="Graphic 115" descr="Checkmark">
              <a:extLst>
                <a:ext uri="{FF2B5EF4-FFF2-40B4-BE49-F238E27FC236}">
                  <a16:creationId xmlns:a16="http://schemas.microsoft.com/office/drawing/2014/main" id="{6E7E7AD9-7EE7-442D-8152-E4B0BB3FB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21BBDD5-2FBE-40AC-A2CC-2C827DA46DFF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18" name="Rectangle 17">
            <a:extLst>
              <a:ext uri="{FF2B5EF4-FFF2-40B4-BE49-F238E27FC236}">
                <a16:creationId xmlns:a16="http://schemas.microsoft.com/office/drawing/2014/main" id="{6081089C-261F-45B2-871D-FD872112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04" y="2716637"/>
            <a:ext cx="11656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el-GR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1C086-DBFD-4577-8853-AB18C40EBD9F}"/>
              </a:ext>
            </a:extLst>
          </p:cNvPr>
          <p:cNvGrpSpPr/>
          <p:nvPr/>
        </p:nvGrpSpPr>
        <p:grpSpPr>
          <a:xfrm>
            <a:off x="2526612" y="1183482"/>
            <a:ext cx="510294" cy="304434"/>
            <a:chOff x="2523717" y="1183299"/>
            <a:chExt cx="510294" cy="30443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A829C35-1E69-4949-939E-63F321620780}"/>
                </a:ext>
              </a:extLst>
            </p:cNvPr>
            <p:cNvGrpSpPr/>
            <p:nvPr/>
          </p:nvGrpSpPr>
          <p:grpSpPr>
            <a:xfrm>
              <a:off x="2523717" y="1212927"/>
              <a:ext cx="235627" cy="242412"/>
              <a:chOff x="1374746" y="2636147"/>
              <a:chExt cx="235627" cy="21320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EB2F1A9-5AFC-4849-BAA8-B36FA4274F54}"/>
                  </a:ext>
                </a:extLst>
              </p:cNvPr>
              <p:cNvSpPr/>
              <p:nvPr/>
            </p:nvSpPr>
            <p:spPr>
              <a:xfrm>
                <a:off x="1374746" y="2636147"/>
                <a:ext cx="235627" cy="2132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31" name="Graphic 130" descr="Close">
                <a:extLst>
                  <a:ext uri="{FF2B5EF4-FFF2-40B4-BE49-F238E27FC236}">
                    <a16:creationId xmlns:a16="http://schemas.microsoft.com/office/drawing/2014/main" id="{6D04B094-A540-44AE-8A3E-8804C5E7F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01925" y="2664309"/>
                <a:ext cx="179519" cy="156699"/>
              </a:xfrm>
              <a:prstGeom prst="rect">
                <a:avLst/>
              </a:prstGeom>
            </p:spPr>
          </p:pic>
        </p:grpSp>
        <p:pic>
          <p:nvPicPr>
            <p:cNvPr id="4" name="Graphic 3" descr="Exclamation mark">
              <a:extLst>
                <a:ext uri="{FF2B5EF4-FFF2-40B4-BE49-F238E27FC236}">
                  <a16:creationId xmlns:a16="http://schemas.microsoft.com/office/drawing/2014/main" id="{A3425E24-8DC9-4D03-BA8A-D86D98A7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94747" y="1183299"/>
              <a:ext cx="339264" cy="304434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7972EAF-544D-4C8D-AF3F-124328471C80}"/>
              </a:ext>
            </a:extLst>
          </p:cNvPr>
          <p:cNvGrpSpPr/>
          <p:nvPr/>
        </p:nvGrpSpPr>
        <p:grpSpPr>
          <a:xfrm>
            <a:off x="2525966" y="1465118"/>
            <a:ext cx="510294" cy="304434"/>
            <a:chOff x="2523717" y="1183299"/>
            <a:chExt cx="510294" cy="30443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17248EB-E237-4CC4-94B1-EA416A537EE7}"/>
                </a:ext>
              </a:extLst>
            </p:cNvPr>
            <p:cNvGrpSpPr/>
            <p:nvPr/>
          </p:nvGrpSpPr>
          <p:grpSpPr>
            <a:xfrm>
              <a:off x="2523717" y="1212927"/>
              <a:ext cx="235627" cy="242412"/>
              <a:chOff x="1374746" y="2636147"/>
              <a:chExt cx="235627" cy="21320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35D46F-65CC-4B60-A235-168914A169E5}"/>
                  </a:ext>
                </a:extLst>
              </p:cNvPr>
              <p:cNvSpPr/>
              <p:nvPr/>
            </p:nvSpPr>
            <p:spPr>
              <a:xfrm>
                <a:off x="1374746" y="2636147"/>
                <a:ext cx="235627" cy="2132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45" name="Graphic 144" descr="Close">
                <a:extLst>
                  <a:ext uri="{FF2B5EF4-FFF2-40B4-BE49-F238E27FC236}">
                    <a16:creationId xmlns:a16="http://schemas.microsoft.com/office/drawing/2014/main" id="{598B2EDF-6D75-4CC2-B310-6AC74BAB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01925" y="2664309"/>
                <a:ext cx="179519" cy="156699"/>
              </a:xfrm>
              <a:prstGeom prst="rect">
                <a:avLst/>
              </a:prstGeom>
            </p:spPr>
          </p:pic>
        </p:grpSp>
        <p:pic>
          <p:nvPicPr>
            <p:cNvPr id="143" name="Graphic 142" descr="Exclamation mark">
              <a:extLst>
                <a:ext uri="{FF2B5EF4-FFF2-40B4-BE49-F238E27FC236}">
                  <a16:creationId xmlns:a16="http://schemas.microsoft.com/office/drawing/2014/main" id="{6268204B-27CB-476E-B0D1-908F7980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94747" y="1183299"/>
              <a:ext cx="339264" cy="30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2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00013 0.0370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704 L -1.45833E-6 0.0805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/>
      <p:bldP spid="82" grpId="1"/>
      <p:bldP spid="84" grpId="0" animBg="1"/>
      <p:bldP spid="84" grpId="1" animBg="1"/>
      <p:bldP spid="84" grpId="2" animBg="1"/>
      <p:bldP spid="84" grpId="3" animBg="1"/>
      <p:bldP spid="84" grpId="5" animBg="1"/>
      <p:bldP spid="84" grpId="6" animBg="1"/>
      <p:bldP spid="139" grpId="0" animBg="1"/>
      <p:bldP spid="139" grpId="1" animBg="1"/>
      <p:bldP spid="88" grpId="0" animBg="1"/>
      <p:bldP spid="88" grpId="1" animBg="1"/>
      <p:bldP spid="89" grpId="0"/>
      <p:bldP spid="8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A7DBB1F-5C87-481B-98AA-E798D988B17E}"/>
              </a:ext>
            </a:extLst>
          </p:cNvPr>
          <p:cNvGrpSpPr/>
          <p:nvPr/>
        </p:nvGrpSpPr>
        <p:grpSpPr>
          <a:xfrm>
            <a:off x="277221" y="931336"/>
            <a:ext cx="3182895" cy="1695207"/>
            <a:chOff x="277221" y="931336"/>
            <a:chExt cx="3182895" cy="169520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65F6FD4-E361-4AAF-91A9-610DAC861A81}"/>
                </a:ext>
              </a:extLst>
            </p:cNvPr>
            <p:cNvSpPr/>
            <p:nvPr/>
          </p:nvSpPr>
          <p:spPr>
            <a:xfrm>
              <a:off x="277221" y="1491216"/>
              <a:ext cx="1528901" cy="558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50"/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  <a:b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NUMA</a:t>
              </a:r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19B879F-18D8-493C-A12A-1E82482445B6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rot="10800000">
              <a:off x="1041672" y="2049760"/>
              <a:ext cx="968336" cy="576783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C8D9E277-1879-4837-B42A-A751C1475DED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rot="5400000" flipH="1" flipV="1">
              <a:off x="1970954" y="2054"/>
              <a:ext cx="559880" cy="2418444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FA3D78-7511-4A51-BDF2-176A405B571C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0283471" y="2619055"/>
            <a:ext cx="474109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2460BBB-0D91-42E8-A967-81129F91833B}"/>
              </a:ext>
            </a:extLst>
          </p:cNvPr>
          <p:cNvSpPr/>
          <p:nvPr/>
        </p:nvSpPr>
        <p:spPr>
          <a:xfrm>
            <a:off x="8903279" y="1073901"/>
            <a:ext cx="2456387" cy="3574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ext4_mb_new_blocks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B327-32DD-44A8-9EAF-9A9FEB6C0A2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6076663" y="1770488"/>
            <a:ext cx="0" cy="39812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D35FB5B9-F150-48E9-A663-1A7480BC9D15}"/>
              </a:ext>
            </a:extLst>
          </p:cNvPr>
          <p:cNvSpPr/>
          <p:nvPr/>
        </p:nvSpPr>
        <p:spPr>
          <a:xfrm>
            <a:off x="5141958" y="2168609"/>
            <a:ext cx="1869410" cy="91586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34BD4-F824-4A7F-A880-252515A5D09A}"/>
              </a:ext>
            </a:extLst>
          </p:cNvPr>
          <p:cNvSpPr/>
          <p:nvPr/>
        </p:nvSpPr>
        <p:spPr>
          <a:xfrm>
            <a:off x="3460116" y="734723"/>
            <a:ext cx="5233094" cy="10357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to find a group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(of the wanted node’s)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from this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inode’s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 from my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CPU’s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(*)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523C99-D271-4F7C-B88C-848CD3CFE650}"/>
              </a:ext>
            </a:extLst>
          </p:cNvPr>
          <p:cNvSpPr/>
          <p:nvPr/>
        </p:nvSpPr>
        <p:spPr>
          <a:xfrm>
            <a:off x="7827084" y="2217692"/>
            <a:ext cx="2456387" cy="8027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Claim the storage space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180D24C-048E-477B-86DE-4BF0DE0F6B7A}"/>
              </a:ext>
            </a:extLst>
          </p:cNvPr>
          <p:cNvCxnSpPr>
            <a:cxnSpLocks/>
            <a:stCxn id="21" idx="1"/>
            <a:endCxn id="147" idx="3"/>
          </p:cNvCxnSpPr>
          <p:nvPr/>
        </p:nvCxnSpPr>
        <p:spPr>
          <a:xfrm flipH="1" flipV="1">
            <a:off x="4326242" y="2626542"/>
            <a:ext cx="815716" cy="2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AF21DA-E10E-4353-8DA2-55B07BC1AFAD}"/>
              </a:ext>
            </a:extLst>
          </p:cNvPr>
          <p:cNvSpPr/>
          <p:nvPr/>
        </p:nvSpPr>
        <p:spPr>
          <a:xfrm>
            <a:off x="2010008" y="2250073"/>
            <a:ext cx="2316234" cy="7529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mb_regular_allocator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 the wanted node)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25BA3-F32B-4965-BA40-58B0093EAFFB}"/>
              </a:ext>
            </a:extLst>
          </p:cNvPr>
          <p:cNvCxnSpPr>
            <a:cxnSpLocks/>
            <a:stCxn id="21" idx="3"/>
            <a:endCxn id="100" idx="1"/>
          </p:cNvCxnSpPr>
          <p:nvPr/>
        </p:nvCxnSpPr>
        <p:spPr>
          <a:xfrm flipV="1">
            <a:off x="7011368" y="2619055"/>
            <a:ext cx="815716" cy="7489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1A16A12-1A72-447E-9EA9-12DF6E785D78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Using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99DDF0-5580-4BF2-8AE1-F1DA3C66D9FC}"/>
              </a:ext>
            </a:extLst>
          </p:cNvPr>
          <p:cNvCxnSpPr>
            <a:cxnSpLocks/>
            <a:stCxn id="147" idx="2"/>
            <a:endCxn id="100" idx="2"/>
          </p:cNvCxnSpPr>
          <p:nvPr/>
        </p:nvCxnSpPr>
        <p:spPr>
          <a:xfrm rot="16200000" flipH="1">
            <a:off x="6102998" y="68136"/>
            <a:ext cx="17407" cy="5887153"/>
          </a:xfrm>
          <a:prstGeom prst="bentConnector3">
            <a:avLst>
              <a:gd name="adj1" fmla="val 1832780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70E86-D0BA-4C13-85CE-C7024FFC55AD}"/>
              </a:ext>
            </a:extLst>
          </p:cNvPr>
          <p:cNvSpPr txBox="1"/>
          <p:nvPr/>
        </p:nvSpPr>
        <p:spPr>
          <a:xfrm>
            <a:off x="10613717" y="2405812"/>
            <a:ext cx="8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EA3D07A-3919-499F-AF32-EAF8DB942158}"/>
              </a:ext>
            </a:extLst>
          </p:cNvPr>
          <p:cNvSpPr/>
          <p:nvPr/>
        </p:nvSpPr>
        <p:spPr>
          <a:xfrm>
            <a:off x="1320818" y="6250110"/>
            <a:ext cx="10137752" cy="2857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C792E8-5FBF-467F-89F0-E8061E032FF0}"/>
              </a:ext>
            </a:extLst>
          </p:cNvPr>
          <p:cNvSpPr txBox="1"/>
          <p:nvPr/>
        </p:nvSpPr>
        <p:spPr>
          <a:xfrm>
            <a:off x="241714" y="6223707"/>
            <a:ext cx="10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8B70976-98D5-40E1-9E48-B61825A4BDEE}"/>
              </a:ext>
            </a:extLst>
          </p:cNvPr>
          <p:cNvSpPr/>
          <p:nvPr/>
        </p:nvSpPr>
        <p:spPr>
          <a:xfrm>
            <a:off x="4878957" y="4047036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85F876-27AA-4071-BA77-43F18553764A}"/>
              </a:ext>
            </a:extLst>
          </p:cNvPr>
          <p:cNvSpPr txBox="1"/>
          <p:nvPr/>
        </p:nvSpPr>
        <p:spPr>
          <a:xfrm>
            <a:off x="4878957" y="4042954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1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19C0981-073E-4B3A-B9D3-B6EC1B9E6016}"/>
              </a:ext>
            </a:extLst>
          </p:cNvPr>
          <p:cNvSpPr/>
          <p:nvPr/>
        </p:nvSpPr>
        <p:spPr>
          <a:xfrm>
            <a:off x="4939916" y="4381508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6D2D17-2BCE-4956-B717-97340C96D1F5}"/>
              </a:ext>
            </a:extLst>
          </p:cNvPr>
          <p:cNvSpPr/>
          <p:nvPr/>
        </p:nvSpPr>
        <p:spPr>
          <a:xfrm>
            <a:off x="8090533" y="6251632"/>
            <a:ext cx="365685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8496CA3-02E4-45DF-8CB2-4B7D86BC1983}"/>
              </a:ext>
            </a:extLst>
          </p:cNvPr>
          <p:cNvCxnSpPr>
            <a:cxnSpLocks/>
          </p:cNvCxnSpPr>
          <p:nvPr/>
        </p:nvCxnSpPr>
        <p:spPr>
          <a:xfrm flipV="1">
            <a:off x="6095995" y="3918877"/>
            <a:ext cx="0" cy="293912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97E64C9-0973-4A95-AF5D-00E37DF2971F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A997DC-E516-4A44-9298-89FEE5E2A1F5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BB5AD5-CA95-4FE7-A0C8-64558DA52A5F}"/>
              </a:ext>
            </a:extLst>
          </p:cNvPr>
          <p:cNvSpPr txBox="1"/>
          <p:nvPr/>
        </p:nvSpPr>
        <p:spPr>
          <a:xfrm>
            <a:off x="3198883" y="3740848"/>
            <a:ext cx="112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788021-F9A1-4111-A65B-85596FBD8AAA}"/>
              </a:ext>
            </a:extLst>
          </p:cNvPr>
          <p:cNvSpPr txBox="1"/>
          <p:nvPr/>
        </p:nvSpPr>
        <p:spPr>
          <a:xfrm>
            <a:off x="3342842" y="4281474"/>
            <a:ext cx="15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AE192D0-E31E-4979-8400-792A40A8CBE9}"/>
              </a:ext>
            </a:extLst>
          </p:cNvPr>
          <p:cNvSpPr/>
          <p:nvPr/>
        </p:nvSpPr>
        <p:spPr>
          <a:xfrm>
            <a:off x="1223533" y="4041843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220BD3D-8CFC-47C1-9AB5-DA959B713FE9}"/>
              </a:ext>
            </a:extLst>
          </p:cNvPr>
          <p:cNvSpPr txBox="1"/>
          <p:nvPr/>
        </p:nvSpPr>
        <p:spPr>
          <a:xfrm>
            <a:off x="1223533" y="4037761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7B15D1A-14B5-4F8E-894F-CBBA20491069}"/>
              </a:ext>
            </a:extLst>
          </p:cNvPr>
          <p:cNvSpPr/>
          <p:nvPr/>
        </p:nvSpPr>
        <p:spPr>
          <a:xfrm>
            <a:off x="1284492" y="4376315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C887125-4622-4B63-88B2-A3ABB1806C0F}"/>
              </a:ext>
            </a:extLst>
          </p:cNvPr>
          <p:cNvSpPr/>
          <p:nvPr/>
        </p:nvSpPr>
        <p:spPr>
          <a:xfrm>
            <a:off x="2353198" y="4050810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53C187-2C9A-4EBF-AF00-7A83AE2E5F06}"/>
              </a:ext>
            </a:extLst>
          </p:cNvPr>
          <p:cNvSpPr txBox="1"/>
          <p:nvPr/>
        </p:nvSpPr>
        <p:spPr>
          <a:xfrm>
            <a:off x="2353198" y="4046728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201EA5C-F884-448B-A7A9-C459D1800F22}"/>
              </a:ext>
            </a:extLst>
          </p:cNvPr>
          <p:cNvSpPr/>
          <p:nvPr/>
        </p:nvSpPr>
        <p:spPr>
          <a:xfrm>
            <a:off x="2414157" y="4385282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1E2723C2-8F59-4B44-AC02-2BACD85D241E}"/>
              </a:ext>
            </a:extLst>
          </p:cNvPr>
          <p:cNvSpPr/>
          <p:nvPr/>
        </p:nvSpPr>
        <p:spPr>
          <a:xfrm>
            <a:off x="2875245" y="4453128"/>
            <a:ext cx="289202" cy="2464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l-GR" sz="1600" dirty="0">
              <a:solidFill>
                <a:sysClr val="windowText" lastClr="00000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EBCF54C-AC0D-4EA4-A2ED-23D5E96D329D}"/>
              </a:ext>
            </a:extLst>
          </p:cNvPr>
          <p:cNvSpPr/>
          <p:nvPr/>
        </p:nvSpPr>
        <p:spPr>
          <a:xfrm>
            <a:off x="9213782" y="6250109"/>
            <a:ext cx="520767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7D99DA-AFB8-4D9F-91AF-5F0DE857FA06}"/>
              </a:ext>
            </a:extLst>
          </p:cNvPr>
          <p:cNvSpPr/>
          <p:nvPr/>
        </p:nvSpPr>
        <p:spPr>
          <a:xfrm>
            <a:off x="8617287" y="5502372"/>
            <a:ext cx="17137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blocks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 blocks)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3A04EB6-571E-4900-BFD4-C3A790B6E629}"/>
              </a:ext>
            </a:extLst>
          </p:cNvPr>
          <p:cNvSpPr/>
          <p:nvPr/>
        </p:nvSpPr>
        <p:spPr>
          <a:xfrm>
            <a:off x="9734550" y="6250964"/>
            <a:ext cx="355826" cy="2857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l-GR" sz="1200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5967C09-E0FD-44A8-B6EE-A6C38A09A225}"/>
              </a:ext>
            </a:extLst>
          </p:cNvPr>
          <p:cNvSpPr/>
          <p:nvPr/>
        </p:nvSpPr>
        <p:spPr>
          <a:xfrm>
            <a:off x="10439726" y="5620800"/>
            <a:ext cx="1587174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D2C5E795-3349-42F8-BB35-F6E81FCB0388}"/>
              </a:ext>
            </a:extLst>
          </p:cNvPr>
          <p:cNvCxnSpPr>
            <a:cxnSpLocks/>
            <a:stCxn id="183" idx="1"/>
            <a:endCxn id="181" idx="3"/>
          </p:cNvCxnSpPr>
          <p:nvPr/>
        </p:nvCxnSpPr>
        <p:spPr>
          <a:xfrm rot="10800000" flipV="1">
            <a:off x="10090376" y="5851633"/>
            <a:ext cx="349350" cy="542206"/>
          </a:xfrm>
          <a:prstGeom prst="curvedConnector3">
            <a:avLst>
              <a:gd name="adj1" fmla="val 50000"/>
            </a:avLst>
          </a:prstGeom>
          <a:ln w="2286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6B231B2F-A857-467A-9363-3A92E2DCCDEF}"/>
              </a:ext>
            </a:extLst>
          </p:cNvPr>
          <p:cNvCxnSpPr>
            <a:cxnSpLocks/>
            <a:stCxn id="162" idx="3"/>
            <a:endCxn id="146" idx="2"/>
          </p:cNvCxnSpPr>
          <p:nvPr/>
        </p:nvCxnSpPr>
        <p:spPr>
          <a:xfrm flipV="1">
            <a:off x="3264340" y="4264068"/>
            <a:ext cx="499376" cy="32186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F46A16F-1949-4E45-8683-3063888F3253}"/>
              </a:ext>
            </a:extLst>
          </p:cNvPr>
          <p:cNvSpPr/>
          <p:nvPr/>
        </p:nvSpPr>
        <p:spPr>
          <a:xfrm>
            <a:off x="2859255" y="6250109"/>
            <a:ext cx="414271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0D599D7-3B5F-48AE-977B-0CBB8D209CB3}"/>
              </a:ext>
            </a:extLst>
          </p:cNvPr>
          <p:cNvSpPr/>
          <p:nvPr/>
        </p:nvSpPr>
        <p:spPr>
          <a:xfrm>
            <a:off x="1752275" y="5674138"/>
            <a:ext cx="1521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blocks of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13CFA80D-28B6-42DE-9163-0B5924339254}"/>
              </a:ext>
            </a:extLst>
          </p:cNvPr>
          <p:cNvCxnSpPr>
            <a:cxnSpLocks/>
            <a:stCxn id="202" idx="3"/>
            <a:endCxn id="200" idx="3"/>
          </p:cNvCxnSpPr>
          <p:nvPr/>
        </p:nvCxnSpPr>
        <p:spPr>
          <a:xfrm flipH="1">
            <a:off x="3273526" y="5935748"/>
            <a:ext cx="1" cy="457236"/>
          </a:xfrm>
          <a:prstGeom prst="curvedConnector3">
            <a:avLst>
              <a:gd name="adj1" fmla="val -22860000000"/>
            </a:avLst>
          </a:prstGeom>
          <a:ln w="228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9EB2D-8E2D-427B-9990-AA962215667C}"/>
              </a:ext>
            </a:extLst>
          </p:cNvPr>
          <p:cNvGrpSpPr/>
          <p:nvPr/>
        </p:nvGrpSpPr>
        <p:grpSpPr>
          <a:xfrm>
            <a:off x="1752274" y="5935747"/>
            <a:ext cx="541241" cy="598767"/>
            <a:chOff x="1752274" y="5935747"/>
            <a:chExt cx="541241" cy="5987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1B82546-01DE-47D9-8D7A-6EAF0F1080D5}"/>
                </a:ext>
              </a:extLst>
            </p:cNvPr>
            <p:cNvSpPr/>
            <p:nvPr/>
          </p:nvSpPr>
          <p:spPr>
            <a:xfrm>
              <a:off x="1851974" y="6248764"/>
              <a:ext cx="441541" cy="28575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60694829-93FB-4968-8BB7-55E94850DEE5}"/>
                </a:ext>
              </a:extLst>
            </p:cNvPr>
            <p:cNvCxnSpPr>
              <a:cxnSpLocks/>
              <a:stCxn id="202" idx="1"/>
              <a:endCxn id="66" idx="1"/>
            </p:cNvCxnSpPr>
            <p:nvPr/>
          </p:nvCxnSpPr>
          <p:spPr>
            <a:xfrm rot="10800000" flipH="1" flipV="1">
              <a:off x="1752274" y="5935747"/>
              <a:ext cx="99699" cy="455891"/>
            </a:xfrm>
            <a:prstGeom prst="curvedConnector3">
              <a:avLst>
                <a:gd name="adj1" fmla="val -229290"/>
              </a:avLst>
            </a:prstGeom>
            <a:ln w="2286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C55A12B-4DDB-4CEC-9C51-324E6973CE3B}"/>
              </a:ext>
            </a:extLst>
          </p:cNvPr>
          <p:cNvSpPr/>
          <p:nvPr/>
        </p:nvSpPr>
        <p:spPr>
          <a:xfrm>
            <a:off x="9978060" y="4052229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42D00F-1CF3-4648-B804-14CB4F1E64CD}"/>
              </a:ext>
            </a:extLst>
          </p:cNvPr>
          <p:cNvSpPr txBox="1"/>
          <p:nvPr/>
        </p:nvSpPr>
        <p:spPr>
          <a:xfrm>
            <a:off x="9978060" y="4048147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B62CC7B-F043-4D0E-97D4-89AD98309BB4}"/>
              </a:ext>
            </a:extLst>
          </p:cNvPr>
          <p:cNvSpPr/>
          <p:nvPr/>
        </p:nvSpPr>
        <p:spPr>
          <a:xfrm>
            <a:off x="10039019" y="4386701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502F59-B184-467B-A8B7-6339295B26E2}"/>
              </a:ext>
            </a:extLst>
          </p:cNvPr>
          <p:cNvSpPr txBox="1"/>
          <p:nvPr/>
        </p:nvSpPr>
        <p:spPr>
          <a:xfrm>
            <a:off x="8442698" y="4286667"/>
            <a:ext cx="15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EB0E74-D7B5-4391-9A00-22AD00ACF47A}"/>
              </a:ext>
            </a:extLst>
          </p:cNvPr>
          <p:cNvSpPr/>
          <p:nvPr/>
        </p:nvSpPr>
        <p:spPr>
          <a:xfrm>
            <a:off x="6322636" y="4047036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6C389A-1DE7-4A92-B40B-7FF63F4EECED}"/>
              </a:ext>
            </a:extLst>
          </p:cNvPr>
          <p:cNvSpPr txBox="1"/>
          <p:nvPr/>
        </p:nvSpPr>
        <p:spPr>
          <a:xfrm>
            <a:off x="6322636" y="4042954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2B07DEA-028E-48AE-888A-694B3CE82D91}"/>
              </a:ext>
            </a:extLst>
          </p:cNvPr>
          <p:cNvSpPr/>
          <p:nvPr/>
        </p:nvSpPr>
        <p:spPr>
          <a:xfrm>
            <a:off x="6383595" y="4381508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89F9462-3FC7-43C4-B49C-B906BBC521AB}"/>
              </a:ext>
            </a:extLst>
          </p:cNvPr>
          <p:cNvSpPr/>
          <p:nvPr/>
        </p:nvSpPr>
        <p:spPr>
          <a:xfrm>
            <a:off x="7452301" y="4056003"/>
            <a:ext cx="990397" cy="838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443FCC-3B8A-4BE8-B93A-CDAF88152AFB}"/>
              </a:ext>
            </a:extLst>
          </p:cNvPr>
          <p:cNvSpPr txBox="1"/>
          <p:nvPr/>
        </p:nvSpPr>
        <p:spPr>
          <a:xfrm>
            <a:off x="7452301" y="4051921"/>
            <a:ext cx="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3E3EC6-75C5-4AA3-B3E8-1AD331C10C25}"/>
              </a:ext>
            </a:extLst>
          </p:cNvPr>
          <p:cNvSpPr/>
          <p:nvPr/>
        </p:nvSpPr>
        <p:spPr>
          <a:xfrm>
            <a:off x="7513260" y="4390475"/>
            <a:ext cx="850183" cy="4012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54D65A-7F9B-44A4-8B8D-5DA80501AAC0}"/>
              </a:ext>
            </a:extLst>
          </p:cNvPr>
          <p:cNvSpPr/>
          <p:nvPr/>
        </p:nvSpPr>
        <p:spPr>
          <a:xfrm>
            <a:off x="2959856" y="1252605"/>
            <a:ext cx="352425" cy="17870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AA004D-6600-4CD8-A252-881C11D70473}"/>
              </a:ext>
            </a:extLst>
          </p:cNvPr>
          <p:cNvGrpSpPr/>
          <p:nvPr/>
        </p:nvGrpSpPr>
        <p:grpSpPr>
          <a:xfrm>
            <a:off x="5485966" y="5496021"/>
            <a:ext cx="3988199" cy="1038682"/>
            <a:chOff x="5485966" y="5502371"/>
            <a:chExt cx="3988199" cy="1038682"/>
          </a:xfrm>
        </p:grpSpPr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A3179C3B-428C-4E42-863D-03C2B5FCCB01}"/>
                </a:ext>
              </a:extLst>
            </p:cNvPr>
            <p:cNvCxnSpPr>
              <a:cxnSpLocks/>
              <a:stCxn id="94" idx="0"/>
              <a:endCxn id="91" idx="0"/>
            </p:cNvCxnSpPr>
            <p:nvPr/>
          </p:nvCxnSpPr>
          <p:spPr>
            <a:xfrm rot="16200000" flipH="1" flipV="1">
              <a:off x="7160389" y="3941526"/>
              <a:ext cx="752931" cy="3874621"/>
            </a:xfrm>
            <a:prstGeom prst="bentConnector3">
              <a:avLst>
                <a:gd name="adj1" fmla="val -30361"/>
              </a:avLst>
            </a:prstGeom>
            <a:ln w="2286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803EB0-9319-4F42-A3A5-816002444543}"/>
                </a:ext>
              </a:extLst>
            </p:cNvPr>
            <p:cNvSpPr/>
            <p:nvPr/>
          </p:nvSpPr>
          <p:spPr>
            <a:xfrm>
              <a:off x="5485966" y="6255303"/>
              <a:ext cx="227156" cy="285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EEA51B9B-29E8-4327-9D5C-668D19589659}"/>
              </a:ext>
            </a:extLst>
          </p:cNvPr>
          <p:cNvSpPr/>
          <p:nvPr/>
        </p:nvSpPr>
        <p:spPr>
          <a:xfrm>
            <a:off x="4455708" y="6248467"/>
            <a:ext cx="940637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A882A7-86B0-4370-BC3A-A7C1675E86DE}"/>
              </a:ext>
            </a:extLst>
          </p:cNvPr>
          <p:cNvSpPr txBox="1"/>
          <p:nvPr/>
        </p:nvSpPr>
        <p:spPr>
          <a:xfrm>
            <a:off x="1986605" y="4986724"/>
            <a:ext cx="177711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01: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Req. 64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ΚΒ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9D8335-5CA2-447F-92F8-8FA5E99F30C0}"/>
              </a:ext>
            </a:extLst>
          </p:cNvPr>
          <p:cNvSpPr/>
          <p:nvPr/>
        </p:nvSpPr>
        <p:spPr>
          <a:xfrm>
            <a:off x="6299193" y="6250109"/>
            <a:ext cx="1430961" cy="2857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E9FFC4-59B1-40E5-97E4-2C13689130E7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7734173" y="5886132"/>
            <a:ext cx="6756" cy="29733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9232A79-A076-4DCD-B4DE-CC78F45A2EA0}"/>
              </a:ext>
            </a:extLst>
          </p:cNvPr>
          <p:cNvSpPr/>
          <p:nvPr/>
        </p:nvSpPr>
        <p:spPr>
          <a:xfrm>
            <a:off x="7103174" y="5424467"/>
            <a:ext cx="1275509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Goal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l-GR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C832DF-582E-4C08-9188-15C24CB1B482}"/>
              </a:ext>
            </a:extLst>
          </p:cNvPr>
          <p:cNvSpPr/>
          <p:nvPr/>
        </p:nvSpPr>
        <p:spPr>
          <a:xfrm>
            <a:off x="3615672" y="6250109"/>
            <a:ext cx="842146" cy="2857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ABE16A5-FB4E-43C9-A22B-70804D98D268}"/>
              </a:ext>
            </a:extLst>
          </p:cNvPr>
          <p:cNvGrpSpPr/>
          <p:nvPr/>
        </p:nvGrpSpPr>
        <p:grpSpPr>
          <a:xfrm>
            <a:off x="3816888" y="5423083"/>
            <a:ext cx="1269558" cy="760381"/>
            <a:chOff x="3816888" y="5423083"/>
            <a:chExt cx="1269558" cy="760381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97C89FF-C552-4C2A-8772-5DAF504FB0EF}"/>
                </a:ext>
              </a:extLst>
            </p:cNvPr>
            <p:cNvCxnSpPr/>
            <p:nvPr/>
          </p:nvCxnSpPr>
          <p:spPr>
            <a:xfrm>
              <a:off x="4456016" y="5887931"/>
              <a:ext cx="0" cy="29553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4586864-A162-4731-AE48-8C15665986FE}"/>
                </a:ext>
              </a:extLst>
            </p:cNvPr>
            <p:cNvSpPr/>
            <p:nvPr/>
          </p:nvSpPr>
          <p:spPr>
            <a:xfrm>
              <a:off x="3816888" y="5423083"/>
              <a:ext cx="126955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alloc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Goal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 </a:t>
              </a:r>
              <a:r>
                <a:rPr lang="el-GR" sz="12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0)</a:t>
              </a:r>
            </a:p>
          </p:txBody>
        </p:sp>
      </p:grpSp>
      <p:cxnSp>
        <p:nvCxnSpPr>
          <p:cNvPr id="112" name="Connector: Curved 91">
            <a:extLst>
              <a:ext uri="{FF2B5EF4-FFF2-40B4-BE49-F238E27FC236}">
                <a16:creationId xmlns:a16="http://schemas.microsoft.com/office/drawing/2014/main" id="{8767EC01-CA2C-48D0-9F7F-228AC5140E07}"/>
              </a:ext>
            </a:extLst>
          </p:cNvPr>
          <p:cNvCxnSpPr>
            <a:cxnSpLocks/>
            <a:stCxn id="202" idx="0"/>
            <a:endCxn id="113" idx="0"/>
          </p:cNvCxnSpPr>
          <p:nvPr/>
        </p:nvCxnSpPr>
        <p:spPr>
          <a:xfrm rot="16200000" flipH="1">
            <a:off x="3311581" y="4875457"/>
            <a:ext cx="522231" cy="2119593"/>
          </a:xfrm>
          <a:prstGeom prst="bentConnector3">
            <a:avLst>
              <a:gd name="adj1" fmla="val -19455"/>
            </a:avLst>
          </a:prstGeom>
          <a:ln w="228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DDA0E-FB8F-4563-9911-C401F201C271}"/>
              </a:ext>
            </a:extLst>
          </p:cNvPr>
          <p:cNvSpPr/>
          <p:nvPr/>
        </p:nvSpPr>
        <p:spPr>
          <a:xfrm>
            <a:off x="2310387" y="5745655"/>
            <a:ext cx="444995" cy="20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0F45E8-48C3-46ED-9014-4D9E791684D9}"/>
              </a:ext>
            </a:extLst>
          </p:cNvPr>
          <p:cNvSpPr/>
          <p:nvPr/>
        </p:nvSpPr>
        <p:spPr>
          <a:xfrm>
            <a:off x="4409996" y="6196369"/>
            <a:ext cx="444995" cy="20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2E584C-16BE-4D9F-809A-340CB5DC7EEF}"/>
              </a:ext>
            </a:extLst>
          </p:cNvPr>
          <p:cNvSpPr/>
          <p:nvPr/>
        </p:nvSpPr>
        <p:spPr>
          <a:xfrm>
            <a:off x="1983875" y="1825956"/>
            <a:ext cx="1301469" cy="30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l-GR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allocation</a:t>
            </a:r>
            <a:endParaRPr lang="el-GR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4F2F5C-8F15-4E24-880A-62B62CECE575}"/>
              </a:ext>
            </a:extLst>
          </p:cNvPr>
          <p:cNvSpPr/>
          <p:nvPr/>
        </p:nvSpPr>
        <p:spPr>
          <a:xfrm>
            <a:off x="6736559" y="1856662"/>
            <a:ext cx="1956652" cy="210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 If not stream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5E07B2-6FAF-495D-AD76-18A4389E8702}"/>
              </a:ext>
            </a:extLst>
          </p:cNvPr>
          <p:cNvGrpSpPr/>
          <p:nvPr/>
        </p:nvGrpSpPr>
        <p:grpSpPr>
          <a:xfrm>
            <a:off x="7231886" y="2284694"/>
            <a:ext cx="240535" cy="232828"/>
            <a:chOff x="3484350" y="2933923"/>
            <a:chExt cx="235627" cy="213208"/>
          </a:xfrm>
        </p:grpSpPr>
        <p:pic>
          <p:nvPicPr>
            <p:cNvPr id="89" name="Graphic 88" descr="Checkmark">
              <a:extLst>
                <a:ext uri="{FF2B5EF4-FFF2-40B4-BE49-F238E27FC236}">
                  <a16:creationId xmlns:a16="http://schemas.microsoft.com/office/drawing/2014/main" id="{DEE0AC71-A553-4A1B-BD82-0EA76B327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6F39255-8E87-4059-900B-65147D917F26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162FBC6-83F1-4A9B-BC1C-CF2470E98826}"/>
              </a:ext>
            </a:extLst>
          </p:cNvPr>
          <p:cNvGrpSpPr/>
          <p:nvPr/>
        </p:nvGrpSpPr>
        <p:grpSpPr>
          <a:xfrm>
            <a:off x="4693897" y="2276370"/>
            <a:ext cx="235627" cy="242412"/>
            <a:chOff x="1374746" y="2636147"/>
            <a:chExt cx="235627" cy="21320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EB085D-0E42-4F2D-95A7-8DC9DB995A33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98" name="Graphic 97" descr="Close">
              <a:extLst>
                <a:ext uri="{FF2B5EF4-FFF2-40B4-BE49-F238E27FC236}">
                  <a16:creationId xmlns:a16="http://schemas.microsoft.com/office/drawing/2014/main" id="{4810A570-BB19-41BD-82BA-129BC1C4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CB3A0A9-D00E-49E5-83F1-04D75BBA9C8B}"/>
              </a:ext>
            </a:extLst>
          </p:cNvPr>
          <p:cNvGrpSpPr/>
          <p:nvPr/>
        </p:nvGrpSpPr>
        <p:grpSpPr>
          <a:xfrm>
            <a:off x="1634596" y="2755834"/>
            <a:ext cx="235627" cy="242412"/>
            <a:chOff x="1374746" y="2636147"/>
            <a:chExt cx="235627" cy="21320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97EBA93-D159-4828-87C0-90DAF43E4CE3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02" name="Graphic 101" descr="Close">
              <a:extLst>
                <a:ext uri="{FF2B5EF4-FFF2-40B4-BE49-F238E27FC236}">
                  <a16:creationId xmlns:a16="http://schemas.microsoft.com/office/drawing/2014/main" id="{2B9B66CE-4C40-4A08-A020-0A1E9B5E9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084EB8-7010-4455-8939-7D3325A8AB1C}"/>
              </a:ext>
            </a:extLst>
          </p:cNvPr>
          <p:cNvGrpSpPr/>
          <p:nvPr/>
        </p:nvGrpSpPr>
        <p:grpSpPr>
          <a:xfrm>
            <a:off x="2827584" y="3091621"/>
            <a:ext cx="240535" cy="232828"/>
            <a:chOff x="3484350" y="2933923"/>
            <a:chExt cx="235627" cy="213208"/>
          </a:xfrm>
        </p:grpSpPr>
        <p:pic>
          <p:nvPicPr>
            <p:cNvPr id="115" name="Graphic 114" descr="Checkmark">
              <a:extLst>
                <a:ext uri="{FF2B5EF4-FFF2-40B4-BE49-F238E27FC236}">
                  <a16:creationId xmlns:a16="http://schemas.microsoft.com/office/drawing/2014/main" id="{3CF16255-7FCF-46A3-B5C1-AC1C4E40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18CAAF9-14F5-4A46-AC40-C2B9BE48688E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118" name="Rectangle 17">
            <a:extLst>
              <a:ext uri="{FF2B5EF4-FFF2-40B4-BE49-F238E27FC236}">
                <a16:creationId xmlns:a16="http://schemas.microsoft.com/office/drawing/2014/main" id="{E463DBD1-23E2-45E0-984E-3E515852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04" y="2716637"/>
            <a:ext cx="11656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el-GR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A581525-DBEA-43FA-9507-382B82466C31}"/>
              </a:ext>
            </a:extLst>
          </p:cNvPr>
          <p:cNvGrpSpPr/>
          <p:nvPr/>
        </p:nvGrpSpPr>
        <p:grpSpPr>
          <a:xfrm>
            <a:off x="2527449" y="1457347"/>
            <a:ext cx="510294" cy="304434"/>
            <a:chOff x="2523717" y="1183299"/>
            <a:chExt cx="510294" cy="304434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F9AD3D3-92D0-454A-B303-1C617B1786AD}"/>
                </a:ext>
              </a:extLst>
            </p:cNvPr>
            <p:cNvGrpSpPr/>
            <p:nvPr/>
          </p:nvGrpSpPr>
          <p:grpSpPr>
            <a:xfrm>
              <a:off x="2523717" y="1212927"/>
              <a:ext cx="235627" cy="242412"/>
              <a:chOff x="1374746" y="2636147"/>
              <a:chExt cx="235627" cy="21320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A324B12-8485-4B48-A9C5-2EDD2218F9A8}"/>
                  </a:ext>
                </a:extLst>
              </p:cNvPr>
              <p:cNvSpPr/>
              <p:nvPr/>
            </p:nvSpPr>
            <p:spPr>
              <a:xfrm>
                <a:off x="1374746" y="2636147"/>
                <a:ext cx="235627" cy="2132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29" name="Graphic 128" descr="Close">
                <a:extLst>
                  <a:ext uri="{FF2B5EF4-FFF2-40B4-BE49-F238E27FC236}">
                    <a16:creationId xmlns:a16="http://schemas.microsoft.com/office/drawing/2014/main" id="{DF8CCC84-7223-4DEA-BB8B-1227F16F3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01925" y="2664309"/>
                <a:ext cx="179519" cy="156699"/>
              </a:xfrm>
              <a:prstGeom prst="rect">
                <a:avLst/>
              </a:prstGeom>
            </p:spPr>
          </p:pic>
        </p:grpSp>
        <p:pic>
          <p:nvPicPr>
            <p:cNvPr id="124" name="Graphic 123" descr="Exclamation mark">
              <a:extLst>
                <a:ext uri="{FF2B5EF4-FFF2-40B4-BE49-F238E27FC236}">
                  <a16:creationId xmlns:a16="http://schemas.microsoft.com/office/drawing/2014/main" id="{307CC088-CEFD-477D-B178-018668F6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94747" y="1183299"/>
              <a:ext cx="339264" cy="304434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D269AF-3290-4A5C-89F0-213EC1F061EB}"/>
              </a:ext>
            </a:extLst>
          </p:cNvPr>
          <p:cNvGrpSpPr/>
          <p:nvPr/>
        </p:nvGrpSpPr>
        <p:grpSpPr>
          <a:xfrm>
            <a:off x="2527449" y="1185257"/>
            <a:ext cx="510294" cy="304434"/>
            <a:chOff x="2523717" y="1183299"/>
            <a:chExt cx="510294" cy="30443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DE50E68-8964-4AF0-99C6-5B6737600AE3}"/>
                </a:ext>
              </a:extLst>
            </p:cNvPr>
            <p:cNvGrpSpPr/>
            <p:nvPr/>
          </p:nvGrpSpPr>
          <p:grpSpPr>
            <a:xfrm>
              <a:off x="2523717" y="1212927"/>
              <a:ext cx="235627" cy="242412"/>
              <a:chOff x="1374746" y="2636147"/>
              <a:chExt cx="235627" cy="21320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4F641BB-BAC9-443A-9ED0-C19447DB332F}"/>
                  </a:ext>
                </a:extLst>
              </p:cNvPr>
              <p:cNvSpPr/>
              <p:nvPr/>
            </p:nvSpPr>
            <p:spPr>
              <a:xfrm>
                <a:off x="1374746" y="2636147"/>
                <a:ext cx="235627" cy="2132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37" name="Graphic 136" descr="Close">
                <a:extLst>
                  <a:ext uri="{FF2B5EF4-FFF2-40B4-BE49-F238E27FC236}">
                    <a16:creationId xmlns:a16="http://schemas.microsoft.com/office/drawing/2014/main" id="{292A2562-038C-416D-8101-4FD5EAF2E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01925" y="2664309"/>
                <a:ext cx="179519" cy="156699"/>
              </a:xfrm>
              <a:prstGeom prst="rect">
                <a:avLst/>
              </a:prstGeom>
            </p:spPr>
          </p:pic>
        </p:grpSp>
        <p:pic>
          <p:nvPicPr>
            <p:cNvPr id="132" name="Graphic 131" descr="Exclamation mark">
              <a:extLst>
                <a:ext uri="{FF2B5EF4-FFF2-40B4-BE49-F238E27FC236}">
                  <a16:creationId xmlns:a16="http://schemas.microsoft.com/office/drawing/2014/main" id="{DBDFE178-C696-4D19-9806-A21FC4A81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94747" y="1183299"/>
              <a:ext cx="339264" cy="30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9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00013 0.0370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704 L -1.45833E-6 0.0805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7722 -0.0002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95" grpId="0" animBg="1"/>
      <p:bldP spid="139" grpId="0" animBg="1"/>
      <p:bldP spid="139" grpId="1" animBg="1"/>
      <p:bldP spid="117" grpId="0" animBg="1"/>
      <p:bldP spid="1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7755931-650F-49C0-BBF7-33EDDC76E7A1}"/>
              </a:ext>
            </a:extLst>
          </p:cNvPr>
          <p:cNvSpPr/>
          <p:nvPr/>
        </p:nvSpPr>
        <p:spPr>
          <a:xfrm>
            <a:off x="2246035" y="2061373"/>
            <a:ext cx="8015565" cy="27352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allocating new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when necessary.</a:t>
            </a:r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its implementation, we examine how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(optimization)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allocation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seen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our optimization it is sufficient to use a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stream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goal per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l-G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Afterwards, we examine how it works and how we modified it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A2DCC88-60A5-4B84-9F59-C961D3EE7397}"/>
              </a:ext>
            </a:extLst>
          </p:cNvPr>
          <p:cNvSpPr/>
          <p:nvPr/>
        </p:nvSpPr>
        <p:spPr>
          <a:xfrm>
            <a:off x="3353386" y="1970843"/>
            <a:ext cx="3375782" cy="4491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ext4_mb_regular_allocator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CC79EF-3213-4B51-A465-887D723F3E82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Stream Allocation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9FB9D4C-4BCB-47F5-A918-4CCE76C7470E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10570894" y="3113593"/>
            <a:ext cx="0" cy="463310"/>
          </a:xfrm>
          <a:prstGeom prst="straightConnector1">
            <a:avLst/>
          </a:prstGeom>
          <a:ln w="28575" cap="flat">
            <a:solidFill>
              <a:schemeClr val="tx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F7AD692-5A7B-403D-8B4A-96BC31054D93}"/>
              </a:ext>
            </a:extLst>
          </p:cNvPr>
          <p:cNvCxnSpPr>
            <a:cxnSpLocks/>
            <a:stCxn id="257" idx="1"/>
          </p:cNvCxnSpPr>
          <p:nvPr/>
        </p:nvCxnSpPr>
        <p:spPr>
          <a:xfrm flipH="1">
            <a:off x="2403963" y="2840210"/>
            <a:ext cx="1581697" cy="3258"/>
          </a:xfrm>
          <a:prstGeom prst="straightConnector1">
            <a:avLst/>
          </a:prstGeom>
          <a:ln w="28575" cap="flat">
            <a:solidFill>
              <a:schemeClr val="tx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A2DCC88-60A5-4B84-9F59-C961D3EE7397}"/>
              </a:ext>
            </a:extLst>
          </p:cNvPr>
          <p:cNvSpPr/>
          <p:nvPr/>
        </p:nvSpPr>
        <p:spPr>
          <a:xfrm>
            <a:off x="8142653" y="878658"/>
            <a:ext cx="3310725" cy="4491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ext4_mb_regular_allocator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7B57D-30DD-4D63-BC83-2453F9BAFA0B}"/>
              </a:ext>
            </a:extLst>
          </p:cNvPr>
          <p:cNvSpPr/>
          <p:nvPr/>
        </p:nvSpPr>
        <p:spPr>
          <a:xfrm>
            <a:off x="4497666" y="816837"/>
            <a:ext cx="3161326" cy="1005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allocation goal 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l-G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Criterion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0F2CD4-291D-4486-BB98-FDBA7253A708}"/>
              </a:ext>
            </a:extLst>
          </p:cNvPr>
          <p:cNvSpPr/>
          <p:nvPr/>
        </p:nvSpPr>
        <p:spPr>
          <a:xfrm>
            <a:off x="9917010" y="2573342"/>
            <a:ext cx="1307767" cy="5402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Loosen criterion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1D90DED-F06A-494D-8677-65E0E6840927}"/>
              </a:ext>
            </a:extLst>
          </p:cNvPr>
          <p:cNvSpPr/>
          <p:nvPr/>
        </p:nvSpPr>
        <p:spPr>
          <a:xfrm>
            <a:off x="3985660" y="2451733"/>
            <a:ext cx="4185339" cy="7769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group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(starting from the goal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search for one satisfying the criterion</a:t>
            </a:r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D433F4A4-6E24-4502-91E9-1582DFD62CDA}"/>
              </a:ext>
            </a:extLst>
          </p:cNvPr>
          <p:cNvCxnSpPr>
            <a:cxnSpLocks/>
            <a:stCxn id="104" idx="3"/>
            <a:endCxn id="189" idx="3"/>
          </p:cNvCxnSpPr>
          <p:nvPr/>
        </p:nvCxnSpPr>
        <p:spPr>
          <a:xfrm flipH="1" flipV="1">
            <a:off x="6165842" y="2123717"/>
            <a:ext cx="5058935" cy="719751"/>
          </a:xfrm>
          <a:prstGeom prst="bentConnector3">
            <a:avLst>
              <a:gd name="adj1" fmla="val -4519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7F714B57-9A21-4232-AABE-5F1ACF0E5E52}"/>
              </a:ext>
            </a:extLst>
          </p:cNvPr>
          <p:cNvSpPr/>
          <p:nvPr/>
        </p:nvSpPr>
        <p:spPr>
          <a:xfrm>
            <a:off x="8081981" y="2481869"/>
            <a:ext cx="19240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found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F2A46E-B199-45D0-8365-584B98C67882}"/>
              </a:ext>
            </a:extLst>
          </p:cNvPr>
          <p:cNvCxnSpPr>
            <a:cxnSpLocks/>
            <a:stCxn id="20" idx="2"/>
            <a:endCxn id="257" idx="0"/>
          </p:cNvCxnSpPr>
          <p:nvPr/>
        </p:nvCxnSpPr>
        <p:spPr>
          <a:xfrm>
            <a:off x="6078329" y="1822636"/>
            <a:ext cx="1" cy="629097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436469A-143A-4E8C-B2F9-111C23B23B8B}"/>
              </a:ext>
            </a:extLst>
          </p:cNvPr>
          <p:cNvSpPr/>
          <p:nvPr/>
        </p:nvSpPr>
        <p:spPr>
          <a:xfrm>
            <a:off x="6015657" y="2034593"/>
            <a:ext cx="150185" cy="17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B17787CA-12AF-4470-852B-ED87B12AAC96}"/>
              </a:ext>
            </a:extLst>
          </p:cNvPr>
          <p:cNvCxnSpPr>
            <a:cxnSpLocks/>
            <a:stCxn id="257" idx="3"/>
            <a:endCxn id="104" idx="1"/>
          </p:cNvCxnSpPr>
          <p:nvPr/>
        </p:nvCxnSpPr>
        <p:spPr>
          <a:xfrm>
            <a:off x="8170999" y="2840210"/>
            <a:ext cx="1746011" cy="3258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29A90E3-5335-4FD9-A11C-CAB8EA55A9E1}"/>
              </a:ext>
            </a:extLst>
          </p:cNvPr>
          <p:cNvSpPr/>
          <p:nvPr/>
        </p:nvSpPr>
        <p:spPr>
          <a:xfrm>
            <a:off x="8142653" y="1471337"/>
            <a:ext cx="3310724" cy="5265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l-G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allocation context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DF7B3AD-F90E-4639-A73B-BA4681D9A21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Stream Allocation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Vanilla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38E57A-E3A1-43A4-AEA1-1D48FF3D237D}"/>
              </a:ext>
            </a:extLst>
          </p:cNvPr>
          <p:cNvSpPr/>
          <p:nvPr/>
        </p:nvSpPr>
        <p:spPr>
          <a:xfrm>
            <a:off x="2572994" y="2429868"/>
            <a:ext cx="1329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ECC4176-BD32-4AE0-ACB8-22FE00D02DFE}"/>
              </a:ext>
            </a:extLst>
          </p:cNvPr>
          <p:cNvSpPr/>
          <p:nvPr/>
        </p:nvSpPr>
        <p:spPr>
          <a:xfrm>
            <a:off x="10945624" y="3173766"/>
            <a:ext cx="1089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possible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1AB41E-7EDE-4E6C-A3BF-75974D66A359}"/>
              </a:ext>
            </a:extLst>
          </p:cNvPr>
          <p:cNvSpPr txBox="1"/>
          <p:nvPr/>
        </p:nvSpPr>
        <p:spPr>
          <a:xfrm>
            <a:off x="1604758" y="2608081"/>
            <a:ext cx="9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72FE40E-4294-4102-A762-1E27BC55C579}"/>
              </a:ext>
            </a:extLst>
          </p:cNvPr>
          <p:cNvSpPr txBox="1"/>
          <p:nvPr/>
        </p:nvSpPr>
        <p:spPr>
          <a:xfrm>
            <a:off x="10098621" y="3510438"/>
            <a:ext cx="9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7DBB1432-B995-432C-AE7B-3C91B1A28C89}"/>
              </a:ext>
            </a:extLst>
          </p:cNvPr>
          <p:cNvSpPr/>
          <p:nvPr/>
        </p:nvSpPr>
        <p:spPr>
          <a:xfrm>
            <a:off x="3689751" y="4591314"/>
            <a:ext cx="4651812" cy="1220167"/>
          </a:xfrm>
          <a:prstGeom prst="roundRect">
            <a:avLst>
              <a:gd name="adj" fmla="val 161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56A92555-3F4C-4F30-9297-8ECAA88EA953}"/>
              </a:ext>
            </a:extLst>
          </p:cNvPr>
          <p:cNvSpPr/>
          <p:nvPr/>
        </p:nvSpPr>
        <p:spPr>
          <a:xfrm>
            <a:off x="3689751" y="5348826"/>
            <a:ext cx="4651812" cy="462656"/>
          </a:xfrm>
          <a:prstGeom prst="roundRect">
            <a:avLst>
              <a:gd name="adj" fmla="val 307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271" name="Table 270">
            <a:extLst>
              <a:ext uri="{FF2B5EF4-FFF2-40B4-BE49-F238E27FC236}">
                <a16:creationId xmlns:a16="http://schemas.microsoft.com/office/drawing/2014/main" id="{6D0C8BE6-6948-4A19-ADDC-0ACC97AD7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7923"/>
              </p:ext>
            </p:extLst>
          </p:nvPr>
        </p:nvGraphicFramePr>
        <p:xfrm>
          <a:off x="3689751" y="4589165"/>
          <a:ext cx="4651812" cy="1222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5491">
                  <a:extLst>
                    <a:ext uri="{9D8B030D-6E8A-4147-A177-3AD203B41FA5}">
                      <a16:colId xmlns:a16="http://schemas.microsoft.com/office/drawing/2014/main" val="3440964350"/>
                    </a:ext>
                  </a:extLst>
                </a:gridCol>
                <a:gridCol w="4036321">
                  <a:extLst>
                    <a:ext uri="{9D8B030D-6E8A-4147-A177-3AD203B41FA5}">
                      <a16:colId xmlns:a16="http://schemas.microsoft.com/office/drawing/2014/main" val="4240177593"/>
                    </a:ext>
                  </a:extLst>
                </a:gridCol>
              </a:tblGrid>
              <a:tr h="305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l-G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 for</a:t>
                      </a:r>
                      <a:r>
                        <a:rPr lang="el-G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l-G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125384"/>
                  </a:ext>
                </a:extLst>
              </a:tr>
              <a:tr h="305579"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blocks satisfy the request</a:t>
                      </a:r>
                      <a:endParaRPr lang="el-G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46839"/>
                  </a:ext>
                </a:extLst>
              </a:tr>
              <a:tr h="305579"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Enough blocks to satisfy the request</a:t>
                      </a:r>
                      <a:endParaRPr lang="el-G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15120"/>
                  </a:ext>
                </a:extLst>
              </a:tr>
              <a:tr h="305579"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l-G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254419"/>
                  </a:ext>
                </a:extLst>
              </a:tr>
            </a:tbl>
          </a:graphicData>
        </a:graphic>
      </p:graphicFrame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26AB74BE-4355-42EA-87DE-FF1EAC09022F}"/>
              </a:ext>
            </a:extLst>
          </p:cNvPr>
          <p:cNvSpPr/>
          <p:nvPr/>
        </p:nvSpPr>
        <p:spPr>
          <a:xfrm>
            <a:off x="3689751" y="4591256"/>
            <a:ext cx="4651812" cy="1220167"/>
          </a:xfrm>
          <a:prstGeom prst="roundRect">
            <a:avLst>
              <a:gd name="adj" fmla="val 1529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1625763-1174-44D5-82E7-BF76DC12FAB3}"/>
              </a:ext>
            </a:extLst>
          </p:cNvPr>
          <p:cNvSpPr/>
          <p:nvPr/>
        </p:nvSpPr>
        <p:spPr>
          <a:xfrm>
            <a:off x="3618313" y="4111235"/>
            <a:ext cx="2397343" cy="38269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 categories</a:t>
            </a:r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B0C983-B8D9-484F-BD87-4575BBB53657}"/>
              </a:ext>
            </a:extLst>
          </p:cNvPr>
          <p:cNvCxnSpPr>
            <a:cxnSpLocks/>
          </p:cNvCxnSpPr>
          <p:nvPr/>
        </p:nvCxnSpPr>
        <p:spPr>
          <a:xfrm>
            <a:off x="8605606" y="4589165"/>
            <a:ext cx="0" cy="1222258"/>
          </a:xfrm>
          <a:prstGeom prst="straightConnector1">
            <a:avLst/>
          </a:prstGeom>
          <a:ln w="28575" cap="flat">
            <a:solidFill>
              <a:srgbClr val="ED7D3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4F362B-7A72-4B44-A53A-FC40AE85E03D}"/>
              </a:ext>
            </a:extLst>
          </p:cNvPr>
          <p:cNvSpPr/>
          <p:nvPr/>
        </p:nvSpPr>
        <p:spPr>
          <a:xfrm>
            <a:off x="8876135" y="4857832"/>
            <a:ext cx="267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strict criterion</a:t>
            </a:r>
            <a:endParaRPr lang="el-GR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optimal allocation</a:t>
            </a:r>
            <a:endParaRPr lang="el-GR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4B9B79-E55F-4993-844B-D7BB603F51A7}"/>
              </a:ext>
            </a:extLst>
          </p:cNvPr>
          <p:cNvGrpSpPr/>
          <p:nvPr/>
        </p:nvGrpSpPr>
        <p:grpSpPr>
          <a:xfrm>
            <a:off x="10762468" y="3228055"/>
            <a:ext cx="184526" cy="189840"/>
            <a:chOff x="1374746" y="2636147"/>
            <a:chExt cx="235627" cy="2132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1660CD-1281-457B-920D-3C5E24454A16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31" name="Graphic 30" descr="Close">
              <a:extLst>
                <a:ext uri="{FF2B5EF4-FFF2-40B4-BE49-F238E27FC236}">
                  <a16:creationId xmlns:a16="http://schemas.microsoft.com/office/drawing/2014/main" id="{DC15406B-3FF1-4C9B-971D-3E05426BF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FF4860-E893-4C2F-8636-48186D57A9F5}"/>
              </a:ext>
            </a:extLst>
          </p:cNvPr>
          <p:cNvGrpSpPr/>
          <p:nvPr/>
        </p:nvGrpSpPr>
        <p:grpSpPr>
          <a:xfrm>
            <a:off x="2714357" y="2481869"/>
            <a:ext cx="196124" cy="189840"/>
            <a:chOff x="3484350" y="2933923"/>
            <a:chExt cx="235627" cy="213208"/>
          </a:xfrm>
        </p:grpSpPr>
        <p:pic>
          <p:nvPicPr>
            <p:cNvPr id="33" name="Graphic 32" descr="Checkmark">
              <a:extLst>
                <a:ext uri="{FF2B5EF4-FFF2-40B4-BE49-F238E27FC236}">
                  <a16:creationId xmlns:a16="http://schemas.microsoft.com/office/drawing/2014/main" id="{0721C76E-BCEB-4F55-9C01-43264938F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93D242-3DFF-4E16-B445-DC8FAA732B12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A00A82-2E9C-41D5-82BD-AFA0C04AF03E}"/>
              </a:ext>
            </a:extLst>
          </p:cNvPr>
          <p:cNvGrpSpPr/>
          <p:nvPr/>
        </p:nvGrpSpPr>
        <p:grpSpPr>
          <a:xfrm>
            <a:off x="8315530" y="2530114"/>
            <a:ext cx="184526" cy="189840"/>
            <a:chOff x="1374746" y="2636147"/>
            <a:chExt cx="235627" cy="2132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97EDFB-2643-4C8E-A78C-68B40893D01C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37" name="Graphic 36" descr="Close">
              <a:extLst>
                <a:ext uri="{FF2B5EF4-FFF2-40B4-BE49-F238E27FC236}">
                  <a16:creationId xmlns:a16="http://schemas.microsoft.com/office/drawing/2014/main" id="{06CBADAE-3890-4568-B795-78646213C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4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E0CAE3-A0A6-4E3C-BE8E-CEC8C95C05C2}"/>
              </a:ext>
            </a:extLst>
          </p:cNvPr>
          <p:cNvGrpSpPr/>
          <p:nvPr/>
        </p:nvGrpSpPr>
        <p:grpSpPr>
          <a:xfrm>
            <a:off x="5794320" y="5296884"/>
            <a:ext cx="150975" cy="146138"/>
            <a:chOff x="3484350" y="2933923"/>
            <a:chExt cx="235627" cy="213208"/>
          </a:xfrm>
        </p:grpSpPr>
        <p:pic>
          <p:nvPicPr>
            <p:cNvPr id="128" name="Graphic 127" descr="Checkmark">
              <a:extLst>
                <a:ext uri="{FF2B5EF4-FFF2-40B4-BE49-F238E27FC236}">
                  <a16:creationId xmlns:a16="http://schemas.microsoft.com/office/drawing/2014/main" id="{F11B8A7C-0145-4982-9C79-FC345200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A23C775-E525-4D35-869E-D736095BE904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9FB9D4C-4BCB-47F5-A918-4CCE76C7470E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10570894" y="3113593"/>
            <a:ext cx="0" cy="463310"/>
          </a:xfrm>
          <a:prstGeom prst="straightConnector1">
            <a:avLst/>
          </a:prstGeom>
          <a:ln w="28575" cap="flat">
            <a:solidFill>
              <a:schemeClr val="tx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F7AD692-5A7B-403D-8B4A-96BC31054D93}"/>
              </a:ext>
            </a:extLst>
          </p:cNvPr>
          <p:cNvCxnSpPr>
            <a:cxnSpLocks/>
            <a:stCxn id="257" idx="1"/>
          </p:cNvCxnSpPr>
          <p:nvPr/>
        </p:nvCxnSpPr>
        <p:spPr>
          <a:xfrm flipH="1">
            <a:off x="2403963" y="2840210"/>
            <a:ext cx="1581697" cy="3258"/>
          </a:xfrm>
          <a:prstGeom prst="straightConnector1">
            <a:avLst/>
          </a:prstGeom>
          <a:ln w="28575" cap="flat">
            <a:solidFill>
              <a:schemeClr val="tx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9D3AB90-D2D0-4537-81E5-D92D4222C6C4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4277853" y="4572706"/>
            <a:ext cx="2" cy="1670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A2DCC88-60A5-4B84-9F59-C961D3EE7397}"/>
              </a:ext>
            </a:extLst>
          </p:cNvPr>
          <p:cNvSpPr/>
          <p:nvPr/>
        </p:nvSpPr>
        <p:spPr>
          <a:xfrm>
            <a:off x="8142653" y="878658"/>
            <a:ext cx="3310725" cy="4491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ext4_mb_regular_allocator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7B57D-30DD-4D63-BC83-2453F9BAFA0B}"/>
              </a:ext>
            </a:extLst>
          </p:cNvPr>
          <p:cNvSpPr/>
          <p:nvPr/>
        </p:nvSpPr>
        <p:spPr>
          <a:xfrm>
            <a:off x="4497666" y="816837"/>
            <a:ext cx="3161326" cy="1005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allocation goal 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l-G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Criterion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0F2CD4-291D-4486-BB98-FDBA7253A708}"/>
              </a:ext>
            </a:extLst>
          </p:cNvPr>
          <p:cNvSpPr/>
          <p:nvPr/>
        </p:nvSpPr>
        <p:spPr>
          <a:xfrm>
            <a:off x="9917010" y="2573342"/>
            <a:ext cx="1307767" cy="5402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Loosen criterion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1D90DED-F06A-494D-8677-65E0E6840927}"/>
              </a:ext>
            </a:extLst>
          </p:cNvPr>
          <p:cNvSpPr/>
          <p:nvPr/>
        </p:nvSpPr>
        <p:spPr>
          <a:xfrm>
            <a:off x="3985660" y="2451733"/>
            <a:ext cx="4185339" cy="7769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group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(starting from the goal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search for one satisfying the criterion</a:t>
            </a:r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D433F4A4-6E24-4502-91E9-1582DFD62CDA}"/>
              </a:ext>
            </a:extLst>
          </p:cNvPr>
          <p:cNvCxnSpPr>
            <a:cxnSpLocks/>
            <a:stCxn id="104" idx="3"/>
            <a:endCxn id="189" idx="3"/>
          </p:cNvCxnSpPr>
          <p:nvPr/>
        </p:nvCxnSpPr>
        <p:spPr>
          <a:xfrm flipH="1" flipV="1">
            <a:off x="6165842" y="2123717"/>
            <a:ext cx="5058935" cy="719751"/>
          </a:xfrm>
          <a:prstGeom prst="bentConnector3">
            <a:avLst>
              <a:gd name="adj1" fmla="val -4519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F2A46E-B199-45D0-8365-584B98C67882}"/>
              </a:ext>
            </a:extLst>
          </p:cNvPr>
          <p:cNvCxnSpPr>
            <a:cxnSpLocks/>
            <a:stCxn id="20" idx="2"/>
            <a:endCxn id="257" idx="0"/>
          </p:cNvCxnSpPr>
          <p:nvPr/>
        </p:nvCxnSpPr>
        <p:spPr>
          <a:xfrm>
            <a:off x="6078329" y="1822636"/>
            <a:ext cx="1" cy="629097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436469A-143A-4E8C-B2F9-111C23B23B8B}"/>
              </a:ext>
            </a:extLst>
          </p:cNvPr>
          <p:cNvSpPr/>
          <p:nvPr/>
        </p:nvSpPr>
        <p:spPr>
          <a:xfrm>
            <a:off x="6015657" y="2034593"/>
            <a:ext cx="150185" cy="17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B17787CA-12AF-4470-852B-ED87B12AAC96}"/>
              </a:ext>
            </a:extLst>
          </p:cNvPr>
          <p:cNvCxnSpPr>
            <a:cxnSpLocks/>
            <a:stCxn id="257" idx="3"/>
            <a:endCxn id="104" idx="1"/>
          </p:cNvCxnSpPr>
          <p:nvPr/>
        </p:nvCxnSpPr>
        <p:spPr>
          <a:xfrm>
            <a:off x="8170999" y="2840210"/>
            <a:ext cx="1746011" cy="3258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29A90E3-5335-4FD9-A11C-CAB8EA55A9E1}"/>
              </a:ext>
            </a:extLst>
          </p:cNvPr>
          <p:cNvSpPr/>
          <p:nvPr/>
        </p:nvSpPr>
        <p:spPr>
          <a:xfrm>
            <a:off x="8142653" y="1471337"/>
            <a:ext cx="3310724" cy="5265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l-G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allocation context</a:t>
            </a:r>
            <a:b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DF7B3AD-F90E-4639-A73B-BA4681D9A21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Stream Allocation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Vanilla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94C988-A08E-4A10-BDEC-E989F7E7AE1D}"/>
              </a:ext>
            </a:extLst>
          </p:cNvPr>
          <p:cNvSpPr/>
          <p:nvPr/>
        </p:nvSpPr>
        <p:spPr>
          <a:xfrm>
            <a:off x="1035068" y="6250110"/>
            <a:ext cx="10137752" cy="2857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0A417-AEBD-406E-ACAE-7673D4BE3B31}"/>
              </a:ext>
            </a:extLst>
          </p:cNvPr>
          <p:cNvSpPr txBox="1"/>
          <p:nvPr/>
        </p:nvSpPr>
        <p:spPr>
          <a:xfrm>
            <a:off x="907639" y="6535860"/>
            <a:ext cx="10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18358C-E3E6-4F17-9E45-46C6D4850265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80091-4E3D-4740-8CBC-41AAC4D59D8A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D7269B8-C6E9-49D8-999A-F6966E1BDC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5067" y="6243580"/>
          <a:ext cx="10137744" cy="2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18">
                  <a:extLst>
                    <a:ext uri="{9D8B030D-6E8A-4147-A177-3AD203B41FA5}">
                      <a16:colId xmlns:a16="http://schemas.microsoft.com/office/drawing/2014/main" val="316538109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4151157455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3059593492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987890666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1614762700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2342660436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637561705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2366707383"/>
                    </a:ext>
                  </a:extLst>
                </a:gridCol>
              </a:tblGrid>
              <a:tr h="292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0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1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2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3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4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5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6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7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8841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605CE597-5548-46B6-8AD6-408378BC6968}"/>
              </a:ext>
            </a:extLst>
          </p:cNvPr>
          <p:cNvSpPr/>
          <p:nvPr/>
        </p:nvSpPr>
        <p:spPr>
          <a:xfrm>
            <a:off x="85785" y="5604891"/>
            <a:ext cx="949282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Groups</a:t>
            </a:r>
            <a:endParaRPr lang="el-GR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144E701C-953C-4044-89F6-6B5F136A8C7D}"/>
              </a:ext>
            </a:extLst>
          </p:cNvPr>
          <p:cNvCxnSpPr>
            <a:cxnSpLocks/>
            <a:stCxn id="77" idx="2"/>
            <a:endCxn id="76" idx="1"/>
          </p:cNvCxnSpPr>
          <p:nvPr/>
        </p:nvCxnSpPr>
        <p:spPr>
          <a:xfrm rot="16200000" flipH="1">
            <a:off x="636164" y="5990817"/>
            <a:ext cx="323164" cy="474641"/>
          </a:xfrm>
          <a:prstGeom prst="curvedConnector2">
            <a:avLst/>
          </a:prstGeom>
          <a:ln w="2286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B7FED44-A560-4D29-9B67-CDAB9F931E7A}"/>
              </a:ext>
            </a:extLst>
          </p:cNvPr>
          <p:cNvSpPr/>
          <p:nvPr/>
        </p:nvSpPr>
        <p:spPr>
          <a:xfrm>
            <a:off x="4163506" y="4344013"/>
            <a:ext cx="228693" cy="2286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17A1CD-56B2-49D2-BE98-FEA819DB60D7}"/>
              </a:ext>
            </a:extLst>
          </p:cNvPr>
          <p:cNvSpPr txBox="1"/>
          <p:nvPr/>
        </p:nvSpPr>
        <p:spPr>
          <a:xfrm>
            <a:off x="3767748" y="3964816"/>
            <a:ext cx="102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3AAEF77-18DC-4DB6-9D00-74CE356DC6D3}"/>
              </a:ext>
            </a:extLst>
          </p:cNvPr>
          <p:cNvCxnSpPr>
            <a:cxnSpLocks/>
          </p:cNvCxnSpPr>
          <p:nvPr/>
        </p:nvCxnSpPr>
        <p:spPr>
          <a:xfrm flipV="1">
            <a:off x="6095995" y="3918877"/>
            <a:ext cx="0" cy="293912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537B0A-5776-4474-A999-F921DA8B8794}"/>
              </a:ext>
            </a:extLst>
          </p:cNvPr>
          <p:cNvSpPr/>
          <p:nvPr/>
        </p:nvSpPr>
        <p:spPr>
          <a:xfrm>
            <a:off x="1566084" y="4833936"/>
            <a:ext cx="173796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D91FAC-D9CC-4565-9BF4-5CF4E153239A}"/>
              </a:ext>
            </a:extLst>
          </p:cNvPr>
          <p:cNvGrpSpPr/>
          <p:nvPr/>
        </p:nvGrpSpPr>
        <p:grpSpPr>
          <a:xfrm>
            <a:off x="4392199" y="4215486"/>
            <a:ext cx="1254730" cy="2028096"/>
            <a:chOff x="4392199" y="4215486"/>
            <a:chExt cx="1254730" cy="202809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E2B5C21-E64D-4F71-BE9D-22038DB0AED3}"/>
                </a:ext>
              </a:extLst>
            </p:cNvPr>
            <p:cNvGrpSpPr/>
            <p:nvPr/>
          </p:nvGrpSpPr>
          <p:grpSpPr>
            <a:xfrm>
              <a:off x="4832193" y="4215486"/>
              <a:ext cx="150041" cy="154362"/>
              <a:chOff x="1374746" y="2636147"/>
              <a:chExt cx="235627" cy="21320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6C8F4E-E136-4884-B5FC-C05D30740724}"/>
                  </a:ext>
                </a:extLst>
              </p:cNvPr>
              <p:cNvSpPr/>
              <p:nvPr/>
            </p:nvSpPr>
            <p:spPr>
              <a:xfrm>
                <a:off x="1374746" y="2636147"/>
                <a:ext cx="235627" cy="2132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99" name="Graphic 98" descr="Close">
                <a:extLst>
                  <a:ext uri="{FF2B5EF4-FFF2-40B4-BE49-F238E27FC236}">
                    <a16:creationId xmlns:a16="http://schemas.microsoft.com/office/drawing/2014/main" id="{259208DF-3CC4-4CC9-999A-BB8B79644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1925" y="2664309"/>
                <a:ext cx="179519" cy="156699"/>
              </a:xfrm>
              <a:prstGeom prst="rect">
                <a:avLst/>
              </a:prstGeom>
            </p:spPr>
          </p:pic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47B565A8-F548-4CB9-8286-FCDC0D893158}"/>
                </a:ext>
              </a:extLst>
            </p:cNvPr>
            <p:cNvGrpSpPr/>
            <p:nvPr/>
          </p:nvGrpSpPr>
          <p:grpSpPr>
            <a:xfrm>
              <a:off x="4392199" y="4344013"/>
              <a:ext cx="1254730" cy="1899569"/>
              <a:chOff x="4392199" y="4344013"/>
              <a:chExt cx="1254730" cy="189956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FB171C-0985-47CD-8D20-9A72214AA28B}"/>
                  </a:ext>
                </a:extLst>
              </p:cNvPr>
              <p:cNvCxnSpPr>
                <a:cxnSpLocks/>
                <a:endCxn id="105" idx="4"/>
              </p:cNvCxnSpPr>
              <p:nvPr/>
            </p:nvCxnSpPr>
            <p:spPr>
              <a:xfrm flipV="1">
                <a:off x="5531219" y="4572706"/>
                <a:ext cx="1364" cy="167087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28A8E92-943B-40F3-A3F2-7D477E75FB38}"/>
                  </a:ext>
                </a:extLst>
              </p:cNvPr>
              <p:cNvSpPr/>
              <p:nvPr/>
            </p:nvSpPr>
            <p:spPr>
              <a:xfrm>
                <a:off x="5418236" y="4344013"/>
                <a:ext cx="228693" cy="2286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endParaRPr lang="el-GR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6E48C6D-3D4A-44EB-8A25-74182A6163A9}"/>
                  </a:ext>
                </a:extLst>
              </p:cNvPr>
              <p:cNvCxnSpPr>
                <a:cxnSpLocks/>
                <a:stCxn id="86" idx="6"/>
                <a:endCxn id="105" idx="2"/>
              </p:cNvCxnSpPr>
              <p:nvPr/>
            </p:nvCxnSpPr>
            <p:spPr>
              <a:xfrm>
                <a:off x="4392199" y="4458360"/>
                <a:ext cx="102603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B1D82B-6388-4290-B46F-E57A8D30DDF8}"/>
              </a:ext>
            </a:extLst>
          </p:cNvPr>
          <p:cNvGrpSpPr/>
          <p:nvPr/>
        </p:nvGrpSpPr>
        <p:grpSpPr>
          <a:xfrm>
            <a:off x="5646929" y="4215337"/>
            <a:ext cx="1271576" cy="2028245"/>
            <a:chOff x="5646929" y="4215337"/>
            <a:chExt cx="1271576" cy="202824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934684F-016B-4CE4-87EC-E37665A97512}"/>
                </a:ext>
              </a:extLst>
            </p:cNvPr>
            <p:cNvSpPr/>
            <p:nvPr/>
          </p:nvSpPr>
          <p:spPr>
            <a:xfrm>
              <a:off x="5842784" y="4215337"/>
              <a:ext cx="150041" cy="154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03" name="Graphic 102" descr="Close">
              <a:extLst>
                <a:ext uri="{FF2B5EF4-FFF2-40B4-BE49-F238E27FC236}">
                  <a16:creationId xmlns:a16="http://schemas.microsoft.com/office/drawing/2014/main" id="{836D35F6-1FB6-468E-B64C-52D1717F5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0091" y="4235726"/>
              <a:ext cx="114313" cy="113450"/>
            </a:xfrm>
            <a:prstGeom prst="rect">
              <a:avLst/>
            </a:prstGeom>
          </p:spPr>
        </p:pic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A48E716-7973-4DDC-A5D2-99D8FC42329D}"/>
                </a:ext>
              </a:extLst>
            </p:cNvPr>
            <p:cNvGrpSpPr/>
            <p:nvPr/>
          </p:nvGrpSpPr>
          <p:grpSpPr>
            <a:xfrm>
              <a:off x="5646929" y="4344703"/>
              <a:ext cx="1271576" cy="1898879"/>
              <a:chOff x="5646929" y="4344703"/>
              <a:chExt cx="1271576" cy="1898879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259D16B-1204-456D-87E1-98322667A503}"/>
                  </a:ext>
                </a:extLst>
              </p:cNvPr>
              <p:cNvCxnSpPr>
                <a:cxnSpLocks/>
                <a:stCxn id="105" idx="6"/>
                <a:endCxn id="112" idx="2"/>
              </p:cNvCxnSpPr>
              <p:nvPr/>
            </p:nvCxnSpPr>
            <p:spPr>
              <a:xfrm>
                <a:off x="5646929" y="4458360"/>
                <a:ext cx="1042883" cy="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8A0E935-7EFB-4FD7-A596-6E66888F7C06}"/>
                  </a:ext>
                </a:extLst>
              </p:cNvPr>
              <p:cNvCxnSpPr>
                <a:cxnSpLocks/>
                <a:endCxn id="112" idx="4"/>
              </p:cNvCxnSpPr>
              <p:nvPr/>
            </p:nvCxnSpPr>
            <p:spPr>
              <a:xfrm flipH="1" flipV="1">
                <a:off x="6804159" y="4573396"/>
                <a:ext cx="2880" cy="167018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F6D27CA-5A14-4FDD-8743-377F935887EE}"/>
                  </a:ext>
                </a:extLst>
              </p:cNvPr>
              <p:cNvSpPr/>
              <p:nvPr/>
            </p:nvSpPr>
            <p:spPr>
              <a:xfrm>
                <a:off x="6689812" y="4344703"/>
                <a:ext cx="228693" cy="2286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endParaRPr lang="el-GR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98F6C7-F36B-4C53-9FAF-0686F7D47EB1}"/>
              </a:ext>
            </a:extLst>
          </p:cNvPr>
          <p:cNvGrpSpPr/>
          <p:nvPr/>
        </p:nvGrpSpPr>
        <p:grpSpPr>
          <a:xfrm>
            <a:off x="1566083" y="4215337"/>
            <a:ext cx="9627123" cy="2034773"/>
            <a:chOff x="1566083" y="4215337"/>
            <a:chExt cx="9627123" cy="20347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412668E-77DF-4650-A905-2DCD1744EDB0}"/>
                </a:ext>
              </a:extLst>
            </p:cNvPr>
            <p:cNvSpPr/>
            <p:nvPr/>
          </p:nvSpPr>
          <p:spPr>
            <a:xfrm>
              <a:off x="2303435" y="5131711"/>
              <a:ext cx="150041" cy="154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6916932-36BF-4DC1-870E-EF24D51AECFD}"/>
                </a:ext>
              </a:extLst>
            </p:cNvPr>
            <p:cNvGrpSpPr/>
            <p:nvPr/>
          </p:nvGrpSpPr>
          <p:grpSpPr>
            <a:xfrm>
              <a:off x="1566083" y="4215337"/>
              <a:ext cx="9627123" cy="2034773"/>
              <a:chOff x="1566083" y="4215337"/>
              <a:chExt cx="9627123" cy="203477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7A27909-BE4E-4C83-98C7-57194882B4DC}"/>
                  </a:ext>
                </a:extLst>
              </p:cNvPr>
              <p:cNvSpPr/>
              <p:nvPr/>
            </p:nvSpPr>
            <p:spPr>
              <a:xfrm>
                <a:off x="7367260" y="4215337"/>
                <a:ext cx="150041" cy="1543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618FE3E-49FE-40FB-BF62-80520AD84BA2}"/>
                  </a:ext>
                </a:extLst>
              </p:cNvPr>
              <p:cNvGrpSpPr/>
              <p:nvPr/>
            </p:nvGrpSpPr>
            <p:grpSpPr>
              <a:xfrm>
                <a:off x="1566083" y="4215728"/>
                <a:ext cx="9627123" cy="2034382"/>
                <a:chOff x="1566083" y="4215728"/>
                <a:chExt cx="9627123" cy="2034382"/>
              </a:xfrm>
            </p:grpSpPr>
            <p:pic>
              <p:nvPicPr>
                <p:cNvPr id="121" name="Graphic 120" descr="Close">
                  <a:extLst>
                    <a:ext uri="{FF2B5EF4-FFF2-40B4-BE49-F238E27FC236}">
                      <a16:creationId xmlns:a16="http://schemas.microsoft.com/office/drawing/2014/main" id="{C9D57DE2-ACF3-4262-84B0-ADA035D758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742" y="5152100"/>
                  <a:ext cx="114313" cy="113450"/>
                </a:xfrm>
                <a:prstGeom prst="rect">
                  <a:avLst/>
                </a:prstGeom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9774042-D6F0-4389-A6BC-54A415254712}"/>
                    </a:ext>
                  </a:extLst>
                </p:cNvPr>
                <p:cNvGrpSpPr/>
                <p:nvPr/>
              </p:nvGrpSpPr>
              <p:grpSpPr>
                <a:xfrm>
                  <a:off x="1566083" y="4215728"/>
                  <a:ext cx="9627123" cy="2034382"/>
                  <a:chOff x="1566083" y="4215728"/>
                  <a:chExt cx="9627123" cy="2034382"/>
                </a:xfrm>
              </p:grpSpPr>
              <p:pic>
                <p:nvPicPr>
                  <p:cNvPr id="107" name="Graphic 106" descr="Close">
                    <a:extLst>
                      <a:ext uri="{FF2B5EF4-FFF2-40B4-BE49-F238E27FC236}">
                        <a16:creationId xmlns:a16="http://schemas.microsoft.com/office/drawing/2014/main" id="{25DDA675-28AC-4866-A403-53B8389072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567" y="4235726"/>
                    <a:ext cx="114313" cy="113450"/>
                  </a:xfrm>
                  <a:prstGeom prst="rect">
                    <a:avLst/>
                  </a:prstGeom>
                </p:spPr>
              </p:pic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FB75DAC2-61D2-4AC2-8BFF-B6F1C97E469A}"/>
                      </a:ext>
                    </a:extLst>
                  </p:cNvPr>
                  <p:cNvGrpSpPr/>
                  <p:nvPr/>
                </p:nvGrpSpPr>
                <p:grpSpPr>
                  <a:xfrm>
                    <a:off x="1566083" y="4215728"/>
                    <a:ext cx="9627123" cy="2034382"/>
                    <a:chOff x="1566083" y="4215728"/>
                    <a:chExt cx="9627123" cy="2034382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90D97FE3-E027-48F3-83AF-0C8B8FD2B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43165" y="4627434"/>
                      <a:ext cx="150041" cy="1543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 dirty="0"/>
                    </a:p>
                  </p:txBody>
                </p:sp>
                <p:pic>
                  <p:nvPicPr>
                    <p:cNvPr id="118" name="Graphic 117" descr="Close">
                      <a:extLst>
                        <a:ext uri="{FF2B5EF4-FFF2-40B4-BE49-F238E27FC236}">
                          <a16:creationId xmlns:a16="http://schemas.microsoft.com/office/drawing/2014/main" id="{A324E9D0-4743-47C3-B036-0576A03493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60472" y="4647823"/>
                      <a:ext cx="114313" cy="1134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95DC882B-73A1-4BF2-8E69-032B833E6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75488" y="4215728"/>
                      <a:ext cx="150041" cy="1543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 dirty="0"/>
                    </a:p>
                  </p:txBody>
                </p:sp>
                <p:pic>
                  <p:nvPicPr>
                    <p:cNvPr id="114" name="Graphic 113" descr="Close">
                      <a:extLst>
                        <a:ext uri="{FF2B5EF4-FFF2-40B4-BE49-F238E27FC236}">
                          <a16:creationId xmlns:a16="http://schemas.microsoft.com/office/drawing/2014/main" id="{CE28D6C8-22A3-4CBF-A8B2-B39F8535EA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92795" y="4236117"/>
                      <a:ext cx="114313" cy="1134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CE929F6-9789-4C0F-942C-269CB1B84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410" y="4215861"/>
                      <a:ext cx="150041" cy="1543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 dirty="0"/>
                    </a:p>
                  </p:txBody>
                </p:sp>
                <p:pic>
                  <p:nvPicPr>
                    <p:cNvPr id="110" name="Graphic 109" descr="Close">
                      <a:extLst>
                        <a:ext uri="{FF2B5EF4-FFF2-40B4-BE49-F238E27FC236}">
                          <a16:creationId xmlns:a16="http://schemas.microsoft.com/office/drawing/2014/main" id="{CC2DE1E8-F0C4-4714-9671-C920532AAC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50717" y="4236250"/>
                      <a:ext cx="114313" cy="11345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1" name="Connector: Curved 10">
                      <a:extLst>
                        <a:ext uri="{FF2B5EF4-FFF2-40B4-BE49-F238E27FC236}">
                          <a16:creationId xmlns:a16="http://schemas.microsoft.com/office/drawing/2014/main" id="{6FB06167-2373-4B86-92B8-89896626891B}"/>
                        </a:ext>
                      </a:extLst>
                    </p:cNvPr>
                    <p:cNvCxnSpPr>
                      <a:cxnSpLocks/>
                      <a:stCxn id="176" idx="1"/>
                      <a:endCxn id="150" idx="2"/>
                    </p:cNvCxnSpPr>
                    <p:nvPr/>
                  </p:nvCxnSpPr>
                  <p:spPr>
                    <a:xfrm rot="10800000" flipH="1" flipV="1">
                      <a:off x="1566083" y="4902199"/>
                      <a:ext cx="40021" cy="469366"/>
                    </a:xfrm>
                    <a:prstGeom prst="curvedConnector3">
                      <a:avLst>
                        <a:gd name="adj1" fmla="val -571200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8D4AF543-2D6E-4B33-854D-7956D2094ABE}"/>
                        </a:ext>
                      </a:extLst>
                    </p:cNvPr>
                    <p:cNvCxnSpPr>
                      <a:cxnSpLocks/>
                      <a:endCxn id="117" idx="4"/>
                    </p:cNvCxnSpPr>
                    <p:nvPr/>
                  </p:nvCxnSpPr>
                  <p:spPr>
                    <a:xfrm flipH="1" flipV="1">
                      <a:off x="10610440" y="4573396"/>
                      <a:ext cx="2880" cy="167018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0F5ADC8B-F7E6-4F3D-9BB1-66649C8BC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6093" y="4344703"/>
                      <a:ext cx="228693" cy="22869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p:txBody>
                </p: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60E051B1-A1E1-4B49-AB8E-B6954C5BD9DD}"/>
                        </a:ext>
                      </a:extLst>
                    </p:cNvPr>
                    <p:cNvCxnSpPr>
                      <a:cxnSpLocks/>
                      <a:endCxn id="137" idx="4"/>
                    </p:cNvCxnSpPr>
                    <p:nvPr/>
                  </p:nvCxnSpPr>
                  <p:spPr>
                    <a:xfrm flipH="1" flipV="1">
                      <a:off x="8076553" y="4573394"/>
                      <a:ext cx="2880" cy="167018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0A2A8B3C-D5EA-4C63-8F56-097AA2424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2206" y="4344701"/>
                      <a:ext cx="228693" cy="22869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p:txBody>
                </p: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5059599-38C6-47E4-979C-8AA5676B8502}"/>
                        </a:ext>
                      </a:extLst>
                    </p:cNvPr>
                    <p:cNvCxnSpPr>
                      <a:cxnSpLocks/>
                      <a:endCxn id="139" idx="4"/>
                    </p:cNvCxnSpPr>
                    <p:nvPr/>
                  </p:nvCxnSpPr>
                  <p:spPr>
                    <a:xfrm flipH="1" flipV="1">
                      <a:off x="9346553" y="4566864"/>
                      <a:ext cx="2880" cy="167018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2707834A-0CFE-4C6A-8F2E-803A9538D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2206" y="4338171"/>
                      <a:ext cx="228693" cy="22869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p:txBody>
                </p: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7D24BBF5-52DD-4254-B8AF-5A6490E34DA4}"/>
                        </a:ext>
                      </a:extLst>
                    </p:cNvPr>
                    <p:cNvCxnSpPr>
                      <a:cxnSpLocks/>
                      <a:stCxn id="112" idx="6"/>
                      <a:endCxn id="137" idx="2"/>
                    </p:cNvCxnSpPr>
                    <p:nvPr/>
                  </p:nvCxnSpPr>
                  <p:spPr>
                    <a:xfrm flipV="1">
                      <a:off x="6918505" y="4459048"/>
                      <a:ext cx="1043701" cy="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8A6F0F6E-1AAF-4781-943E-06EE21F9E064}"/>
                        </a:ext>
                      </a:extLst>
                    </p:cNvPr>
                    <p:cNvCxnSpPr>
                      <a:cxnSpLocks/>
                      <a:stCxn id="137" idx="6"/>
                      <a:endCxn id="139" idx="2"/>
                    </p:cNvCxnSpPr>
                    <p:nvPr/>
                  </p:nvCxnSpPr>
                  <p:spPr>
                    <a:xfrm flipV="1">
                      <a:off x="8190899" y="4452518"/>
                      <a:ext cx="1041307" cy="653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Arrow Connector 145">
                      <a:extLst>
                        <a:ext uri="{FF2B5EF4-FFF2-40B4-BE49-F238E27FC236}">
                          <a16:creationId xmlns:a16="http://schemas.microsoft.com/office/drawing/2014/main" id="{10BACA2D-0CEB-4DCF-96C7-6ACC6F39FDFF}"/>
                        </a:ext>
                      </a:extLst>
                    </p:cNvPr>
                    <p:cNvCxnSpPr>
                      <a:cxnSpLocks/>
                      <a:stCxn id="139" idx="6"/>
                      <a:endCxn id="117" idx="2"/>
                    </p:cNvCxnSpPr>
                    <p:nvPr/>
                  </p:nvCxnSpPr>
                  <p:spPr>
                    <a:xfrm>
                      <a:off x="9460899" y="4452518"/>
                      <a:ext cx="1035194" cy="653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2BA0078F-87C7-4EC7-A54F-C8C7A061E7BF}"/>
                        </a:ext>
                      </a:extLst>
                    </p:cNvPr>
                    <p:cNvCxnSpPr>
                      <a:cxnSpLocks/>
                      <a:endCxn id="150" idx="4"/>
                    </p:cNvCxnSpPr>
                    <p:nvPr/>
                  </p:nvCxnSpPr>
                  <p:spPr>
                    <a:xfrm flipV="1">
                      <a:off x="1720452" y="5485911"/>
                      <a:ext cx="0" cy="764199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6A91568C-45EA-4218-8623-FD917CFB2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6105" y="5257218"/>
                      <a:ext cx="228693" cy="22869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p:txBody>
                </p:sp>
                <p:cxnSp>
                  <p:nvCxnSpPr>
                    <p:cNvPr id="175" name="Straight Arrow Connector 174">
                      <a:extLst>
                        <a:ext uri="{FF2B5EF4-FFF2-40B4-BE49-F238E27FC236}">
                          <a16:creationId xmlns:a16="http://schemas.microsoft.com/office/drawing/2014/main" id="{9E47CCB3-75B7-47DC-8C64-3814FEE988DD}"/>
                        </a:ext>
                      </a:extLst>
                    </p:cNvPr>
                    <p:cNvCxnSpPr>
                      <a:cxnSpLocks/>
                      <a:stCxn id="176" idx="1"/>
                      <a:endCxn id="187" idx="3"/>
                    </p:cNvCxnSpPr>
                    <p:nvPr/>
                  </p:nvCxnSpPr>
                  <p:spPr>
                    <a:xfrm>
                      <a:off x="1566084" y="4902199"/>
                      <a:ext cx="9118313" cy="1587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Connector: Curved 183">
                      <a:extLst>
                        <a:ext uri="{FF2B5EF4-FFF2-40B4-BE49-F238E27FC236}">
                          <a16:creationId xmlns:a16="http://schemas.microsoft.com/office/drawing/2014/main" id="{F38A0D6A-40DF-4AAE-B4C4-F4DDC090C857}"/>
                        </a:ext>
                      </a:extLst>
                    </p:cNvPr>
                    <p:cNvCxnSpPr>
                      <a:cxnSpLocks/>
                      <a:stCxn id="117" idx="6"/>
                      <a:endCxn id="187" idx="3"/>
                    </p:cNvCxnSpPr>
                    <p:nvPr/>
                  </p:nvCxnSpPr>
                  <p:spPr>
                    <a:xfrm flipH="1">
                      <a:off x="10684397" y="4459050"/>
                      <a:ext cx="40389" cy="444736"/>
                    </a:xfrm>
                    <a:prstGeom prst="curvedConnector3">
                      <a:avLst>
                        <a:gd name="adj1" fmla="val -565996"/>
                      </a:avLst>
                    </a:prstGeom>
                    <a:ln w="190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BF09A130-C4B8-4132-8CF5-43D1208DA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10601" y="4835523"/>
                      <a:ext cx="173796" cy="1365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50BC9E9F-9C78-47B2-9618-673467DD64B1}"/>
                        </a:ext>
                      </a:extLst>
                    </p:cNvPr>
                    <p:cNvCxnSpPr>
                      <a:cxnSpLocks/>
                      <a:endCxn id="198" idx="4"/>
                    </p:cNvCxnSpPr>
                    <p:nvPr/>
                  </p:nvCxnSpPr>
                  <p:spPr>
                    <a:xfrm flipV="1">
                      <a:off x="3012315" y="5481875"/>
                      <a:ext cx="0" cy="755175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3B2B11C1-9B7E-42B8-A4C9-43DCAE949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968" y="5253182"/>
                      <a:ext cx="228693" cy="22869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p:txBody>
                </p:sp>
                <p:cxnSp>
                  <p:nvCxnSpPr>
                    <p:cNvPr id="200" name="Straight Arrow Connector 199">
                      <a:extLst>
                        <a:ext uri="{FF2B5EF4-FFF2-40B4-BE49-F238E27FC236}">
                          <a16:creationId xmlns:a16="http://schemas.microsoft.com/office/drawing/2014/main" id="{CDF3686C-5FBF-47B1-9D1B-49DAA3D3AF5C}"/>
                        </a:ext>
                      </a:extLst>
                    </p:cNvPr>
                    <p:cNvCxnSpPr>
                      <a:cxnSpLocks/>
                      <a:stCxn id="150" idx="6"/>
                    </p:cNvCxnSpPr>
                    <p:nvPr/>
                  </p:nvCxnSpPr>
                  <p:spPr>
                    <a:xfrm>
                      <a:off x="1834798" y="5371565"/>
                      <a:ext cx="1048984" cy="249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CB9562-61C2-4A1B-A207-7CEC42A463AA}"/>
              </a:ext>
            </a:extLst>
          </p:cNvPr>
          <p:cNvGrpSpPr/>
          <p:nvPr/>
        </p:nvGrpSpPr>
        <p:grpSpPr>
          <a:xfrm>
            <a:off x="1982464" y="3881416"/>
            <a:ext cx="2409702" cy="1606991"/>
            <a:chOff x="1982464" y="3881416"/>
            <a:chExt cx="2409702" cy="160699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A0520DE-29E0-410D-A61B-342D49A6E0E0}"/>
                </a:ext>
              </a:extLst>
            </p:cNvPr>
            <p:cNvSpPr/>
            <p:nvPr/>
          </p:nvSpPr>
          <p:spPr>
            <a:xfrm>
              <a:off x="3278637" y="5131271"/>
              <a:ext cx="150041" cy="154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23" name="Graphic 122" descr="Close">
              <a:extLst>
                <a:ext uri="{FF2B5EF4-FFF2-40B4-BE49-F238E27FC236}">
                  <a16:creationId xmlns:a16="http://schemas.microsoft.com/office/drawing/2014/main" id="{E919268D-6E57-4618-8EE3-F29E6DB1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5944" y="5151660"/>
              <a:ext cx="114313" cy="113450"/>
            </a:xfrm>
            <a:prstGeom prst="rect">
              <a:avLst/>
            </a:prstGeom>
          </p:spPr>
        </p:pic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A9AE0A8-EA3E-4AE5-86FF-3AD0AD789376}"/>
                </a:ext>
              </a:extLst>
            </p:cNvPr>
            <p:cNvGrpSpPr/>
            <p:nvPr/>
          </p:nvGrpSpPr>
          <p:grpSpPr>
            <a:xfrm>
              <a:off x="1982464" y="3881416"/>
              <a:ext cx="2409702" cy="1606991"/>
              <a:chOff x="1982464" y="3881416"/>
              <a:chExt cx="2409702" cy="1606991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8E4DDB4-D189-4AE3-839F-088F19D6CF5D}"/>
                  </a:ext>
                </a:extLst>
              </p:cNvPr>
              <p:cNvSpPr/>
              <p:nvPr/>
            </p:nvSpPr>
            <p:spPr>
              <a:xfrm>
                <a:off x="4163473" y="5259714"/>
                <a:ext cx="228693" cy="2286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endParaRPr lang="el-GR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F16DBDF0-8166-4CFB-8CC2-EA103CEC53D6}"/>
                  </a:ext>
                </a:extLst>
              </p:cNvPr>
              <p:cNvCxnSpPr>
                <a:cxnSpLocks/>
                <a:stCxn id="198" idx="6"/>
                <a:endCxn id="204" idx="2"/>
              </p:cNvCxnSpPr>
              <p:nvPr/>
            </p:nvCxnSpPr>
            <p:spPr>
              <a:xfrm>
                <a:off x="3126661" y="5367529"/>
                <a:ext cx="1036812" cy="65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94FCCB-BA2B-4A52-8687-D9E39EFE41A2}"/>
                  </a:ext>
                </a:extLst>
              </p:cNvPr>
              <p:cNvSpPr txBox="1"/>
              <p:nvPr/>
            </p:nvSpPr>
            <p:spPr>
              <a:xfrm>
                <a:off x="1982464" y="3881416"/>
                <a:ext cx="1181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Loosen Criterion</a:t>
                </a:r>
                <a:endParaRPr lang="el-G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7B07D944-7744-4043-B4C5-1526E921F1ED}"/>
                  </a:ext>
                </a:extLst>
              </p:cNvPr>
              <p:cNvCxnSpPr>
                <a:cxnSpLocks/>
                <a:stCxn id="203" idx="2"/>
                <a:endCxn id="220" idx="0"/>
              </p:cNvCxnSpPr>
              <p:nvPr/>
            </p:nvCxnSpPr>
            <p:spPr>
              <a:xfrm rot="16200000" flipH="1">
                <a:off x="2744320" y="4295149"/>
                <a:ext cx="833074" cy="1175157"/>
              </a:xfrm>
              <a:prstGeom prst="bentConnector3">
                <a:avLst>
                  <a:gd name="adj1" fmla="val 32850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90A38E6-0123-40F8-9501-9FBB3F810D54}"/>
                  </a:ext>
                </a:extLst>
              </p:cNvPr>
              <p:cNvSpPr/>
              <p:nvPr/>
            </p:nvSpPr>
            <p:spPr>
              <a:xfrm>
                <a:off x="3661538" y="5299265"/>
                <a:ext cx="173796" cy="136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B586B7-856C-4050-84CE-B16221AFD4A9}"/>
              </a:ext>
            </a:extLst>
          </p:cNvPr>
          <p:cNvGrpSpPr/>
          <p:nvPr/>
        </p:nvGrpSpPr>
        <p:grpSpPr>
          <a:xfrm>
            <a:off x="4392166" y="5131271"/>
            <a:ext cx="1266312" cy="357906"/>
            <a:chOff x="4392166" y="5131271"/>
            <a:chExt cx="1266312" cy="357906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9F9DA59-2F94-4FC8-A687-EBAA2E4D16EA}"/>
                </a:ext>
              </a:extLst>
            </p:cNvPr>
            <p:cNvSpPr/>
            <p:nvPr/>
          </p:nvSpPr>
          <p:spPr>
            <a:xfrm>
              <a:off x="4849558" y="5131271"/>
              <a:ext cx="150041" cy="154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26" name="Graphic 125" descr="Close">
              <a:extLst>
                <a:ext uri="{FF2B5EF4-FFF2-40B4-BE49-F238E27FC236}">
                  <a16:creationId xmlns:a16="http://schemas.microsoft.com/office/drawing/2014/main" id="{AE200C60-2FF7-442D-BBD1-6BF157B8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6865" y="5151660"/>
              <a:ext cx="114313" cy="113450"/>
            </a:xfrm>
            <a:prstGeom prst="rect">
              <a:avLst/>
            </a:prstGeom>
          </p:spPr>
        </p:pic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9633255-7291-491E-94A1-E731C809D69C}"/>
                </a:ext>
              </a:extLst>
            </p:cNvPr>
            <p:cNvGrpSpPr/>
            <p:nvPr/>
          </p:nvGrpSpPr>
          <p:grpSpPr>
            <a:xfrm>
              <a:off x="4392166" y="5260484"/>
              <a:ext cx="1266312" cy="228693"/>
              <a:chOff x="4392166" y="5260484"/>
              <a:chExt cx="1266312" cy="228693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3E2B40E-F5D9-484A-8E19-F5D8EEBDC095}"/>
                  </a:ext>
                </a:extLst>
              </p:cNvPr>
              <p:cNvSpPr/>
              <p:nvPr/>
            </p:nvSpPr>
            <p:spPr>
              <a:xfrm>
                <a:off x="5429785" y="5260484"/>
                <a:ext cx="228693" cy="2286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endParaRPr lang="el-GR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B07C3A18-69EF-4560-AEBE-050D4FB64C07}"/>
                  </a:ext>
                </a:extLst>
              </p:cNvPr>
              <p:cNvCxnSpPr>
                <a:cxnSpLocks/>
                <a:stCxn id="204" idx="6"/>
                <a:endCxn id="214" idx="2"/>
              </p:cNvCxnSpPr>
              <p:nvPr/>
            </p:nvCxnSpPr>
            <p:spPr>
              <a:xfrm>
                <a:off x="4392166" y="5374061"/>
                <a:ext cx="1037619" cy="7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1A1AB41E-7EDE-4E6C-A3BF-75974D66A359}"/>
              </a:ext>
            </a:extLst>
          </p:cNvPr>
          <p:cNvSpPr txBox="1"/>
          <p:nvPr/>
        </p:nvSpPr>
        <p:spPr>
          <a:xfrm>
            <a:off x="1604758" y="2608081"/>
            <a:ext cx="9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72FE40E-4294-4102-A762-1E27BC55C579}"/>
              </a:ext>
            </a:extLst>
          </p:cNvPr>
          <p:cNvSpPr txBox="1"/>
          <p:nvPr/>
        </p:nvSpPr>
        <p:spPr>
          <a:xfrm>
            <a:off x="10098621" y="3510438"/>
            <a:ext cx="9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EA5A28-38F3-4893-B00E-4B729A9DFB5C}"/>
              </a:ext>
            </a:extLst>
          </p:cNvPr>
          <p:cNvSpPr/>
          <p:nvPr/>
        </p:nvSpPr>
        <p:spPr>
          <a:xfrm>
            <a:off x="8081981" y="2481869"/>
            <a:ext cx="19240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found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B548B7-C65E-447B-A767-440EC5241A77}"/>
              </a:ext>
            </a:extLst>
          </p:cNvPr>
          <p:cNvSpPr/>
          <p:nvPr/>
        </p:nvSpPr>
        <p:spPr>
          <a:xfrm>
            <a:off x="2572994" y="2429868"/>
            <a:ext cx="1329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8CFBD2-4A63-4B02-90EB-1D063CF42934}"/>
              </a:ext>
            </a:extLst>
          </p:cNvPr>
          <p:cNvSpPr/>
          <p:nvPr/>
        </p:nvSpPr>
        <p:spPr>
          <a:xfrm>
            <a:off x="10945624" y="3173766"/>
            <a:ext cx="1089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possible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2677B-0FC6-4AC5-BA66-A97FDFDD4382}"/>
              </a:ext>
            </a:extLst>
          </p:cNvPr>
          <p:cNvGrpSpPr/>
          <p:nvPr/>
        </p:nvGrpSpPr>
        <p:grpSpPr>
          <a:xfrm>
            <a:off x="10762468" y="3228055"/>
            <a:ext cx="184526" cy="189840"/>
            <a:chOff x="1374746" y="2636147"/>
            <a:chExt cx="235627" cy="21320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6083599-79D5-4472-9DC2-C8DA176058B8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84" name="Graphic 83" descr="Close">
              <a:extLst>
                <a:ext uri="{FF2B5EF4-FFF2-40B4-BE49-F238E27FC236}">
                  <a16:creationId xmlns:a16="http://schemas.microsoft.com/office/drawing/2014/main" id="{F2AE075D-FB24-4A31-9B0F-3946C6E99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D3E282-8585-4367-873C-8FB4DD6778F6}"/>
              </a:ext>
            </a:extLst>
          </p:cNvPr>
          <p:cNvGrpSpPr/>
          <p:nvPr/>
        </p:nvGrpSpPr>
        <p:grpSpPr>
          <a:xfrm>
            <a:off x="2714357" y="2481869"/>
            <a:ext cx="196124" cy="189840"/>
            <a:chOff x="3484350" y="2933923"/>
            <a:chExt cx="235627" cy="213208"/>
          </a:xfrm>
        </p:grpSpPr>
        <p:pic>
          <p:nvPicPr>
            <p:cNvPr id="87" name="Graphic 86" descr="Checkmark">
              <a:extLst>
                <a:ext uri="{FF2B5EF4-FFF2-40B4-BE49-F238E27FC236}">
                  <a16:creationId xmlns:a16="http://schemas.microsoft.com/office/drawing/2014/main" id="{430F83E0-0F47-45DB-89EA-51ED01A5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E974914-5E92-48B2-8066-C39AA34B0782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80DF24-090B-4B94-A1EB-18601ADF6FD9}"/>
              </a:ext>
            </a:extLst>
          </p:cNvPr>
          <p:cNvGrpSpPr/>
          <p:nvPr/>
        </p:nvGrpSpPr>
        <p:grpSpPr>
          <a:xfrm>
            <a:off x="8315530" y="2530114"/>
            <a:ext cx="184526" cy="189840"/>
            <a:chOff x="1374746" y="2636147"/>
            <a:chExt cx="235627" cy="21320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7768DB4-C04D-4BB5-A8BA-DE1791A7212F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96" name="Graphic 95" descr="Close">
              <a:extLst>
                <a:ext uri="{FF2B5EF4-FFF2-40B4-BE49-F238E27FC236}">
                  <a16:creationId xmlns:a16="http://schemas.microsoft.com/office/drawing/2014/main" id="{BE41E800-58C3-4C16-9BE1-090CC6BDD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5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493889-C4E1-4947-BBEB-A2200BDA584D}"/>
              </a:ext>
            </a:extLst>
          </p:cNvPr>
          <p:cNvGrpSpPr/>
          <p:nvPr/>
        </p:nvGrpSpPr>
        <p:grpSpPr>
          <a:xfrm>
            <a:off x="4392199" y="4215486"/>
            <a:ext cx="1254730" cy="2028096"/>
            <a:chOff x="4392199" y="4215486"/>
            <a:chExt cx="1254730" cy="202809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72AB54-899B-438F-8840-191E92C60331}"/>
                </a:ext>
              </a:extLst>
            </p:cNvPr>
            <p:cNvGrpSpPr/>
            <p:nvPr/>
          </p:nvGrpSpPr>
          <p:grpSpPr>
            <a:xfrm>
              <a:off x="4392199" y="4344013"/>
              <a:ext cx="1254730" cy="1899569"/>
              <a:chOff x="4392199" y="4344013"/>
              <a:chExt cx="1254730" cy="1899569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FB171C-0985-47CD-8D20-9A72214AA28B}"/>
                  </a:ext>
                </a:extLst>
              </p:cNvPr>
              <p:cNvCxnSpPr>
                <a:cxnSpLocks/>
                <a:endCxn id="105" idx="4"/>
              </p:cNvCxnSpPr>
              <p:nvPr/>
            </p:nvCxnSpPr>
            <p:spPr>
              <a:xfrm flipV="1">
                <a:off x="5531219" y="4572706"/>
                <a:ext cx="1364" cy="167087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28A8E92-943B-40F3-A3F2-7D477E75FB38}"/>
                  </a:ext>
                </a:extLst>
              </p:cNvPr>
              <p:cNvSpPr/>
              <p:nvPr/>
            </p:nvSpPr>
            <p:spPr>
              <a:xfrm>
                <a:off x="5418236" y="4344013"/>
                <a:ext cx="228693" cy="2286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endParaRPr lang="el-GR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6E48C6D-3D4A-44EB-8A25-74182A6163A9}"/>
                  </a:ext>
                </a:extLst>
              </p:cNvPr>
              <p:cNvCxnSpPr>
                <a:cxnSpLocks/>
                <a:stCxn id="86" idx="6"/>
                <a:endCxn id="105" idx="2"/>
              </p:cNvCxnSpPr>
              <p:nvPr/>
            </p:nvCxnSpPr>
            <p:spPr>
              <a:xfrm>
                <a:off x="4392199" y="4458360"/>
                <a:ext cx="102603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37F9AEC-B7A1-4F4D-A420-1248DBA1E645}"/>
                </a:ext>
              </a:extLst>
            </p:cNvPr>
            <p:cNvSpPr/>
            <p:nvPr/>
          </p:nvSpPr>
          <p:spPr>
            <a:xfrm>
              <a:off x="4832193" y="4215486"/>
              <a:ext cx="150041" cy="154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08" name="Graphic 107" descr="Close">
              <a:extLst>
                <a:ext uri="{FF2B5EF4-FFF2-40B4-BE49-F238E27FC236}">
                  <a16:creationId xmlns:a16="http://schemas.microsoft.com/office/drawing/2014/main" id="{C8F5E3BF-9560-460F-875B-84C6C3939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9500" y="4235875"/>
              <a:ext cx="114313" cy="113450"/>
            </a:xfrm>
            <a:prstGeom prst="rect">
              <a:avLst/>
            </a:prstGeom>
          </p:spPr>
        </p:pic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9D3AB90-D2D0-4537-81E5-D92D4222C6C4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4277853" y="4572706"/>
            <a:ext cx="2" cy="1670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DF7B3AD-F90E-4639-A73B-BA4681D9A21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Multiblock Allocator: Stream Allocation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ext4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94C988-A08E-4A10-BDEC-E989F7E7AE1D}"/>
              </a:ext>
            </a:extLst>
          </p:cNvPr>
          <p:cNvSpPr/>
          <p:nvPr/>
        </p:nvSpPr>
        <p:spPr>
          <a:xfrm>
            <a:off x="1035068" y="6250110"/>
            <a:ext cx="10137752" cy="2857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0A417-AEBD-406E-ACAE-7673D4BE3B31}"/>
              </a:ext>
            </a:extLst>
          </p:cNvPr>
          <p:cNvSpPr txBox="1"/>
          <p:nvPr/>
        </p:nvSpPr>
        <p:spPr>
          <a:xfrm>
            <a:off x="907639" y="6535860"/>
            <a:ext cx="10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18358C-E3E6-4F17-9E45-46C6D4850265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80091-4E3D-4740-8CBC-41AAC4D59D8A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D7269B8-C6E9-49D8-999A-F6966E1BDC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5067" y="6243580"/>
          <a:ext cx="10137744" cy="2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18">
                  <a:extLst>
                    <a:ext uri="{9D8B030D-6E8A-4147-A177-3AD203B41FA5}">
                      <a16:colId xmlns:a16="http://schemas.microsoft.com/office/drawing/2014/main" val="316538109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4151157455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3059593492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987890666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1614762700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2342660436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637561705"/>
                    </a:ext>
                  </a:extLst>
                </a:gridCol>
                <a:gridCol w="1267218">
                  <a:extLst>
                    <a:ext uri="{9D8B030D-6E8A-4147-A177-3AD203B41FA5}">
                      <a16:colId xmlns:a16="http://schemas.microsoft.com/office/drawing/2014/main" val="2366707383"/>
                    </a:ext>
                  </a:extLst>
                </a:gridCol>
              </a:tblGrid>
              <a:tr h="292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0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1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2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3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4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5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6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blk grp 7</a:t>
                      </a:r>
                      <a:endParaRPr lang="el-GR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8841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605CE597-5548-46B6-8AD6-408378BC6968}"/>
              </a:ext>
            </a:extLst>
          </p:cNvPr>
          <p:cNvSpPr/>
          <p:nvPr/>
        </p:nvSpPr>
        <p:spPr>
          <a:xfrm>
            <a:off x="85785" y="5604891"/>
            <a:ext cx="949282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Groups</a:t>
            </a:r>
            <a:endParaRPr lang="el-GR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144E701C-953C-4044-89F6-6B5F136A8C7D}"/>
              </a:ext>
            </a:extLst>
          </p:cNvPr>
          <p:cNvCxnSpPr>
            <a:cxnSpLocks/>
            <a:stCxn id="77" idx="2"/>
            <a:endCxn id="76" idx="1"/>
          </p:cNvCxnSpPr>
          <p:nvPr/>
        </p:nvCxnSpPr>
        <p:spPr>
          <a:xfrm rot="16200000" flipH="1">
            <a:off x="636164" y="5990817"/>
            <a:ext cx="323164" cy="474641"/>
          </a:xfrm>
          <a:prstGeom prst="curvedConnector2">
            <a:avLst/>
          </a:prstGeom>
          <a:ln w="2286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B7FED44-A560-4D29-9B67-CDAB9F931E7A}"/>
              </a:ext>
            </a:extLst>
          </p:cNvPr>
          <p:cNvSpPr/>
          <p:nvPr/>
        </p:nvSpPr>
        <p:spPr>
          <a:xfrm>
            <a:off x="4163506" y="4344013"/>
            <a:ext cx="228693" cy="2286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17A1CD-56B2-49D2-BE98-FEA819DB60D7}"/>
              </a:ext>
            </a:extLst>
          </p:cNvPr>
          <p:cNvSpPr txBox="1"/>
          <p:nvPr/>
        </p:nvSpPr>
        <p:spPr>
          <a:xfrm>
            <a:off x="3767748" y="3964816"/>
            <a:ext cx="102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3AAEF77-18DC-4DB6-9D00-74CE356DC6D3}"/>
              </a:ext>
            </a:extLst>
          </p:cNvPr>
          <p:cNvCxnSpPr>
            <a:cxnSpLocks/>
          </p:cNvCxnSpPr>
          <p:nvPr/>
        </p:nvCxnSpPr>
        <p:spPr>
          <a:xfrm flipV="1">
            <a:off x="6095995" y="3918877"/>
            <a:ext cx="0" cy="293912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537B0A-5776-4474-A999-F921DA8B8794}"/>
              </a:ext>
            </a:extLst>
          </p:cNvPr>
          <p:cNvSpPr/>
          <p:nvPr/>
        </p:nvSpPr>
        <p:spPr>
          <a:xfrm>
            <a:off x="1566084" y="4835525"/>
            <a:ext cx="173796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F09A130-C4B8-4132-8CF5-43D1208DAD89}"/>
              </a:ext>
            </a:extLst>
          </p:cNvPr>
          <p:cNvSpPr/>
          <p:nvPr/>
        </p:nvSpPr>
        <p:spPr>
          <a:xfrm>
            <a:off x="5436951" y="4836318"/>
            <a:ext cx="173796" cy="13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29AB99-E44C-4101-BBD7-44A44F5B93A2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10570894" y="3113593"/>
            <a:ext cx="0" cy="463310"/>
          </a:xfrm>
          <a:prstGeom prst="straightConnector1">
            <a:avLst/>
          </a:prstGeom>
          <a:ln w="28575" cap="flat">
            <a:solidFill>
              <a:schemeClr val="tx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87CC05-4050-4B9B-8785-41432CAD6A1C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2403963" y="2840210"/>
            <a:ext cx="1581697" cy="3258"/>
          </a:xfrm>
          <a:prstGeom prst="straightConnector1">
            <a:avLst/>
          </a:prstGeom>
          <a:ln w="28575" cap="flat">
            <a:solidFill>
              <a:schemeClr val="tx1"/>
            </a:solidFill>
            <a:prstDash val="solid"/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ED44F9C8-7216-4250-A9F1-BB8EED8D47BD}"/>
              </a:ext>
            </a:extLst>
          </p:cNvPr>
          <p:cNvSpPr/>
          <p:nvPr/>
        </p:nvSpPr>
        <p:spPr>
          <a:xfrm>
            <a:off x="8142653" y="878658"/>
            <a:ext cx="3310725" cy="4491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ext4_mb_regular_allocator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8E0E78D-0E0F-4776-8285-16D94787E821}"/>
              </a:ext>
            </a:extLst>
          </p:cNvPr>
          <p:cNvSpPr/>
          <p:nvPr/>
        </p:nvSpPr>
        <p:spPr>
          <a:xfrm>
            <a:off x="4497666" y="816837"/>
            <a:ext cx="3161326" cy="10057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allocation goal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the given node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l-G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l-G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Criterion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5B1470-A072-4388-9665-457060573F7F}"/>
              </a:ext>
            </a:extLst>
          </p:cNvPr>
          <p:cNvSpPr/>
          <p:nvPr/>
        </p:nvSpPr>
        <p:spPr>
          <a:xfrm>
            <a:off x="9917010" y="2573342"/>
            <a:ext cx="1307767" cy="5402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Loosen criterion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5D0CB8-B4DB-4712-B319-4CE36AF3C981}"/>
              </a:ext>
            </a:extLst>
          </p:cNvPr>
          <p:cNvSpPr/>
          <p:nvPr/>
        </p:nvSpPr>
        <p:spPr>
          <a:xfrm>
            <a:off x="3985660" y="2451733"/>
            <a:ext cx="4185339" cy="77695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group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the given node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(starting from the goal</a:t>
            </a:r>
            <a:r>
              <a:rPr lang="el-G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search for one satisfying the criterion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757364C-B5DD-41D3-A03F-AA57E4525BC8}"/>
              </a:ext>
            </a:extLst>
          </p:cNvPr>
          <p:cNvCxnSpPr>
            <a:cxnSpLocks/>
            <a:stCxn id="83" idx="3"/>
            <a:endCxn id="92" idx="3"/>
          </p:cNvCxnSpPr>
          <p:nvPr/>
        </p:nvCxnSpPr>
        <p:spPr>
          <a:xfrm flipH="1" flipV="1">
            <a:off x="6165842" y="2123717"/>
            <a:ext cx="5058935" cy="719751"/>
          </a:xfrm>
          <a:prstGeom prst="bentConnector3">
            <a:avLst>
              <a:gd name="adj1" fmla="val -4519"/>
            </a:avLst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EB37AEB-7A79-48DA-8C7A-A54A17D84413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>
            <a:off x="6078329" y="1822636"/>
            <a:ext cx="1" cy="629097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0FDAFE9-1628-4512-97DC-BCE03954F4DD}"/>
              </a:ext>
            </a:extLst>
          </p:cNvPr>
          <p:cNvSpPr/>
          <p:nvPr/>
        </p:nvSpPr>
        <p:spPr>
          <a:xfrm>
            <a:off x="6015657" y="2034593"/>
            <a:ext cx="150185" cy="17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51DB4-41F0-4131-9A27-BCAAA9873799}"/>
              </a:ext>
            </a:extLst>
          </p:cNvPr>
          <p:cNvCxnSpPr>
            <a:cxnSpLocks/>
            <a:stCxn id="84" idx="3"/>
            <a:endCxn id="83" idx="1"/>
          </p:cNvCxnSpPr>
          <p:nvPr/>
        </p:nvCxnSpPr>
        <p:spPr>
          <a:xfrm>
            <a:off x="8170999" y="2840210"/>
            <a:ext cx="1746011" cy="3258"/>
          </a:xfrm>
          <a:prstGeom prst="straightConnector1">
            <a:avLst/>
          </a:prstGeom>
          <a:ln w="28575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8BD595C-A7EF-4C8A-A819-0D625D372BC9}"/>
              </a:ext>
            </a:extLst>
          </p:cNvPr>
          <p:cNvSpPr/>
          <p:nvPr/>
        </p:nvSpPr>
        <p:spPr>
          <a:xfrm>
            <a:off x="8142653" y="1471337"/>
            <a:ext cx="3310724" cy="5265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l-G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allocation context,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el-GR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1C9948-519D-4306-BB3E-A32174B7510A}"/>
              </a:ext>
            </a:extLst>
          </p:cNvPr>
          <p:cNvSpPr txBox="1"/>
          <p:nvPr/>
        </p:nvSpPr>
        <p:spPr>
          <a:xfrm>
            <a:off x="1604758" y="2608081"/>
            <a:ext cx="9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035770-B1D9-4157-B221-2BCA510E415E}"/>
              </a:ext>
            </a:extLst>
          </p:cNvPr>
          <p:cNvSpPr txBox="1"/>
          <p:nvPr/>
        </p:nvSpPr>
        <p:spPr>
          <a:xfrm>
            <a:off x="10098621" y="3510438"/>
            <a:ext cx="94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163A06-8461-47EB-AFF6-5DB919423B14}"/>
              </a:ext>
            </a:extLst>
          </p:cNvPr>
          <p:cNvSpPr/>
          <p:nvPr/>
        </p:nvSpPr>
        <p:spPr>
          <a:xfrm>
            <a:off x="8081981" y="2481869"/>
            <a:ext cx="19240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found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B2186D-8177-4CE8-9A76-E33575C10C14}"/>
              </a:ext>
            </a:extLst>
          </p:cNvPr>
          <p:cNvSpPr/>
          <p:nvPr/>
        </p:nvSpPr>
        <p:spPr>
          <a:xfrm>
            <a:off x="2572994" y="2429868"/>
            <a:ext cx="1329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BD1677-51C6-4159-AA39-83BB36282995}"/>
              </a:ext>
            </a:extLst>
          </p:cNvPr>
          <p:cNvSpPr/>
          <p:nvPr/>
        </p:nvSpPr>
        <p:spPr>
          <a:xfrm>
            <a:off x="10945624" y="3173766"/>
            <a:ext cx="1089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possible</a:t>
            </a:r>
            <a:endParaRPr lang="el-GR" alt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12B529-ECCA-437A-BBF7-D6900D379788}"/>
              </a:ext>
            </a:extLst>
          </p:cNvPr>
          <p:cNvGrpSpPr/>
          <p:nvPr/>
        </p:nvGrpSpPr>
        <p:grpSpPr>
          <a:xfrm>
            <a:off x="10762468" y="3228055"/>
            <a:ext cx="184526" cy="189840"/>
            <a:chOff x="1374746" y="2636147"/>
            <a:chExt cx="235627" cy="21320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40938F5-C912-4210-BED6-809A1F31F071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72" name="Graphic 71" descr="Close">
              <a:extLst>
                <a:ext uri="{FF2B5EF4-FFF2-40B4-BE49-F238E27FC236}">
                  <a16:creationId xmlns:a16="http://schemas.microsoft.com/office/drawing/2014/main" id="{D6A3B6AC-7BA3-4709-9C67-6EEFB13B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A97880-BDC2-4847-8704-B1616544D33C}"/>
              </a:ext>
            </a:extLst>
          </p:cNvPr>
          <p:cNvGrpSpPr/>
          <p:nvPr/>
        </p:nvGrpSpPr>
        <p:grpSpPr>
          <a:xfrm>
            <a:off x="2714357" y="2481869"/>
            <a:ext cx="196124" cy="189840"/>
            <a:chOff x="3484350" y="2933923"/>
            <a:chExt cx="235627" cy="213208"/>
          </a:xfrm>
        </p:grpSpPr>
        <p:pic>
          <p:nvPicPr>
            <p:cNvPr id="75" name="Graphic 74" descr="Checkmark">
              <a:extLst>
                <a:ext uri="{FF2B5EF4-FFF2-40B4-BE49-F238E27FC236}">
                  <a16:creationId xmlns:a16="http://schemas.microsoft.com/office/drawing/2014/main" id="{00A21520-F7BA-45FC-BB8C-C3B6F0FC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14249" y="2941634"/>
              <a:ext cx="175972" cy="1815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05D8D01-3B38-4BE8-8A03-B07BD17AFC39}"/>
                </a:ext>
              </a:extLst>
            </p:cNvPr>
            <p:cNvSpPr/>
            <p:nvPr/>
          </p:nvSpPr>
          <p:spPr>
            <a:xfrm>
              <a:off x="3484350" y="2933923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31DD601-AB02-4982-8428-6B67359F7768}"/>
              </a:ext>
            </a:extLst>
          </p:cNvPr>
          <p:cNvGrpSpPr/>
          <p:nvPr/>
        </p:nvGrpSpPr>
        <p:grpSpPr>
          <a:xfrm>
            <a:off x="8315530" y="2530114"/>
            <a:ext cx="184526" cy="189840"/>
            <a:chOff x="1374746" y="2636147"/>
            <a:chExt cx="235627" cy="21320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57888A4-13DF-4BA1-B294-DF204DEFA144}"/>
                </a:ext>
              </a:extLst>
            </p:cNvPr>
            <p:cNvSpPr/>
            <p:nvPr/>
          </p:nvSpPr>
          <p:spPr>
            <a:xfrm>
              <a:off x="1374746" y="2636147"/>
              <a:ext cx="235627" cy="213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06" name="Graphic 105" descr="Close">
              <a:extLst>
                <a:ext uri="{FF2B5EF4-FFF2-40B4-BE49-F238E27FC236}">
                  <a16:creationId xmlns:a16="http://schemas.microsoft.com/office/drawing/2014/main" id="{07AAAC37-F7D6-43E4-82A9-0FA74F0D2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25" y="2664309"/>
              <a:ext cx="179519" cy="15669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8F2082-E15C-4D04-B315-4A52F8DE299F}"/>
              </a:ext>
            </a:extLst>
          </p:cNvPr>
          <p:cNvGrpSpPr/>
          <p:nvPr/>
        </p:nvGrpSpPr>
        <p:grpSpPr>
          <a:xfrm>
            <a:off x="1566083" y="4215337"/>
            <a:ext cx="7520767" cy="2034773"/>
            <a:chOff x="1566083" y="4215337"/>
            <a:chExt cx="7520767" cy="20347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F41A9F-758F-41D4-90DB-53BB9F6C799C}"/>
                </a:ext>
              </a:extLst>
            </p:cNvPr>
            <p:cNvGrpSpPr/>
            <p:nvPr/>
          </p:nvGrpSpPr>
          <p:grpSpPr>
            <a:xfrm>
              <a:off x="1566083" y="4273241"/>
              <a:ext cx="7520767" cy="1976869"/>
              <a:chOff x="1566083" y="4273241"/>
              <a:chExt cx="7520767" cy="1976869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6FB06167-2373-4B86-92B8-89896626891B}"/>
                  </a:ext>
                </a:extLst>
              </p:cNvPr>
              <p:cNvCxnSpPr>
                <a:cxnSpLocks/>
                <a:stCxn id="176" idx="1"/>
                <a:endCxn id="150" idx="2"/>
              </p:cNvCxnSpPr>
              <p:nvPr/>
            </p:nvCxnSpPr>
            <p:spPr>
              <a:xfrm rot="10800000" flipH="1" flipV="1">
                <a:off x="1566083" y="4903787"/>
                <a:ext cx="40021" cy="467777"/>
              </a:xfrm>
              <a:prstGeom prst="curvedConnector3">
                <a:avLst>
                  <a:gd name="adj1" fmla="val -5712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BA0078F-87C7-4EC7-A54F-C8C7A061E7BF}"/>
                  </a:ext>
                </a:extLst>
              </p:cNvPr>
              <p:cNvCxnSpPr>
                <a:cxnSpLocks/>
                <a:endCxn id="150" idx="4"/>
              </p:cNvCxnSpPr>
              <p:nvPr/>
            </p:nvCxnSpPr>
            <p:spPr>
              <a:xfrm flipV="1">
                <a:off x="1720452" y="5485911"/>
                <a:ext cx="0" cy="76419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A91568C-45EA-4218-8623-FD917CFB23BB}"/>
                  </a:ext>
                </a:extLst>
              </p:cNvPr>
              <p:cNvSpPr/>
              <p:nvPr/>
            </p:nvSpPr>
            <p:spPr>
              <a:xfrm>
                <a:off x="1606105" y="5257218"/>
                <a:ext cx="228693" cy="22869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endParaRPr lang="el-GR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4" name="Connector: Curved 183">
                <a:extLst>
                  <a:ext uri="{FF2B5EF4-FFF2-40B4-BE49-F238E27FC236}">
                    <a16:creationId xmlns:a16="http://schemas.microsoft.com/office/drawing/2014/main" id="{F38A0D6A-40DF-4AAE-B4C4-F4DDC090C857}"/>
                  </a:ext>
                </a:extLst>
              </p:cNvPr>
              <p:cNvCxnSpPr>
                <a:cxnSpLocks/>
                <a:stCxn id="105" idx="6"/>
                <a:endCxn id="187" idx="3"/>
              </p:cNvCxnSpPr>
              <p:nvPr/>
            </p:nvCxnSpPr>
            <p:spPr>
              <a:xfrm flipH="1">
                <a:off x="5610747" y="4458360"/>
                <a:ext cx="36182" cy="446221"/>
              </a:xfrm>
              <a:prstGeom prst="curvedConnector3">
                <a:avLst>
                  <a:gd name="adj1" fmla="val -63180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FFCA319-D912-46C0-8A4E-5639F5547BFE}"/>
                  </a:ext>
                </a:extLst>
              </p:cNvPr>
              <p:cNvCxnSpPr>
                <a:cxnSpLocks/>
                <a:stCxn id="176" idx="1"/>
                <a:endCxn id="187" idx="3"/>
              </p:cNvCxnSpPr>
              <p:nvPr/>
            </p:nvCxnSpPr>
            <p:spPr>
              <a:xfrm>
                <a:off x="1566084" y="4903788"/>
                <a:ext cx="4044663" cy="7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8CBE7F-791D-4099-8C7B-0AECF0E585F3}"/>
                  </a:ext>
                </a:extLst>
              </p:cNvPr>
              <p:cNvSpPr txBox="1"/>
              <p:nvPr/>
            </p:nvSpPr>
            <p:spPr>
              <a:xfrm>
                <a:off x="6810884" y="4273241"/>
                <a:ext cx="22759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b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searching group of another node</a:t>
                </a:r>
                <a:endParaRPr lang="el-G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Straight Arrow Connector 218">
                <a:extLst>
                  <a:ext uri="{FF2B5EF4-FFF2-40B4-BE49-F238E27FC236}">
                    <a16:creationId xmlns:a16="http://schemas.microsoft.com/office/drawing/2014/main" id="{EBE4F066-4216-44B2-A7D4-BE33DA4397A7}"/>
                  </a:ext>
                </a:extLst>
              </p:cNvPr>
              <p:cNvCxnSpPr>
                <a:cxnSpLocks/>
                <a:stCxn id="102" idx="1"/>
              </p:cNvCxnSpPr>
              <p:nvPr/>
            </p:nvCxnSpPr>
            <p:spPr>
              <a:xfrm flipH="1">
                <a:off x="6248402" y="4688740"/>
                <a:ext cx="56248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1951BC-080B-4F26-A1E1-3E62B278C70A}"/>
                </a:ext>
              </a:extLst>
            </p:cNvPr>
            <p:cNvSpPr/>
            <p:nvPr/>
          </p:nvSpPr>
          <p:spPr>
            <a:xfrm>
              <a:off x="5842784" y="4215337"/>
              <a:ext cx="150041" cy="154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pic>
          <p:nvPicPr>
            <p:cNvPr id="110" name="Graphic 109" descr="Close">
              <a:extLst>
                <a:ext uri="{FF2B5EF4-FFF2-40B4-BE49-F238E27FC236}">
                  <a16:creationId xmlns:a16="http://schemas.microsoft.com/office/drawing/2014/main" id="{7508A668-6A11-495F-8BA3-30C03575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0091" y="4235726"/>
              <a:ext cx="114313" cy="1134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59CE1A-49A9-48EE-8C2D-7829905D67EE}"/>
              </a:ext>
            </a:extLst>
          </p:cNvPr>
          <p:cNvGrpSpPr/>
          <p:nvPr/>
        </p:nvGrpSpPr>
        <p:grpSpPr>
          <a:xfrm>
            <a:off x="1834798" y="3881416"/>
            <a:ext cx="4110497" cy="2355634"/>
            <a:chOff x="1834798" y="3881416"/>
            <a:chExt cx="4110497" cy="2355634"/>
          </a:xfrm>
        </p:grpSpPr>
        <p:cxnSp>
          <p:nvCxnSpPr>
            <p:cNvPr id="117" name="Straight Arrow Connector 218">
              <a:extLst>
                <a:ext uri="{FF2B5EF4-FFF2-40B4-BE49-F238E27FC236}">
                  <a16:creationId xmlns:a16="http://schemas.microsoft.com/office/drawing/2014/main" id="{3BD74A2F-4699-474B-9CCA-46C76DD3C0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44320" y="4295149"/>
              <a:ext cx="833074" cy="1175157"/>
            </a:xfrm>
            <a:prstGeom prst="bentConnector3">
              <a:avLst>
                <a:gd name="adj1" fmla="val 3285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24FA27-B76B-4193-8C35-F07A0FC84A7D}"/>
                </a:ext>
              </a:extLst>
            </p:cNvPr>
            <p:cNvGrpSpPr/>
            <p:nvPr/>
          </p:nvGrpSpPr>
          <p:grpSpPr>
            <a:xfrm>
              <a:off x="1834798" y="3881416"/>
              <a:ext cx="4110497" cy="2355634"/>
              <a:chOff x="1834798" y="3881416"/>
              <a:chExt cx="4110497" cy="235563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845B2E-C705-4427-A2C7-4AFE14467B4C}"/>
                  </a:ext>
                </a:extLst>
              </p:cNvPr>
              <p:cNvGrpSpPr/>
              <p:nvPr/>
            </p:nvGrpSpPr>
            <p:grpSpPr>
              <a:xfrm>
                <a:off x="1834798" y="3881416"/>
                <a:ext cx="3823680" cy="2355634"/>
                <a:chOff x="1834798" y="3881416"/>
                <a:chExt cx="3823680" cy="2355634"/>
              </a:xfrm>
            </p:grpSpPr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3894FCCB-BA2B-4A52-8687-D9E39EFE41A2}"/>
                    </a:ext>
                  </a:extLst>
                </p:cNvPr>
                <p:cNvSpPr txBox="1"/>
                <p:nvPr/>
              </p:nvSpPr>
              <p:spPr>
                <a:xfrm>
                  <a:off x="1982464" y="3881416"/>
                  <a:ext cx="118163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Loosen Criterion</a:t>
                  </a:r>
                  <a:endParaRPr lang="el-G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9FCA72A-D718-4D62-9CDD-0CBBBEF7BDBE}"/>
                    </a:ext>
                  </a:extLst>
                </p:cNvPr>
                <p:cNvGrpSpPr/>
                <p:nvPr/>
              </p:nvGrpSpPr>
              <p:grpSpPr>
                <a:xfrm>
                  <a:off x="1834798" y="5253182"/>
                  <a:ext cx="3823680" cy="983868"/>
                  <a:chOff x="1834798" y="5253182"/>
                  <a:chExt cx="3823680" cy="983868"/>
                </a:xfrm>
              </p:grpSpPr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50BC9E9F-9C78-47B2-9618-673467DD64B1}"/>
                      </a:ext>
                    </a:extLst>
                  </p:cNvPr>
                  <p:cNvCxnSpPr>
                    <a:cxnSpLocks/>
                    <a:endCxn id="198" idx="4"/>
                  </p:cNvCxnSpPr>
                  <p:nvPr/>
                </p:nvCxnSpPr>
                <p:spPr>
                  <a:xfrm flipV="1">
                    <a:off x="3012315" y="5481875"/>
                    <a:ext cx="0" cy="755175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3B2B11C1-9B7E-42B8-A4C9-43DCAE949EC9}"/>
                      </a:ext>
                    </a:extLst>
                  </p:cNvPr>
                  <p:cNvSpPr/>
                  <p:nvPr/>
                </p:nvSpPr>
                <p:spPr>
                  <a:xfrm>
                    <a:off x="2897968" y="5253182"/>
                    <a:ext cx="228693" cy="2286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</a:t>
                    </a:r>
                    <a:endParaRPr lang="el-GR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cxnSp>
                <p:nvCxnSpPr>
                  <p:cNvPr id="200" name="Straight Arrow Connector 199">
                    <a:extLst>
                      <a:ext uri="{FF2B5EF4-FFF2-40B4-BE49-F238E27FC236}">
                        <a16:creationId xmlns:a16="http://schemas.microsoft.com/office/drawing/2014/main" id="{CDF3686C-5FBF-47B1-9D1B-49DAA3D3AF5C}"/>
                      </a:ext>
                    </a:extLst>
                  </p:cNvPr>
                  <p:cNvCxnSpPr>
                    <a:cxnSpLocks/>
                    <a:stCxn id="150" idx="6"/>
                  </p:cNvCxnSpPr>
                  <p:nvPr/>
                </p:nvCxnSpPr>
                <p:spPr>
                  <a:xfrm>
                    <a:off x="1834798" y="5371565"/>
                    <a:ext cx="1048984" cy="249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8E4DDB4-D189-4AE3-839F-088F19D6CF5D}"/>
                      </a:ext>
                    </a:extLst>
                  </p:cNvPr>
                  <p:cNvSpPr/>
                  <p:nvPr/>
                </p:nvSpPr>
                <p:spPr>
                  <a:xfrm>
                    <a:off x="4163473" y="5259714"/>
                    <a:ext cx="228693" cy="2286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</a:t>
                    </a:r>
                    <a:endParaRPr lang="el-GR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cxnSp>
                <p:nvCxnSpPr>
                  <p:cNvPr id="210" name="Straight Arrow Connector 209">
                    <a:extLst>
                      <a:ext uri="{FF2B5EF4-FFF2-40B4-BE49-F238E27FC236}">
                        <a16:creationId xmlns:a16="http://schemas.microsoft.com/office/drawing/2014/main" id="{F16DBDF0-8166-4CFB-8CC2-EA103CEC53D6}"/>
                      </a:ext>
                    </a:extLst>
                  </p:cNvPr>
                  <p:cNvCxnSpPr>
                    <a:cxnSpLocks/>
                    <a:stCxn id="198" idx="6"/>
                    <a:endCxn id="204" idx="2"/>
                  </p:cNvCxnSpPr>
                  <p:nvPr/>
                </p:nvCxnSpPr>
                <p:spPr>
                  <a:xfrm>
                    <a:off x="3126661" y="5367529"/>
                    <a:ext cx="1036812" cy="65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>
                    <a:extLst>
                      <a:ext uri="{FF2B5EF4-FFF2-40B4-BE49-F238E27FC236}">
                        <a16:creationId xmlns:a16="http://schemas.microsoft.com/office/drawing/2014/main" id="{B07C3A18-69EF-4560-AEBE-050D4FB64C07}"/>
                      </a:ext>
                    </a:extLst>
                  </p:cNvPr>
                  <p:cNvCxnSpPr>
                    <a:cxnSpLocks/>
                    <a:stCxn id="204" idx="6"/>
                    <a:endCxn id="214" idx="2"/>
                  </p:cNvCxnSpPr>
                  <p:nvPr/>
                </p:nvCxnSpPr>
                <p:spPr>
                  <a:xfrm>
                    <a:off x="4392166" y="5374061"/>
                    <a:ext cx="1037619" cy="77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E90A38E6-0123-40F8-9501-9FBB3F810D54}"/>
                      </a:ext>
                    </a:extLst>
                  </p:cNvPr>
                  <p:cNvSpPr/>
                  <p:nvPr/>
                </p:nvSpPr>
                <p:spPr>
                  <a:xfrm>
                    <a:off x="3661538" y="5299265"/>
                    <a:ext cx="173796" cy="1365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F3E2B40E-F5D9-484A-8E19-F5D8EEBDC095}"/>
                      </a:ext>
                    </a:extLst>
                  </p:cNvPr>
                  <p:cNvSpPr/>
                  <p:nvPr/>
                </p:nvSpPr>
                <p:spPr>
                  <a:xfrm>
                    <a:off x="5429785" y="5260484"/>
                    <a:ext cx="228693" cy="2286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</a:t>
                    </a:r>
                    <a:endParaRPr lang="el-GR" sz="1600" b="1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2F44A5E-D517-4816-959E-41CD8A93BD90}"/>
                  </a:ext>
                </a:extLst>
              </p:cNvPr>
              <p:cNvSpPr/>
              <p:nvPr/>
            </p:nvSpPr>
            <p:spPr>
              <a:xfrm>
                <a:off x="2303435" y="5131711"/>
                <a:ext cx="150041" cy="1543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12" name="Graphic 111" descr="Close">
                <a:extLst>
                  <a:ext uri="{FF2B5EF4-FFF2-40B4-BE49-F238E27FC236}">
                    <a16:creationId xmlns:a16="http://schemas.microsoft.com/office/drawing/2014/main" id="{616B6E1E-5177-4070-BFB2-04224847B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20742" y="5152100"/>
                <a:ext cx="114313" cy="113450"/>
              </a:xfrm>
              <a:prstGeom prst="rect">
                <a:avLst/>
              </a:prstGeom>
            </p:spPr>
          </p:pic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A9D6453-DFDD-400C-A4AE-4B6B8EF49544}"/>
                  </a:ext>
                </a:extLst>
              </p:cNvPr>
              <p:cNvSpPr/>
              <p:nvPr/>
            </p:nvSpPr>
            <p:spPr>
              <a:xfrm>
                <a:off x="3278637" y="5131271"/>
                <a:ext cx="150041" cy="1543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14" name="Graphic 113" descr="Close">
                <a:extLst>
                  <a:ext uri="{FF2B5EF4-FFF2-40B4-BE49-F238E27FC236}">
                    <a16:creationId xmlns:a16="http://schemas.microsoft.com/office/drawing/2014/main" id="{A84E4E57-0BAB-421D-B241-8B1CA174A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95944" y="5151660"/>
                <a:ext cx="114313" cy="113450"/>
              </a:xfrm>
              <a:prstGeom prst="rect">
                <a:avLst/>
              </a:prstGeom>
            </p:spPr>
          </p:pic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3BF884D-F5B1-4E8D-A0FB-2B654EF1AB02}"/>
                  </a:ext>
                </a:extLst>
              </p:cNvPr>
              <p:cNvSpPr/>
              <p:nvPr/>
            </p:nvSpPr>
            <p:spPr>
              <a:xfrm>
                <a:off x="4849558" y="5131271"/>
                <a:ext cx="150041" cy="1543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pic>
            <p:nvPicPr>
              <p:cNvPr id="116" name="Graphic 115" descr="Close">
                <a:extLst>
                  <a:ext uri="{FF2B5EF4-FFF2-40B4-BE49-F238E27FC236}">
                    <a16:creationId xmlns:a16="http://schemas.microsoft.com/office/drawing/2014/main" id="{3CE4A46B-34A1-43F8-9CEA-922492C1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6865" y="5151660"/>
                <a:ext cx="114313" cy="113450"/>
              </a:xfrm>
              <a:prstGeom prst="rect">
                <a:avLst/>
              </a:prstGeom>
            </p:spPr>
          </p:pic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C135621-68DB-44E5-A21F-725F2BD48DF6}"/>
                  </a:ext>
                </a:extLst>
              </p:cNvPr>
              <p:cNvGrpSpPr/>
              <p:nvPr/>
            </p:nvGrpSpPr>
            <p:grpSpPr>
              <a:xfrm>
                <a:off x="5794320" y="5296884"/>
                <a:ext cx="150975" cy="146138"/>
                <a:chOff x="3484350" y="2933923"/>
                <a:chExt cx="235627" cy="213208"/>
              </a:xfrm>
            </p:grpSpPr>
            <p:pic>
              <p:nvPicPr>
                <p:cNvPr id="119" name="Graphic 118" descr="Checkmark">
                  <a:extLst>
                    <a:ext uri="{FF2B5EF4-FFF2-40B4-BE49-F238E27FC236}">
                      <a16:creationId xmlns:a16="http://schemas.microsoft.com/office/drawing/2014/main" id="{F75AF790-F15C-4ECB-8D56-6D9FBA7D16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4249" y="2941634"/>
                  <a:ext cx="175972" cy="181548"/>
                </a:xfrm>
                <a:prstGeom prst="rect">
                  <a:avLst/>
                </a:prstGeom>
              </p:spPr>
            </p:pic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D38362F-31EF-48A8-A378-FDBB6DFA5F80}"/>
                    </a:ext>
                  </a:extLst>
                </p:cNvPr>
                <p:cNvSpPr/>
                <p:nvPr/>
              </p:nvSpPr>
              <p:spPr>
                <a:xfrm>
                  <a:off x="3484350" y="2933923"/>
                  <a:ext cx="235627" cy="213208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23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3397903" y="2009562"/>
            <a:ext cx="5396193" cy="2838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Introduction</a:t>
            </a: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Motivation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57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5D9B8-3D6C-4603-8113-E43AFF0B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3571875"/>
            <a:ext cx="5222302" cy="2743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C9F7E9-0C47-44DB-8CD5-30F0A0287D0F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IO Accounting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09B8B-453A-43FA-A7F8-F8F50732DA2C}"/>
              </a:ext>
            </a:extLst>
          </p:cNvPr>
          <p:cNvSpPr txBox="1"/>
          <p:nvPr/>
        </p:nvSpPr>
        <p:spPr>
          <a:xfrm>
            <a:off x="857249" y="835025"/>
            <a:ext cx="10685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information for deciding on which node to place some thread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the thread reads from and writes to the most?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Linux kernel version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5.13: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IO statistics collection for DAX accesses, and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collection does happen, is not on a per-node basis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modified some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and device mapper drivers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better statistics may be provided via|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procfs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81B8-3ADD-4FD2-9267-F5FA334783AD}"/>
              </a:ext>
            </a:extLst>
          </p:cNvPr>
          <p:cNvSpPr txBox="1"/>
          <p:nvPr/>
        </p:nvSpPr>
        <p:spPr>
          <a:xfrm>
            <a:off x="857250" y="6369844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Pre-existing interface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39E4F0-E464-4E8E-9FC8-58C72A5AAEB7}"/>
              </a:ext>
            </a:extLst>
          </p:cNvPr>
          <p:cNvGrpSpPr/>
          <p:nvPr/>
        </p:nvGrpSpPr>
        <p:grpSpPr>
          <a:xfrm>
            <a:off x="6426201" y="3571875"/>
            <a:ext cx="5222302" cy="3172302"/>
            <a:chOff x="6426201" y="3571875"/>
            <a:chExt cx="5222302" cy="31723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D2E5B3-497B-45B1-9C7F-53C490D3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201" y="3571875"/>
              <a:ext cx="5222302" cy="2743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0264AE-0DEA-48BE-A63A-072873FFA0A6}"/>
                </a:ext>
              </a:extLst>
            </p:cNvPr>
            <p:cNvSpPr txBox="1"/>
            <p:nvPr/>
          </p:nvSpPr>
          <p:spPr>
            <a:xfrm>
              <a:off x="6532277" y="6374845"/>
              <a:ext cx="501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interface (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numa_io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l-G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C4A26-B328-481D-9AA4-EE571ADED2A1}"/>
              </a:ext>
            </a:extLst>
          </p:cNvPr>
          <p:cNvGrpSpPr/>
          <p:nvPr/>
        </p:nvGrpSpPr>
        <p:grpSpPr>
          <a:xfrm>
            <a:off x="856456" y="5099050"/>
            <a:ext cx="3619291" cy="409575"/>
            <a:chOff x="856456" y="5099050"/>
            <a:chExt cx="3411525" cy="40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4EFD66-6A94-4908-BF99-FA0ECE4C0824}"/>
                </a:ext>
              </a:extLst>
            </p:cNvPr>
            <p:cNvSpPr/>
            <p:nvPr/>
          </p:nvSpPr>
          <p:spPr>
            <a:xfrm>
              <a:off x="856456" y="5099050"/>
              <a:ext cx="1381125" cy="4095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41C7D8-FAB1-493E-B2B5-6417244C7431}"/>
                </a:ext>
              </a:extLst>
            </p:cNvPr>
            <p:cNvSpPr txBox="1"/>
            <p:nvPr/>
          </p:nvSpPr>
          <p:spPr>
            <a:xfrm>
              <a:off x="2291451" y="5119171"/>
              <a:ext cx="1976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lang="el-G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DAX accounting</a:t>
              </a:r>
              <a:endPara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44AE-230C-4B0B-825A-5545AE4CA6EB}"/>
              </a:ext>
            </a:extLst>
          </p:cNvPr>
          <p:cNvCxnSpPr>
            <a:cxnSpLocks/>
            <a:stCxn id="11" idx="3"/>
            <a:endCxn id="49" idx="0"/>
          </p:cNvCxnSpPr>
          <p:nvPr/>
        </p:nvCxnSpPr>
        <p:spPr>
          <a:xfrm>
            <a:off x="5049985" y="2631548"/>
            <a:ext cx="566949" cy="784862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CB22E5-4204-463F-8E7B-AE4D1CABA1F6}"/>
              </a:ext>
            </a:extLst>
          </p:cNvPr>
          <p:cNvCxnSpPr>
            <a:cxnSpLocks/>
          </p:cNvCxnSpPr>
          <p:nvPr/>
        </p:nvCxnSpPr>
        <p:spPr>
          <a:xfrm>
            <a:off x="6269860" y="2265786"/>
            <a:ext cx="0" cy="1150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Userspace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57AFB7-7B87-4C20-86F1-B8585345B26F}"/>
              </a:ext>
            </a:extLst>
          </p:cNvPr>
          <p:cNvSpPr/>
          <p:nvPr/>
        </p:nvSpPr>
        <p:spPr>
          <a:xfrm>
            <a:off x="4910292" y="3509772"/>
            <a:ext cx="1819656" cy="7589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Userspace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679E1-5C0A-4677-95AB-3A960584B247}"/>
              </a:ext>
            </a:extLst>
          </p:cNvPr>
          <p:cNvSpPr/>
          <p:nvPr/>
        </p:nvSpPr>
        <p:spPr>
          <a:xfrm>
            <a:off x="2382993" y="1908377"/>
            <a:ext cx="2667000" cy="3574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procfs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89D00-4A03-4EB3-BAC5-994772078B6C}"/>
              </a:ext>
            </a:extLst>
          </p:cNvPr>
          <p:cNvSpPr/>
          <p:nvPr/>
        </p:nvSpPr>
        <p:spPr>
          <a:xfrm>
            <a:off x="2346417" y="2293218"/>
            <a:ext cx="2514600" cy="6027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85425A-6965-4D9B-8AF3-66E6FE0822C9}"/>
              </a:ext>
            </a:extLst>
          </p:cNvPr>
          <p:cNvSpPr/>
          <p:nvPr/>
        </p:nvSpPr>
        <p:spPr>
          <a:xfrm>
            <a:off x="2403566" y="3017122"/>
            <a:ext cx="2023872" cy="3574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pmwatch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9DDE2F-3DE9-4550-A5D6-4D95569BD309}"/>
              </a:ext>
            </a:extLst>
          </p:cNvPr>
          <p:cNvSpPr/>
          <p:nvPr/>
        </p:nvSpPr>
        <p:spPr>
          <a:xfrm>
            <a:off x="2403566" y="3429000"/>
            <a:ext cx="2023872" cy="920496"/>
          </a:xfrm>
          <a:prstGeom prst="roundRect">
            <a:avLst>
              <a:gd name="adj" fmla="val 872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Hardware counters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C0524F-E8AC-4B43-A200-47DAF6C8C78C}"/>
              </a:ext>
            </a:extLst>
          </p:cNvPr>
          <p:cNvSpPr/>
          <p:nvPr/>
        </p:nvSpPr>
        <p:spPr>
          <a:xfrm>
            <a:off x="2382993" y="2330192"/>
            <a:ext cx="2666992" cy="602711"/>
          </a:xfrm>
          <a:prstGeom prst="roundRect">
            <a:avLst>
              <a:gd name="adj" fmla="val 872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/proc/&lt;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&gt;/stat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/proc/&lt;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numa_io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FB29F6-0098-4D53-BCC8-8BEF3801CB5D}"/>
              </a:ext>
            </a:extLst>
          </p:cNvPr>
          <p:cNvSpPr/>
          <p:nvPr/>
        </p:nvSpPr>
        <p:spPr>
          <a:xfrm>
            <a:off x="5235318" y="1912554"/>
            <a:ext cx="2500884" cy="3574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popen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“r”)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68B7EF-8D17-4495-B08A-4A92945447D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27438" y="3889248"/>
            <a:ext cx="433579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0EE67-86CE-494F-A796-E5F97BB7D415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6729948" y="3889248"/>
            <a:ext cx="37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7AF2E6-B9AF-4E53-90B4-0E55D72B1026}"/>
              </a:ext>
            </a:extLst>
          </p:cNvPr>
          <p:cNvSpPr/>
          <p:nvPr/>
        </p:nvSpPr>
        <p:spPr>
          <a:xfrm>
            <a:off x="7104756" y="3303239"/>
            <a:ext cx="2473199" cy="11720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 for where to place recorded threads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A6C143-3F88-4F5B-9E6B-C614527CD5CE}"/>
              </a:ext>
            </a:extLst>
          </p:cNvPr>
          <p:cNvSpPr txBox="1"/>
          <p:nvPr/>
        </p:nvSpPr>
        <p:spPr>
          <a:xfrm>
            <a:off x="259080" y="953038"/>
            <a:ext cx="1167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functions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3FAF-3474-483E-BCD9-1DF8061EF603}"/>
              </a:ext>
            </a:extLst>
          </p:cNvPr>
          <p:cNvSpPr/>
          <p:nvPr/>
        </p:nvSpPr>
        <p:spPr>
          <a:xfrm>
            <a:off x="5478170" y="3416410"/>
            <a:ext cx="277527" cy="35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0F873-B5CD-40CB-BA5C-38AF64AA39E7}"/>
              </a:ext>
            </a:extLst>
          </p:cNvPr>
          <p:cNvSpPr txBox="1"/>
          <p:nvPr/>
        </p:nvSpPr>
        <p:spPr>
          <a:xfrm>
            <a:off x="2382993" y="4989140"/>
            <a:ext cx="719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statistics from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procfs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examining hardware counters, and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executable, for keeping tab of running threads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50600-4C86-47AC-A676-9A45594CA9F9}"/>
              </a:ext>
            </a:extLst>
          </p:cNvPr>
          <p:cNvSpPr txBox="1"/>
          <p:nvPr/>
        </p:nvSpPr>
        <p:spPr>
          <a:xfrm>
            <a:off x="9809007" y="5917278"/>
            <a:ext cx="2373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US" sz="14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There was time only for a base implementation,</a:t>
            </a:r>
            <a:br>
              <a:rPr lang="en-US" sz="14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more info on how it can be extended is in the thesis</a:t>
            </a:r>
            <a:endParaRPr lang="el-GR" sz="14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08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Userspace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A6C143-3F88-4F5B-9E6B-C614527CD5CE}"/>
              </a:ext>
            </a:extLst>
          </p:cNvPr>
          <p:cNvSpPr txBox="1"/>
          <p:nvPr/>
        </p:nvSpPr>
        <p:spPr>
          <a:xfrm>
            <a:off x="259080" y="782210"/>
            <a:ext cx="1167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the thread placement policy implemented this far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C67362E-E592-44EA-A820-7C13304D2475}"/>
              </a:ext>
            </a:extLst>
          </p:cNvPr>
          <p:cNvSpPr/>
          <p:nvPr/>
        </p:nvSpPr>
        <p:spPr>
          <a:xfrm>
            <a:off x="4048506" y="1738785"/>
            <a:ext cx="2047494" cy="923943"/>
          </a:xfrm>
          <a:custGeom>
            <a:avLst/>
            <a:gdLst>
              <a:gd name="connsiteX0" fmla="*/ 153994 w 2047494"/>
              <a:gd name="connsiteY0" fmla="*/ 0 h 923943"/>
              <a:gd name="connsiteX1" fmla="*/ 1893500 w 2047494"/>
              <a:gd name="connsiteY1" fmla="*/ 0 h 923943"/>
              <a:gd name="connsiteX2" fmla="*/ 2047494 w 2047494"/>
              <a:gd name="connsiteY2" fmla="*/ 153994 h 923943"/>
              <a:gd name="connsiteX3" fmla="*/ 2047494 w 2047494"/>
              <a:gd name="connsiteY3" fmla="*/ 769949 h 923943"/>
              <a:gd name="connsiteX4" fmla="*/ 1893500 w 2047494"/>
              <a:gd name="connsiteY4" fmla="*/ 923943 h 923943"/>
              <a:gd name="connsiteX5" fmla="*/ 153994 w 2047494"/>
              <a:gd name="connsiteY5" fmla="*/ 923943 h 923943"/>
              <a:gd name="connsiteX6" fmla="*/ 0 w 2047494"/>
              <a:gd name="connsiteY6" fmla="*/ 769949 h 923943"/>
              <a:gd name="connsiteX7" fmla="*/ 0 w 2047494"/>
              <a:gd name="connsiteY7" fmla="*/ 153994 h 92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7494" h="923943">
                <a:moveTo>
                  <a:pt x="153994" y="0"/>
                </a:moveTo>
                <a:lnTo>
                  <a:pt x="1893500" y="0"/>
                </a:lnTo>
                <a:lnTo>
                  <a:pt x="2047494" y="153994"/>
                </a:lnTo>
                <a:lnTo>
                  <a:pt x="2047494" y="769949"/>
                </a:lnTo>
                <a:lnTo>
                  <a:pt x="1893500" y="923943"/>
                </a:lnTo>
                <a:lnTo>
                  <a:pt x="153994" y="923943"/>
                </a:lnTo>
                <a:lnTo>
                  <a:pt x="0" y="769949"/>
                </a:lnTo>
                <a:lnTo>
                  <a:pt x="0" y="153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congestion on some node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B8A8D3-8B71-4B43-AA8C-D296D071D6D9}"/>
              </a:ext>
            </a:extLst>
          </p:cNvPr>
          <p:cNvSpPr/>
          <p:nvPr/>
        </p:nvSpPr>
        <p:spPr>
          <a:xfrm>
            <a:off x="5511954" y="2982720"/>
            <a:ext cx="2047494" cy="923943"/>
          </a:xfrm>
          <a:custGeom>
            <a:avLst/>
            <a:gdLst>
              <a:gd name="connsiteX0" fmla="*/ 153994 w 2047494"/>
              <a:gd name="connsiteY0" fmla="*/ 0 h 923943"/>
              <a:gd name="connsiteX1" fmla="*/ 1893500 w 2047494"/>
              <a:gd name="connsiteY1" fmla="*/ 0 h 923943"/>
              <a:gd name="connsiteX2" fmla="*/ 2047494 w 2047494"/>
              <a:gd name="connsiteY2" fmla="*/ 153994 h 923943"/>
              <a:gd name="connsiteX3" fmla="*/ 2047494 w 2047494"/>
              <a:gd name="connsiteY3" fmla="*/ 769949 h 923943"/>
              <a:gd name="connsiteX4" fmla="*/ 1893500 w 2047494"/>
              <a:gd name="connsiteY4" fmla="*/ 923943 h 923943"/>
              <a:gd name="connsiteX5" fmla="*/ 153994 w 2047494"/>
              <a:gd name="connsiteY5" fmla="*/ 923943 h 923943"/>
              <a:gd name="connsiteX6" fmla="*/ 0 w 2047494"/>
              <a:gd name="connsiteY6" fmla="*/ 769949 h 923943"/>
              <a:gd name="connsiteX7" fmla="*/ 0 w 2047494"/>
              <a:gd name="connsiteY7" fmla="*/ 153994 h 92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7494" h="923943">
                <a:moveTo>
                  <a:pt x="153994" y="0"/>
                </a:moveTo>
                <a:lnTo>
                  <a:pt x="1893500" y="0"/>
                </a:lnTo>
                <a:lnTo>
                  <a:pt x="2047494" y="153994"/>
                </a:lnTo>
                <a:lnTo>
                  <a:pt x="2047494" y="769949"/>
                </a:lnTo>
                <a:lnTo>
                  <a:pt x="1893500" y="923943"/>
                </a:lnTo>
                <a:lnTo>
                  <a:pt x="153994" y="923943"/>
                </a:lnTo>
                <a:lnTo>
                  <a:pt x="0" y="769949"/>
                </a:lnTo>
                <a:lnTo>
                  <a:pt x="0" y="153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cores congestion on some node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89A5F1-08ED-44BE-8AE6-9C0004BA9EFE}"/>
              </a:ext>
            </a:extLst>
          </p:cNvPr>
          <p:cNvSpPr/>
          <p:nvPr/>
        </p:nvSpPr>
        <p:spPr>
          <a:xfrm>
            <a:off x="2782201" y="2956259"/>
            <a:ext cx="1709386" cy="1050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Relocate threads that append frequently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B826EE-805B-40B1-84D8-3035A5A98338}"/>
              </a:ext>
            </a:extLst>
          </p:cNvPr>
          <p:cNvSpPr/>
          <p:nvPr/>
        </p:nvSpPr>
        <p:spPr>
          <a:xfrm>
            <a:off x="4077209" y="4377219"/>
            <a:ext cx="1709386" cy="1050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Relocate threads with high CPU utilization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9995C7-1550-4E12-9405-3601790B1321}"/>
              </a:ext>
            </a:extLst>
          </p:cNvPr>
          <p:cNvSpPr/>
          <p:nvPr/>
        </p:nvSpPr>
        <p:spPr>
          <a:xfrm>
            <a:off x="7108432" y="4377219"/>
            <a:ext cx="2473199" cy="10508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Relocate each thread to the node it accesses the most</a:t>
            </a:r>
            <a:endParaRPr lang="el-G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Straight Arrow Connector 19">
            <a:extLst>
              <a:ext uri="{FF2B5EF4-FFF2-40B4-BE49-F238E27FC236}">
                <a16:creationId xmlns:a16="http://schemas.microsoft.com/office/drawing/2014/main" id="{F0D1D98A-2EB2-48FD-8B3C-A40BEF098A76}"/>
              </a:ext>
            </a:extLst>
          </p:cNvPr>
          <p:cNvCxnSpPr>
            <a:cxnSpLocks/>
            <a:stCxn id="66" idx="1"/>
            <a:endCxn id="58" idx="0"/>
          </p:cNvCxnSpPr>
          <p:nvPr/>
        </p:nvCxnSpPr>
        <p:spPr>
          <a:xfrm rot="10800000" flipV="1">
            <a:off x="3636895" y="2181707"/>
            <a:ext cx="420131" cy="7745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96AEDA7-9E90-412A-9DE5-660372B718E6}"/>
              </a:ext>
            </a:extLst>
          </p:cNvPr>
          <p:cNvSpPr/>
          <p:nvPr/>
        </p:nvSpPr>
        <p:spPr>
          <a:xfrm>
            <a:off x="4057025" y="2003008"/>
            <a:ext cx="277527" cy="35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3AD29CED-BB6B-4320-B00E-0E18AAAA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69" y="1779131"/>
            <a:ext cx="502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effectLst/>
              </a:rPr>
              <a:t>❎</a:t>
            </a:r>
          </a:p>
        </p:txBody>
      </p:sp>
      <p:cxnSp>
        <p:nvCxnSpPr>
          <p:cNvPr id="69" name="Straight Arrow Connector 19">
            <a:extLst>
              <a:ext uri="{FF2B5EF4-FFF2-40B4-BE49-F238E27FC236}">
                <a16:creationId xmlns:a16="http://schemas.microsoft.com/office/drawing/2014/main" id="{765EFF7B-96D1-48EE-A8E9-7B9866E9D59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096000" y="2181708"/>
            <a:ext cx="543881" cy="745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D91BDC5-74EA-49CE-8AE4-CFDBAA1EED6A}"/>
              </a:ext>
            </a:extLst>
          </p:cNvPr>
          <p:cNvSpPr/>
          <p:nvPr/>
        </p:nvSpPr>
        <p:spPr>
          <a:xfrm>
            <a:off x="5818473" y="2003008"/>
            <a:ext cx="277527" cy="35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BE5F07-D260-415F-BEF0-6AE99A10AAE1}"/>
              </a:ext>
            </a:extLst>
          </p:cNvPr>
          <p:cNvSpPr/>
          <p:nvPr/>
        </p:nvSpPr>
        <p:spPr>
          <a:xfrm>
            <a:off x="3559897" y="1785127"/>
            <a:ext cx="517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cs typeface="Courier New" panose="02070309020205020404" pitchFamily="49" charset="0"/>
              </a:rPr>
              <a:t>☑</a:t>
            </a:r>
          </a:p>
        </p:txBody>
      </p:sp>
      <p:cxnSp>
        <p:nvCxnSpPr>
          <p:cNvPr id="74" name="Straight Arrow Connector 19">
            <a:extLst>
              <a:ext uri="{FF2B5EF4-FFF2-40B4-BE49-F238E27FC236}">
                <a16:creationId xmlns:a16="http://schemas.microsoft.com/office/drawing/2014/main" id="{4453C456-A75C-497B-806F-B69EF9BDB258}"/>
              </a:ext>
            </a:extLst>
          </p:cNvPr>
          <p:cNvCxnSpPr>
            <a:cxnSpLocks/>
            <a:stCxn id="75" idx="1"/>
            <a:endCxn id="59" idx="0"/>
          </p:cNvCxnSpPr>
          <p:nvPr/>
        </p:nvCxnSpPr>
        <p:spPr>
          <a:xfrm rot="10800000" flipV="1">
            <a:off x="4931902" y="3432037"/>
            <a:ext cx="590938" cy="9451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50CA98-608E-459C-AFD8-949B331E659F}"/>
              </a:ext>
            </a:extLst>
          </p:cNvPr>
          <p:cNvSpPr/>
          <p:nvPr/>
        </p:nvSpPr>
        <p:spPr>
          <a:xfrm>
            <a:off x="5522840" y="3253337"/>
            <a:ext cx="277527" cy="35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A432A8-54D9-44D2-A56F-17A415A021FD}"/>
              </a:ext>
            </a:extLst>
          </p:cNvPr>
          <p:cNvSpPr/>
          <p:nvPr/>
        </p:nvSpPr>
        <p:spPr>
          <a:xfrm>
            <a:off x="4971282" y="3035456"/>
            <a:ext cx="517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cs typeface="Courier New" panose="02070309020205020404" pitchFamily="49" charset="0"/>
              </a:rPr>
              <a:t>☑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76953A21-6523-49EB-B073-5684EA66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780" y="3029460"/>
            <a:ext cx="502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effectLst/>
              </a:rPr>
              <a:t>❎</a:t>
            </a:r>
          </a:p>
        </p:txBody>
      </p:sp>
      <p:cxnSp>
        <p:nvCxnSpPr>
          <p:cNvPr id="81" name="Straight Arrow Connector 19">
            <a:extLst>
              <a:ext uri="{FF2B5EF4-FFF2-40B4-BE49-F238E27FC236}">
                <a16:creationId xmlns:a16="http://schemas.microsoft.com/office/drawing/2014/main" id="{8118CC63-968A-47CC-8ADD-C60EC39C456F}"/>
              </a:ext>
            </a:extLst>
          </p:cNvPr>
          <p:cNvCxnSpPr>
            <a:cxnSpLocks/>
            <a:stCxn id="83" idx="3"/>
            <a:endCxn id="60" idx="0"/>
          </p:cNvCxnSpPr>
          <p:nvPr/>
        </p:nvCxnSpPr>
        <p:spPr>
          <a:xfrm>
            <a:off x="7559448" y="3444691"/>
            <a:ext cx="785584" cy="9325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B3C602E-D8E6-459E-923E-064237979A97}"/>
              </a:ext>
            </a:extLst>
          </p:cNvPr>
          <p:cNvSpPr/>
          <p:nvPr/>
        </p:nvSpPr>
        <p:spPr>
          <a:xfrm>
            <a:off x="7281921" y="3265991"/>
            <a:ext cx="277527" cy="357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1F99-901B-4270-A447-611646C9DDAD}"/>
              </a:ext>
            </a:extLst>
          </p:cNvPr>
          <p:cNvSpPr txBox="1"/>
          <p:nvPr/>
        </p:nvSpPr>
        <p:spPr>
          <a:xfrm>
            <a:off x="7215876" y="1116237"/>
            <a:ext cx="2047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this work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7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3397903" y="2009562"/>
            <a:ext cx="5396193" cy="2838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Introduction</a:t>
            </a: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Motivation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l-GR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Methodology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A1A984-17CB-4E25-BC81-37AFB149F557}"/>
              </a:ext>
            </a:extLst>
          </p:cNvPr>
          <p:cNvGrpSpPr/>
          <p:nvPr/>
        </p:nvGrpSpPr>
        <p:grpSpPr>
          <a:xfrm>
            <a:off x="0" y="1180661"/>
            <a:ext cx="5545585" cy="5246452"/>
            <a:chOff x="0" y="1180661"/>
            <a:chExt cx="5545585" cy="524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4D99F0-7B46-4459-A070-35331A543984}"/>
                </a:ext>
              </a:extLst>
            </p:cNvPr>
            <p:cNvSpPr/>
            <p:nvPr/>
          </p:nvSpPr>
          <p:spPr>
            <a:xfrm>
              <a:off x="0" y="5903893"/>
              <a:ext cx="46955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https://github.com/axboe/fio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(2)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https://github.com/filebench/filebench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98E37C-CDE0-4DB2-80C1-530B4441E4E1}"/>
                </a:ext>
              </a:extLst>
            </p:cNvPr>
            <p:cNvSpPr/>
            <p:nvPr/>
          </p:nvSpPr>
          <p:spPr>
            <a:xfrm>
              <a:off x="1277052" y="1229939"/>
              <a:ext cx="2377589" cy="37457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Correctness Assessment</a:t>
              </a:r>
              <a:endParaRPr lang="el-G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B5DE918-3650-4800-AA73-884D5C386DBC}"/>
                </a:ext>
              </a:extLst>
            </p:cNvPr>
            <p:cNvSpPr/>
            <p:nvPr/>
          </p:nvSpPr>
          <p:spPr>
            <a:xfrm>
              <a:off x="1277052" y="1840142"/>
              <a:ext cx="4268533" cy="2973050"/>
            </a:xfrm>
            <a:prstGeom prst="roundRect">
              <a:avLst>
                <a:gd name="adj" fmla="val 6575"/>
              </a:avLst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Done in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stages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of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AutoNum type="arabicParenR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of modified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Filebench</a:t>
              </a:r>
              <a:r>
                <a:rPr lang="el-GR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AutoNum type="arabicParenR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of bash script doing IO via redirection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Later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if files have been placed as expected.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r>
                <a:rPr lang="el-G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(For 2) Reduction of miss rate from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to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5%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Graphic 13" descr="Checkmark">
              <a:extLst>
                <a:ext uri="{FF2B5EF4-FFF2-40B4-BE49-F238E27FC236}">
                  <a16:creationId xmlns:a16="http://schemas.microsoft.com/office/drawing/2014/main" id="{6A6626A4-34E6-4FFA-B02D-53A89FA6A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23392" y="1180661"/>
              <a:ext cx="509413" cy="50941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7B392F-9E9A-4797-B068-3FFA97DA954E}"/>
              </a:ext>
            </a:extLst>
          </p:cNvPr>
          <p:cNvGrpSpPr/>
          <p:nvPr/>
        </p:nvGrpSpPr>
        <p:grpSpPr>
          <a:xfrm>
            <a:off x="0" y="975232"/>
            <a:ext cx="11105965" cy="5652698"/>
            <a:chOff x="0" y="975232"/>
            <a:chExt cx="11105965" cy="56526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9E20D6-6E74-42F1-8476-A87D81F93AB0}"/>
                </a:ext>
              </a:extLst>
            </p:cNvPr>
            <p:cNvSpPr/>
            <p:nvPr/>
          </p:nvSpPr>
          <p:spPr>
            <a:xfrm>
              <a:off x="6223394" y="1025627"/>
              <a:ext cx="2777083" cy="408623"/>
            </a:xfrm>
            <a:prstGeom prst="round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Stability Assessment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7BC6D4-3935-439B-A4F9-FB203F775FB7}"/>
                </a:ext>
              </a:extLst>
            </p:cNvPr>
            <p:cNvSpPr/>
            <p:nvPr/>
          </p:nvSpPr>
          <p:spPr>
            <a:xfrm>
              <a:off x="6223394" y="1648115"/>
              <a:ext cx="4882571" cy="959048"/>
            </a:xfrm>
            <a:prstGeom prst="roundRect">
              <a:avLst>
                <a:gd name="adj" fmla="val 6575"/>
              </a:avLst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Aging of the filesystem via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Geriatrix</a:t>
              </a:r>
              <a:r>
                <a:rPr lang="el-GR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repeated creation of files and directories, utilizing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9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the available storage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Graphic 11" descr="Bug under magnifying glass">
              <a:extLst>
                <a:ext uri="{FF2B5EF4-FFF2-40B4-BE49-F238E27FC236}">
                  <a16:creationId xmlns:a16="http://schemas.microsoft.com/office/drawing/2014/main" id="{19C2D505-788C-4109-A8CA-4AF3C2F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77350" y="975232"/>
              <a:ext cx="509414" cy="5094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DA3F68-CF1A-40E3-AF0C-5926E452308D}"/>
                </a:ext>
              </a:extLst>
            </p:cNvPr>
            <p:cNvSpPr/>
            <p:nvPr/>
          </p:nvSpPr>
          <p:spPr>
            <a:xfrm>
              <a:off x="0" y="6320153"/>
              <a:ext cx="5339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l-GR" sz="1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https://github.com/saurabhkadekodi/geriatrix</a:t>
              </a:r>
              <a:endParaRPr lang="el-G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959B2A-CA08-4101-BD31-CB0291B691C3}"/>
              </a:ext>
            </a:extLst>
          </p:cNvPr>
          <p:cNvGrpSpPr/>
          <p:nvPr/>
        </p:nvGrpSpPr>
        <p:grpSpPr>
          <a:xfrm>
            <a:off x="-263" y="3262534"/>
            <a:ext cx="11106228" cy="3582905"/>
            <a:chOff x="-263" y="3262534"/>
            <a:chExt cx="11106228" cy="35829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8027EF-C648-4886-B4E1-EE304B7EDAE6}"/>
                </a:ext>
              </a:extLst>
            </p:cNvPr>
            <p:cNvSpPr/>
            <p:nvPr/>
          </p:nvSpPr>
          <p:spPr>
            <a:xfrm>
              <a:off x="6223394" y="3312930"/>
              <a:ext cx="2777083" cy="40862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Visualizing our Results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917CA2-7241-4F29-A3A7-53380C1E8BC8}"/>
                </a:ext>
              </a:extLst>
            </p:cNvPr>
            <p:cNvSpPr/>
            <p:nvPr/>
          </p:nvSpPr>
          <p:spPr>
            <a:xfrm>
              <a:off x="6223395" y="3935418"/>
              <a:ext cx="4882570" cy="1534478"/>
            </a:xfrm>
            <a:prstGeom prst="roundRect">
              <a:avLst>
                <a:gd name="adj" fmla="val 6575"/>
              </a:avLst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automated methodology </a:t>
              </a:r>
              <a:r>
                <a:rPr lang="el-GR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l-GR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l-GR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and mounting devices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suitable workspace on top of them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experimentation results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Producing final figures</a:t>
              </a:r>
            </a:p>
          </p:txBody>
        </p:sp>
        <p:pic>
          <p:nvPicPr>
            <p:cNvPr id="16" name="Graphic 15" descr="Statistics">
              <a:extLst>
                <a:ext uri="{FF2B5EF4-FFF2-40B4-BE49-F238E27FC236}">
                  <a16:creationId xmlns:a16="http://schemas.microsoft.com/office/drawing/2014/main" id="{D50A0437-89A0-40E4-BF42-8B511D18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77350" y="3262534"/>
              <a:ext cx="509413" cy="50941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D03651-5875-41CB-89A3-697281782A6D}"/>
                </a:ext>
              </a:extLst>
            </p:cNvPr>
            <p:cNvSpPr/>
            <p:nvPr/>
          </p:nvSpPr>
          <p:spPr>
            <a:xfrm>
              <a:off x="-263" y="6537662"/>
              <a:ext cx="40511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(4)</a:t>
              </a:r>
              <a:r>
                <a:rPr lang="en-US" sz="1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https://github.com/PhTof/Diploma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9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5159CB-A707-4806-B1A1-136E0F8286E1}"/>
              </a:ext>
            </a:extLst>
          </p:cNvPr>
          <p:cNvSpPr/>
          <p:nvPr/>
        </p:nvSpPr>
        <p:spPr>
          <a:xfrm>
            <a:off x="3872865" y="898209"/>
            <a:ext cx="4446270" cy="3574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 of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configuration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5FCA5A-A3B3-4994-BA2E-1BE22551385A}"/>
              </a:ext>
            </a:extLst>
          </p:cNvPr>
          <p:cNvGrpSpPr/>
          <p:nvPr/>
        </p:nvGrpSpPr>
        <p:grpSpPr>
          <a:xfrm>
            <a:off x="6666357" y="2409145"/>
            <a:ext cx="4849368" cy="1385870"/>
            <a:chOff x="1132332" y="2807024"/>
            <a:chExt cx="10006026" cy="21982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71B850-C5D4-4221-80B8-94CBBDB67482}"/>
                </a:ext>
              </a:extLst>
            </p:cNvPr>
            <p:cNvSpPr txBox="1"/>
            <p:nvPr/>
          </p:nvSpPr>
          <p:spPr>
            <a:xfrm>
              <a:off x="1134705" y="4565851"/>
              <a:ext cx="2456682" cy="43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/dev/pmem0</a:t>
              </a:r>
              <a:endParaRPr lang="el-G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A4EBC53-4A3B-4A0E-A2BA-DC95B497AF1A}"/>
                </a:ext>
              </a:extLst>
            </p:cNvPr>
            <p:cNvSpPr/>
            <p:nvPr/>
          </p:nvSpPr>
          <p:spPr>
            <a:xfrm>
              <a:off x="1630005" y="3222354"/>
              <a:ext cx="9010648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54A8C-0AF1-4EFF-B503-E414DC05A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705" y="3476625"/>
              <a:ext cx="515501" cy="770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1C306C-CC18-4172-A5CA-BE38AAA8A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656" y="3493504"/>
              <a:ext cx="495300" cy="750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E185D4-F947-4B45-A6C3-DA0544F82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191" y="3476625"/>
              <a:ext cx="494591" cy="767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EE0C25-5EAD-422C-AC78-8500E9E4D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704" y="3493505"/>
              <a:ext cx="492128" cy="750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38B9D8-9D25-47F9-A930-FBFD47AAB29D}"/>
                </a:ext>
              </a:extLst>
            </p:cNvPr>
            <p:cNvSpPr txBox="1"/>
            <p:nvPr/>
          </p:nvSpPr>
          <p:spPr>
            <a:xfrm>
              <a:off x="1630006" y="2807024"/>
              <a:ext cx="4397817" cy="43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/dev/mapper/linear</a:t>
              </a:r>
              <a:endParaRPr lang="el-G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7A6665E-C78F-4ECF-A612-05E762F8F830}"/>
                </a:ext>
              </a:extLst>
            </p:cNvPr>
            <p:cNvSpPr/>
            <p:nvPr/>
          </p:nvSpPr>
          <p:spPr>
            <a:xfrm>
              <a:off x="1132332" y="4236670"/>
              <a:ext cx="4513276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8603975-F2EF-4929-9676-EDAC5C50506E}"/>
                </a:ext>
              </a:extLst>
            </p:cNvPr>
            <p:cNvSpPr/>
            <p:nvPr/>
          </p:nvSpPr>
          <p:spPr>
            <a:xfrm>
              <a:off x="6625082" y="4236670"/>
              <a:ext cx="4513276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E2D878-199E-4BD8-B04E-82D51DD892AC}"/>
                </a:ext>
              </a:extLst>
            </p:cNvPr>
            <p:cNvSpPr txBox="1"/>
            <p:nvPr/>
          </p:nvSpPr>
          <p:spPr>
            <a:xfrm>
              <a:off x="6656830" y="4565876"/>
              <a:ext cx="2456680" cy="43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/dev/pmem1</a:t>
              </a:r>
              <a:endParaRPr lang="el-G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0C478E-46C6-4079-AF8C-3BF4A52DEC69}"/>
              </a:ext>
            </a:extLst>
          </p:cNvPr>
          <p:cNvSpPr/>
          <p:nvPr/>
        </p:nvSpPr>
        <p:spPr>
          <a:xfrm>
            <a:off x="9862185" y="2409145"/>
            <a:ext cx="1411133" cy="1869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Vanilla </a:t>
            </a:r>
            <a:r>
              <a:rPr lang="el-G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EXT4</a:t>
            </a:r>
            <a:endParaRPr lang="el-G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BCDCF4-7308-4802-9C0F-74CAE392D50F}"/>
              </a:ext>
            </a:extLst>
          </p:cNvPr>
          <p:cNvSpPr txBox="1"/>
          <p:nvPr/>
        </p:nvSpPr>
        <p:spPr>
          <a:xfrm>
            <a:off x="904882" y="3518016"/>
            <a:ext cx="119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/dev/pmem0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97A64D-C092-4B33-A868-9E2329719771}"/>
              </a:ext>
            </a:extLst>
          </p:cNvPr>
          <p:cNvSpPr/>
          <p:nvPr/>
        </p:nvSpPr>
        <p:spPr>
          <a:xfrm>
            <a:off x="903732" y="3310484"/>
            <a:ext cx="2187336" cy="17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1CED95B-2075-4B23-BA63-A73686C39972}"/>
              </a:ext>
            </a:extLst>
          </p:cNvPr>
          <p:cNvSpPr/>
          <p:nvPr/>
        </p:nvSpPr>
        <p:spPr>
          <a:xfrm>
            <a:off x="3565764" y="3310484"/>
            <a:ext cx="2187336" cy="172945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A94795-DB3C-4743-A6C9-B8ECA7C23F32}"/>
              </a:ext>
            </a:extLst>
          </p:cNvPr>
          <p:cNvSpPr txBox="1"/>
          <p:nvPr/>
        </p:nvSpPr>
        <p:spPr>
          <a:xfrm>
            <a:off x="3581151" y="3518032"/>
            <a:ext cx="11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/dev/pmem1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EB5971-DB14-4B61-AA27-7F981459495D}"/>
              </a:ext>
            </a:extLst>
          </p:cNvPr>
          <p:cNvCxnSpPr>
            <a:cxnSpLocks/>
          </p:cNvCxnSpPr>
          <p:nvPr/>
        </p:nvCxnSpPr>
        <p:spPr>
          <a:xfrm flipV="1">
            <a:off x="6096000" y="1514475"/>
            <a:ext cx="0" cy="486727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279B8-EB93-424F-90D1-99E784B60E53}"/>
              </a:ext>
            </a:extLst>
          </p:cNvPr>
          <p:cNvCxnSpPr>
            <a:cxnSpLocks/>
          </p:cNvCxnSpPr>
          <p:nvPr/>
        </p:nvCxnSpPr>
        <p:spPr>
          <a:xfrm flipH="1">
            <a:off x="903732" y="3948114"/>
            <a:ext cx="110301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A069C2-423C-446B-A29B-4D99DEC1F546}"/>
              </a:ext>
            </a:extLst>
          </p:cNvPr>
          <p:cNvSpPr/>
          <p:nvPr/>
        </p:nvSpPr>
        <p:spPr>
          <a:xfrm>
            <a:off x="2591252" y="1697357"/>
            <a:ext cx="1585207" cy="270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device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07B216D-06AC-44AF-B956-D61D349409F4}"/>
              </a:ext>
            </a:extLst>
          </p:cNvPr>
          <p:cNvSpPr/>
          <p:nvPr/>
        </p:nvSpPr>
        <p:spPr>
          <a:xfrm>
            <a:off x="8282944" y="1697357"/>
            <a:ext cx="1585207" cy="270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 map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7088B9-84C5-4A8C-9A8B-06BF53B66A40}"/>
              </a:ext>
            </a:extLst>
          </p:cNvPr>
          <p:cNvCxnSpPr/>
          <p:nvPr/>
        </p:nvCxnSpPr>
        <p:spPr>
          <a:xfrm>
            <a:off x="1302075" y="2565759"/>
            <a:ext cx="0" cy="552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0775A03-EC49-4861-B7BC-7FC3C9FC0375}"/>
              </a:ext>
            </a:extLst>
          </p:cNvPr>
          <p:cNvSpPr txBox="1"/>
          <p:nvPr/>
        </p:nvSpPr>
        <p:spPr>
          <a:xfrm>
            <a:off x="904882" y="5963989"/>
            <a:ext cx="119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/dev/pmem0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3DE52C-5570-4872-B906-926188FF9EAA}"/>
              </a:ext>
            </a:extLst>
          </p:cNvPr>
          <p:cNvSpPr txBox="1"/>
          <p:nvPr/>
        </p:nvSpPr>
        <p:spPr>
          <a:xfrm>
            <a:off x="1144927" y="4855134"/>
            <a:ext cx="213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/dev/mapper/striped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F06B4B-65BA-451A-B678-08E2C92AD8E3}"/>
              </a:ext>
            </a:extLst>
          </p:cNvPr>
          <p:cNvSpPr/>
          <p:nvPr/>
        </p:nvSpPr>
        <p:spPr>
          <a:xfrm>
            <a:off x="903732" y="5756457"/>
            <a:ext cx="2187336" cy="17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49EAAC-919E-4D88-BFC8-7A293F74CBA3}"/>
              </a:ext>
            </a:extLst>
          </p:cNvPr>
          <p:cNvSpPr/>
          <p:nvPr/>
        </p:nvSpPr>
        <p:spPr>
          <a:xfrm>
            <a:off x="3565764" y="5756457"/>
            <a:ext cx="2187336" cy="1729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744DF4-1B06-446A-89AC-DAF0559F6F85}"/>
              </a:ext>
            </a:extLst>
          </p:cNvPr>
          <p:cNvSpPr txBox="1"/>
          <p:nvPr/>
        </p:nvSpPr>
        <p:spPr>
          <a:xfrm>
            <a:off x="3581151" y="5964005"/>
            <a:ext cx="11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/dev/pmem1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974E648-0C90-44D2-806C-E4624B035C43}"/>
              </a:ext>
            </a:extLst>
          </p:cNvPr>
          <p:cNvSpPr/>
          <p:nvPr/>
        </p:nvSpPr>
        <p:spPr>
          <a:xfrm>
            <a:off x="4099560" y="4855134"/>
            <a:ext cx="1411133" cy="1869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Vanilla </a:t>
            </a:r>
            <a:r>
              <a:rPr lang="el-G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EXT4</a:t>
            </a:r>
            <a:endParaRPr lang="el-G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074359B-1BFA-4B2E-98C7-4ECAA9AA9BB3}"/>
              </a:ext>
            </a:extLst>
          </p:cNvPr>
          <p:cNvSpPr/>
          <p:nvPr/>
        </p:nvSpPr>
        <p:spPr>
          <a:xfrm>
            <a:off x="1676081" y="3078554"/>
            <a:ext cx="1411133" cy="1869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Vanilla </a:t>
            </a:r>
            <a:r>
              <a:rPr lang="el-G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EXT4</a:t>
            </a:r>
            <a:endParaRPr lang="el-G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2769427C-34EA-4C5A-92AD-56D394B1E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61330"/>
              </p:ext>
            </p:extLst>
          </p:nvPr>
        </p:nvGraphicFramePr>
        <p:xfrm>
          <a:off x="900270" y="5756457"/>
          <a:ext cx="2190800" cy="17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60">
                  <a:extLst>
                    <a:ext uri="{9D8B030D-6E8A-4147-A177-3AD203B41FA5}">
                      <a16:colId xmlns:a16="http://schemas.microsoft.com/office/drawing/2014/main" val="505742415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2588494009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2940854526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2655426015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1147172162"/>
                    </a:ext>
                  </a:extLst>
                </a:gridCol>
              </a:tblGrid>
              <a:tr h="178879"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39344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7C1483EA-37C7-498D-A5D8-24D9BB96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70681"/>
              </p:ext>
            </p:extLst>
          </p:nvPr>
        </p:nvGraphicFramePr>
        <p:xfrm>
          <a:off x="3565762" y="5750523"/>
          <a:ext cx="2190800" cy="17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60">
                  <a:extLst>
                    <a:ext uri="{9D8B030D-6E8A-4147-A177-3AD203B41FA5}">
                      <a16:colId xmlns:a16="http://schemas.microsoft.com/office/drawing/2014/main" val="505742415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2588494009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2940854526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2655426015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1147172162"/>
                    </a:ext>
                  </a:extLst>
                </a:gridCol>
              </a:tblGrid>
              <a:tr h="178879"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39344"/>
                  </a:ext>
                </a:extLst>
              </a:tr>
            </a:tbl>
          </a:graphicData>
        </a:graphic>
      </p:graphicFrame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D7AFD31-C800-433C-A4F5-9C7F707B3475}"/>
              </a:ext>
            </a:extLst>
          </p:cNvPr>
          <p:cNvSpPr/>
          <p:nvPr/>
        </p:nvSpPr>
        <p:spPr>
          <a:xfrm>
            <a:off x="2591250" y="4182002"/>
            <a:ext cx="1585207" cy="270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Striped map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77E202E-FC4F-4D59-A9AF-16AAD70F2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52733"/>
              </p:ext>
            </p:extLst>
          </p:nvPr>
        </p:nvGraphicFramePr>
        <p:xfrm>
          <a:off x="1143729" y="5114034"/>
          <a:ext cx="4366960" cy="17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96">
                  <a:extLst>
                    <a:ext uri="{9D8B030D-6E8A-4147-A177-3AD203B41FA5}">
                      <a16:colId xmlns:a16="http://schemas.microsoft.com/office/drawing/2014/main" val="505742415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4289513833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2588494009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537591282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2940854526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2268088759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2655426015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1277815264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1147172162"/>
                    </a:ext>
                  </a:extLst>
                </a:gridCol>
                <a:gridCol w="436696">
                  <a:extLst>
                    <a:ext uri="{9D8B030D-6E8A-4147-A177-3AD203B41FA5}">
                      <a16:colId xmlns:a16="http://schemas.microsoft.com/office/drawing/2014/main" val="3142110953"/>
                    </a:ext>
                  </a:extLst>
                </a:gridCol>
              </a:tblGrid>
              <a:tr h="178879"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l-GR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39344"/>
                  </a:ext>
                </a:extLst>
              </a:tr>
            </a:tbl>
          </a:graphicData>
        </a:graphic>
      </p:graphicFrame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2C71CDB-063D-4E6E-A1B8-B3A81ED2C676}"/>
              </a:ext>
            </a:extLst>
          </p:cNvPr>
          <p:cNvSpPr/>
          <p:nvPr/>
        </p:nvSpPr>
        <p:spPr>
          <a:xfrm>
            <a:off x="1144927" y="5116002"/>
            <a:ext cx="4366963" cy="17294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9B8101-C0EE-4AC9-8875-41316A52C5BC}"/>
              </a:ext>
            </a:extLst>
          </p:cNvPr>
          <p:cNvSpPr/>
          <p:nvPr/>
        </p:nvSpPr>
        <p:spPr>
          <a:xfrm>
            <a:off x="2800260" y="5719917"/>
            <a:ext cx="175887" cy="124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76335A2-02D1-4C07-B907-844ABAF63128}"/>
              </a:ext>
            </a:extLst>
          </p:cNvPr>
          <p:cNvGrpSpPr/>
          <p:nvPr/>
        </p:nvGrpSpPr>
        <p:grpSpPr>
          <a:xfrm>
            <a:off x="6680693" y="4893790"/>
            <a:ext cx="4849368" cy="1385870"/>
            <a:chOff x="1132332" y="2807024"/>
            <a:chExt cx="10006026" cy="219821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C14628-C604-464C-B321-F04747A2413D}"/>
                </a:ext>
              </a:extLst>
            </p:cNvPr>
            <p:cNvSpPr txBox="1"/>
            <p:nvPr/>
          </p:nvSpPr>
          <p:spPr>
            <a:xfrm>
              <a:off x="1134705" y="4565851"/>
              <a:ext cx="2456682" cy="43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/dev/pmem0</a:t>
              </a:r>
              <a:endParaRPr lang="el-G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9F5C6C1C-9C03-4B1B-BDD0-4CF0718810C7}"/>
                </a:ext>
              </a:extLst>
            </p:cNvPr>
            <p:cNvSpPr/>
            <p:nvPr/>
          </p:nvSpPr>
          <p:spPr>
            <a:xfrm>
              <a:off x="1630005" y="3222354"/>
              <a:ext cx="9010648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4BA68AD-4EA9-4DE4-A991-0C78655BB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705" y="3476625"/>
              <a:ext cx="515501" cy="770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82506C1-C433-44F2-BB2D-6C65DEAFB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656" y="3493504"/>
              <a:ext cx="495300" cy="750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7218256-BDB5-4678-B9DA-23F44FBF5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191" y="3476625"/>
              <a:ext cx="494591" cy="767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016A136-652C-4D76-8625-A4650162B3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704" y="3493505"/>
              <a:ext cx="492128" cy="750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B126C6C-D69E-4013-A7DD-E1C98D6B211A}"/>
                </a:ext>
              </a:extLst>
            </p:cNvPr>
            <p:cNvSpPr txBox="1"/>
            <p:nvPr/>
          </p:nvSpPr>
          <p:spPr>
            <a:xfrm>
              <a:off x="1630006" y="2807024"/>
              <a:ext cx="4397817" cy="43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/dev/mapper/linear</a:t>
              </a:r>
              <a:endParaRPr lang="el-G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2456BF7-DACD-4DC9-89CC-FE98B0E70F3F}"/>
                </a:ext>
              </a:extLst>
            </p:cNvPr>
            <p:cNvSpPr/>
            <p:nvPr/>
          </p:nvSpPr>
          <p:spPr>
            <a:xfrm>
              <a:off x="1132332" y="4236670"/>
              <a:ext cx="4513276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5B6927D-A04D-45A5-9C20-87F02C52309E}"/>
                </a:ext>
              </a:extLst>
            </p:cNvPr>
            <p:cNvSpPr/>
            <p:nvPr/>
          </p:nvSpPr>
          <p:spPr>
            <a:xfrm>
              <a:off x="6625082" y="4236670"/>
              <a:ext cx="4513276" cy="274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009DD2C-33AD-4728-8A0E-DBED6C0DDD32}"/>
                </a:ext>
              </a:extLst>
            </p:cNvPr>
            <p:cNvSpPr txBox="1"/>
            <p:nvPr/>
          </p:nvSpPr>
          <p:spPr>
            <a:xfrm>
              <a:off x="6656830" y="4565876"/>
              <a:ext cx="2456680" cy="43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/dev/pmem1</a:t>
              </a:r>
              <a:endParaRPr lang="el-G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B44B66D-62A7-4768-AE98-650B83BB077D}"/>
              </a:ext>
            </a:extLst>
          </p:cNvPr>
          <p:cNvSpPr/>
          <p:nvPr/>
        </p:nvSpPr>
        <p:spPr>
          <a:xfrm>
            <a:off x="9876521" y="4893790"/>
            <a:ext cx="1411133" cy="1869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Modified </a:t>
            </a:r>
            <a:r>
              <a:rPr lang="el-G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EXT4</a:t>
            </a:r>
            <a:endParaRPr lang="el-G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8E2975F-5B8B-4C31-B37B-AED373FF5022}"/>
              </a:ext>
            </a:extLst>
          </p:cNvPr>
          <p:cNvSpPr/>
          <p:nvPr/>
        </p:nvSpPr>
        <p:spPr>
          <a:xfrm>
            <a:off x="8308327" y="4114568"/>
            <a:ext cx="1585207" cy="4055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 map (modified)</a:t>
            </a:r>
          </a:p>
        </p:txBody>
      </p:sp>
    </p:spTree>
    <p:extLst>
      <p:ext uri="{BB962C8B-B14F-4D97-AF65-F5344CB8AC3E}">
        <p14:creationId xmlns:p14="http://schemas.microsoft.com/office/powerpoint/2010/main" val="2074483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82A1C-C565-4563-8003-C5457206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51" y="523858"/>
            <a:ext cx="8143897" cy="63341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 Evaluation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80415-0255-4141-8D4F-A745698216AF}"/>
              </a:ext>
            </a:extLst>
          </p:cNvPr>
          <p:cNvSpPr txBox="1"/>
          <p:nvPr/>
        </p:nvSpPr>
        <p:spPr>
          <a:xfrm>
            <a:off x="9442386" y="3029907"/>
            <a:ext cx="2653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Normalization Base</a:t>
            </a:r>
            <a:r>
              <a:rPr lang="el-G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Vanilla ext4 on a linear map</a:t>
            </a:r>
            <a:endParaRPr lang="el-G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96C96-2764-44DB-BCB1-6390A848398E}"/>
              </a:ext>
            </a:extLst>
          </p:cNvPr>
          <p:cNvSpPr txBox="1"/>
          <p:nvPr/>
        </p:nvSpPr>
        <p:spPr>
          <a:xfrm>
            <a:off x="8600649" y="639545"/>
            <a:ext cx="40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27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82A1C-C565-4563-8003-C5457206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51" y="523858"/>
            <a:ext cx="8143897" cy="63341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 Evaluation 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BD4E934-A7ED-46C7-91DE-7EED182A6565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9413082" y="2197896"/>
            <a:ext cx="752474" cy="1709734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A9E98D-00B3-4FFA-898F-732BD07779C7}"/>
              </a:ext>
            </a:extLst>
          </p:cNvPr>
          <p:cNvSpPr txBox="1"/>
          <p:nvPr/>
        </p:nvSpPr>
        <p:spPr>
          <a:xfrm>
            <a:off x="9555478" y="3429000"/>
            <a:ext cx="2177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 in correcting the problem in mixed accesses</a:t>
            </a:r>
            <a:endParaRPr lang="el-G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3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82A1C-C565-4563-8003-C5457206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8" y="837725"/>
            <a:ext cx="7526347" cy="58538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 Evaluation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Filebench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8925C-4915-4FF4-BED4-4304E8C02BD1}"/>
              </a:ext>
            </a:extLst>
          </p:cNvPr>
          <p:cNvSpPr txBox="1"/>
          <p:nvPr/>
        </p:nvSpPr>
        <p:spPr>
          <a:xfrm>
            <a:off x="7680225" y="1251231"/>
            <a:ext cx="2647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Normalization Base</a:t>
            </a:r>
            <a:r>
              <a:rPr lang="el-G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Single device with</a:t>
            </a:r>
            <a:r>
              <a:rPr lang="el-G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vanilla ext4</a:t>
            </a:r>
            <a:endParaRPr lang="el-G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7064C-8989-40D9-8683-FC746E6A3D3C}"/>
              </a:ext>
            </a:extLst>
          </p:cNvPr>
          <p:cNvSpPr txBox="1"/>
          <p:nvPr/>
        </p:nvSpPr>
        <p:spPr>
          <a:xfrm>
            <a:off x="5427799" y="837725"/>
            <a:ext cx="40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FDF4B0-3F8D-4E20-A9CA-738FFB07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67312"/>
              </p:ext>
            </p:extLst>
          </p:nvPr>
        </p:nvGraphicFramePr>
        <p:xfrm>
          <a:off x="7848761" y="4396817"/>
          <a:ext cx="41893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01">
                  <a:extLst>
                    <a:ext uri="{9D8B030D-6E8A-4147-A177-3AD203B41FA5}">
                      <a16:colId xmlns:a16="http://schemas.microsoft.com/office/drawing/2014/main" val="2962034543"/>
                    </a:ext>
                  </a:extLst>
                </a:gridCol>
                <a:gridCol w="1332830">
                  <a:extLst>
                    <a:ext uri="{9D8B030D-6E8A-4147-A177-3AD203B41FA5}">
                      <a16:colId xmlns:a16="http://schemas.microsoft.com/office/drawing/2014/main" val="2016378310"/>
                    </a:ext>
                  </a:extLst>
                </a:gridCol>
                <a:gridCol w="1332830">
                  <a:extLst>
                    <a:ext uri="{9D8B030D-6E8A-4147-A177-3AD203B41FA5}">
                      <a16:colId xmlns:a16="http://schemas.microsoft.com/office/drawing/2014/main" val="15846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Workload</a:t>
                      </a:r>
                      <a:endParaRPr lang="el-G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Improvement over linear vanilla</a:t>
                      </a:r>
                      <a:endParaRPr lang="el-G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Improvement over striped vanilla</a:t>
                      </a:r>
                      <a:endParaRPr lang="el-G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varmail</a:t>
                      </a:r>
                      <a:endParaRPr lang="el-G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82%</a:t>
                      </a:r>
                      <a:endParaRPr lang="el-G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34%</a:t>
                      </a:r>
                      <a:endParaRPr lang="el-G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webserver_numa</a:t>
                      </a:r>
                      <a:endParaRPr lang="el-G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136%</a:t>
                      </a:r>
                      <a:endParaRPr lang="el-G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14%</a:t>
                      </a:r>
                      <a:endParaRPr lang="el-G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fileserver</a:t>
                      </a:r>
                      <a:endParaRPr lang="el-G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154%</a:t>
                      </a:r>
                      <a:endParaRPr lang="el-G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27%</a:t>
                      </a:r>
                      <a:endParaRPr lang="el-G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3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92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ED6DA-FA8E-41B3-BA1A-7A467339AD0B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 Evaluation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Filebench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7064C-8989-40D9-8683-FC746E6A3D3C}"/>
              </a:ext>
            </a:extLst>
          </p:cNvPr>
          <p:cNvSpPr txBox="1"/>
          <p:nvPr/>
        </p:nvSpPr>
        <p:spPr>
          <a:xfrm>
            <a:off x="7437674" y="832645"/>
            <a:ext cx="40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82A1C-C565-4563-8003-C5457206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26" y="742110"/>
            <a:ext cx="7526347" cy="58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C04A4B2B-ED78-4680-85CC-2763BF252A23}"/>
              </a:ext>
            </a:extLst>
          </p:cNvPr>
          <p:cNvSpPr/>
          <p:nvPr/>
        </p:nvSpPr>
        <p:spPr>
          <a:xfrm>
            <a:off x="8659015" y="5318206"/>
            <a:ext cx="1282700" cy="339070"/>
          </a:xfrm>
          <a:prstGeom prst="homePlate">
            <a:avLst/>
          </a:prstGeom>
          <a:solidFill>
            <a:srgbClr val="2038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BD1204E3-D876-4731-B6A2-49922F640C9F}"/>
              </a:ext>
            </a:extLst>
          </p:cNvPr>
          <p:cNvSpPr/>
          <p:nvPr/>
        </p:nvSpPr>
        <p:spPr>
          <a:xfrm>
            <a:off x="8204571" y="4599123"/>
            <a:ext cx="1282700" cy="339070"/>
          </a:xfrm>
          <a:prstGeom prst="homePlate">
            <a:avLst/>
          </a:prstGeom>
          <a:solidFill>
            <a:srgbClr val="2F559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Arrow: Pentagon 75">
            <a:extLst>
              <a:ext uri="{FF2B5EF4-FFF2-40B4-BE49-F238E27FC236}">
                <a16:creationId xmlns:a16="http://schemas.microsoft.com/office/drawing/2014/main" id="{A80A9E44-1BE3-4CE1-B99E-7A3801E94656}"/>
              </a:ext>
            </a:extLst>
          </p:cNvPr>
          <p:cNvSpPr/>
          <p:nvPr/>
        </p:nvSpPr>
        <p:spPr>
          <a:xfrm>
            <a:off x="7772969" y="3914388"/>
            <a:ext cx="1282700" cy="339070"/>
          </a:xfrm>
          <a:prstGeom prst="homePlate">
            <a:avLst/>
          </a:prstGeom>
          <a:solidFill>
            <a:srgbClr val="8FAA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891B2B8D-2B0C-4969-98A9-4F53F8D8640A}"/>
              </a:ext>
            </a:extLst>
          </p:cNvPr>
          <p:cNvSpPr/>
          <p:nvPr/>
        </p:nvSpPr>
        <p:spPr>
          <a:xfrm>
            <a:off x="7325515" y="3203776"/>
            <a:ext cx="1282700" cy="339070"/>
          </a:xfrm>
          <a:prstGeom prst="homePlate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r>
              <a:rPr lang="en-US" b="1" baseline="300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l-GR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003E8201-3DE2-4246-BAF4-8E708A408C6B}"/>
              </a:ext>
            </a:extLst>
          </p:cNvPr>
          <p:cNvSpPr/>
          <p:nvPr/>
        </p:nvSpPr>
        <p:spPr>
          <a:xfrm>
            <a:off x="6861965" y="2467187"/>
            <a:ext cx="1282700" cy="339070"/>
          </a:xfrm>
          <a:prstGeom prst="homePlate">
            <a:avLst/>
          </a:prstGeom>
          <a:solidFill>
            <a:srgbClr val="ED7D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Arrow: Pentagon 72">
            <a:extLst>
              <a:ext uri="{FF2B5EF4-FFF2-40B4-BE49-F238E27FC236}">
                <a16:creationId xmlns:a16="http://schemas.microsoft.com/office/drawing/2014/main" id="{A113A14E-4656-47E9-9A04-2C4F51D5FB18}"/>
              </a:ext>
            </a:extLst>
          </p:cNvPr>
          <p:cNvSpPr/>
          <p:nvPr/>
        </p:nvSpPr>
        <p:spPr>
          <a:xfrm>
            <a:off x="6422828" y="1781646"/>
            <a:ext cx="1282700" cy="339070"/>
          </a:xfrm>
          <a:prstGeom prst="homePlate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461221-CB6B-439B-BA3A-F51787D6CD9D}"/>
              </a:ext>
            </a:extLst>
          </p:cNvPr>
          <p:cNvSpPr/>
          <p:nvPr/>
        </p:nvSpPr>
        <p:spPr>
          <a:xfrm>
            <a:off x="3308745" y="1470660"/>
            <a:ext cx="5574510" cy="4532229"/>
          </a:xfrm>
          <a:custGeom>
            <a:avLst/>
            <a:gdLst>
              <a:gd name="connsiteX0" fmla="*/ 2788734 w 5574510"/>
              <a:gd name="connsiteY0" fmla="*/ 0 h 4871243"/>
              <a:gd name="connsiteX1" fmla="*/ 2962727 w 5574510"/>
              <a:gd name="connsiteY1" fmla="*/ 72070 h 4871243"/>
              <a:gd name="connsiteX2" fmla="*/ 3001901 w 5574510"/>
              <a:gd name="connsiteY2" fmla="*/ 130173 h 4871243"/>
              <a:gd name="connsiteX3" fmla="*/ 3006870 w 5574510"/>
              <a:gd name="connsiteY3" fmla="*/ 130173 h 4871243"/>
              <a:gd name="connsiteX4" fmla="*/ 5534286 w 5574510"/>
              <a:gd name="connsiteY4" fmla="*/ 4487788 h 4871243"/>
              <a:gd name="connsiteX5" fmla="*/ 5531082 w 5574510"/>
              <a:gd name="connsiteY5" fmla="*/ 4493670 h 4871243"/>
              <a:gd name="connsiteX6" fmla="*/ 5555173 w 5574510"/>
              <a:gd name="connsiteY6" fmla="*/ 4529401 h 4871243"/>
              <a:gd name="connsiteX7" fmla="*/ 5574510 w 5574510"/>
              <a:gd name="connsiteY7" fmla="*/ 4625180 h 4871243"/>
              <a:gd name="connsiteX8" fmla="*/ 5328447 w 5574510"/>
              <a:gd name="connsiteY8" fmla="*/ 4871243 h 4871243"/>
              <a:gd name="connsiteX9" fmla="*/ 5325569 w 5574510"/>
              <a:gd name="connsiteY9" fmla="*/ 4870953 h 4871243"/>
              <a:gd name="connsiteX10" fmla="*/ 5325412 w 5574510"/>
              <a:gd name="connsiteY10" fmla="*/ 4871242 h 4871243"/>
              <a:gd name="connsiteX11" fmla="*/ 251621 w 5574510"/>
              <a:gd name="connsiteY11" fmla="*/ 4871242 h 4871243"/>
              <a:gd name="connsiteX12" fmla="*/ 251330 w 5574510"/>
              <a:gd name="connsiteY12" fmla="*/ 4870712 h 4871243"/>
              <a:gd name="connsiteX13" fmla="*/ 246063 w 5574510"/>
              <a:gd name="connsiteY13" fmla="*/ 4871243 h 4871243"/>
              <a:gd name="connsiteX14" fmla="*/ 0 w 5574510"/>
              <a:gd name="connsiteY14" fmla="*/ 4625180 h 4871243"/>
              <a:gd name="connsiteX15" fmla="*/ 19337 w 5574510"/>
              <a:gd name="connsiteY15" fmla="*/ 4529401 h 4871243"/>
              <a:gd name="connsiteX16" fmla="*/ 43719 w 5574510"/>
              <a:gd name="connsiteY16" fmla="*/ 4493238 h 4871243"/>
              <a:gd name="connsiteX17" fmla="*/ 43183 w 5574510"/>
              <a:gd name="connsiteY17" fmla="*/ 4492264 h 4871243"/>
              <a:gd name="connsiteX18" fmla="*/ 2573197 w 5574510"/>
              <a:gd name="connsiteY18" fmla="*/ 130173 h 4871243"/>
              <a:gd name="connsiteX19" fmla="*/ 2575567 w 5574510"/>
              <a:gd name="connsiteY19" fmla="*/ 130173 h 4871243"/>
              <a:gd name="connsiteX20" fmla="*/ 2614741 w 5574510"/>
              <a:gd name="connsiteY20" fmla="*/ 72070 h 4871243"/>
              <a:gd name="connsiteX21" fmla="*/ 2788734 w 5574510"/>
              <a:gd name="connsiteY21" fmla="*/ 0 h 48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74510" h="4871243">
                <a:moveTo>
                  <a:pt x="2788734" y="0"/>
                </a:moveTo>
                <a:cubicBezTo>
                  <a:pt x="2856683" y="0"/>
                  <a:pt x="2918199" y="27542"/>
                  <a:pt x="2962727" y="72070"/>
                </a:cubicBezTo>
                <a:lnTo>
                  <a:pt x="3001901" y="130173"/>
                </a:lnTo>
                <a:lnTo>
                  <a:pt x="3006870" y="130173"/>
                </a:lnTo>
                <a:lnTo>
                  <a:pt x="5534286" y="4487788"/>
                </a:lnTo>
                <a:lnTo>
                  <a:pt x="5531082" y="4493670"/>
                </a:lnTo>
                <a:lnTo>
                  <a:pt x="5555173" y="4529401"/>
                </a:lnTo>
                <a:cubicBezTo>
                  <a:pt x="5567625" y="4558840"/>
                  <a:pt x="5574510" y="4591206"/>
                  <a:pt x="5574510" y="4625180"/>
                </a:cubicBezTo>
                <a:cubicBezTo>
                  <a:pt x="5574510" y="4761077"/>
                  <a:pt x="5464344" y="4871243"/>
                  <a:pt x="5328447" y="4871243"/>
                </a:cubicBezTo>
                <a:lnTo>
                  <a:pt x="5325569" y="4870953"/>
                </a:lnTo>
                <a:lnTo>
                  <a:pt x="5325412" y="4871242"/>
                </a:lnTo>
                <a:lnTo>
                  <a:pt x="251621" y="4871242"/>
                </a:lnTo>
                <a:lnTo>
                  <a:pt x="251330" y="4870712"/>
                </a:lnTo>
                <a:lnTo>
                  <a:pt x="246063" y="4871243"/>
                </a:lnTo>
                <a:cubicBezTo>
                  <a:pt x="110166" y="4871243"/>
                  <a:pt x="0" y="4761077"/>
                  <a:pt x="0" y="4625180"/>
                </a:cubicBezTo>
                <a:cubicBezTo>
                  <a:pt x="0" y="4591206"/>
                  <a:pt x="6885" y="4558840"/>
                  <a:pt x="19337" y="4529401"/>
                </a:cubicBezTo>
                <a:lnTo>
                  <a:pt x="43719" y="4493238"/>
                </a:lnTo>
                <a:lnTo>
                  <a:pt x="43183" y="4492264"/>
                </a:lnTo>
                <a:lnTo>
                  <a:pt x="2573197" y="130173"/>
                </a:lnTo>
                <a:lnTo>
                  <a:pt x="2575567" y="130173"/>
                </a:lnTo>
                <a:lnTo>
                  <a:pt x="2614741" y="72070"/>
                </a:lnTo>
                <a:cubicBezTo>
                  <a:pt x="2659270" y="27542"/>
                  <a:pt x="2720786" y="0"/>
                  <a:pt x="2788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7C915B-6721-434C-ADD0-C355DCC44A60}"/>
              </a:ext>
            </a:extLst>
          </p:cNvPr>
          <p:cNvSpPr/>
          <p:nvPr/>
        </p:nvSpPr>
        <p:spPr>
          <a:xfrm>
            <a:off x="5444010" y="1470660"/>
            <a:ext cx="1322632" cy="834124"/>
          </a:xfrm>
          <a:custGeom>
            <a:avLst/>
            <a:gdLst>
              <a:gd name="connsiteX0" fmla="*/ 660016 w 1322632"/>
              <a:gd name="connsiteY0" fmla="*/ 0 h 834124"/>
              <a:gd name="connsiteX1" fmla="*/ 834009 w 1322632"/>
              <a:gd name="connsiteY1" fmla="*/ 67054 h 834124"/>
              <a:gd name="connsiteX2" fmla="*/ 873183 w 1322632"/>
              <a:gd name="connsiteY2" fmla="*/ 121114 h 834124"/>
              <a:gd name="connsiteX3" fmla="*/ 878152 w 1322632"/>
              <a:gd name="connsiteY3" fmla="*/ 121114 h 834124"/>
              <a:gd name="connsiteX4" fmla="*/ 1322632 w 1322632"/>
              <a:gd name="connsiteY4" fmla="*/ 834124 h 834124"/>
              <a:gd name="connsiteX5" fmla="*/ 0 w 1322632"/>
              <a:gd name="connsiteY5" fmla="*/ 834124 h 834124"/>
              <a:gd name="connsiteX6" fmla="*/ 444479 w 1322632"/>
              <a:gd name="connsiteY6" fmla="*/ 121114 h 834124"/>
              <a:gd name="connsiteX7" fmla="*/ 446849 w 1322632"/>
              <a:gd name="connsiteY7" fmla="*/ 121114 h 834124"/>
              <a:gd name="connsiteX8" fmla="*/ 486023 w 1322632"/>
              <a:gd name="connsiteY8" fmla="*/ 67054 h 834124"/>
              <a:gd name="connsiteX9" fmla="*/ 660016 w 1322632"/>
              <a:gd name="connsiteY9" fmla="*/ 0 h 8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2632" h="834124">
                <a:moveTo>
                  <a:pt x="660016" y="0"/>
                </a:moveTo>
                <a:cubicBezTo>
                  <a:pt x="727965" y="0"/>
                  <a:pt x="789481" y="25625"/>
                  <a:pt x="834009" y="67054"/>
                </a:cubicBezTo>
                <a:lnTo>
                  <a:pt x="873183" y="121114"/>
                </a:lnTo>
                <a:lnTo>
                  <a:pt x="878152" y="121114"/>
                </a:lnTo>
                <a:lnTo>
                  <a:pt x="1322632" y="834124"/>
                </a:lnTo>
                <a:lnTo>
                  <a:pt x="0" y="834124"/>
                </a:lnTo>
                <a:lnTo>
                  <a:pt x="444479" y="121114"/>
                </a:lnTo>
                <a:lnTo>
                  <a:pt x="446849" y="121114"/>
                </a:lnTo>
                <a:lnTo>
                  <a:pt x="486023" y="67054"/>
                </a:lnTo>
                <a:cubicBezTo>
                  <a:pt x="530552" y="25625"/>
                  <a:pt x="592068" y="0"/>
                  <a:pt x="660016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30A3A00-28E9-4FF3-A630-607F77C6D598}"/>
              </a:ext>
            </a:extLst>
          </p:cNvPr>
          <p:cNvSpPr/>
          <p:nvPr/>
        </p:nvSpPr>
        <p:spPr>
          <a:xfrm>
            <a:off x="5002721" y="2307826"/>
            <a:ext cx="2205209" cy="704849"/>
          </a:xfrm>
          <a:custGeom>
            <a:avLst/>
            <a:gdLst>
              <a:gd name="connsiteX0" fmla="*/ 439392 w 2205209"/>
              <a:gd name="connsiteY0" fmla="*/ 0 h 704849"/>
              <a:gd name="connsiteX1" fmla="*/ 1765817 w 2205209"/>
              <a:gd name="connsiteY1" fmla="*/ 0 h 704849"/>
              <a:gd name="connsiteX2" fmla="*/ 2205209 w 2205209"/>
              <a:gd name="connsiteY2" fmla="*/ 704849 h 704849"/>
              <a:gd name="connsiteX3" fmla="*/ 0 w 2205209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209" h="704849">
                <a:moveTo>
                  <a:pt x="439392" y="0"/>
                </a:moveTo>
                <a:lnTo>
                  <a:pt x="1765817" y="0"/>
                </a:lnTo>
                <a:lnTo>
                  <a:pt x="2205209" y="704849"/>
                </a:lnTo>
                <a:lnTo>
                  <a:pt x="0" y="7048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9C76B19-CBB0-4E8B-8178-0BD8F87A0CDD}"/>
              </a:ext>
            </a:extLst>
          </p:cNvPr>
          <p:cNvSpPr/>
          <p:nvPr/>
        </p:nvSpPr>
        <p:spPr>
          <a:xfrm>
            <a:off x="4546704" y="3031726"/>
            <a:ext cx="3117245" cy="712469"/>
          </a:xfrm>
          <a:custGeom>
            <a:avLst/>
            <a:gdLst>
              <a:gd name="connsiteX0" fmla="*/ 439392 w 3117245"/>
              <a:gd name="connsiteY0" fmla="*/ 0 h 704849"/>
              <a:gd name="connsiteX1" fmla="*/ 2677853 w 3117245"/>
              <a:gd name="connsiteY1" fmla="*/ 0 h 704849"/>
              <a:gd name="connsiteX2" fmla="*/ 3117245 w 3117245"/>
              <a:gd name="connsiteY2" fmla="*/ 704849 h 704849"/>
              <a:gd name="connsiteX3" fmla="*/ 0 w 3117245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45" h="704849">
                <a:moveTo>
                  <a:pt x="439392" y="0"/>
                </a:moveTo>
                <a:lnTo>
                  <a:pt x="2677853" y="0"/>
                </a:lnTo>
                <a:lnTo>
                  <a:pt x="3117245" y="704849"/>
                </a:lnTo>
                <a:lnTo>
                  <a:pt x="0" y="704849"/>
                </a:lnTo>
                <a:close/>
              </a:path>
            </a:pathLst>
          </a:custGeom>
          <a:pattFill prst="pct30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4EED412-CD8D-47C6-BB63-A93170293993}"/>
              </a:ext>
            </a:extLst>
          </p:cNvPr>
          <p:cNvSpPr/>
          <p:nvPr/>
        </p:nvSpPr>
        <p:spPr>
          <a:xfrm>
            <a:off x="4106122" y="3746101"/>
            <a:ext cx="3998406" cy="704849"/>
          </a:xfrm>
          <a:custGeom>
            <a:avLst/>
            <a:gdLst>
              <a:gd name="connsiteX0" fmla="*/ 439393 w 3998406"/>
              <a:gd name="connsiteY0" fmla="*/ 0 h 704849"/>
              <a:gd name="connsiteX1" fmla="*/ 3559014 w 3998406"/>
              <a:gd name="connsiteY1" fmla="*/ 0 h 704849"/>
              <a:gd name="connsiteX2" fmla="*/ 3998406 w 3998406"/>
              <a:gd name="connsiteY2" fmla="*/ 704849 h 704849"/>
              <a:gd name="connsiteX3" fmla="*/ 0 w 3998406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406" h="704849">
                <a:moveTo>
                  <a:pt x="439393" y="0"/>
                </a:moveTo>
                <a:lnTo>
                  <a:pt x="3559014" y="0"/>
                </a:lnTo>
                <a:lnTo>
                  <a:pt x="3998406" y="704849"/>
                </a:lnTo>
                <a:lnTo>
                  <a:pt x="0" y="7048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7CEAEFA-8591-4200-A4AA-B40DE3C19633}"/>
              </a:ext>
            </a:extLst>
          </p:cNvPr>
          <p:cNvSpPr/>
          <p:nvPr/>
        </p:nvSpPr>
        <p:spPr>
          <a:xfrm>
            <a:off x="3315293" y="5176532"/>
            <a:ext cx="5567963" cy="821594"/>
          </a:xfrm>
          <a:custGeom>
            <a:avLst/>
            <a:gdLst>
              <a:gd name="connsiteX0" fmla="*/ 338514 w 5567963"/>
              <a:gd name="connsiteY0" fmla="*/ 0 h 821594"/>
              <a:gd name="connsiteX1" fmla="*/ 5241552 w 5567963"/>
              <a:gd name="connsiteY1" fmla="*/ 0 h 821594"/>
              <a:gd name="connsiteX2" fmla="*/ 5534286 w 5567963"/>
              <a:gd name="connsiteY2" fmla="*/ 469589 h 821594"/>
              <a:gd name="connsiteX3" fmla="*/ 5531082 w 5567963"/>
              <a:gd name="connsiteY3" fmla="*/ 475061 h 821594"/>
              <a:gd name="connsiteX4" fmla="*/ 5555173 w 5567963"/>
              <a:gd name="connsiteY4" fmla="*/ 508306 h 821594"/>
              <a:gd name="connsiteX5" fmla="*/ 5563790 w 5567963"/>
              <a:gd name="connsiteY5" fmla="*/ 534132 h 821594"/>
              <a:gd name="connsiteX6" fmla="*/ 5567963 w 5567963"/>
              <a:gd name="connsiteY6" fmla="*/ 575531 h 821594"/>
              <a:gd name="connsiteX7" fmla="*/ 5321900 w 5567963"/>
              <a:gd name="connsiteY7" fmla="*/ 821594 h 821594"/>
              <a:gd name="connsiteX8" fmla="*/ 5319022 w 5567963"/>
              <a:gd name="connsiteY8" fmla="*/ 821304 h 821594"/>
              <a:gd name="connsiteX9" fmla="*/ 5318865 w 5567963"/>
              <a:gd name="connsiteY9" fmla="*/ 821593 h 821594"/>
              <a:gd name="connsiteX10" fmla="*/ 245074 w 5567963"/>
              <a:gd name="connsiteY10" fmla="*/ 821593 h 821594"/>
              <a:gd name="connsiteX11" fmla="*/ 244783 w 5567963"/>
              <a:gd name="connsiteY11" fmla="*/ 821063 h 821594"/>
              <a:gd name="connsiteX12" fmla="*/ 239516 w 5567963"/>
              <a:gd name="connsiteY12" fmla="*/ 821594 h 821594"/>
              <a:gd name="connsiteX13" fmla="*/ 65523 w 5567963"/>
              <a:gd name="connsiteY13" fmla="*/ 749524 h 821594"/>
              <a:gd name="connsiteX14" fmla="*/ 15697 w 5567963"/>
              <a:gd name="connsiteY14" fmla="*/ 675621 h 821594"/>
              <a:gd name="connsiteX15" fmla="*/ 4999 w 5567963"/>
              <a:gd name="connsiteY15" fmla="*/ 643558 h 821594"/>
              <a:gd name="connsiteX16" fmla="*/ 0 w 5567963"/>
              <a:gd name="connsiteY16" fmla="*/ 597419 h 821594"/>
              <a:gd name="connsiteX17" fmla="*/ 19337 w 5567963"/>
              <a:gd name="connsiteY17" fmla="*/ 508306 h 821594"/>
              <a:gd name="connsiteX18" fmla="*/ 43719 w 5567963"/>
              <a:gd name="connsiteY18" fmla="*/ 474659 h 821594"/>
              <a:gd name="connsiteX19" fmla="*/ 43183 w 5567963"/>
              <a:gd name="connsiteY19" fmla="*/ 473753 h 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7963" h="821594">
                <a:moveTo>
                  <a:pt x="338514" y="0"/>
                </a:moveTo>
                <a:lnTo>
                  <a:pt x="5241552" y="0"/>
                </a:lnTo>
                <a:lnTo>
                  <a:pt x="5534286" y="469589"/>
                </a:lnTo>
                <a:lnTo>
                  <a:pt x="5531082" y="475061"/>
                </a:lnTo>
                <a:lnTo>
                  <a:pt x="5555173" y="508306"/>
                </a:lnTo>
                <a:lnTo>
                  <a:pt x="5563790" y="534132"/>
                </a:lnTo>
                <a:lnTo>
                  <a:pt x="5567963" y="575531"/>
                </a:lnTo>
                <a:cubicBezTo>
                  <a:pt x="5567963" y="711428"/>
                  <a:pt x="5457797" y="821594"/>
                  <a:pt x="5321900" y="821594"/>
                </a:cubicBezTo>
                <a:lnTo>
                  <a:pt x="5319022" y="821304"/>
                </a:lnTo>
                <a:lnTo>
                  <a:pt x="5318865" y="821593"/>
                </a:lnTo>
                <a:lnTo>
                  <a:pt x="245074" y="821593"/>
                </a:lnTo>
                <a:lnTo>
                  <a:pt x="244783" y="821063"/>
                </a:lnTo>
                <a:lnTo>
                  <a:pt x="239516" y="821594"/>
                </a:lnTo>
                <a:cubicBezTo>
                  <a:pt x="171568" y="821594"/>
                  <a:pt x="110052" y="794053"/>
                  <a:pt x="65523" y="749524"/>
                </a:cubicBezTo>
                <a:lnTo>
                  <a:pt x="15697" y="675621"/>
                </a:lnTo>
                <a:lnTo>
                  <a:pt x="4999" y="643558"/>
                </a:lnTo>
                <a:cubicBezTo>
                  <a:pt x="1722" y="628655"/>
                  <a:pt x="0" y="613224"/>
                  <a:pt x="0" y="597419"/>
                </a:cubicBezTo>
                <a:cubicBezTo>
                  <a:pt x="0" y="565809"/>
                  <a:pt x="6885" y="535696"/>
                  <a:pt x="19337" y="508306"/>
                </a:cubicBezTo>
                <a:lnTo>
                  <a:pt x="43719" y="474659"/>
                </a:lnTo>
                <a:lnTo>
                  <a:pt x="43183" y="47375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61E58-45B6-4696-A917-D3DFED8FE9F1}"/>
              </a:ext>
            </a:extLst>
          </p:cNvPr>
          <p:cNvSpPr/>
          <p:nvPr/>
        </p:nvSpPr>
        <p:spPr>
          <a:xfrm>
            <a:off x="3658890" y="4463527"/>
            <a:ext cx="4892870" cy="704849"/>
          </a:xfrm>
          <a:custGeom>
            <a:avLst/>
            <a:gdLst>
              <a:gd name="connsiteX0" fmla="*/ 439392 w 4892870"/>
              <a:gd name="connsiteY0" fmla="*/ 0 h 704849"/>
              <a:gd name="connsiteX1" fmla="*/ 4453478 w 4892870"/>
              <a:gd name="connsiteY1" fmla="*/ 0 h 704849"/>
              <a:gd name="connsiteX2" fmla="*/ 4892870 w 4892870"/>
              <a:gd name="connsiteY2" fmla="*/ 704849 h 704849"/>
              <a:gd name="connsiteX3" fmla="*/ 0 w 4892870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2870" h="704849">
                <a:moveTo>
                  <a:pt x="439392" y="0"/>
                </a:moveTo>
                <a:lnTo>
                  <a:pt x="4453478" y="0"/>
                </a:lnTo>
                <a:lnTo>
                  <a:pt x="4892870" y="704849"/>
                </a:lnTo>
                <a:lnTo>
                  <a:pt x="0" y="7048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74937A-90DB-4FA2-881B-8A746BB41C79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Technology Hierarchy 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4E3E0-C47F-45D1-A509-E186DB5F7D2A}"/>
              </a:ext>
            </a:extLst>
          </p:cNvPr>
          <p:cNvSpPr txBox="1"/>
          <p:nvPr/>
        </p:nvSpPr>
        <p:spPr>
          <a:xfrm>
            <a:off x="3600450" y="5316540"/>
            <a:ext cx="49625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HDD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C6C7B-B8EB-43FD-97AA-A2EEABB37270}"/>
              </a:ext>
            </a:extLst>
          </p:cNvPr>
          <p:cNvSpPr txBox="1"/>
          <p:nvPr/>
        </p:nvSpPr>
        <p:spPr>
          <a:xfrm>
            <a:off x="4013595" y="4549259"/>
            <a:ext cx="41779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Capacity SSD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4F51DD1-41DA-4913-89EA-7F6AAF6BE66F}"/>
              </a:ext>
            </a:extLst>
          </p:cNvPr>
          <p:cNvSpPr/>
          <p:nvPr/>
        </p:nvSpPr>
        <p:spPr>
          <a:xfrm>
            <a:off x="3315292" y="1470660"/>
            <a:ext cx="5574510" cy="4532229"/>
          </a:xfrm>
          <a:custGeom>
            <a:avLst/>
            <a:gdLst>
              <a:gd name="connsiteX0" fmla="*/ 2788734 w 5574510"/>
              <a:gd name="connsiteY0" fmla="*/ 0 h 4871243"/>
              <a:gd name="connsiteX1" fmla="*/ 2962727 w 5574510"/>
              <a:gd name="connsiteY1" fmla="*/ 72070 h 4871243"/>
              <a:gd name="connsiteX2" fmla="*/ 3001901 w 5574510"/>
              <a:gd name="connsiteY2" fmla="*/ 130173 h 4871243"/>
              <a:gd name="connsiteX3" fmla="*/ 3006870 w 5574510"/>
              <a:gd name="connsiteY3" fmla="*/ 130173 h 4871243"/>
              <a:gd name="connsiteX4" fmla="*/ 5534286 w 5574510"/>
              <a:gd name="connsiteY4" fmla="*/ 4487788 h 4871243"/>
              <a:gd name="connsiteX5" fmla="*/ 5531082 w 5574510"/>
              <a:gd name="connsiteY5" fmla="*/ 4493670 h 4871243"/>
              <a:gd name="connsiteX6" fmla="*/ 5555173 w 5574510"/>
              <a:gd name="connsiteY6" fmla="*/ 4529401 h 4871243"/>
              <a:gd name="connsiteX7" fmla="*/ 5574510 w 5574510"/>
              <a:gd name="connsiteY7" fmla="*/ 4625180 h 4871243"/>
              <a:gd name="connsiteX8" fmla="*/ 5328447 w 5574510"/>
              <a:gd name="connsiteY8" fmla="*/ 4871243 h 4871243"/>
              <a:gd name="connsiteX9" fmla="*/ 5325569 w 5574510"/>
              <a:gd name="connsiteY9" fmla="*/ 4870953 h 4871243"/>
              <a:gd name="connsiteX10" fmla="*/ 5325412 w 5574510"/>
              <a:gd name="connsiteY10" fmla="*/ 4871242 h 4871243"/>
              <a:gd name="connsiteX11" fmla="*/ 251621 w 5574510"/>
              <a:gd name="connsiteY11" fmla="*/ 4871242 h 4871243"/>
              <a:gd name="connsiteX12" fmla="*/ 251330 w 5574510"/>
              <a:gd name="connsiteY12" fmla="*/ 4870712 h 4871243"/>
              <a:gd name="connsiteX13" fmla="*/ 246063 w 5574510"/>
              <a:gd name="connsiteY13" fmla="*/ 4871243 h 4871243"/>
              <a:gd name="connsiteX14" fmla="*/ 0 w 5574510"/>
              <a:gd name="connsiteY14" fmla="*/ 4625180 h 4871243"/>
              <a:gd name="connsiteX15" fmla="*/ 19337 w 5574510"/>
              <a:gd name="connsiteY15" fmla="*/ 4529401 h 4871243"/>
              <a:gd name="connsiteX16" fmla="*/ 43719 w 5574510"/>
              <a:gd name="connsiteY16" fmla="*/ 4493238 h 4871243"/>
              <a:gd name="connsiteX17" fmla="*/ 43183 w 5574510"/>
              <a:gd name="connsiteY17" fmla="*/ 4492264 h 4871243"/>
              <a:gd name="connsiteX18" fmla="*/ 2573197 w 5574510"/>
              <a:gd name="connsiteY18" fmla="*/ 130173 h 4871243"/>
              <a:gd name="connsiteX19" fmla="*/ 2575567 w 5574510"/>
              <a:gd name="connsiteY19" fmla="*/ 130173 h 4871243"/>
              <a:gd name="connsiteX20" fmla="*/ 2614741 w 5574510"/>
              <a:gd name="connsiteY20" fmla="*/ 72070 h 4871243"/>
              <a:gd name="connsiteX21" fmla="*/ 2788734 w 5574510"/>
              <a:gd name="connsiteY21" fmla="*/ 0 h 48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74510" h="4871243">
                <a:moveTo>
                  <a:pt x="2788734" y="0"/>
                </a:moveTo>
                <a:cubicBezTo>
                  <a:pt x="2856683" y="0"/>
                  <a:pt x="2918199" y="27542"/>
                  <a:pt x="2962727" y="72070"/>
                </a:cubicBezTo>
                <a:lnTo>
                  <a:pt x="3001901" y="130173"/>
                </a:lnTo>
                <a:lnTo>
                  <a:pt x="3006870" y="130173"/>
                </a:lnTo>
                <a:lnTo>
                  <a:pt x="5534286" y="4487788"/>
                </a:lnTo>
                <a:lnTo>
                  <a:pt x="5531082" y="4493670"/>
                </a:lnTo>
                <a:lnTo>
                  <a:pt x="5555173" y="4529401"/>
                </a:lnTo>
                <a:cubicBezTo>
                  <a:pt x="5567625" y="4558840"/>
                  <a:pt x="5574510" y="4591206"/>
                  <a:pt x="5574510" y="4625180"/>
                </a:cubicBezTo>
                <a:cubicBezTo>
                  <a:pt x="5574510" y="4761077"/>
                  <a:pt x="5464344" y="4871243"/>
                  <a:pt x="5328447" y="4871243"/>
                </a:cubicBezTo>
                <a:lnTo>
                  <a:pt x="5325569" y="4870953"/>
                </a:lnTo>
                <a:lnTo>
                  <a:pt x="5325412" y="4871242"/>
                </a:lnTo>
                <a:lnTo>
                  <a:pt x="251621" y="4871242"/>
                </a:lnTo>
                <a:lnTo>
                  <a:pt x="251330" y="4870712"/>
                </a:lnTo>
                <a:lnTo>
                  <a:pt x="246063" y="4871243"/>
                </a:lnTo>
                <a:cubicBezTo>
                  <a:pt x="110166" y="4871243"/>
                  <a:pt x="0" y="4761077"/>
                  <a:pt x="0" y="4625180"/>
                </a:cubicBezTo>
                <a:cubicBezTo>
                  <a:pt x="0" y="4591206"/>
                  <a:pt x="6885" y="4558840"/>
                  <a:pt x="19337" y="4529401"/>
                </a:cubicBezTo>
                <a:lnTo>
                  <a:pt x="43719" y="4493238"/>
                </a:lnTo>
                <a:lnTo>
                  <a:pt x="43183" y="4492264"/>
                </a:lnTo>
                <a:lnTo>
                  <a:pt x="2573197" y="130173"/>
                </a:lnTo>
                <a:lnTo>
                  <a:pt x="2575567" y="130173"/>
                </a:lnTo>
                <a:lnTo>
                  <a:pt x="2614741" y="72070"/>
                </a:lnTo>
                <a:cubicBezTo>
                  <a:pt x="2659270" y="27542"/>
                  <a:pt x="2720786" y="0"/>
                  <a:pt x="278873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926194-B982-4453-A8FF-B55DA8538B6E}"/>
              </a:ext>
            </a:extLst>
          </p:cNvPr>
          <p:cNvCxnSpPr>
            <a:cxnSpLocks/>
          </p:cNvCxnSpPr>
          <p:nvPr/>
        </p:nvCxnSpPr>
        <p:spPr>
          <a:xfrm>
            <a:off x="3658890" y="5176532"/>
            <a:ext cx="4904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6B2B23-99BC-4327-90A5-D755AB3DEA9B}"/>
              </a:ext>
            </a:extLst>
          </p:cNvPr>
          <p:cNvSpPr txBox="1"/>
          <p:nvPr/>
        </p:nvSpPr>
        <p:spPr>
          <a:xfrm>
            <a:off x="4546600" y="3858274"/>
            <a:ext cx="311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Performance SSD</a:t>
            </a:r>
            <a:endParaRPr lang="el-GR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45190-B673-4186-9966-B713B52814E6}"/>
              </a:ext>
            </a:extLst>
          </p:cNvPr>
          <p:cNvCxnSpPr>
            <a:cxnSpLocks/>
          </p:cNvCxnSpPr>
          <p:nvPr/>
        </p:nvCxnSpPr>
        <p:spPr>
          <a:xfrm>
            <a:off x="4106122" y="4461634"/>
            <a:ext cx="3998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21030D-B469-437F-8327-0EEFC7A508B4}"/>
              </a:ext>
            </a:extLst>
          </p:cNvPr>
          <p:cNvCxnSpPr>
            <a:cxnSpLocks/>
          </p:cNvCxnSpPr>
          <p:nvPr/>
        </p:nvCxnSpPr>
        <p:spPr>
          <a:xfrm>
            <a:off x="4546600" y="3741338"/>
            <a:ext cx="311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7475CF-15BF-4B89-805B-3FC0DEED24CD}"/>
              </a:ext>
            </a:extLst>
          </p:cNvPr>
          <p:cNvCxnSpPr>
            <a:cxnSpLocks/>
          </p:cNvCxnSpPr>
          <p:nvPr/>
        </p:nvCxnSpPr>
        <p:spPr>
          <a:xfrm>
            <a:off x="4998720" y="3026963"/>
            <a:ext cx="2231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A76AF8-6222-4309-A3FF-FDAABDA122EA}"/>
              </a:ext>
            </a:extLst>
          </p:cNvPr>
          <p:cNvCxnSpPr>
            <a:cxnSpLocks/>
          </p:cNvCxnSpPr>
          <p:nvPr/>
        </p:nvCxnSpPr>
        <p:spPr>
          <a:xfrm>
            <a:off x="5436394" y="2307744"/>
            <a:ext cx="13263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0A5CEDD-8DBA-47C2-834E-BFFAFB6AB01B}"/>
              </a:ext>
            </a:extLst>
          </p:cNvPr>
          <p:cNvSpPr txBox="1"/>
          <p:nvPr/>
        </p:nvSpPr>
        <p:spPr>
          <a:xfrm>
            <a:off x="5012804" y="2404623"/>
            <a:ext cx="22174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DRAM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F4E7FC-35FA-40CE-A281-3B96525219AD}"/>
              </a:ext>
            </a:extLst>
          </p:cNvPr>
          <p:cNvSpPr txBox="1"/>
          <p:nvPr/>
        </p:nvSpPr>
        <p:spPr>
          <a:xfrm>
            <a:off x="5444010" y="1731558"/>
            <a:ext cx="13187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CPU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40EAA8-BB05-4BC4-B9E9-05B0135BF927}"/>
              </a:ext>
            </a:extLst>
          </p:cNvPr>
          <p:cNvSpPr txBox="1"/>
          <p:nvPr/>
        </p:nvSpPr>
        <p:spPr>
          <a:xfrm>
            <a:off x="6331971" y="1022296"/>
            <a:ext cx="144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Latency (ns)</a:t>
            </a:r>
            <a:endParaRPr lang="el-GR" sz="2000" u="sng" dirty="0"/>
          </a:p>
        </p:txBody>
      </p:sp>
    </p:spTree>
    <p:extLst>
      <p:ext uri="{BB962C8B-B14F-4D97-AF65-F5344CB8AC3E}">
        <p14:creationId xmlns:p14="http://schemas.microsoft.com/office/powerpoint/2010/main" val="3665299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3397903" y="2009562"/>
            <a:ext cx="5396193" cy="2838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Introduction</a:t>
            </a: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Motivation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l-GR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62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DFB209F-9AC8-411C-B339-F58DABA06CFF}"/>
              </a:ext>
            </a:extLst>
          </p:cNvPr>
          <p:cNvGrpSpPr/>
          <p:nvPr/>
        </p:nvGrpSpPr>
        <p:grpSpPr>
          <a:xfrm>
            <a:off x="3100855" y="572280"/>
            <a:ext cx="2766545" cy="5558519"/>
            <a:chOff x="3100855" y="572280"/>
            <a:chExt cx="2766545" cy="55585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B0DFA4-61AA-4B62-852D-B877EE29D322}"/>
                </a:ext>
              </a:extLst>
            </p:cNvPr>
            <p:cNvCxnSpPr>
              <a:cxnSpLocks/>
            </p:cNvCxnSpPr>
            <p:nvPr/>
          </p:nvCxnSpPr>
          <p:spPr>
            <a:xfrm>
              <a:off x="5530850" y="2369826"/>
              <a:ext cx="0" cy="3760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3D1EB2-2630-4B93-AF14-B891DAB9F01B}"/>
                </a:ext>
              </a:extLst>
            </p:cNvPr>
            <p:cNvCxnSpPr/>
            <p:nvPr/>
          </p:nvCxnSpPr>
          <p:spPr>
            <a:xfrm flipH="1">
              <a:off x="3671507" y="3692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C7BB97-7EE8-40B3-A825-D23017C90412}"/>
                </a:ext>
              </a:extLst>
            </p:cNvPr>
            <p:cNvCxnSpPr/>
            <p:nvPr/>
          </p:nvCxnSpPr>
          <p:spPr>
            <a:xfrm flipH="1">
              <a:off x="3677857" y="4097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8549E7-FBD9-4137-9233-CF65A9AFA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682" y="4468783"/>
              <a:ext cx="18625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27C008-5ACB-4FD2-96F6-F6D26A9CA6CA}"/>
                </a:ext>
              </a:extLst>
            </p:cNvPr>
            <p:cNvCxnSpPr/>
            <p:nvPr/>
          </p:nvCxnSpPr>
          <p:spPr>
            <a:xfrm flipH="1">
              <a:off x="4064000" y="5343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9C3D9-5FB3-47DA-9548-C733267C8812}"/>
                </a:ext>
              </a:extLst>
            </p:cNvPr>
            <p:cNvCxnSpPr/>
            <p:nvPr/>
          </p:nvCxnSpPr>
          <p:spPr>
            <a:xfrm flipH="1">
              <a:off x="4070350" y="5748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C7D3B-A52C-4D08-9559-400A8482EFE5}"/>
                </a:ext>
              </a:extLst>
            </p:cNvPr>
            <p:cNvCxnSpPr/>
            <p:nvPr/>
          </p:nvCxnSpPr>
          <p:spPr>
            <a:xfrm flipH="1">
              <a:off x="4067175" y="611978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65B7E3A-28E3-46E7-996D-BD2177A17BAD}"/>
                </a:ext>
              </a:extLst>
            </p:cNvPr>
            <p:cNvSpPr/>
            <p:nvPr/>
          </p:nvSpPr>
          <p:spPr>
            <a:xfrm>
              <a:off x="4021897" y="956507"/>
              <a:ext cx="1845503" cy="15866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D301A4-B774-4CB1-90D3-900365A70C53}"/>
                </a:ext>
              </a:extLst>
            </p:cNvPr>
            <p:cNvSpPr/>
            <p:nvPr/>
          </p:nvSpPr>
          <p:spPr>
            <a:xfrm>
              <a:off x="4398580" y="1139511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F2A30C-3285-47EF-9060-CDD555F085C3}"/>
                </a:ext>
              </a:extLst>
            </p:cNvPr>
            <p:cNvSpPr/>
            <p:nvPr/>
          </p:nvSpPr>
          <p:spPr>
            <a:xfrm>
              <a:off x="4322382" y="1220302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CBE0AE-5678-4564-9C55-CCA5EA703A7C}"/>
                </a:ext>
              </a:extLst>
            </p:cNvPr>
            <p:cNvSpPr/>
            <p:nvPr/>
          </p:nvSpPr>
          <p:spPr>
            <a:xfrm>
              <a:off x="4244594" y="1306025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1A5E47-CB4F-4EB3-BE92-EED665A4C310}"/>
                </a:ext>
              </a:extLst>
            </p:cNvPr>
            <p:cNvSpPr/>
            <p:nvPr/>
          </p:nvSpPr>
          <p:spPr>
            <a:xfrm>
              <a:off x="4166806" y="1391449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581DBF-D59F-4A76-A572-5C3FFCF90903}"/>
                </a:ext>
              </a:extLst>
            </p:cNvPr>
            <p:cNvSpPr txBox="1"/>
            <p:nvPr/>
          </p:nvSpPr>
          <p:spPr>
            <a:xfrm>
              <a:off x="3979486" y="572280"/>
              <a:ext cx="1845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 0</a:t>
              </a:r>
              <a:endParaRPr lang="el-G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357F10-B0C0-47A6-A0BD-9F9E615E1F5B}"/>
                </a:ext>
              </a:extLst>
            </p:cNvPr>
            <p:cNvSpPr/>
            <p:nvPr/>
          </p:nvSpPr>
          <p:spPr>
            <a:xfrm>
              <a:off x="3100855" y="3520358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7CFAD6-9CC8-4FBA-B0AF-934A81624D0C}"/>
                </a:ext>
              </a:extLst>
            </p:cNvPr>
            <p:cNvSpPr/>
            <p:nvPr/>
          </p:nvSpPr>
          <p:spPr>
            <a:xfrm>
              <a:off x="3100855" y="3921492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9414CF-D6A0-4B97-A818-8DA17C25C776}"/>
                </a:ext>
              </a:extLst>
            </p:cNvPr>
            <p:cNvSpPr/>
            <p:nvPr/>
          </p:nvSpPr>
          <p:spPr>
            <a:xfrm>
              <a:off x="3100855" y="4329791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DAB4EC-5166-4C47-A12D-0B5E07C95E0B}"/>
                </a:ext>
              </a:extLst>
            </p:cNvPr>
            <p:cNvCxnSpPr>
              <a:cxnSpLocks/>
            </p:cNvCxnSpPr>
            <p:nvPr/>
          </p:nvCxnSpPr>
          <p:spPr>
            <a:xfrm>
              <a:off x="5151057" y="3674246"/>
              <a:ext cx="0" cy="80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8E5AB7-EA22-4729-ACAB-2CDD64A42401}"/>
              </a:ext>
            </a:extLst>
          </p:cNvPr>
          <p:cNvGrpSpPr/>
          <p:nvPr/>
        </p:nvGrpSpPr>
        <p:grpSpPr>
          <a:xfrm>
            <a:off x="6328899" y="577044"/>
            <a:ext cx="2768513" cy="5558519"/>
            <a:chOff x="6328899" y="577044"/>
            <a:chExt cx="2768513" cy="555851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F008768-8A82-402B-B384-AAD4D06FD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449" y="2374590"/>
              <a:ext cx="0" cy="3760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C9F2A7-356C-4992-B292-7E74D020CB4A}"/>
                </a:ext>
              </a:extLst>
            </p:cNvPr>
            <p:cNvCxnSpPr/>
            <p:nvPr/>
          </p:nvCxnSpPr>
          <p:spPr>
            <a:xfrm>
              <a:off x="7057942" y="369775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CD723E-9E2A-43F9-9B22-C18FD075C791}"/>
                </a:ext>
              </a:extLst>
            </p:cNvPr>
            <p:cNvCxnSpPr/>
            <p:nvPr/>
          </p:nvCxnSpPr>
          <p:spPr>
            <a:xfrm>
              <a:off x="7051592" y="4102072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C95F3D-AE15-4DCD-B727-8AC840537AE3}"/>
                </a:ext>
              </a:extLst>
            </p:cNvPr>
            <p:cNvCxnSpPr>
              <a:cxnSpLocks/>
            </p:cNvCxnSpPr>
            <p:nvPr/>
          </p:nvCxnSpPr>
          <p:spPr>
            <a:xfrm>
              <a:off x="6659099" y="4473547"/>
              <a:ext cx="18625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0B42C8-6EF2-4648-9EA6-6278BDD9E6DF}"/>
                </a:ext>
              </a:extLst>
            </p:cNvPr>
            <p:cNvCxnSpPr/>
            <p:nvPr/>
          </p:nvCxnSpPr>
          <p:spPr>
            <a:xfrm>
              <a:off x="6665449" y="534875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FA97A4C-4F94-4316-BD9D-01000BF78864}"/>
                </a:ext>
              </a:extLst>
            </p:cNvPr>
            <p:cNvCxnSpPr/>
            <p:nvPr/>
          </p:nvCxnSpPr>
          <p:spPr>
            <a:xfrm>
              <a:off x="6659099" y="5753072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CC46E0-3E43-4815-A4A8-30B7E2E1AA9A}"/>
                </a:ext>
              </a:extLst>
            </p:cNvPr>
            <p:cNvCxnSpPr/>
            <p:nvPr/>
          </p:nvCxnSpPr>
          <p:spPr>
            <a:xfrm>
              <a:off x="6662274" y="6124547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BDD17B1-5B70-45E2-BEFC-2E5009DC81CF}"/>
                </a:ext>
              </a:extLst>
            </p:cNvPr>
            <p:cNvSpPr/>
            <p:nvPr/>
          </p:nvSpPr>
          <p:spPr>
            <a:xfrm flipH="1">
              <a:off x="6328899" y="961271"/>
              <a:ext cx="1845503" cy="15866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856C07-315E-4EAB-8F2F-C75E447AE59D}"/>
                </a:ext>
              </a:extLst>
            </p:cNvPr>
            <p:cNvSpPr/>
            <p:nvPr/>
          </p:nvSpPr>
          <p:spPr>
            <a:xfrm flipH="1">
              <a:off x="6482430" y="1144275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385ACD-27D9-4C5A-999A-56FCBCF020A9}"/>
                </a:ext>
              </a:extLst>
            </p:cNvPr>
            <p:cNvSpPr/>
            <p:nvPr/>
          </p:nvSpPr>
          <p:spPr>
            <a:xfrm flipH="1">
              <a:off x="6558628" y="1225066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7EFD7E-D8FC-4CEB-9C8A-D6F635D06681}"/>
                </a:ext>
              </a:extLst>
            </p:cNvPr>
            <p:cNvSpPr/>
            <p:nvPr/>
          </p:nvSpPr>
          <p:spPr>
            <a:xfrm flipH="1">
              <a:off x="6636416" y="1310789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2ACBAF-E3AD-45DA-98BC-352422DE0C24}"/>
                </a:ext>
              </a:extLst>
            </p:cNvPr>
            <p:cNvSpPr/>
            <p:nvPr/>
          </p:nvSpPr>
          <p:spPr>
            <a:xfrm flipH="1">
              <a:off x="6714204" y="1396213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9C0C6D-FF87-45DC-BB28-7E1770D2F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242" y="3679010"/>
              <a:ext cx="0" cy="80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F9BD2F-9A11-4517-A708-FC4A9C0016E5}"/>
                </a:ext>
              </a:extLst>
            </p:cNvPr>
            <p:cNvSpPr/>
            <p:nvPr/>
          </p:nvSpPr>
          <p:spPr>
            <a:xfrm>
              <a:off x="7571075" y="3522569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25ECDE-C82E-4695-A76E-69A95FEE2AD8}"/>
                </a:ext>
              </a:extLst>
            </p:cNvPr>
            <p:cNvSpPr/>
            <p:nvPr/>
          </p:nvSpPr>
          <p:spPr>
            <a:xfrm>
              <a:off x="7571075" y="3923703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A8B769-64CB-4CAF-B59E-B818C5A82D93}"/>
                </a:ext>
              </a:extLst>
            </p:cNvPr>
            <p:cNvSpPr/>
            <p:nvPr/>
          </p:nvSpPr>
          <p:spPr>
            <a:xfrm>
              <a:off x="7571075" y="4332002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0145F5-3015-4BBA-9E6B-CE05717914BD}"/>
                </a:ext>
              </a:extLst>
            </p:cNvPr>
            <p:cNvSpPr txBox="1"/>
            <p:nvPr/>
          </p:nvSpPr>
          <p:spPr>
            <a:xfrm flipH="1">
              <a:off x="6371310" y="577044"/>
              <a:ext cx="1845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 1</a:t>
              </a:r>
              <a:endParaRPr lang="el-G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2D3F722-55F0-43D7-879B-40A38D32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4787900"/>
            <a:ext cx="3288665" cy="978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E7E52-F76F-41BC-AA00-3CB2CD38C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5" y="5182449"/>
            <a:ext cx="3288665" cy="97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BE869-0C3F-43B5-9810-BB537D96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0" y="5576998"/>
            <a:ext cx="3288665" cy="9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6535-FE3A-47E6-81A9-29DD819DA654}"/>
              </a:ext>
            </a:extLst>
          </p:cNvPr>
          <p:cNvSpPr txBox="1"/>
          <p:nvPr/>
        </p:nvSpPr>
        <p:spPr>
          <a:xfrm>
            <a:off x="133350" y="5830627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415B-607D-447C-BF89-E84B549FE52A}"/>
              </a:ext>
            </a:extLst>
          </p:cNvPr>
          <p:cNvSpPr txBox="1"/>
          <p:nvPr/>
        </p:nvSpPr>
        <p:spPr>
          <a:xfrm>
            <a:off x="476250" y="5377410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FF90C-E708-44F5-9D7C-E8732D4DAC20}"/>
              </a:ext>
            </a:extLst>
          </p:cNvPr>
          <p:cNvSpPr txBox="1"/>
          <p:nvPr/>
        </p:nvSpPr>
        <p:spPr>
          <a:xfrm>
            <a:off x="885825" y="4970161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57E16E-A432-4DCC-9381-E316B4EC30F4}"/>
              </a:ext>
            </a:extLst>
          </p:cNvPr>
          <p:cNvCxnSpPr>
            <a:cxnSpLocks/>
          </p:cNvCxnSpPr>
          <p:nvPr/>
        </p:nvCxnSpPr>
        <p:spPr>
          <a:xfrm flipV="1">
            <a:off x="6088446" y="950359"/>
            <a:ext cx="0" cy="59076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BC13-A31D-4124-8077-52C61A0B80B1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F5BC-6018-46EC-B6A1-EC0122A295C9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208668-11BC-4A48-94FB-442B3A9B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8" y="4787900"/>
            <a:ext cx="3288665" cy="978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27C279-BE97-4AEB-AC69-9A778939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3" y="5189030"/>
            <a:ext cx="3288665" cy="978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8E5FE8-6762-433E-8AF8-17F321D7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49" y="5589086"/>
            <a:ext cx="3288665" cy="978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D68B22-076C-4A93-9438-17E6ECE71AE7}"/>
              </a:ext>
            </a:extLst>
          </p:cNvPr>
          <p:cNvSpPr txBox="1"/>
          <p:nvPr/>
        </p:nvSpPr>
        <p:spPr>
          <a:xfrm>
            <a:off x="10956533" y="5823022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29C66-F9EB-489D-B6DE-5BE1328876EE}"/>
              </a:ext>
            </a:extLst>
          </p:cNvPr>
          <p:cNvSpPr txBox="1"/>
          <p:nvPr/>
        </p:nvSpPr>
        <p:spPr>
          <a:xfrm>
            <a:off x="10546640" y="5374379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F7052-A9CF-47A9-AE52-EE31D223A895}"/>
              </a:ext>
            </a:extLst>
          </p:cNvPr>
          <p:cNvSpPr txBox="1"/>
          <p:nvPr/>
        </p:nvSpPr>
        <p:spPr>
          <a:xfrm>
            <a:off x="10187466" y="4993379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124710-74D0-4F63-B676-394159F41AF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 solution for Overwrites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Disabling DAX on a Per-file</a:t>
            </a:r>
            <a:r>
              <a:rPr lang="el-G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basis (Ext4)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504AAA-7DB9-44B9-84B2-A6460A4DC879}"/>
              </a:ext>
            </a:extLst>
          </p:cNvPr>
          <p:cNvSpPr/>
          <p:nvPr/>
        </p:nvSpPr>
        <p:spPr>
          <a:xfrm>
            <a:off x="4822828" y="2703599"/>
            <a:ext cx="253047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LLC Cache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450908-32FB-4AEF-88BB-7EC8D24BB069}"/>
              </a:ext>
            </a:extLst>
          </p:cNvPr>
          <p:cNvSpPr/>
          <p:nvPr/>
        </p:nvSpPr>
        <p:spPr>
          <a:xfrm>
            <a:off x="4822827" y="3210415"/>
            <a:ext cx="253047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 Interconnect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DB4DEE5-4E54-49D6-AD28-33FACC85E448}"/>
              </a:ext>
            </a:extLst>
          </p:cNvPr>
          <p:cNvSpPr/>
          <p:nvPr/>
        </p:nvSpPr>
        <p:spPr>
          <a:xfrm>
            <a:off x="3724558" y="3590968"/>
            <a:ext cx="741016" cy="9538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Connector: Curved 3">
            <a:extLst>
              <a:ext uri="{FF2B5EF4-FFF2-40B4-BE49-F238E27FC236}">
                <a16:creationId xmlns:a16="http://schemas.microsoft.com/office/drawing/2014/main" id="{48D0B826-C453-44F7-AEC2-3A6EE142B08C}"/>
              </a:ext>
            </a:extLst>
          </p:cNvPr>
          <p:cNvCxnSpPr>
            <a:cxnSpLocks/>
            <a:stCxn id="73" idx="0"/>
            <a:endCxn id="82" idx="1"/>
          </p:cNvCxnSpPr>
          <p:nvPr/>
        </p:nvCxnSpPr>
        <p:spPr>
          <a:xfrm rot="5400000" flipH="1" flipV="1">
            <a:off x="2679593" y="3872836"/>
            <a:ext cx="766046" cy="1193175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9002AA4-CCEA-4366-9F94-94EAD3F88DE5}"/>
              </a:ext>
            </a:extLst>
          </p:cNvPr>
          <p:cNvSpPr/>
          <p:nvPr/>
        </p:nvSpPr>
        <p:spPr>
          <a:xfrm>
            <a:off x="2259862" y="4852446"/>
            <a:ext cx="412333" cy="26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4" name="Connector: Curved 3">
            <a:extLst>
              <a:ext uri="{FF2B5EF4-FFF2-40B4-BE49-F238E27FC236}">
                <a16:creationId xmlns:a16="http://schemas.microsoft.com/office/drawing/2014/main" id="{27212A35-A52E-47C3-A577-8C01578E4D8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rot="5400000" flipH="1" flipV="1">
            <a:off x="5425046" y="1268705"/>
            <a:ext cx="844699" cy="3468843"/>
          </a:xfrm>
          <a:prstGeom prst="bentConnector3">
            <a:avLst>
              <a:gd name="adj1" fmla="val 37371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BF7C110-277C-4845-993E-098910CAB482}"/>
              </a:ext>
            </a:extLst>
          </p:cNvPr>
          <p:cNvSpPr/>
          <p:nvPr/>
        </p:nvSpPr>
        <p:spPr>
          <a:xfrm>
            <a:off x="3924632" y="3425475"/>
            <a:ext cx="376683" cy="28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47012B-4EE8-44D9-86D7-AEC82B1B9169}"/>
              </a:ext>
            </a:extLst>
          </p:cNvPr>
          <p:cNvSpPr/>
          <p:nvPr/>
        </p:nvSpPr>
        <p:spPr>
          <a:xfrm>
            <a:off x="3659204" y="3944226"/>
            <a:ext cx="242427" cy="28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83" name="Connector: Curved 3">
            <a:extLst>
              <a:ext uri="{FF2B5EF4-FFF2-40B4-BE49-F238E27FC236}">
                <a16:creationId xmlns:a16="http://schemas.microsoft.com/office/drawing/2014/main" id="{935E0DCC-71E3-4455-9C23-64F9CB0C842D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>
            <a:off x="6421835" y="3640050"/>
            <a:ext cx="1314373" cy="2639877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EACA077-949B-4F17-9E71-69AD6BA6725F}"/>
              </a:ext>
            </a:extLst>
          </p:cNvPr>
          <p:cNvSpPr/>
          <p:nvPr/>
        </p:nvSpPr>
        <p:spPr>
          <a:xfrm>
            <a:off x="7736207" y="6137752"/>
            <a:ext cx="242427" cy="28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220D2-A6AB-47A9-BF64-605B40742801}"/>
              </a:ext>
            </a:extLst>
          </p:cNvPr>
          <p:cNvSpPr txBox="1"/>
          <p:nvPr/>
        </p:nvSpPr>
        <p:spPr>
          <a:xfrm>
            <a:off x="8767249" y="1319747"/>
            <a:ext cx="262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1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same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0C2A4B7-3021-4FD3-823E-CF756672AFFB}"/>
              </a:ext>
            </a:extLst>
          </p:cNvPr>
          <p:cNvGrpSpPr/>
          <p:nvPr/>
        </p:nvGrpSpPr>
        <p:grpSpPr>
          <a:xfrm>
            <a:off x="8453206" y="1380269"/>
            <a:ext cx="57426" cy="818410"/>
            <a:chOff x="6948896" y="1360010"/>
            <a:chExt cx="57426" cy="818410"/>
          </a:xfrm>
        </p:grpSpPr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276E8173-7493-40F3-8D8E-1183E8CD6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69" y="1360010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2A7174D9-C780-4770-8907-08DB24113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782" y="1632806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92525FE5-ABAD-40FF-AF4B-0999BC806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8896" y="1905624"/>
              <a:ext cx="17353" cy="272796"/>
            </a:xfrm>
            <a:prstGeom prst="curvedConnector5">
              <a:avLst>
                <a:gd name="adj1" fmla="val -590059"/>
                <a:gd name="adj2" fmla="val 50951"/>
                <a:gd name="adj3" fmla="val 676344"/>
              </a:avLst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B36598C-98D2-4867-895A-BFA2F37E622B}"/>
              </a:ext>
            </a:extLst>
          </p:cNvPr>
          <p:cNvSpPr/>
          <p:nvPr/>
        </p:nvSpPr>
        <p:spPr>
          <a:xfrm>
            <a:off x="2672195" y="5147267"/>
            <a:ext cx="1055256" cy="937333"/>
          </a:xfrm>
          <a:prstGeom prst="foldedCorner">
            <a:avLst>
              <a:gd name="adj" fmla="val 260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DAX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l-GR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6E2495F4-6AE5-4A5F-B313-9ADC9BE7AC53}"/>
              </a:ext>
            </a:extLst>
          </p:cNvPr>
          <p:cNvSpPr/>
          <p:nvPr/>
        </p:nvSpPr>
        <p:spPr>
          <a:xfrm>
            <a:off x="8663018" y="5152404"/>
            <a:ext cx="1055256" cy="937333"/>
          </a:xfrm>
          <a:prstGeom prst="foldedCorner">
            <a:avLst>
              <a:gd name="adj" fmla="val 260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1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DAX on</a:t>
            </a:r>
            <a:endParaRPr lang="el-G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8349CC3-73AD-4A9F-AC38-98418C74395D}"/>
              </a:ext>
            </a:extLst>
          </p:cNvPr>
          <p:cNvSpPr/>
          <p:nvPr/>
        </p:nvSpPr>
        <p:spPr>
          <a:xfrm>
            <a:off x="7393475" y="2292558"/>
            <a:ext cx="376683" cy="28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A5987-B7F4-43B3-BB96-6CC36F5E4C3C}"/>
              </a:ext>
            </a:extLst>
          </p:cNvPr>
          <p:cNvSpPr txBox="1"/>
          <p:nvPr/>
        </p:nvSpPr>
        <p:spPr>
          <a:xfrm>
            <a:off x="59294" y="2600413"/>
            <a:ext cx="400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 DAX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0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the page cache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 becomes smoother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008F8FC-8033-4469-B77F-5A77BA315BA9}"/>
              </a:ext>
            </a:extLst>
          </p:cNvPr>
          <p:cNvCxnSpPr>
            <a:stCxn id="145" idx="1"/>
            <a:endCxn id="10" idx="2"/>
          </p:cNvCxnSpPr>
          <p:nvPr/>
        </p:nvCxnSpPr>
        <p:spPr>
          <a:xfrm rot="10800000">
            <a:off x="4126960" y="2298904"/>
            <a:ext cx="787940" cy="1092661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74937A-90DB-4FA2-881B-8A746BB41C79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Technology Hierarchy 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6B6833-A1F3-48B1-83B3-3E3001C93DA7}"/>
              </a:ext>
            </a:extLst>
          </p:cNvPr>
          <p:cNvSpPr txBox="1"/>
          <p:nvPr/>
        </p:nvSpPr>
        <p:spPr>
          <a:xfrm>
            <a:off x="9893300" y="2556610"/>
            <a:ext cx="13436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09E3B3-9086-45A0-A431-A8DE66833025}"/>
              </a:ext>
            </a:extLst>
          </p:cNvPr>
          <p:cNvSpPr txBox="1"/>
          <p:nvPr/>
        </p:nvSpPr>
        <p:spPr>
          <a:xfrm>
            <a:off x="9321800" y="3126250"/>
            <a:ext cx="1927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Non-Volatile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Arrow: Pentagon 115">
            <a:extLst>
              <a:ext uri="{FF2B5EF4-FFF2-40B4-BE49-F238E27FC236}">
                <a16:creationId xmlns:a16="http://schemas.microsoft.com/office/drawing/2014/main" id="{5F8F982B-5816-48A4-9445-CDE3BBBF351D}"/>
              </a:ext>
            </a:extLst>
          </p:cNvPr>
          <p:cNvSpPr/>
          <p:nvPr/>
        </p:nvSpPr>
        <p:spPr>
          <a:xfrm>
            <a:off x="8659015" y="5318206"/>
            <a:ext cx="1282700" cy="33907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Arrow: Pentagon 116">
            <a:extLst>
              <a:ext uri="{FF2B5EF4-FFF2-40B4-BE49-F238E27FC236}">
                <a16:creationId xmlns:a16="http://schemas.microsoft.com/office/drawing/2014/main" id="{E35F0D6B-9E1D-4AE7-B837-AF02947CBA08}"/>
              </a:ext>
            </a:extLst>
          </p:cNvPr>
          <p:cNvSpPr/>
          <p:nvPr/>
        </p:nvSpPr>
        <p:spPr>
          <a:xfrm>
            <a:off x="8204571" y="4599123"/>
            <a:ext cx="1282700" cy="339070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Arrow: Pentagon 117">
            <a:extLst>
              <a:ext uri="{FF2B5EF4-FFF2-40B4-BE49-F238E27FC236}">
                <a16:creationId xmlns:a16="http://schemas.microsoft.com/office/drawing/2014/main" id="{014F0E07-3741-43C0-AC50-64A57B4E3BB7}"/>
              </a:ext>
            </a:extLst>
          </p:cNvPr>
          <p:cNvSpPr/>
          <p:nvPr/>
        </p:nvSpPr>
        <p:spPr>
          <a:xfrm>
            <a:off x="7772969" y="3914388"/>
            <a:ext cx="1282700" cy="33907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Arrow: Pentagon 118">
            <a:extLst>
              <a:ext uri="{FF2B5EF4-FFF2-40B4-BE49-F238E27FC236}">
                <a16:creationId xmlns:a16="http://schemas.microsoft.com/office/drawing/2014/main" id="{2D203AAC-34DF-443E-A731-07605E594F2B}"/>
              </a:ext>
            </a:extLst>
          </p:cNvPr>
          <p:cNvSpPr/>
          <p:nvPr/>
        </p:nvSpPr>
        <p:spPr>
          <a:xfrm>
            <a:off x="7325515" y="3203776"/>
            <a:ext cx="1282700" cy="339070"/>
          </a:xfrm>
          <a:prstGeom prst="homePlat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r>
              <a:rPr lang="en-US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l-G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Arrow: Pentagon 119">
            <a:extLst>
              <a:ext uri="{FF2B5EF4-FFF2-40B4-BE49-F238E27FC236}">
                <a16:creationId xmlns:a16="http://schemas.microsoft.com/office/drawing/2014/main" id="{8D36271D-4B69-463C-ACA2-19D8C6D82A16}"/>
              </a:ext>
            </a:extLst>
          </p:cNvPr>
          <p:cNvSpPr/>
          <p:nvPr/>
        </p:nvSpPr>
        <p:spPr>
          <a:xfrm>
            <a:off x="6861965" y="2467187"/>
            <a:ext cx="1282700" cy="33907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Arrow: Pentagon 120">
            <a:extLst>
              <a:ext uri="{FF2B5EF4-FFF2-40B4-BE49-F238E27FC236}">
                <a16:creationId xmlns:a16="http://schemas.microsoft.com/office/drawing/2014/main" id="{90A0F965-6283-4DCE-BBF4-D62C93DAD8D0}"/>
              </a:ext>
            </a:extLst>
          </p:cNvPr>
          <p:cNvSpPr/>
          <p:nvPr/>
        </p:nvSpPr>
        <p:spPr>
          <a:xfrm>
            <a:off x="6422828" y="1781646"/>
            <a:ext cx="1282700" cy="339070"/>
          </a:xfrm>
          <a:prstGeom prst="homePlat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l-G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78E35F64-1164-434E-8CE6-0EDD3201AF9A}"/>
              </a:ext>
            </a:extLst>
          </p:cNvPr>
          <p:cNvSpPr/>
          <p:nvPr/>
        </p:nvSpPr>
        <p:spPr>
          <a:xfrm>
            <a:off x="3308745" y="1470660"/>
            <a:ext cx="5574510" cy="4532229"/>
          </a:xfrm>
          <a:custGeom>
            <a:avLst/>
            <a:gdLst>
              <a:gd name="connsiteX0" fmla="*/ 2788734 w 5574510"/>
              <a:gd name="connsiteY0" fmla="*/ 0 h 4871243"/>
              <a:gd name="connsiteX1" fmla="*/ 2962727 w 5574510"/>
              <a:gd name="connsiteY1" fmla="*/ 72070 h 4871243"/>
              <a:gd name="connsiteX2" fmla="*/ 3001901 w 5574510"/>
              <a:gd name="connsiteY2" fmla="*/ 130173 h 4871243"/>
              <a:gd name="connsiteX3" fmla="*/ 3006870 w 5574510"/>
              <a:gd name="connsiteY3" fmla="*/ 130173 h 4871243"/>
              <a:gd name="connsiteX4" fmla="*/ 5534286 w 5574510"/>
              <a:gd name="connsiteY4" fmla="*/ 4487788 h 4871243"/>
              <a:gd name="connsiteX5" fmla="*/ 5531082 w 5574510"/>
              <a:gd name="connsiteY5" fmla="*/ 4493670 h 4871243"/>
              <a:gd name="connsiteX6" fmla="*/ 5555173 w 5574510"/>
              <a:gd name="connsiteY6" fmla="*/ 4529401 h 4871243"/>
              <a:gd name="connsiteX7" fmla="*/ 5574510 w 5574510"/>
              <a:gd name="connsiteY7" fmla="*/ 4625180 h 4871243"/>
              <a:gd name="connsiteX8" fmla="*/ 5328447 w 5574510"/>
              <a:gd name="connsiteY8" fmla="*/ 4871243 h 4871243"/>
              <a:gd name="connsiteX9" fmla="*/ 5325569 w 5574510"/>
              <a:gd name="connsiteY9" fmla="*/ 4870953 h 4871243"/>
              <a:gd name="connsiteX10" fmla="*/ 5325412 w 5574510"/>
              <a:gd name="connsiteY10" fmla="*/ 4871242 h 4871243"/>
              <a:gd name="connsiteX11" fmla="*/ 251621 w 5574510"/>
              <a:gd name="connsiteY11" fmla="*/ 4871242 h 4871243"/>
              <a:gd name="connsiteX12" fmla="*/ 251330 w 5574510"/>
              <a:gd name="connsiteY12" fmla="*/ 4870712 h 4871243"/>
              <a:gd name="connsiteX13" fmla="*/ 246063 w 5574510"/>
              <a:gd name="connsiteY13" fmla="*/ 4871243 h 4871243"/>
              <a:gd name="connsiteX14" fmla="*/ 0 w 5574510"/>
              <a:gd name="connsiteY14" fmla="*/ 4625180 h 4871243"/>
              <a:gd name="connsiteX15" fmla="*/ 19337 w 5574510"/>
              <a:gd name="connsiteY15" fmla="*/ 4529401 h 4871243"/>
              <a:gd name="connsiteX16" fmla="*/ 43719 w 5574510"/>
              <a:gd name="connsiteY16" fmla="*/ 4493238 h 4871243"/>
              <a:gd name="connsiteX17" fmla="*/ 43183 w 5574510"/>
              <a:gd name="connsiteY17" fmla="*/ 4492264 h 4871243"/>
              <a:gd name="connsiteX18" fmla="*/ 2573197 w 5574510"/>
              <a:gd name="connsiteY18" fmla="*/ 130173 h 4871243"/>
              <a:gd name="connsiteX19" fmla="*/ 2575567 w 5574510"/>
              <a:gd name="connsiteY19" fmla="*/ 130173 h 4871243"/>
              <a:gd name="connsiteX20" fmla="*/ 2614741 w 5574510"/>
              <a:gd name="connsiteY20" fmla="*/ 72070 h 4871243"/>
              <a:gd name="connsiteX21" fmla="*/ 2788734 w 5574510"/>
              <a:gd name="connsiteY21" fmla="*/ 0 h 48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74510" h="4871243">
                <a:moveTo>
                  <a:pt x="2788734" y="0"/>
                </a:moveTo>
                <a:cubicBezTo>
                  <a:pt x="2856683" y="0"/>
                  <a:pt x="2918199" y="27542"/>
                  <a:pt x="2962727" y="72070"/>
                </a:cubicBezTo>
                <a:lnTo>
                  <a:pt x="3001901" y="130173"/>
                </a:lnTo>
                <a:lnTo>
                  <a:pt x="3006870" y="130173"/>
                </a:lnTo>
                <a:lnTo>
                  <a:pt x="5534286" y="4487788"/>
                </a:lnTo>
                <a:lnTo>
                  <a:pt x="5531082" y="4493670"/>
                </a:lnTo>
                <a:lnTo>
                  <a:pt x="5555173" y="4529401"/>
                </a:lnTo>
                <a:cubicBezTo>
                  <a:pt x="5567625" y="4558840"/>
                  <a:pt x="5574510" y="4591206"/>
                  <a:pt x="5574510" y="4625180"/>
                </a:cubicBezTo>
                <a:cubicBezTo>
                  <a:pt x="5574510" y="4761077"/>
                  <a:pt x="5464344" y="4871243"/>
                  <a:pt x="5328447" y="4871243"/>
                </a:cubicBezTo>
                <a:lnTo>
                  <a:pt x="5325569" y="4870953"/>
                </a:lnTo>
                <a:lnTo>
                  <a:pt x="5325412" y="4871242"/>
                </a:lnTo>
                <a:lnTo>
                  <a:pt x="251621" y="4871242"/>
                </a:lnTo>
                <a:lnTo>
                  <a:pt x="251330" y="4870712"/>
                </a:lnTo>
                <a:lnTo>
                  <a:pt x="246063" y="4871243"/>
                </a:lnTo>
                <a:cubicBezTo>
                  <a:pt x="110166" y="4871243"/>
                  <a:pt x="0" y="4761077"/>
                  <a:pt x="0" y="4625180"/>
                </a:cubicBezTo>
                <a:cubicBezTo>
                  <a:pt x="0" y="4591206"/>
                  <a:pt x="6885" y="4558840"/>
                  <a:pt x="19337" y="4529401"/>
                </a:cubicBezTo>
                <a:lnTo>
                  <a:pt x="43719" y="4493238"/>
                </a:lnTo>
                <a:lnTo>
                  <a:pt x="43183" y="4492264"/>
                </a:lnTo>
                <a:lnTo>
                  <a:pt x="2573197" y="130173"/>
                </a:lnTo>
                <a:lnTo>
                  <a:pt x="2575567" y="130173"/>
                </a:lnTo>
                <a:lnTo>
                  <a:pt x="2614741" y="72070"/>
                </a:lnTo>
                <a:cubicBezTo>
                  <a:pt x="2659270" y="27542"/>
                  <a:pt x="2720786" y="0"/>
                  <a:pt x="2788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D1215EF-2374-48D2-B2DE-3027D2628544}"/>
              </a:ext>
            </a:extLst>
          </p:cNvPr>
          <p:cNvSpPr/>
          <p:nvPr/>
        </p:nvSpPr>
        <p:spPr>
          <a:xfrm>
            <a:off x="5444010" y="1470660"/>
            <a:ext cx="1322632" cy="834124"/>
          </a:xfrm>
          <a:custGeom>
            <a:avLst/>
            <a:gdLst>
              <a:gd name="connsiteX0" fmla="*/ 660016 w 1322632"/>
              <a:gd name="connsiteY0" fmla="*/ 0 h 834124"/>
              <a:gd name="connsiteX1" fmla="*/ 834009 w 1322632"/>
              <a:gd name="connsiteY1" fmla="*/ 67054 h 834124"/>
              <a:gd name="connsiteX2" fmla="*/ 873183 w 1322632"/>
              <a:gd name="connsiteY2" fmla="*/ 121114 h 834124"/>
              <a:gd name="connsiteX3" fmla="*/ 878152 w 1322632"/>
              <a:gd name="connsiteY3" fmla="*/ 121114 h 834124"/>
              <a:gd name="connsiteX4" fmla="*/ 1322632 w 1322632"/>
              <a:gd name="connsiteY4" fmla="*/ 834124 h 834124"/>
              <a:gd name="connsiteX5" fmla="*/ 0 w 1322632"/>
              <a:gd name="connsiteY5" fmla="*/ 834124 h 834124"/>
              <a:gd name="connsiteX6" fmla="*/ 444479 w 1322632"/>
              <a:gd name="connsiteY6" fmla="*/ 121114 h 834124"/>
              <a:gd name="connsiteX7" fmla="*/ 446849 w 1322632"/>
              <a:gd name="connsiteY7" fmla="*/ 121114 h 834124"/>
              <a:gd name="connsiteX8" fmla="*/ 486023 w 1322632"/>
              <a:gd name="connsiteY8" fmla="*/ 67054 h 834124"/>
              <a:gd name="connsiteX9" fmla="*/ 660016 w 1322632"/>
              <a:gd name="connsiteY9" fmla="*/ 0 h 8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2632" h="834124">
                <a:moveTo>
                  <a:pt x="660016" y="0"/>
                </a:moveTo>
                <a:cubicBezTo>
                  <a:pt x="727965" y="0"/>
                  <a:pt x="789481" y="25625"/>
                  <a:pt x="834009" y="67054"/>
                </a:cubicBezTo>
                <a:lnTo>
                  <a:pt x="873183" y="121114"/>
                </a:lnTo>
                <a:lnTo>
                  <a:pt x="878152" y="121114"/>
                </a:lnTo>
                <a:lnTo>
                  <a:pt x="1322632" y="834124"/>
                </a:lnTo>
                <a:lnTo>
                  <a:pt x="0" y="834124"/>
                </a:lnTo>
                <a:lnTo>
                  <a:pt x="444479" y="121114"/>
                </a:lnTo>
                <a:lnTo>
                  <a:pt x="446849" y="121114"/>
                </a:lnTo>
                <a:lnTo>
                  <a:pt x="486023" y="67054"/>
                </a:lnTo>
                <a:cubicBezTo>
                  <a:pt x="530552" y="25625"/>
                  <a:pt x="592068" y="0"/>
                  <a:pt x="660016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5F329CA-D6B5-44A3-9F02-2FE511869252}"/>
              </a:ext>
            </a:extLst>
          </p:cNvPr>
          <p:cNvSpPr/>
          <p:nvPr/>
        </p:nvSpPr>
        <p:spPr>
          <a:xfrm>
            <a:off x="5002721" y="2307826"/>
            <a:ext cx="2205209" cy="704849"/>
          </a:xfrm>
          <a:custGeom>
            <a:avLst/>
            <a:gdLst>
              <a:gd name="connsiteX0" fmla="*/ 439392 w 2205209"/>
              <a:gd name="connsiteY0" fmla="*/ 0 h 704849"/>
              <a:gd name="connsiteX1" fmla="*/ 1765817 w 2205209"/>
              <a:gd name="connsiteY1" fmla="*/ 0 h 704849"/>
              <a:gd name="connsiteX2" fmla="*/ 2205209 w 2205209"/>
              <a:gd name="connsiteY2" fmla="*/ 704849 h 704849"/>
              <a:gd name="connsiteX3" fmla="*/ 0 w 2205209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209" h="704849">
                <a:moveTo>
                  <a:pt x="439392" y="0"/>
                </a:moveTo>
                <a:lnTo>
                  <a:pt x="1765817" y="0"/>
                </a:lnTo>
                <a:lnTo>
                  <a:pt x="2205209" y="704849"/>
                </a:lnTo>
                <a:lnTo>
                  <a:pt x="0" y="704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527A896-4324-4D1E-9A8B-D53D8BB72FFA}"/>
              </a:ext>
            </a:extLst>
          </p:cNvPr>
          <p:cNvSpPr/>
          <p:nvPr/>
        </p:nvSpPr>
        <p:spPr>
          <a:xfrm>
            <a:off x="4546704" y="3031726"/>
            <a:ext cx="3117245" cy="712469"/>
          </a:xfrm>
          <a:custGeom>
            <a:avLst/>
            <a:gdLst>
              <a:gd name="connsiteX0" fmla="*/ 439392 w 3117245"/>
              <a:gd name="connsiteY0" fmla="*/ 0 h 704849"/>
              <a:gd name="connsiteX1" fmla="*/ 2677853 w 3117245"/>
              <a:gd name="connsiteY1" fmla="*/ 0 h 704849"/>
              <a:gd name="connsiteX2" fmla="*/ 3117245 w 3117245"/>
              <a:gd name="connsiteY2" fmla="*/ 704849 h 704849"/>
              <a:gd name="connsiteX3" fmla="*/ 0 w 3117245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45" h="704849">
                <a:moveTo>
                  <a:pt x="439392" y="0"/>
                </a:moveTo>
                <a:lnTo>
                  <a:pt x="2677853" y="0"/>
                </a:lnTo>
                <a:lnTo>
                  <a:pt x="3117245" y="704849"/>
                </a:lnTo>
                <a:lnTo>
                  <a:pt x="0" y="704849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3F72A477-29B6-4EC4-B6D8-6B165B7DF5A6}"/>
              </a:ext>
            </a:extLst>
          </p:cNvPr>
          <p:cNvSpPr/>
          <p:nvPr/>
        </p:nvSpPr>
        <p:spPr>
          <a:xfrm>
            <a:off x="4106122" y="3746101"/>
            <a:ext cx="3998406" cy="704849"/>
          </a:xfrm>
          <a:custGeom>
            <a:avLst/>
            <a:gdLst>
              <a:gd name="connsiteX0" fmla="*/ 439393 w 3998406"/>
              <a:gd name="connsiteY0" fmla="*/ 0 h 704849"/>
              <a:gd name="connsiteX1" fmla="*/ 3559014 w 3998406"/>
              <a:gd name="connsiteY1" fmla="*/ 0 h 704849"/>
              <a:gd name="connsiteX2" fmla="*/ 3998406 w 3998406"/>
              <a:gd name="connsiteY2" fmla="*/ 704849 h 704849"/>
              <a:gd name="connsiteX3" fmla="*/ 0 w 3998406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406" h="704849">
                <a:moveTo>
                  <a:pt x="439393" y="0"/>
                </a:moveTo>
                <a:lnTo>
                  <a:pt x="3559014" y="0"/>
                </a:lnTo>
                <a:lnTo>
                  <a:pt x="3998406" y="704849"/>
                </a:lnTo>
                <a:lnTo>
                  <a:pt x="0" y="7048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60C1B60-D13B-4F22-9E4C-947219D34588}"/>
              </a:ext>
            </a:extLst>
          </p:cNvPr>
          <p:cNvSpPr/>
          <p:nvPr/>
        </p:nvSpPr>
        <p:spPr>
          <a:xfrm>
            <a:off x="3315293" y="5176532"/>
            <a:ext cx="5567963" cy="821594"/>
          </a:xfrm>
          <a:custGeom>
            <a:avLst/>
            <a:gdLst>
              <a:gd name="connsiteX0" fmla="*/ 338514 w 5567963"/>
              <a:gd name="connsiteY0" fmla="*/ 0 h 821594"/>
              <a:gd name="connsiteX1" fmla="*/ 5241552 w 5567963"/>
              <a:gd name="connsiteY1" fmla="*/ 0 h 821594"/>
              <a:gd name="connsiteX2" fmla="*/ 5534286 w 5567963"/>
              <a:gd name="connsiteY2" fmla="*/ 469589 h 821594"/>
              <a:gd name="connsiteX3" fmla="*/ 5531082 w 5567963"/>
              <a:gd name="connsiteY3" fmla="*/ 475061 h 821594"/>
              <a:gd name="connsiteX4" fmla="*/ 5555173 w 5567963"/>
              <a:gd name="connsiteY4" fmla="*/ 508306 h 821594"/>
              <a:gd name="connsiteX5" fmla="*/ 5563790 w 5567963"/>
              <a:gd name="connsiteY5" fmla="*/ 534132 h 821594"/>
              <a:gd name="connsiteX6" fmla="*/ 5567963 w 5567963"/>
              <a:gd name="connsiteY6" fmla="*/ 575531 h 821594"/>
              <a:gd name="connsiteX7" fmla="*/ 5321900 w 5567963"/>
              <a:gd name="connsiteY7" fmla="*/ 821594 h 821594"/>
              <a:gd name="connsiteX8" fmla="*/ 5319022 w 5567963"/>
              <a:gd name="connsiteY8" fmla="*/ 821304 h 821594"/>
              <a:gd name="connsiteX9" fmla="*/ 5318865 w 5567963"/>
              <a:gd name="connsiteY9" fmla="*/ 821593 h 821594"/>
              <a:gd name="connsiteX10" fmla="*/ 245074 w 5567963"/>
              <a:gd name="connsiteY10" fmla="*/ 821593 h 821594"/>
              <a:gd name="connsiteX11" fmla="*/ 244783 w 5567963"/>
              <a:gd name="connsiteY11" fmla="*/ 821063 h 821594"/>
              <a:gd name="connsiteX12" fmla="*/ 239516 w 5567963"/>
              <a:gd name="connsiteY12" fmla="*/ 821594 h 821594"/>
              <a:gd name="connsiteX13" fmla="*/ 65523 w 5567963"/>
              <a:gd name="connsiteY13" fmla="*/ 749524 h 821594"/>
              <a:gd name="connsiteX14" fmla="*/ 15697 w 5567963"/>
              <a:gd name="connsiteY14" fmla="*/ 675621 h 821594"/>
              <a:gd name="connsiteX15" fmla="*/ 4999 w 5567963"/>
              <a:gd name="connsiteY15" fmla="*/ 643558 h 821594"/>
              <a:gd name="connsiteX16" fmla="*/ 0 w 5567963"/>
              <a:gd name="connsiteY16" fmla="*/ 597419 h 821594"/>
              <a:gd name="connsiteX17" fmla="*/ 19337 w 5567963"/>
              <a:gd name="connsiteY17" fmla="*/ 508306 h 821594"/>
              <a:gd name="connsiteX18" fmla="*/ 43719 w 5567963"/>
              <a:gd name="connsiteY18" fmla="*/ 474659 h 821594"/>
              <a:gd name="connsiteX19" fmla="*/ 43183 w 5567963"/>
              <a:gd name="connsiteY19" fmla="*/ 473753 h 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7963" h="821594">
                <a:moveTo>
                  <a:pt x="338514" y="0"/>
                </a:moveTo>
                <a:lnTo>
                  <a:pt x="5241552" y="0"/>
                </a:lnTo>
                <a:lnTo>
                  <a:pt x="5534286" y="469589"/>
                </a:lnTo>
                <a:lnTo>
                  <a:pt x="5531082" y="475061"/>
                </a:lnTo>
                <a:lnTo>
                  <a:pt x="5555173" y="508306"/>
                </a:lnTo>
                <a:lnTo>
                  <a:pt x="5563790" y="534132"/>
                </a:lnTo>
                <a:lnTo>
                  <a:pt x="5567963" y="575531"/>
                </a:lnTo>
                <a:cubicBezTo>
                  <a:pt x="5567963" y="711428"/>
                  <a:pt x="5457797" y="821594"/>
                  <a:pt x="5321900" y="821594"/>
                </a:cubicBezTo>
                <a:lnTo>
                  <a:pt x="5319022" y="821304"/>
                </a:lnTo>
                <a:lnTo>
                  <a:pt x="5318865" y="821593"/>
                </a:lnTo>
                <a:lnTo>
                  <a:pt x="245074" y="821593"/>
                </a:lnTo>
                <a:lnTo>
                  <a:pt x="244783" y="821063"/>
                </a:lnTo>
                <a:lnTo>
                  <a:pt x="239516" y="821594"/>
                </a:lnTo>
                <a:cubicBezTo>
                  <a:pt x="171568" y="821594"/>
                  <a:pt x="110052" y="794053"/>
                  <a:pt x="65523" y="749524"/>
                </a:cubicBezTo>
                <a:lnTo>
                  <a:pt x="15697" y="675621"/>
                </a:lnTo>
                <a:lnTo>
                  <a:pt x="4999" y="643558"/>
                </a:lnTo>
                <a:cubicBezTo>
                  <a:pt x="1722" y="628655"/>
                  <a:pt x="0" y="613224"/>
                  <a:pt x="0" y="597419"/>
                </a:cubicBezTo>
                <a:cubicBezTo>
                  <a:pt x="0" y="565809"/>
                  <a:pt x="6885" y="535696"/>
                  <a:pt x="19337" y="508306"/>
                </a:cubicBezTo>
                <a:lnTo>
                  <a:pt x="43719" y="474659"/>
                </a:lnTo>
                <a:lnTo>
                  <a:pt x="43183" y="47375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l-GR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742E57F-C9C1-4102-9757-086C71A77867}"/>
              </a:ext>
            </a:extLst>
          </p:cNvPr>
          <p:cNvSpPr/>
          <p:nvPr/>
        </p:nvSpPr>
        <p:spPr>
          <a:xfrm>
            <a:off x="3658890" y="4463527"/>
            <a:ext cx="4892870" cy="704849"/>
          </a:xfrm>
          <a:custGeom>
            <a:avLst/>
            <a:gdLst>
              <a:gd name="connsiteX0" fmla="*/ 439392 w 4892870"/>
              <a:gd name="connsiteY0" fmla="*/ 0 h 704849"/>
              <a:gd name="connsiteX1" fmla="*/ 4453478 w 4892870"/>
              <a:gd name="connsiteY1" fmla="*/ 0 h 704849"/>
              <a:gd name="connsiteX2" fmla="*/ 4892870 w 4892870"/>
              <a:gd name="connsiteY2" fmla="*/ 704849 h 704849"/>
              <a:gd name="connsiteX3" fmla="*/ 0 w 4892870"/>
              <a:gd name="connsiteY3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2870" h="704849">
                <a:moveTo>
                  <a:pt x="439392" y="0"/>
                </a:moveTo>
                <a:lnTo>
                  <a:pt x="4453478" y="0"/>
                </a:lnTo>
                <a:lnTo>
                  <a:pt x="4892870" y="704849"/>
                </a:lnTo>
                <a:lnTo>
                  <a:pt x="0" y="7048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762E34-B23B-4BDC-A83D-D490217C9FFD}"/>
              </a:ext>
            </a:extLst>
          </p:cNvPr>
          <p:cNvSpPr txBox="1"/>
          <p:nvPr/>
        </p:nvSpPr>
        <p:spPr>
          <a:xfrm>
            <a:off x="3600450" y="5316540"/>
            <a:ext cx="49625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HDD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204B8C-6822-4DC3-91E6-35F39CA37274}"/>
              </a:ext>
            </a:extLst>
          </p:cNvPr>
          <p:cNvSpPr txBox="1"/>
          <p:nvPr/>
        </p:nvSpPr>
        <p:spPr>
          <a:xfrm>
            <a:off x="4013595" y="4549259"/>
            <a:ext cx="41779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Capacity SSD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9CC68DFE-EF29-4C13-88EB-DF13CD33815D}"/>
              </a:ext>
            </a:extLst>
          </p:cNvPr>
          <p:cNvSpPr/>
          <p:nvPr/>
        </p:nvSpPr>
        <p:spPr>
          <a:xfrm>
            <a:off x="3315292" y="1470660"/>
            <a:ext cx="5574510" cy="4532229"/>
          </a:xfrm>
          <a:custGeom>
            <a:avLst/>
            <a:gdLst>
              <a:gd name="connsiteX0" fmla="*/ 2788734 w 5574510"/>
              <a:gd name="connsiteY0" fmla="*/ 0 h 4871243"/>
              <a:gd name="connsiteX1" fmla="*/ 2962727 w 5574510"/>
              <a:gd name="connsiteY1" fmla="*/ 72070 h 4871243"/>
              <a:gd name="connsiteX2" fmla="*/ 3001901 w 5574510"/>
              <a:gd name="connsiteY2" fmla="*/ 130173 h 4871243"/>
              <a:gd name="connsiteX3" fmla="*/ 3006870 w 5574510"/>
              <a:gd name="connsiteY3" fmla="*/ 130173 h 4871243"/>
              <a:gd name="connsiteX4" fmla="*/ 5534286 w 5574510"/>
              <a:gd name="connsiteY4" fmla="*/ 4487788 h 4871243"/>
              <a:gd name="connsiteX5" fmla="*/ 5531082 w 5574510"/>
              <a:gd name="connsiteY5" fmla="*/ 4493670 h 4871243"/>
              <a:gd name="connsiteX6" fmla="*/ 5555173 w 5574510"/>
              <a:gd name="connsiteY6" fmla="*/ 4529401 h 4871243"/>
              <a:gd name="connsiteX7" fmla="*/ 5574510 w 5574510"/>
              <a:gd name="connsiteY7" fmla="*/ 4625180 h 4871243"/>
              <a:gd name="connsiteX8" fmla="*/ 5328447 w 5574510"/>
              <a:gd name="connsiteY8" fmla="*/ 4871243 h 4871243"/>
              <a:gd name="connsiteX9" fmla="*/ 5325569 w 5574510"/>
              <a:gd name="connsiteY9" fmla="*/ 4870953 h 4871243"/>
              <a:gd name="connsiteX10" fmla="*/ 5325412 w 5574510"/>
              <a:gd name="connsiteY10" fmla="*/ 4871242 h 4871243"/>
              <a:gd name="connsiteX11" fmla="*/ 251621 w 5574510"/>
              <a:gd name="connsiteY11" fmla="*/ 4871242 h 4871243"/>
              <a:gd name="connsiteX12" fmla="*/ 251330 w 5574510"/>
              <a:gd name="connsiteY12" fmla="*/ 4870712 h 4871243"/>
              <a:gd name="connsiteX13" fmla="*/ 246063 w 5574510"/>
              <a:gd name="connsiteY13" fmla="*/ 4871243 h 4871243"/>
              <a:gd name="connsiteX14" fmla="*/ 0 w 5574510"/>
              <a:gd name="connsiteY14" fmla="*/ 4625180 h 4871243"/>
              <a:gd name="connsiteX15" fmla="*/ 19337 w 5574510"/>
              <a:gd name="connsiteY15" fmla="*/ 4529401 h 4871243"/>
              <a:gd name="connsiteX16" fmla="*/ 43719 w 5574510"/>
              <a:gd name="connsiteY16" fmla="*/ 4493238 h 4871243"/>
              <a:gd name="connsiteX17" fmla="*/ 43183 w 5574510"/>
              <a:gd name="connsiteY17" fmla="*/ 4492264 h 4871243"/>
              <a:gd name="connsiteX18" fmla="*/ 2573197 w 5574510"/>
              <a:gd name="connsiteY18" fmla="*/ 130173 h 4871243"/>
              <a:gd name="connsiteX19" fmla="*/ 2575567 w 5574510"/>
              <a:gd name="connsiteY19" fmla="*/ 130173 h 4871243"/>
              <a:gd name="connsiteX20" fmla="*/ 2614741 w 5574510"/>
              <a:gd name="connsiteY20" fmla="*/ 72070 h 4871243"/>
              <a:gd name="connsiteX21" fmla="*/ 2788734 w 5574510"/>
              <a:gd name="connsiteY21" fmla="*/ 0 h 487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74510" h="4871243">
                <a:moveTo>
                  <a:pt x="2788734" y="0"/>
                </a:moveTo>
                <a:cubicBezTo>
                  <a:pt x="2856683" y="0"/>
                  <a:pt x="2918199" y="27542"/>
                  <a:pt x="2962727" y="72070"/>
                </a:cubicBezTo>
                <a:lnTo>
                  <a:pt x="3001901" y="130173"/>
                </a:lnTo>
                <a:lnTo>
                  <a:pt x="3006870" y="130173"/>
                </a:lnTo>
                <a:lnTo>
                  <a:pt x="5534286" y="4487788"/>
                </a:lnTo>
                <a:lnTo>
                  <a:pt x="5531082" y="4493670"/>
                </a:lnTo>
                <a:lnTo>
                  <a:pt x="5555173" y="4529401"/>
                </a:lnTo>
                <a:cubicBezTo>
                  <a:pt x="5567625" y="4558840"/>
                  <a:pt x="5574510" y="4591206"/>
                  <a:pt x="5574510" y="4625180"/>
                </a:cubicBezTo>
                <a:cubicBezTo>
                  <a:pt x="5574510" y="4761077"/>
                  <a:pt x="5464344" y="4871243"/>
                  <a:pt x="5328447" y="4871243"/>
                </a:cubicBezTo>
                <a:lnTo>
                  <a:pt x="5325569" y="4870953"/>
                </a:lnTo>
                <a:lnTo>
                  <a:pt x="5325412" y="4871242"/>
                </a:lnTo>
                <a:lnTo>
                  <a:pt x="251621" y="4871242"/>
                </a:lnTo>
                <a:lnTo>
                  <a:pt x="251330" y="4870712"/>
                </a:lnTo>
                <a:lnTo>
                  <a:pt x="246063" y="4871243"/>
                </a:lnTo>
                <a:cubicBezTo>
                  <a:pt x="110166" y="4871243"/>
                  <a:pt x="0" y="4761077"/>
                  <a:pt x="0" y="4625180"/>
                </a:cubicBezTo>
                <a:cubicBezTo>
                  <a:pt x="0" y="4591206"/>
                  <a:pt x="6885" y="4558840"/>
                  <a:pt x="19337" y="4529401"/>
                </a:cubicBezTo>
                <a:lnTo>
                  <a:pt x="43719" y="4493238"/>
                </a:lnTo>
                <a:lnTo>
                  <a:pt x="43183" y="4492264"/>
                </a:lnTo>
                <a:lnTo>
                  <a:pt x="2573197" y="130173"/>
                </a:lnTo>
                <a:lnTo>
                  <a:pt x="2575567" y="130173"/>
                </a:lnTo>
                <a:lnTo>
                  <a:pt x="2614741" y="72070"/>
                </a:lnTo>
                <a:cubicBezTo>
                  <a:pt x="2659270" y="27542"/>
                  <a:pt x="2720786" y="0"/>
                  <a:pt x="2788734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92D557-63CF-4C4D-A652-7CF20B56A107}"/>
              </a:ext>
            </a:extLst>
          </p:cNvPr>
          <p:cNvCxnSpPr>
            <a:cxnSpLocks/>
          </p:cNvCxnSpPr>
          <p:nvPr/>
        </p:nvCxnSpPr>
        <p:spPr>
          <a:xfrm>
            <a:off x="3658890" y="5176532"/>
            <a:ext cx="4904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340EB25-9786-4123-9FCF-FED2B5169FDF}"/>
              </a:ext>
            </a:extLst>
          </p:cNvPr>
          <p:cNvSpPr txBox="1"/>
          <p:nvPr/>
        </p:nvSpPr>
        <p:spPr>
          <a:xfrm>
            <a:off x="4546600" y="3858274"/>
            <a:ext cx="311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Performance SSD</a:t>
            </a:r>
            <a:endParaRPr lang="el-GR" sz="28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77D8229-53EE-49D7-867B-9B1855BA6AED}"/>
              </a:ext>
            </a:extLst>
          </p:cNvPr>
          <p:cNvCxnSpPr>
            <a:cxnSpLocks/>
          </p:cNvCxnSpPr>
          <p:nvPr/>
        </p:nvCxnSpPr>
        <p:spPr>
          <a:xfrm>
            <a:off x="4106122" y="4461634"/>
            <a:ext cx="3998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F91E45-661D-4118-BE5F-7C71B88F66F6}"/>
              </a:ext>
            </a:extLst>
          </p:cNvPr>
          <p:cNvCxnSpPr>
            <a:cxnSpLocks/>
          </p:cNvCxnSpPr>
          <p:nvPr/>
        </p:nvCxnSpPr>
        <p:spPr>
          <a:xfrm>
            <a:off x="2495550" y="3741338"/>
            <a:ext cx="5162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C51DC66-3E72-4A66-AD6C-DDBE0F025021}"/>
              </a:ext>
            </a:extLst>
          </p:cNvPr>
          <p:cNvCxnSpPr>
            <a:cxnSpLocks/>
          </p:cNvCxnSpPr>
          <p:nvPr/>
        </p:nvCxnSpPr>
        <p:spPr>
          <a:xfrm>
            <a:off x="4998720" y="3026963"/>
            <a:ext cx="6164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6093B2A-C349-4120-AFE9-E956A40FA85E}"/>
              </a:ext>
            </a:extLst>
          </p:cNvPr>
          <p:cNvCxnSpPr>
            <a:cxnSpLocks/>
          </p:cNvCxnSpPr>
          <p:nvPr/>
        </p:nvCxnSpPr>
        <p:spPr>
          <a:xfrm>
            <a:off x="5436394" y="2307744"/>
            <a:ext cx="13263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40E054C-60C8-49DF-9638-6AEAC991C257}"/>
              </a:ext>
            </a:extLst>
          </p:cNvPr>
          <p:cNvSpPr txBox="1"/>
          <p:nvPr/>
        </p:nvSpPr>
        <p:spPr>
          <a:xfrm>
            <a:off x="5012804" y="2404623"/>
            <a:ext cx="22174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DRAM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CBBBA3E-FC8F-41A8-B0F0-E433FAB88387}"/>
              </a:ext>
            </a:extLst>
          </p:cNvPr>
          <p:cNvSpPr txBox="1"/>
          <p:nvPr/>
        </p:nvSpPr>
        <p:spPr>
          <a:xfrm>
            <a:off x="5444010" y="1731558"/>
            <a:ext cx="13187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CPU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0C7D9C-A359-4C26-9A3D-A12F1F3DC184}"/>
              </a:ext>
            </a:extLst>
          </p:cNvPr>
          <p:cNvSpPr txBox="1"/>
          <p:nvPr/>
        </p:nvSpPr>
        <p:spPr>
          <a:xfrm>
            <a:off x="6331971" y="1022296"/>
            <a:ext cx="144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Latency (ns)</a:t>
            </a:r>
            <a:endParaRPr lang="el-GR" sz="2000" u="sng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571B557-9A8A-4079-8F3F-6A69AA2BAEE7}"/>
              </a:ext>
            </a:extLst>
          </p:cNvPr>
          <p:cNvCxnSpPr/>
          <p:nvPr/>
        </p:nvCxnSpPr>
        <p:spPr>
          <a:xfrm>
            <a:off x="2565400" y="3914388"/>
            <a:ext cx="0" cy="19253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2B023E-31AE-4DEE-9682-F62633133CC0}"/>
              </a:ext>
            </a:extLst>
          </p:cNvPr>
          <p:cNvCxnSpPr/>
          <p:nvPr/>
        </p:nvCxnSpPr>
        <p:spPr>
          <a:xfrm>
            <a:off x="2565400" y="1698687"/>
            <a:ext cx="0" cy="19253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8425B71-5A83-4669-8FFC-EBCD37A1FA68}"/>
              </a:ext>
            </a:extLst>
          </p:cNvPr>
          <p:cNvSpPr txBox="1"/>
          <p:nvPr/>
        </p:nvSpPr>
        <p:spPr>
          <a:xfrm>
            <a:off x="1854200" y="2292878"/>
            <a:ext cx="14350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 Access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DC5B462-0D58-49A8-8F0B-7AFEFA35DE9F}"/>
              </a:ext>
            </a:extLst>
          </p:cNvPr>
          <p:cNvSpPr txBox="1"/>
          <p:nvPr/>
        </p:nvSpPr>
        <p:spPr>
          <a:xfrm>
            <a:off x="1854794" y="4524516"/>
            <a:ext cx="14350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 Access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21C93C-3B0C-4793-AF0E-6556A0BA7043}"/>
              </a:ext>
            </a:extLst>
          </p:cNvPr>
          <p:cNvSpPr txBox="1"/>
          <p:nvPr/>
        </p:nvSpPr>
        <p:spPr>
          <a:xfrm>
            <a:off x="4914900" y="3129954"/>
            <a:ext cx="23153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PMEM</a:t>
            </a:r>
            <a:endParaRPr lang="el-GR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27124-DA76-45C8-B415-24F3C84AA9AB}"/>
              </a:ext>
            </a:extLst>
          </p:cNvPr>
          <p:cNvSpPr txBox="1"/>
          <p:nvPr/>
        </p:nvSpPr>
        <p:spPr>
          <a:xfrm>
            <a:off x="3105079" y="1652572"/>
            <a:ext cx="2043762" cy="64633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Read BW: 6 GB/s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Write BW: 2 GB/s</a:t>
            </a:r>
            <a:endParaRPr lang="el-G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DFB209F-9AC8-411C-B339-F58DABA06CFF}"/>
              </a:ext>
            </a:extLst>
          </p:cNvPr>
          <p:cNvGrpSpPr/>
          <p:nvPr/>
        </p:nvGrpSpPr>
        <p:grpSpPr>
          <a:xfrm>
            <a:off x="3100855" y="572280"/>
            <a:ext cx="2766545" cy="5558519"/>
            <a:chOff x="3100855" y="572280"/>
            <a:chExt cx="2766545" cy="55585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B0DFA4-61AA-4B62-852D-B877EE29D322}"/>
                </a:ext>
              </a:extLst>
            </p:cNvPr>
            <p:cNvCxnSpPr>
              <a:cxnSpLocks/>
            </p:cNvCxnSpPr>
            <p:nvPr/>
          </p:nvCxnSpPr>
          <p:spPr>
            <a:xfrm>
              <a:off x="5530850" y="2369826"/>
              <a:ext cx="0" cy="3760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3D1EB2-2630-4B93-AF14-B891DAB9F01B}"/>
                </a:ext>
              </a:extLst>
            </p:cNvPr>
            <p:cNvCxnSpPr/>
            <p:nvPr/>
          </p:nvCxnSpPr>
          <p:spPr>
            <a:xfrm flipH="1">
              <a:off x="3671507" y="3692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C7BB97-7EE8-40B3-A825-D23017C90412}"/>
                </a:ext>
              </a:extLst>
            </p:cNvPr>
            <p:cNvCxnSpPr/>
            <p:nvPr/>
          </p:nvCxnSpPr>
          <p:spPr>
            <a:xfrm flipH="1">
              <a:off x="3677857" y="4097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8549E7-FBD9-4137-9233-CF65A9AFA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682" y="4468783"/>
              <a:ext cx="18625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27C008-5ACB-4FD2-96F6-F6D26A9CA6CA}"/>
                </a:ext>
              </a:extLst>
            </p:cNvPr>
            <p:cNvCxnSpPr/>
            <p:nvPr/>
          </p:nvCxnSpPr>
          <p:spPr>
            <a:xfrm flipH="1">
              <a:off x="4064000" y="5343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9C3D9-5FB3-47DA-9548-C733267C8812}"/>
                </a:ext>
              </a:extLst>
            </p:cNvPr>
            <p:cNvCxnSpPr/>
            <p:nvPr/>
          </p:nvCxnSpPr>
          <p:spPr>
            <a:xfrm flipH="1">
              <a:off x="4070350" y="5748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C7D3B-A52C-4D08-9559-400A8482EFE5}"/>
                </a:ext>
              </a:extLst>
            </p:cNvPr>
            <p:cNvCxnSpPr/>
            <p:nvPr/>
          </p:nvCxnSpPr>
          <p:spPr>
            <a:xfrm flipH="1">
              <a:off x="4067175" y="611978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65B7E3A-28E3-46E7-996D-BD2177A17BAD}"/>
                </a:ext>
              </a:extLst>
            </p:cNvPr>
            <p:cNvSpPr/>
            <p:nvPr/>
          </p:nvSpPr>
          <p:spPr>
            <a:xfrm>
              <a:off x="4021897" y="956507"/>
              <a:ext cx="1845503" cy="15866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D301A4-B774-4CB1-90D3-900365A70C53}"/>
                </a:ext>
              </a:extLst>
            </p:cNvPr>
            <p:cNvSpPr/>
            <p:nvPr/>
          </p:nvSpPr>
          <p:spPr>
            <a:xfrm>
              <a:off x="4398580" y="1139511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F2A30C-3285-47EF-9060-CDD555F085C3}"/>
                </a:ext>
              </a:extLst>
            </p:cNvPr>
            <p:cNvSpPr/>
            <p:nvPr/>
          </p:nvSpPr>
          <p:spPr>
            <a:xfrm>
              <a:off x="4322382" y="1220302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CBE0AE-5678-4564-9C55-CCA5EA703A7C}"/>
                </a:ext>
              </a:extLst>
            </p:cNvPr>
            <p:cNvSpPr/>
            <p:nvPr/>
          </p:nvSpPr>
          <p:spPr>
            <a:xfrm>
              <a:off x="4244594" y="1306025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1A5E47-CB4F-4EB3-BE92-EED665A4C310}"/>
                </a:ext>
              </a:extLst>
            </p:cNvPr>
            <p:cNvSpPr/>
            <p:nvPr/>
          </p:nvSpPr>
          <p:spPr>
            <a:xfrm>
              <a:off x="4166806" y="1391449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581DBF-D59F-4A76-A572-5C3FFCF90903}"/>
                </a:ext>
              </a:extLst>
            </p:cNvPr>
            <p:cNvSpPr txBox="1"/>
            <p:nvPr/>
          </p:nvSpPr>
          <p:spPr>
            <a:xfrm>
              <a:off x="3979486" y="572280"/>
              <a:ext cx="1845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 0</a:t>
              </a:r>
              <a:endParaRPr lang="el-G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357F10-B0C0-47A6-A0BD-9F9E615E1F5B}"/>
                </a:ext>
              </a:extLst>
            </p:cNvPr>
            <p:cNvSpPr/>
            <p:nvPr/>
          </p:nvSpPr>
          <p:spPr>
            <a:xfrm>
              <a:off x="3100855" y="3520358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7CFAD6-9CC8-4FBA-B0AF-934A81624D0C}"/>
                </a:ext>
              </a:extLst>
            </p:cNvPr>
            <p:cNvSpPr/>
            <p:nvPr/>
          </p:nvSpPr>
          <p:spPr>
            <a:xfrm>
              <a:off x="3100855" y="3921492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9414CF-D6A0-4B97-A818-8DA17C25C776}"/>
                </a:ext>
              </a:extLst>
            </p:cNvPr>
            <p:cNvSpPr/>
            <p:nvPr/>
          </p:nvSpPr>
          <p:spPr>
            <a:xfrm>
              <a:off x="3100855" y="4329791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DAB4EC-5166-4C47-A12D-0B5E07C95E0B}"/>
                </a:ext>
              </a:extLst>
            </p:cNvPr>
            <p:cNvCxnSpPr>
              <a:cxnSpLocks/>
            </p:cNvCxnSpPr>
            <p:nvPr/>
          </p:nvCxnSpPr>
          <p:spPr>
            <a:xfrm>
              <a:off x="5151057" y="3674246"/>
              <a:ext cx="0" cy="80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69F6064-6EA4-46C2-AAAD-3F64FC06E285}"/>
              </a:ext>
            </a:extLst>
          </p:cNvPr>
          <p:cNvSpPr txBox="1"/>
          <p:nvPr/>
        </p:nvSpPr>
        <p:spPr>
          <a:xfrm rot="16200000">
            <a:off x="5802136" y="5423219"/>
            <a:ext cx="13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Interleaved</a:t>
            </a:r>
            <a:endParaRPr lang="el-GR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8E5AB7-EA22-4729-ACAB-2CDD64A42401}"/>
              </a:ext>
            </a:extLst>
          </p:cNvPr>
          <p:cNvGrpSpPr/>
          <p:nvPr/>
        </p:nvGrpSpPr>
        <p:grpSpPr>
          <a:xfrm>
            <a:off x="6328899" y="577044"/>
            <a:ext cx="2768513" cy="5558519"/>
            <a:chOff x="6328899" y="577044"/>
            <a:chExt cx="2768513" cy="555851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F008768-8A82-402B-B384-AAD4D06FD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449" y="2374590"/>
              <a:ext cx="0" cy="3760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C9F2A7-356C-4992-B292-7E74D020CB4A}"/>
                </a:ext>
              </a:extLst>
            </p:cNvPr>
            <p:cNvCxnSpPr/>
            <p:nvPr/>
          </p:nvCxnSpPr>
          <p:spPr>
            <a:xfrm>
              <a:off x="7057942" y="369775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CD723E-9E2A-43F9-9B22-C18FD075C791}"/>
                </a:ext>
              </a:extLst>
            </p:cNvPr>
            <p:cNvCxnSpPr/>
            <p:nvPr/>
          </p:nvCxnSpPr>
          <p:spPr>
            <a:xfrm>
              <a:off x="7051592" y="4102072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C95F3D-AE15-4DCD-B727-8AC840537AE3}"/>
                </a:ext>
              </a:extLst>
            </p:cNvPr>
            <p:cNvCxnSpPr>
              <a:cxnSpLocks/>
            </p:cNvCxnSpPr>
            <p:nvPr/>
          </p:nvCxnSpPr>
          <p:spPr>
            <a:xfrm>
              <a:off x="6659099" y="4473547"/>
              <a:ext cx="18625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0B42C8-6EF2-4648-9EA6-6278BDD9E6DF}"/>
                </a:ext>
              </a:extLst>
            </p:cNvPr>
            <p:cNvCxnSpPr/>
            <p:nvPr/>
          </p:nvCxnSpPr>
          <p:spPr>
            <a:xfrm>
              <a:off x="6665449" y="534875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FA97A4C-4F94-4316-BD9D-01000BF78864}"/>
                </a:ext>
              </a:extLst>
            </p:cNvPr>
            <p:cNvCxnSpPr/>
            <p:nvPr/>
          </p:nvCxnSpPr>
          <p:spPr>
            <a:xfrm>
              <a:off x="6659099" y="5753072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CC46E0-3E43-4815-A4A8-30B7E2E1AA9A}"/>
                </a:ext>
              </a:extLst>
            </p:cNvPr>
            <p:cNvCxnSpPr/>
            <p:nvPr/>
          </p:nvCxnSpPr>
          <p:spPr>
            <a:xfrm>
              <a:off x="6662274" y="6124547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BDD17B1-5B70-45E2-BEFC-2E5009DC81CF}"/>
                </a:ext>
              </a:extLst>
            </p:cNvPr>
            <p:cNvSpPr/>
            <p:nvPr/>
          </p:nvSpPr>
          <p:spPr>
            <a:xfrm flipH="1">
              <a:off x="6328899" y="961271"/>
              <a:ext cx="1845503" cy="15866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856C07-315E-4EAB-8F2F-C75E447AE59D}"/>
                </a:ext>
              </a:extLst>
            </p:cNvPr>
            <p:cNvSpPr/>
            <p:nvPr/>
          </p:nvSpPr>
          <p:spPr>
            <a:xfrm flipH="1">
              <a:off x="6482430" y="1144275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385ACD-27D9-4C5A-999A-56FCBCF020A9}"/>
                </a:ext>
              </a:extLst>
            </p:cNvPr>
            <p:cNvSpPr/>
            <p:nvPr/>
          </p:nvSpPr>
          <p:spPr>
            <a:xfrm flipH="1">
              <a:off x="6558628" y="1225066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7EFD7E-D8FC-4CEB-9C8A-D6F635D06681}"/>
                </a:ext>
              </a:extLst>
            </p:cNvPr>
            <p:cNvSpPr/>
            <p:nvPr/>
          </p:nvSpPr>
          <p:spPr>
            <a:xfrm flipH="1">
              <a:off x="6636416" y="1310789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2ACBAF-E3AD-45DA-98BC-352422DE0C24}"/>
                </a:ext>
              </a:extLst>
            </p:cNvPr>
            <p:cNvSpPr/>
            <p:nvPr/>
          </p:nvSpPr>
          <p:spPr>
            <a:xfrm flipH="1">
              <a:off x="6714204" y="1396213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9C0C6D-FF87-45DC-BB28-7E1770D2F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242" y="3679010"/>
              <a:ext cx="0" cy="80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F9BD2F-9A11-4517-A708-FC4A9C0016E5}"/>
                </a:ext>
              </a:extLst>
            </p:cNvPr>
            <p:cNvSpPr/>
            <p:nvPr/>
          </p:nvSpPr>
          <p:spPr>
            <a:xfrm>
              <a:off x="7571075" y="3522569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25ECDE-C82E-4695-A76E-69A95FEE2AD8}"/>
                </a:ext>
              </a:extLst>
            </p:cNvPr>
            <p:cNvSpPr/>
            <p:nvPr/>
          </p:nvSpPr>
          <p:spPr>
            <a:xfrm>
              <a:off x="7571075" y="3923703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A8B769-64CB-4CAF-B59E-B818C5A82D93}"/>
                </a:ext>
              </a:extLst>
            </p:cNvPr>
            <p:cNvSpPr/>
            <p:nvPr/>
          </p:nvSpPr>
          <p:spPr>
            <a:xfrm>
              <a:off x="7571075" y="4332002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0145F5-3015-4BBA-9E6B-CE05717914BD}"/>
                </a:ext>
              </a:extLst>
            </p:cNvPr>
            <p:cNvSpPr txBox="1"/>
            <p:nvPr/>
          </p:nvSpPr>
          <p:spPr>
            <a:xfrm flipH="1">
              <a:off x="6371310" y="577044"/>
              <a:ext cx="1845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 1</a:t>
              </a:r>
              <a:endParaRPr lang="el-G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2D3F722-55F0-43D7-879B-40A38D32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4787900"/>
            <a:ext cx="3288665" cy="978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E7E52-F76F-41BC-AA00-3CB2CD38C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5" y="5182449"/>
            <a:ext cx="3288665" cy="97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BE869-0C3F-43B5-9810-BB537D96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0" y="5576998"/>
            <a:ext cx="3288665" cy="9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6535-FE3A-47E6-81A9-29DD819DA654}"/>
              </a:ext>
            </a:extLst>
          </p:cNvPr>
          <p:cNvSpPr txBox="1"/>
          <p:nvPr/>
        </p:nvSpPr>
        <p:spPr>
          <a:xfrm>
            <a:off x="133350" y="5830627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415B-607D-447C-BF89-E84B549FE52A}"/>
              </a:ext>
            </a:extLst>
          </p:cNvPr>
          <p:cNvSpPr txBox="1"/>
          <p:nvPr/>
        </p:nvSpPr>
        <p:spPr>
          <a:xfrm>
            <a:off x="476250" y="5377410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FF90C-E708-44F5-9D7C-E8732D4DAC20}"/>
              </a:ext>
            </a:extLst>
          </p:cNvPr>
          <p:cNvSpPr txBox="1"/>
          <p:nvPr/>
        </p:nvSpPr>
        <p:spPr>
          <a:xfrm>
            <a:off x="885825" y="4970161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57E16E-A432-4DCC-9381-E316B4EC30F4}"/>
              </a:ext>
            </a:extLst>
          </p:cNvPr>
          <p:cNvCxnSpPr>
            <a:cxnSpLocks/>
          </p:cNvCxnSpPr>
          <p:nvPr/>
        </p:nvCxnSpPr>
        <p:spPr>
          <a:xfrm flipV="1">
            <a:off x="6088446" y="950359"/>
            <a:ext cx="0" cy="590764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53BC13-A31D-4124-8077-52C61A0B80B1}"/>
              </a:ext>
            </a:extLst>
          </p:cNvPr>
          <p:cNvSpPr txBox="1"/>
          <p:nvPr/>
        </p:nvSpPr>
        <p:spPr>
          <a:xfrm>
            <a:off x="4488246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0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F5BC-6018-46EC-B6A1-EC0122A295C9}"/>
              </a:ext>
            </a:extLst>
          </p:cNvPr>
          <p:cNvSpPr txBox="1"/>
          <p:nvPr/>
        </p:nvSpPr>
        <p:spPr>
          <a:xfrm>
            <a:off x="6123353" y="6519446"/>
            <a:ext cx="158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1</a:t>
            </a:r>
            <a:endParaRPr lang="el-G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208668-11BC-4A48-94FB-442B3A9B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8" y="4787900"/>
            <a:ext cx="3288665" cy="978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27C279-BE97-4AEB-AC69-9A778939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3" y="5189030"/>
            <a:ext cx="3288665" cy="978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8E5FE8-6762-433E-8AF8-17F321D7D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49" y="5589086"/>
            <a:ext cx="3288665" cy="978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D68B22-076C-4A93-9438-17E6ECE71AE7}"/>
              </a:ext>
            </a:extLst>
          </p:cNvPr>
          <p:cNvSpPr txBox="1"/>
          <p:nvPr/>
        </p:nvSpPr>
        <p:spPr>
          <a:xfrm>
            <a:off x="10956533" y="5823022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29C66-F9EB-489D-B6DE-5BE1328876EE}"/>
              </a:ext>
            </a:extLst>
          </p:cNvPr>
          <p:cNvSpPr txBox="1"/>
          <p:nvPr/>
        </p:nvSpPr>
        <p:spPr>
          <a:xfrm>
            <a:off x="10546640" y="5374379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F7052-A9CF-47A9-AE52-EE31D223A895}"/>
              </a:ext>
            </a:extLst>
          </p:cNvPr>
          <p:cNvSpPr txBox="1"/>
          <p:nvPr/>
        </p:nvSpPr>
        <p:spPr>
          <a:xfrm>
            <a:off x="10187466" y="4993379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nvdimm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124710-74D0-4F63-B676-394159F41AF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Topology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504AAA-7DB9-44B9-84B2-A6460A4DC879}"/>
              </a:ext>
            </a:extLst>
          </p:cNvPr>
          <p:cNvSpPr/>
          <p:nvPr/>
        </p:nvSpPr>
        <p:spPr>
          <a:xfrm>
            <a:off x="4822828" y="2703599"/>
            <a:ext cx="253047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LLC Cache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450908-32FB-4AEF-88BB-7EC8D24BB069}"/>
              </a:ext>
            </a:extLst>
          </p:cNvPr>
          <p:cNvSpPr/>
          <p:nvPr/>
        </p:nvSpPr>
        <p:spPr>
          <a:xfrm>
            <a:off x="4822827" y="3141835"/>
            <a:ext cx="253047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 Interconnect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A7862-A197-4E11-B3A1-763728EDBD75}"/>
              </a:ext>
            </a:extLst>
          </p:cNvPr>
          <p:cNvSpPr txBox="1"/>
          <p:nvPr/>
        </p:nvSpPr>
        <p:spPr>
          <a:xfrm rot="5400000">
            <a:off x="5078236" y="5423219"/>
            <a:ext cx="13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Interleaved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31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9106C33-8E57-43ED-A7BE-783DFDCCE67B}"/>
              </a:ext>
            </a:extLst>
          </p:cNvPr>
          <p:cNvGrpSpPr/>
          <p:nvPr/>
        </p:nvGrpSpPr>
        <p:grpSpPr>
          <a:xfrm>
            <a:off x="3180409" y="956507"/>
            <a:ext cx="2766545" cy="5174292"/>
            <a:chOff x="3100855" y="956507"/>
            <a:chExt cx="2766545" cy="51742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6CE873-C2DD-4B09-8078-B35D3412AC83}"/>
                </a:ext>
              </a:extLst>
            </p:cNvPr>
            <p:cNvCxnSpPr>
              <a:cxnSpLocks/>
            </p:cNvCxnSpPr>
            <p:nvPr/>
          </p:nvCxnSpPr>
          <p:spPr>
            <a:xfrm>
              <a:off x="5530850" y="2369826"/>
              <a:ext cx="0" cy="3760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04F6AA2-C567-4FF6-9E29-70F395AC3F56}"/>
                </a:ext>
              </a:extLst>
            </p:cNvPr>
            <p:cNvCxnSpPr/>
            <p:nvPr/>
          </p:nvCxnSpPr>
          <p:spPr>
            <a:xfrm flipH="1">
              <a:off x="3671507" y="3692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6B59FED-F91E-45C3-A467-C96E9E25DEC5}"/>
                </a:ext>
              </a:extLst>
            </p:cNvPr>
            <p:cNvCxnSpPr/>
            <p:nvPr/>
          </p:nvCxnSpPr>
          <p:spPr>
            <a:xfrm flipH="1">
              <a:off x="3677857" y="4097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D69E1B-EB8E-4802-886F-A227F2E80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682" y="4468783"/>
              <a:ext cx="18625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37D86A2-3FAB-4B70-B258-22933DD5459D}"/>
                </a:ext>
              </a:extLst>
            </p:cNvPr>
            <p:cNvCxnSpPr/>
            <p:nvPr/>
          </p:nvCxnSpPr>
          <p:spPr>
            <a:xfrm flipH="1">
              <a:off x="4064000" y="5343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2EE0E67-34FB-44AF-A5B5-BCA70BF80760}"/>
                </a:ext>
              </a:extLst>
            </p:cNvPr>
            <p:cNvCxnSpPr/>
            <p:nvPr/>
          </p:nvCxnSpPr>
          <p:spPr>
            <a:xfrm flipH="1">
              <a:off x="4070350" y="5748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B86BAB3-DD4E-4BA4-BF56-68902060B27D}"/>
                </a:ext>
              </a:extLst>
            </p:cNvPr>
            <p:cNvCxnSpPr/>
            <p:nvPr/>
          </p:nvCxnSpPr>
          <p:spPr>
            <a:xfrm flipH="1">
              <a:off x="4067175" y="611978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05850E9-C7DD-4985-B459-1E5B27C78073}"/>
                </a:ext>
              </a:extLst>
            </p:cNvPr>
            <p:cNvSpPr/>
            <p:nvPr/>
          </p:nvSpPr>
          <p:spPr>
            <a:xfrm>
              <a:off x="4021897" y="956507"/>
              <a:ext cx="1845503" cy="15866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E0AB225-28A1-478B-B707-10AD3F9279C6}"/>
                </a:ext>
              </a:extLst>
            </p:cNvPr>
            <p:cNvSpPr/>
            <p:nvPr/>
          </p:nvSpPr>
          <p:spPr>
            <a:xfrm>
              <a:off x="4398580" y="1139511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0CD7C8D-723A-413C-9356-96F83A716167}"/>
                </a:ext>
              </a:extLst>
            </p:cNvPr>
            <p:cNvSpPr/>
            <p:nvPr/>
          </p:nvSpPr>
          <p:spPr>
            <a:xfrm>
              <a:off x="4322382" y="1220302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A3EF373-F6FB-42E5-96CC-95BED32E9CD6}"/>
                </a:ext>
              </a:extLst>
            </p:cNvPr>
            <p:cNvSpPr/>
            <p:nvPr/>
          </p:nvSpPr>
          <p:spPr>
            <a:xfrm>
              <a:off x="4244594" y="1306025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3C6C25-3B93-4C93-A552-942674449731}"/>
                </a:ext>
              </a:extLst>
            </p:cNvPr>
            <p:cNvSpPr/>
            <p:nvPr/>
          </p:nvSpPr>
          <p:spPr>
            <a:xfrm>
              <a:off x="4166806" y="1391449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11C5DB4-7BF8-4E4B-B849-F87CCB56D85B}"/>
                </a:ext>
              </a:extLst>
            </p:cNvPr>
            <p:cNvSpPr/>
            <p:nvPr/>
          </p:nvSpPr>
          <p:spPr>
            <a:xfrm>
              <a:off x="3100855" y="3520358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6714633-FB10-4EAD-ABCF-120A5314D57B}"/>
                </a:ext>
              </a:extLst>
            </p:cNvPr>
            <p:cNvSpPr/>
            <p:nvPr/>
          </p:nvSpPr>
          <p:spPr>
            <a:xfrm>
              <a:off x="3100855" y="3921492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A00CAAC-C49B-47A3-96CB-AB3233F092AC}"/>
                </a:ext>
              </a:extLst>
            </p:cNvPr>
            <p:cNvSpPr/>
            <p:nvPr/>
          </p:nvSpPr>
          <p:spPr>
            <a:xfrm>
              <a:off x="3100855" y="4329791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6A36835-2B98-4C77-9320-5072C4E92BBF}"/>
                </a:ext>
              </a:extLst>
            </p:cNvPr>
            <p:cNvCxnSpPr>
              <a:cxnSpLocks/>
            </p:cNvCxnSpPr>
            <p:nvPr/>
          </p:nvCxnSpPr>
          <p:spPr>
            <a:xfrm>
              <a:off x="5151057" y="3674246"/>
              <a:ext cx="0" cy="80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B8EA4BDC-C87F-4B1E-B6B9-4957A093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4" y="4787900"/>
            <a:ext cx="3288665" cy="97837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0616F27-D51E-4599-BE8A-9F7A8339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9" y="5182449"/>
            <a:ext cx="3288665" cy="978378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1DB9B3-F264-46F6-8D90-733006787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64" y="5576998"/>
            <a:ext cx="3288665" cy="978378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4DB8C5F-0821-494B-8BB8-EE8F2997654D}"/>
              </a:ext>
            </a:extLst>
          </p:cNvPr>
          <p:cNvSpPr/>
          <p:nvPr/>
        </p:nvSpPr>
        <p:spPr>
          <a:xfrm>
            <a:off x="3258154" y="5993865"/>
            <a:ext cx="776856" cy="65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883D1DE-D9D0-437A-9C8D-4218F3F90D11}"/>
              </a:ext>
            </a:extLst>
          </p:cNvPr>
          <p:cNvSpPr/>
          <p:nvPr/>
        </p:nvSpPr>
        <p:spPr>
          <a:xfrm>
            <a:off x="3583186" y="3588741"/>
            <a:ext cx="741016" cy="9538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endParaRPr lang="el-G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Connector: Curved 3">
            <a:extLst>
              <a:ext uri="{FF2B5EF4-FFF2-40B4-BE49-F238E27FC236}">
                <a16:creationId xmlns:a16="http://schemas.microsoft.com/office/drawing/2014/main" id="{562C10A6-DA15-48C3-BA02-DA1CE816B36B}"/>
              </a:ext>
            </a:extLst>
          </p:cNvPr>
          <p:cNvCxnSpPr>
            <a:cxnSpLocks/>
            <a:stCxn id="87" idx="0"/>
            <a:endCxn id="107" idx="1"/>
          </p:cNvCxnSpPr>
          <p:nvPr/>
        </p:nvCxnSpPr>
        <p:spPr>
          <a:xfrm rot="5400000" flipH="1" flipV="1">
            <a:off x="2648711" y="3981099"/>
            <a:ext cx="766046" cy="972195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64E86A7-4F26-4D25-AEA2-0913D7A48F3C}"/>
              </a:ext>
            </a:extLst>
          </p:cNvPr>
          <p:cNvSpPr/>
          <p:nvPr/>
        </p:nvSpPr>
        <p:spPr>
          <a:xfrm>
            <a:off x="2339470" y="4850219"/>
            <a:ext cx="412333" cy="26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4" name="Connector: Curved 3">
            <a:extLst>
              <a:ext uri="{FF2B5EF4-FFF2-40B4-BE49-F238E27FC236}">
                <a16:creationId xmlns:a16="http://schemas.microsoft.com/office/drawing/2014/main" id="{465F9751-D73E-420B-8A3B-EB41B92EEFBC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rot="5400000" flipH="1" flipV="1">
            <a:off x="4127362" y="2526408"/>
            <a:ext cx="741081" cy="10526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F2656-BA71-424E-91FD-43E2DD2A7137}"/>
              </a:ext>
            </a:extLst>
          </p:cNvPr>
          <p:cNvSpPr/>
          <p:nvPr/>
        </p:nvSpPr>
        <p:spPr>
          <a:xfrm>
            <a:off x="3783260" y="3423248"/>
            <a:ext cx="376683" cy="28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EB8912F-DCE0-4F52-83DC-424A2D316534}"/>
              </a:ext>
            </a:extLst>
          </p:cNvPr>
          <p:cNvSpPr/>
          <p:nvPr/>
        </p:nvSpPr>
        <p:spPr>
          <a:xfrm>
            <a:off x="4835860" y="2374587"/>
            <a:ext cx="376683" cy="30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4A0646-AE01-4361-BB91-687BE3190FD9}"/>
              </a:ext>
            </a:extLst>
          </p:cNvPr>
          <p:cNvSpPr/>
          <p:nvPr/>
        </p:nvSpPr>
        <p:spPr>
          <a:xfrm>
            <a:off x="3517832" y="3941999"/>
            <a:ext cx="242427" cy="28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41787E-469B-4AFB-BF28-4DD48806E015}"/>
              </a:ext>
            </a:extLst>
          </p:cNvPr>
          <p:cNvGrpSpPr/>
          <p:nvPr/>
        </p:nvGrpSpPr>
        <p:grpSpPr>
          <a:xfrm>
            <a:off x="251044" y="659092"/>
            <a:ext cx="3620709" cy="2589344"/>
            <a:chOff x="6219832" y="657945"/>
            <a:chExt cx="3620709" cy="25893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28852F-C054-46CB-B425-AB9FAF2C2B00}"/>
                </a:ext>
              </a:extLst>
            </p:cNvPr>
            <p:cNvSpPr txBox="1"/>
            <p:nvPr/>
          </p:nvSpPr>
          <p:spPr>
            <a:xfrm>
              <a:off x="6219832" y="657945"/>
              <a:ext cx="3617591" cy="3745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DAX Disabled</a:t>
              </a:r>
              <a:endParaRPr lang="el-G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F8D273-1351-44E3-AEF5-85E02E2C9367}"/>
                </a:ext>
              </a:extLst>
            </p:cNvPr>
            <p:cNvSpPr txBox="1"/>
            <p:nvPr/>
          </p:nvSpPr>
          <p:spPr>
            <a:xfrm>
              <a:off x="6240331" y="1215964"/>
              <a:ext cx="36002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Intervention of the page cache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(temporary buffer for pages, placed at DRAM).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l-GR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frequently accessed pages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better utilize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DRAM’s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wider bandwidth</a:t>
              </a:r>
              <a:endParaRPr lang="el-G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12D8A8C-08B2-4548-90F6-24A68714975C}"/>
              </a:ext>
            </a:extLst>
          </p:cNvPr>
          <p:cNvCxnSpPr>
            <a:cxnSpLocks/>
          </p:cNvCxnSpPr>
          <p:nvPr/>
        </p:nvCxnSpPr>
        <p:spPr>
          <a:xfrm flipV="1">
            <a:off x="10591847" y="3629272"/>
            <a:ext cx="1270097" cy="2691278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FB209F-9AC8-411C-B339-F58DABA06CFF}"/>
              </a:ext>
            </a:extLst>
          </p:cNvPr>
          <p:cNvGrpSpPr/>
          <p:nvPr/>
        </p:nvGrpSpPr>
        <p:grpSpPr>
          <a:xfrm>
            <a:off x="9184796" y="956507"/>
            <a:ext cx="2766545" cy="5174292"/>
            <a:chOff x="3100855" y="956507"/>
            <a:chExt cx="2766545" cy="517429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B0DFA4-61AA-4B62-852D-B877EE29D322}"/>
                </a:ext>
              </a:extLst>
            </p:cNvPr>
            <p:cNvCxnSpPr>
              <a:cxnSpLocks/>
            </p:cNvCxnSpPr>
            <p:nvPr/>
          </p:nvCxnSpPr>
          <p:spPr>
            <a:xfrm>
              <a:off x="5530850" y="2369826"/>
              <a:ext cx="0" cy="37609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3D1EB2-2630-4B93-AF14-B891DAB9F01B}"/>
                </a:ext>
              </a:extLst>
            </p:cNvPr>
            <p:cNvCxnSpPr/>
            <p:nvPr/>
          </p:nvCxnSpPr>
          <p:spPr>
            <a:xfrm flipH="1">
              <a:off x="3671507" y="3692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C7BB97-7EE8-40B3-A825-D23017C90412}"/>
                </a:ext>
              </a:extLst>
            </p:cNvPr>
            <p:cNvCxnSpPr/>
            <p:nvPr/>
          </p:nvCxnSpPr>
          <p:spPr>
            <a:xfrm flipH="1">
              <a:off x="3677857" y="4097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8549E7-FBD9-4137-9233-CF65A9AFA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682" y="4468783"/>
              <a:ext cx="18625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27C008-5ACB-4FD2-96F6-F6D26A9CA6CA}"/>
                </a:ext>
              </a:extLst>
            </p:cNvPr>
            <p:cNvCxnSpPr/>
            <p:nvPr/>
          </p:nvCxnSpPr>
          <p:spPr>
            <a:xfrm flipH="1">
              <a:off x="4064000" y="5343989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9C3D9-5FB3-47DA-9548-C733267C8812}"/>
                </a:ext>
              </a:extLst>
            </p:cNvPr>
            <p:cNvCxnSpPr/>
            <p:nvPr/>
          </p:nvCxnSpPr>
          <p:spPr>
            <a:xfrm flipH="1">
              <a:off x="4070350" y="5748308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C7D3B-A52C-4D08-9559-400A8482EFE5}"/>
                </a:ext>
              </a:extLst>
            </p:cNvPr>
            <p:cNvCxnSpPr/>
            <p:nvPr/>
          </p:nvCxnSpPr>
          <p:spPr>
            <a:xfrm flipH="1">
              <a:off x="4067175" y="6119783"/>
              <a:ext cx="14668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65B7E3A-28E3-46E7-996D-BD2177A17BAD}"/>
                </a:ext>
              </a:extLst>
            </p:cNvPr>
            <p:cNvSpPr/>
            <p:nvPr/>
          </p:nvSpPr>
          <p:spPr>
            <a:xfrm>
              <a:off x="4021897" y="956507"/>
              <a:ext cx="1845503" cy="15866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D301A4-B774-4CB1-90D3-900365A70C53}"/>
                </a:ext>
              </a:extLst>
            </p:cNvPr>
            <p:cNvSpPr/>
            <p:nvPr/>
          </p:nvSpPr>
          <p:spPr>
            <a:xfrm>
              <a:off x="4398580" y="1139511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F2A30C-3285-47EF-9060-CDD555F085C3}"/>
                </a:ext>
              </a:extLst>
            </p:cNvPr>
            <p:cNvSpPr/>
            <p:nvPr/>
          </p:nvSpPr>
          <p:spPr>
            <a:xfrm>
              <a:off x="4322382" y="1220302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CBE0AE-5678-4564-9C55-CCA5EA703A7C}"/>
                </a:ext>
              </a:extLst>
            </p:cNvPr>
            <p:cNvSpPr/>
            <p:nvPr/>
          </p:nvSpPr>
          <p:spPr>
            <a:xfrm>
              <a:off x="4244594" y="1306025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1A5E47-CB4F-4EB3-BE92-EED665A4C310}"/>
                </a:ext>
              </a:extLst>
            </p:cNvPr>
            <p:cNvSpPr/>
            <p:nvPr/>
          </p:nvSpPr>
          <p:spPr>
            <a:xfrm>
              <a:off x="4166806" y="1391449"/>
              <a:ext cx="1315289" cy="9783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Core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357F10-B0C0-47A6-A0BD-9F9E615E1F5B}"/>
                </a:ext>
              </a:extLst>
            </p:cNvPr>
            <p:cNvSpPr/>
            <p:nvPr/>
          </p:nvSpPr>
          <p:spPr>
            <a:xfrm>
              <a:off x="3100855" y="3520358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7CFAD6-9CC8-4FBA-B0AF-934A81624D0C}"/>
                </a:ext>
              </a:extLst>
            </p:cNvPr>
            <p:cNvSpPr/>
            <p:nvPr/>
          </p:nvSpPr>
          <p:spPr>
            <a:xfrm>
              <a:off x="3100855" y="3921492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9414CF-D6A0-4B97-A818-8DA17C25C776}"/>
                </a:ext>
              </a:extLst>
            </p:cNvPr>
            <p:cNvSpPr/>
            <p:nvPr/>
          </p:nvSpPr>
          <p:spPr>
            <a:xfrm>
              <a:off x="3100855" y="4329791"/>
              <a:ext cx="152633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DRAM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DAB4EC-5166-4C47-A12D-0B5E07C95E0B}"/>
                </a:ext>
              </a:extLst>
            </p:cNvPr>
            <p:cNvCxnSpPr>
              <a:cxnSpLocks/>
            </p:cNvCxnSpPr>
            <p:nvPr/>
          </p:nvCxnSpPr>
          <p:spPr>
            <a:xfrm>
              <a:off x="5151057" y="3674246"/>
              <a:ext cx="0" cy="80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2D3F722-55F0-43D7-879B-40A38D32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01" y="4787900"/>
            <a:ext cx="3288665" cy="978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E7E52-F76F-41BC-AA00-3CB2CD38C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76" y="5182449"/>
            <a:ext cx="3288665" cy="97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BE869-0C3F-43B5-9810-BB537D963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51" y="5576998"/>
            <a:ext cx="3288665" cy="97837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124710-74D0-4F63-B676-394159F41AF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Direct Access (DAX) Feature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8F34B-73F5-4500-A29C-EAE347916832}"/>
              </a:ext>
            </a:extLst>
          </p:cNvPr>
          <p:cNvSpPr/>
          <p:nvPr/>
        </p:nvSpPr>
        <p:spPr>
          <a:xfrm>
            <a:off x="3731050" y="5993865"/>
            <a:ext cx="776856" cy="65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F9D0CE3-22A7-4955-92FB-03C8FB2D335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088446" y="523858"/>
            <a:ext cx="8036" cy="633414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B4848-1A15-44D9-88B1-033CA526DA2E}"/>
              </a:ext>
            </a:extLst>
          </p:cNvPr>
          <p:cNvGrpSpPr/>
          <p:nvPr/>
        </p:nvGrpSpPr>
        <p:grpSpPr>
          <a:xfrm>
            <a:off x="6343020" y="657946"/>
            <a:ext cx="3617591" cy="2312344"/>
            <a:chOff x="259079" y="657946"/>
            <a:chExt cx="3617591" cy="23123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48529E-EF15-4AA6-B590-3165E68FA9D6}"/>
                </a:ext>
              </a:extLst>
            </p:cNvPr>
            <p:cNvSpPr txBox="1"/>
            <p:nvPr/>
          </p:nvSpPr>
          <p:spPr>
            <a:xfrm>
              <a:off x="259079" y="657946"/>
              <a:ext cx="3617591" cy="3745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DAX Enabled</a:t>
              </a:r>
              <a:endParaRPr lang="el-G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51D4409-B99D-4A3A-999F-7C784BEE9C8F}"/>
                </a:ext>
              </a:extLst>
            </p:cNvPr>
            <p:cNvSpPr txBox="1"/>
            <p:nvPr/>
          </p:nvSpPr>
          <p:spPr>
            <a:xfrm>
              <a:off x="259079" y="1215964"/>
              <a:ext cx="360021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data transfer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from and to some byte addressable device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l-GR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avoid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copying (first copy to the page cache, the second one to the application’s buffer)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6FD3F-9770-4D84-8550-B338E9006F66}"/>
              </a:ext>
            </a:extLst>
          </p:cNvPr>
          <p:cNvSpPr/>
          <p:nvPr/>
        </p:nvSpPr>
        <p:spPr>
          <a:xfrm>
            <a:off x="3397903" y="2009562"/>
            <a:ext cx="5396193" cy="28388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Introduction</a:t>
            </a:r>
          </a:p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Motivation</a:t>
            </a:r>
            <a:endParaRPr lang="el-GR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l-GR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5918D-C202-4FC9-8432-788D5791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3" y="523858"/>
            <a:ext cx="8143897" cy="6334142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ADE26C2-A77C-4D5E-A817-52998692F98E}"/>
              </a:ext>
            </a:extLst>
          </p:cNvPr>
          <p:cNvSpPr/>
          <p:nvPr/>
        </p:nvSpPr>
        <p:spPr>
          <a:xfrm>
            <a:off x="259080" y="166449"/>
            <a:ext cx="11674804" cy="3574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Fundamental Performance Characteristics of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Modules</a:t>
            </a:r>
            <a:endParaRPr lang="el-G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ABD3DB-C7DF-4729-8214-C8B3528AA8CC}"/>
              </a:ext>
            </a:extLst>
          </p:cNvPr>
          <p:cNvCxnSpPr>
            <a:cxnSpLocks/>
          </p:cNvCxnSpPr>
          <p:nvPr/>
        </p:nvCxnSpPr>
        <p:spPr>
          <a:xfrm flipV="1">
            <a:off x="5904899" y="4392333"/>
            <a:ext cx="0" cy="7620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A685927-5441-47F8-8FCB-6AC8C347C4E6}"/>
              </a:ext>
            </a:extLst>
          </p:cNvPr>
          <p:cNvCxnSpPr>
            <a:cxnSpLocks/>
          </p:cNvCxnSpPr>
          <p:nvPr/>
        </p:nvCxnSpPr>
        <p:spPr>
          <a:xfrm>
            <a:off x="6028724" y="5154333"/>
            <a:ext cx="809625" cy="723900"/>
          </a:xfrm>
          <a:prstGeom prst="curvedConnector3">
            <a:avLst>
              <a:gd name="adj1" fmla="val 3823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87A491-26AA-45EA-B89E-BDD920DAA8F6}"/>
              </a:ext>
            </a:extLst>
          </p:cNvPr>
          <p:cNvSpPr txBox="1"/>
          <p:nvPr/>
        </p:nvSpPr>
        <p:spPr>
          <a:xfrm>
            <a:off x="5928717" y="4588667"/>
            <a:ext cx="50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42DAC-AF0E-43A7-8589-53BA67489B5D}"/>
              </a:ext>
            </a:extLst>
          </p:cNvPr>
          <p:cNvSpPr txBox="1"/>
          <p:nvPr/>
        </p:nvSpPr>
        <p:spPr>
          <a:xfrm>
            <a:off x="6333530" y="5154333"/>
            <a:ext cx="50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D8BA5-17FA-43EF-8BDC-E801E7666EF4}"/>
              </a:ext>
            </a:extLst>
          </p:cNvPr>
          <p:cNvSpPr txBox="1"/>
          <p:nvPr/>
        </p:nvSpPr>
        <p:spPr>
          <a:xfrm>
            <a:off x="401955" y="996950"/>
            <a:ext cx="336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samples per measurement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sample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99690-E8B9-4DDC-B25F-BF5ACD03B9F2}"/>
              </a:ext>
            </a:extLst>
          </p:cNvPr>
          <p:cNvSpPr txBox="1"/>
          <p:nvPr/>
        </p:nvSpPr>
        <p:spPr>
          <a:xfrm>
            <a:off x="401953" y="2120900"/>
            <a:ext cx="359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few threads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half the exp. write BW for remote accesses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26E6F-A839-4008-A874-FB676C4D1318}"/>
              </a:ext>
            </a:extLst>
          </p:cNvPr>
          <p:cNvSpPr txBox="1"/>
          <p:nvPr/>
        </p:nvSpPr>
        <p:spPr>
          <a:xfrm>
            <a:off x="401953" y="3179680"/>
            <a:ext cx="329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threads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 steep degradation of remote write BW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DEE21-12D0-4097-857F-567DDE490A04}"/>
              </a:ext>
            </a:extLst>
          </p:cNvPr>
          <p:cNvSpPr txBox="1"/>
          <p:nvPr/>
        </p:nvSpPr>
        <p:spPr>
          <a:xfrm>
            <a:off x="401953" y="4766947"/>
            <a:ext cx="3522326" cy="1046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l-G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wish to avoid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writes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way possible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101B9-C2FB-4872-9308-FE35D79BC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1" t="7469" b="783"/>
          <a:stretch/>
        </p:blipFill>
        <p:spPr>
          <a:xfrm>
            <a:off x="8142978" y="996950"/>
            <a:ext cx="4049018" cy="58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5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3436</Words>
  <Application>Microsoft Office PowerPoint</Application>
  <PresentationFormat>Widescreen</PresentationFormat>
  <Paragraphs>845</Paragraphs>
  <Slides>41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Courier New</vt:lpstr>
      <vt:lpstr>DejaVu Sans Mono for Powerline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TelemachusT</dc:creator>
  <cp:lastModifiedBy>TelemachusT</cp:lastModifiedBy>
  <cp:revision>2413</cp:revision>
  <dcterms:created xsi:type="dcterms:W3CDTF">2023-07-07T19:14:50Z</dcterms:created>
  <dcterms:modified xsi:type="dcterms:W3CDTF">2023-12-10T23:27:38Z</dcterms:modified>
</cp:coreProperties>
</file>