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0"/>
  </p:notesMasterIdLst>
  <p:handoutMasterIdLst>
    <p:handoutMasterId r:id="rId51"/>
  </p:handoutMasterIdLst>
  <p:sldIdLst>
    <p:sldId id="1719" r:id="rId6"/>
    <p:sldId id="4294" r:id="rId7"/>
    <p:sldId id="1857" r:id="rId8"/>
    <p:sldId id="4297" r:id="rId9"/>
    <p:sldId id="4295" r:id="rId10"/>
    <p:sldId id="4296" r:id="rId11"/>
    <p:sldId id="4299" r:id="rId12"/>
    <p:sldId id="4298" r:id="rId13"/>
    <p:sldId id="4300" r:id="rId14"/>
    <p:sldId id="4301" r:id="rId15"/>
    <p:sldId id="4302" r:id="rId16"/>
    <p:sldId id="4303" r:id="rId17"/>
    <p:sldId id="4304" r:id="rId18"/>
    <p:sldId id="4305" r:id="rId19"/>
    <p:sldId id="4306" r:id="rId20"/>
    <p:sldId id="4307" r:id="rId21"/>
    <p:sldId id="4308" r:id="rId22"/>
    <p:sldId id="4309" r:id="rId23"/>
    <p:sldId id="4310" r:id="rId24"/>
    <p:sldId id="4311" r:id="rId25"/>
    <p:sldId id="4312" r:id="rId26"/>
    <p:sldId id="4313" r:id="rId27"/>
    <p:sldId id="4314" r:id="rId28"/>
    <p:sldId id="4315" r:id="rId29"/>
    <p:sldId id="4317" r:id="rId30"/>
    <p:sldId id="4318" r:id="rId31"/>
    <p:sldId id="4330" r:id="rId32"/>
    <p:sldId id="4319" r:id="rId33"/>
    <p:sldId id="4327" r:id="rId34"/>
    <p:sldId id="4334" r:id="rId35"/>
    <p:sldId id="4320" r:id="rId36"/>
    <p:sldId id="4328" r:id="rId37"/>
    <p:sldId id="4333" r:id="rId38"/>
    <p:sldId id="4321" r:id="rId39"/>
    <p:sldId id="4329" r:id="rId40"/>
    <p:sldId id="4332" r:id="rId41"/>
    <p:sldId id="4322" r:id="rId42"/>
    <p:sldId id="4331" r:id="rId43"/>
    <p:sldId id="4324" r:id="rId44"/>
    <p:sldId id="4336" r:id="rId45"/>
    <p:sldId id="4337" r:id="rId46"/>
    <p:sldId id="4323" r:id="rId47"/>
    <p:sldId id="4338" r:id="rId48"/>
    <p:sldId id="1904" r:id="rId4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Lst>
        </p14:section>
        <p14:section name="Summary Section" id="{46255C78-5DE3-409C-95DB-6B75C51C7ED7}">
          <p14:sldIdLst/>
        </p14:section>
        <p14:section name="Agile best practices from DevOps perspective" id="{01945B7E-4A4F-4931-9C4D-93C9C3FADBC1}">
          <p14:sldIdLst>
            <p14:sldId id="4294"/>
            <p14:sldId id="1857"/>
            <p14:sldId id="4297"/>
            <p14:sldId id="4295"/>
            <p14:sldId id="4296"/>
            <p14:sldId id="4299"/>
            <p14:sldId id="4298"/>
            <p14:sldId id="4300"/>
            <p14:sldId id="4301"/>
            <p14:sldId id="4302"/>
            <p14:sldId id="4303"/>
            <p14:sldId id="4304"/>
            <p14:sldId id="4305"/>
            <p14:sldId id="4306"/>
            <p14:sldId id="4307"/>
            <p14:sldId id="4308"/>
          </p14:sldIdLst>
        </p14:section>
        <p14:section name="How to plan your organizational structure in Azure DevOps" id="{6CD5260A-56A3-45F4-BB42-339B1158D6A7}">
          <p14:sldIdLst>
            <p14:sldId id="4309"/>
            <p14:sldId id="4310"/>
            <p14:sldId id="4311"/>
            <p14:sldId id="4312"/>
            <p14:sldId id="4313"/>
            <p14:sldId id="4314"/>
            <p14:sldId id="4315"/>
            <p14:sldId id="4317"/>
            <p14:sldId id="4318"/>
            <p14:sldId id="4330"/>
            <p14:sldId id="4319"/>
            <p14:sldId id="4327"/>
            <p14:sldId id="4334"/>
            <p14:sldId id="4320"/>
            <p14:sldId id="4328"/>
            <p14:sldId id="4333"/>
            <p14:sldId id="4321"/>
            <p14:sldId id="4329"/>
            <p14:sldId id="4332"/>
            <p14:sldId id="4322"/>
            <p14:sldId id="4331"/>
            <p14:sldId id="4324"/>
            <p14:sldId id="4336"/>
            <p14:sldId id="4337"/>
            <p14:sldId id="4323"/>
            <p14:sldId id="4338"/>
            <p14:sldId id="1904"/>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26" autoAdjust="0"/>
    <p:restoredTop sz="62415" autoAdjust="0"/>
  </p:normalViewPr>
  <p:slideViewPr>
    <p:cSldViewPr snapToGrid="0">
      <p:cViewPr varScale="1">
        <p:scale>
          <a:sx n="91" d="100"/>
          <a:sy n="91" d="100"/>
        </p:scale>
        <p:origin x="784" y="5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11/11/2019 9:55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11/11/2019 9:55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bs-latn-ba/azure/architecture/patterns/category/management-monitor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heroku.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bs-latn-ba/azure/architecture/patterns/retry"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pragprog.com/book/mnee/release-it"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bs-latn-ba/azure/architecture/patterns/health-endpoint-monitorin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heroku.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blog.heroku.com/archives/2011/6/28/the_new_heroku_4_erosion_resistance_explicit_contract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12factor.net/processes" TargetMode="External"/><Relationship Id="rId13" Type="http://schemas.openxmlformats.org/officeDocument/2006/relationships/hyperlink" Target="https://12factor.net/logs" TargetMode="External"/><Relationship Id="rId3" Type="http://schemas.openxmlformats.org/officeDocument/2006/relationships/hyperlink" Target="https://12factor.net/codebase" TargetMode="External"/><Relationship Id="rId7" Type="http://schemas.openxmlformats.org/officeDocument/2006/relationships/hyperlink" Target="https://12factor.net/build-release-run" TargetMode="External"/><Relationship Id="rId12" Type="http://schemas.openxmlformats.org/officeDocument/2006/relationships/hyperlink" Target="https://12factor.net/dev-prod-parity"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12factor.net/backing-services" TargetMode="External"/><Relationship Id="rId11" Type="http://schemas.openxmlformats.org/officeDocument/2006/relationships/hyperlink" Target="https://12factor.net/disposability" TargetMode="External"/><Relationship Id="rId5" Type="http://schemas.openxmlformats.org/officeDocument/2006/relationships/hyperlink" Target="https://12factor.net/config" TargetMode="External"/><Relationship Id="rId10" Type="http://schemas.openxmlformats.org/officeDocument/2006/relationships/hyperlink" Target="https://12factor.net/concurrency" TargetMode="External"/><Relationship Id="rId4" Type="http://schemas.openxmlformats.org/officeDocument/2006/relationships/hyperlink" Target="https://12factor.net/dependencies" TargetMode="External"/><Relationship Id="rId9" Type="http://schemas.openxmlformats.org/officeDocument/2006/relationships/hyperlink" Target="https://12factor.net/port-binding" TargetMode="External"/><Relationship Id="rId14" Type="http://schemas.openxmlformats.org/officeDocument/2006/relationships/hyperlink" Target="https://12factor.net/admin-processe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ven.apache.or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gradle.org/" TargetMode="External"/><Relationship Id="rId4" Type="http://schemas.openxmlformats.org/officeDocument/2006/relationships/hyperlink" Target="https://www.scala-sbt.or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11/11/2019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Build</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Build phase takes code from VCS and builds an executable bundle. For Java/Scala environments, it’s mostly JAR, though with Spring Boot you can generate executables such as deb, rpm, etc. For now, I’ll focus on JAR.</a:t>
            </a:r>
          </a:p>
          <a:p>
            <a:r>
              <a:rPr lang="en-US" sz="882" b="0" i="0" kern="1200" dirty="0">
                <a:solidFill>
                  <a:schemeClr val="tx1"/>
                </a:solidFill>
                <a:effectLst/>
                <a:latin typeface="Segoe UI Light" pitchFamily="34" charset="0"/>
                <a:ea typeface="+mn-ea"/>
                <a:cs typeface="+mn-cs"/>
              </a:rPr>
              <a:t>Ideally, this stage should also take care of executing all Unit Tests available in an application. If tests fail, then the entire process should be abandoned as you don’t want a failing application deployed.</a:t>
            </a:r>
          </a:p>
          <a:p>
            <a:r>
              <a:rPr lang="en-US" sz="882" b="0" i="0" kern="1200" dirty="0">
                <a:solidFill>
                  <a:schemeClr val="tx1"/>
                </a:solidFill>
                <a:effectLst/>
                <a:latin typeface="Segoe UI Light" pitchFamily="34" charset="0"/>
                <a:ea typeface="+mn-ea"/>
                <a:cs typeface="+mn-cs"/>
              </a:rPr>
              <a:t>This can be assumed as Continuous Integration (CI) where code from the VCS is continuously pulled as and when changed by a team member and built on a server. Make sure your builds are fast to get quicker feedback since this is a stage that tends to fail.</a:t>
            </a:r>
          </a:p>
          <a:p>
            <a:r>
              <a:rPr lang="en-US" sz="882" b="1" i="0" kern="1200" dirty="0">
                <a:solidFill>
                  <a:schemeClr val="tx1"/>
                </a:solidFill>
                <a:effectLst/>
                <a:latin typeface="Segoe UI Light" pitchFamily="34" charset="0"/>
                <a:ea typeface="+mn-ea"/>
                <a:cs typeface="+mn-cs"/>
              </a:rPr>
              <a:t>Release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this stage, an executable build is combined with environment specific configurations, assigned a unique release number, and made ready to execute on the environment.</a:t>
            </a:r>
          </a:p>
          <a:p>
            <a:r>
              <a:rPr lang="en-US" sz="882" b="1" i="0" kern="1200" dirty="0">
                <a:solidFill>
                  <a:schemeClr val="tx1"/>
                </a:solidFill>
                <a:effectLst/>
                <a:latin typeface="Segoe UI Light" pitchFamily="34" charset="0"/>
                <a:ea typeface="+mn-ea"/>
                <a:cs typeface="+mn-cs"/>
              </a:rPr>
              <a:t>Run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Finally, the package is executed on an environment using the necessary execution commands. This can be seen as Continuous Deployment once pipeline and all previous stages pass.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03694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06318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Consider the example of a retail website which has services such as web-app, auth-service, catalogue-service, order-service, etc. In the case of failure of a process of order-service, the user should still be able to access the website and eventually within no time should be able to order immediately as order-service comes up.</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implicit message in this factor is to provide resiliency and automated scaling of application processes, which is generally easier to achieve with Cloud and Containerized deployments.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8611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Consider the example of a retail website which has services such as web-app, auth-service, catalogue-service, order-service, etc. In the case of failure of a process of order-service, the user should still be able to access the website and eventually within no time should be able to order immediately as order-service comes up.</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implicit message in this factor is to provide resiliency and automated scaling of application processes, which is generally easier to achieve with Cloud and Containerized deployments.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15704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11/11/2019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79210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Availability </a:t>
            </a:r>
            <a:endParaRPr lang="hu-HU"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is the proportion of time that the system is functional and working, usually measured as a percentage of uptime. It can be affected by system errors, infrastructure problems,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malicious attacks, and system load.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Cloud applications typically provide users with a service level agreement (SLA),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 applications must be designed to maximize availability</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hu-HU" sz="882" b="1" i="0" kern="1200" dirty="0">
                <a:solidFill>
                  <a:schemeClr val="tx1"/>
                </a:solidFill>
                <a:effectLst/>
                <a:latin typeface="Segoe UI Light" pitchFamily="34" charset="0"/>
                <a:ea typeface="+mn-ea"/>
                <a:cs typeface="+mn-cs"/>
              </a:rPr>
              <a:t>Data Management</a:t>
            </a:r>
          </a:p>
          <a:p>
            <a:r>
              <a:rPr lang="en-US" sz="882" b="0" i="0" kern="1200" dirty="0">
                <a:solidFill>
                  <a:schemeClr val="tx1"/>
                </a:solidFill>
                <a:effectLst/>
                <a:latin typeface="Segoe UI Light" pitchFamily="34" charset="0"/>
                <a:ea typeface="+mn-ea"/>
                <a:cs typeface="+mn-cs"/>
              </a:rPr>
              <a:t>Data management is the key element of cloud applications,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and influences most of the quality attributes. </a:t>
            </a:r>
            <a:br>
              <a:rPr lang="hu-HU"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Data is typically hosted in different locations and across multiple servers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reasons such as performance, scalability or availability, and this can present a range of challenges.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data consistency must be maintained,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and data will typically need to be synchronized across different locations</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hu-HU" sz="882" b="1" i="0" kern="1200" dirty="0">
                <a:solidFill>
                  <a:schemeClr val="tx1"/>
                </a:solidFill>
                <a:effectLst/>
                <a:latin typeface="Segoe UI Light" pitchFamily="34" charset="0"/>
                <a:ea typeface="+mn-ea"/>
                <a:cs typeface="+mn-cs"/>
              </a:rPr>
              <a:t>Design and impl:</a:t>
            </a:r>
          </a:p>
          <a:p>
            <a:r>
              <a:rPr lang="en-US" sz="882" b="0" i="0" kern="1200" dirty="0">
                <a:solidFill>
                  <a:schemeClr val="tx1"/>
                </a:solidFill>
                <a:effectLst/>
                <a:latin typeface="Segoe UI Light" pitchFamily="34" charset="0"/>
                <a:ea typeface="+mn-ea"/>
                <a:cs typeface="+mn-cs"/>
              </a:rPr>
              <a:t>Good design encompasses factors such as consistency and coherence in component design and deployment, maintainability to simplify administration and development,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and reusability to allow components and subsystems to be used in other applications and in other scenarios. Decisions made during the design and implementation phase have a huge impact on the quality and the total cost of ownership of cloud hosted applications and services.</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hu-HU" sz="882" b="1" i="0" kern="1200" dirty="0">
                <a:solidFill>
                  <a:schemeClr val="tx1"/>
                </a:solidFill>
                <a:effectLst/>
                <a:latin typeface="Segoe UI Light" pitchFamily="34" charset="0"/>
                <a:ea typeface="+mn-ea"/>
                <a:cs typeface="+mn-cs"/>
              </a:rPr>
              <a:t>Messaging</a:t>
            </a:r>
            <a:r>
              <a:rPr lang="hu-HU" sz="882" b="0" i="0" kern="1200" dirty="0">
                <a:solidFill>
                  <a:schemeClr val="tx1"/>
                </a:solidFill>
                <a:effectLst/>
                <a:latin typeface="Segoe UI Light" pitchFamily="34" charset="0"/>
                <a:ea typeface="+mn-ea"/>
                <a:cs typeface="+mn-cs"/>
              </a:rPr>
              <a:t>:</a:t>
            </a:r>
          </a:p>
          <a:p>
            <a:r>
              <a:rPr lang="hu-HU" sz="882" b="0" i="0" kern="1200" dirty="0">
                <a:solidFill>
                  <a:schemeClr val="tx1"/>
                </a:solidFill>
                <a:effectLst/>
                <a:latin typeface="Segoe UI Light" pitchFamily="34" charset="0"/>
                <a:ea typeface="+mn-ea"/>
                <a:cs typeface="+mn-cs"/>
              </a:rPr>
              <a:t>T</a:t>
            </a:r>
            <a:r>
              <a:rPr lang="en-US" sz="882" b="0" i="0" kern="1200" dirty="0">
                <a:solidFill>
                  <a:schemeClr val="tx1"/>
                </a:solidFill>
                <a:effectLst/>
                <a:latin typeface="Segoe UI Light" pitchFamily="34" charset="0"/>
                <a:ea typeface="+mn-ea"/>
                <a:cs typeface="+mn-cs"/>
              </a:rPr>
              <a:t>he distributed nature of cloud applications requires a messaging infrastructure that connects the components and services, ideally in a loosely coupled manner in order to maximize scalability</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1" i="0" u="none" strike="noStrike" kern="1200" dirty="0">
                <a:solidFill>
                  <a:schemeClr val="tx1"/>
                </a:solidFill>
                <a:effectLst/>
                <a:latin typeface="Segoe UI Light" pitchFamily="34" charset="0"/>
                <a:ea typeface="+mn-ea"/>
                <a:cs typeface="+mn-cs"/>
                <a:hlinkClick r:id="rId3"/>
              </a:rPr>
              <a:t>Management and Monitoring</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Cloud applications run in a remote datacenter where you do not have full control of the infrastructure or, in some cases, the operating system.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can make management and monitoring more difficult than an on-premises deployment.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Applications must expose runtime information that administrators and operators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can use to manage and monitor the system, as well as supporting changing business requirements and customization without requiring the application to be stopped or redeployed.</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hu-HU" sz="882" b="1" i="0" kern="1200" dirty="0">
                <a:solidFill>
                  <a:schemeClr val="tx1"/>
                </a:solidFill>
                <a:effectLst/>
                <a:latin typeface="Segoe UI Light" pitchFamily="34" charset="0"/>
                <a:ea typeface="+mn-ea"/>
                <a:cs typeface="+mn-cs"/>
              </a:rPr>
              <a:t>Security</a:t>
            </a:r>
          </a:p>
          <a:p>
            <a:r>
              <a:rPr lang="en-US" sz="882" b="0" i="0" kern="1200" dirty="0">
                <a:solidFill>
                  <a:schemeClr val="tx1"/>
                </a:solidFill>
                <a:effectLst/>
                <a:latin typeface="Segoe UI Light" pitchFamily="34" charset="0"/>
                <a:ea typeface="+mn-ea"/>
                <a:cs typeface="+mn-cs"/>
              </a:rPr>
              <a:t>Security is the capability of a system to prevent malicious or accidental actions outside of the designed usage, and to prevent disclosure or loss of information.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Cloud applications are exposed on the Internet outside trusted on-premises boundaries,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are often open to the public, and may serve untrusted users.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Applications must be designed and deployed in a way that protects them from malicious attacks,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restricts access to only approved users, and protects sensitive data</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11:07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55576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HEM:</a:t>
            </a:r>
          </a:p>
          <a:p>
            <a:endParaRPr lang="hu-HU" dirty="0"/>
          </a:p>
          <a:p>
            <a:r>
              <a:rPr lang="en-US" sz="882" b="0" i="0" kern="1200" dirty="0">
                <a:solidFill>
                  <a:schemeClr val="tx1"/>
                </a:solidFill>
                <a:effectLst/>
                <a:latin typeface="Segoe UI Light" pitchFamily="34" charset="0"/>
                <a:ea typeface="+mn-ea"/>
                <a:cs typeface="+mn-cs"/>
              </a:rPr>
              <a:t>Implement functional checks in an application that external tools can access through exposed endpoints at regular intervals. This can help to verify that applications and services are performing correctly.</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hu-HU" sz="882" b="0" i="0" kern="1200" dirty="0">
                <a:solidFill>
                  <a:schemeClr val="tx1"/>
                </a:solidFill>
                <a:effectLst/>
                <a:latin typeface="Segoe UI Light" pitchFamily="34" charset="0"/>
                <a:ea typeface="+mn-ea"/>
                <a:cs typeface="+mn-cs"/>
              </a:rPr>
              <a:t>QBLL:</a:t>
            </a: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Many solutions in the cloud involve running tasks that invoke services. In this environment, if a service is subjected to intermittent heavy loads, it can cause performance or reliability issues.</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a queue that acts as a buffer between a task and a service it invokes in order to smooth intermittent heavy loads that can cause the service to fail or the task to time out. This can help to minimize the impact of peaks in demand on availability and responsiveness for both the task and the service.</a:t>
            </a:r>
            <a:endParaRPr lang="hu-HU"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11:12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13173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Consider the example of a retail website which has services such as web-app, auth-service, catalogue-service, order-service, etc. In the case of failure of a process of order-service, the user should still be able to access the website and eventually within no time should be able to order immediately as order-service comes up.</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implicit message in this factor is to provide resiliency and automated scaling of application processes, which is generally easier to achieve with Cloud and Containerized deployments.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5000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Consider the example of a retail website which has services such as web-app, auth-service, catalogue-service, order-service, etc. In the case of failure of a process of order-service, the user should still be able to access the website and eventually within no time should be able to order immediately as order-service comes up.</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implicit message in this factor is to provide resiliency and automated scaling of application processes, which is generally easier to achieve with Cloud and Containerized deployments.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46738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Consider the example of a retail website which has services such as web-app, auth-service, catalogue-service, order-service, etc. In the case of failure of a process of order-service, the user should still be able to access the website and eventually within no time should be able to order immediately as order-service comes up.</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implicit message in this factor is to provide resiliency and automated scaling of application processes, which is generally easier to achieve with Cloud and Containerized deployments.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11:00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0856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contributors to this document have been directly involved in the development and deployment of hundreds of apps, and indirectly witnessed the development, operation, and scaling of hundreds of thousands of apps via our work on the </a:t>
            </a:r>
            <a:r>
              <a:rPr lang="en-US" sz="882" b="0" i="0" u="none" strike="noStrike" kern="1200" dirty="0">
                <a:solidFill>
                  <a:schemeClr val="tx1"/>
                </a:solidFill>
                <a:effectLst/>
                <a:latin typeface="Segoe UI Light" pitchFamily="34" charset="0"/>
                <a:ea typeface="+mn-ea"/>
                <a:cs typeface="+mn-cs"/>
                <a:hlinkClick r:id="rId3"/>
              </a:rPr>
              <a:t>Heroku</a:t>
            </a:r>
            <a:r>
              <a:rPr lang="en-US" sz="882" b="0" i="0" kern="1200" dirty="0">
                <a:solidFill>
                  <a:schemeClr val="tx1"/>
                </a:solidFill>
                <a:effectLst/>
                <a:latin typeface="Segoe UI Light" pitchFamily="34" charset="0"/>
                <a:ea typeface="+mn-ea"/>
                <a:cs typeface="+mn-cs"/>
              </a:rPr>
              <a:t> platform.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11/11/2019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570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Consider the example of a retail website which has services such as web-app, auth-service, catalogue-service, order-service, etc. In the case of failure of a process of order-service, the user should still be able to access the website and eventually within no time should be able to order immediately as order-service comes up.</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implicit message in this factor is to provide resiliency and automated scaling of application processes, which is generally easier to achieve with Cloud and Containerized deployments.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11:06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744007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Implement health monitoring by sending requests to an endpoint on the application.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application should perform the necessary checks, and return an indication of its status.</a:t>
            </a:r>
          </a:p>
          <a:p>
            <a:r>
              <a:rPr lang="en-US" sz="882" b="0" i="0" kern="1200" dirty="0">
                <a:solidFill>
                  <a:schemeClr val="tx1"/>
                </a:solidFill>
                <a:effectLst/>
                <a:latin typeface="Segoe UI Light" pitchFamily="34" charset="0"/>
                <a:ea typeface="+mn-ea"/>
                <a:cs typeface="+mn-cs"/>
              </a:rPr>
              <a:t>A health monitoring check typically combines two factors:</a:t>
            </a:r>
          </a:p>
          <a:p>
            <a:r>
              <a:rPr lang="en-US" sz="882" b="0" i="0" kern="1200" dirty="0">
                <a:solidFill>
                  <a:schemeClr val="tx1"/>
                </a:solidFill>
                <a:effectLst/>
                <a:latin typeface="Segoe UI Light" pitchFamily="34" charset="0"/>
                <a:ea typeface="+mn-ea"/>
                <a:cs typeface="+mn-cs"/>
              </a:rPr>
              <a:t>The checks (if any) performed by the application or service in response to the request to the health verification endpoint.</a:t>
            </a:r>
          </a:p>
          <a:p>
            <a:r>
              <a:rPr lang="en-US" sz="882" b="0" i="0" kern="1200" dirty="0">
                <a:solidFill>
                  <a:schemeClr val="tx1"/>
                </a:solidFill>
                <a:effectLst/>
                <a:latin typeface="Segoe UI Light" pitchFamily="34" charset="0"/>
                <a:ea typeface="+mn-ea"/>
                <a:cs typeface="+mn-cs"/>
              </a:rPr>
              <a:t>Analysis of the results by the tool or framework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that performs the health verification check.</a:t>
            </a:r>
          </a:p>
          <a:p>
            <a:r>
              <a:rPr lang="en-US" sz="882" b="0" i="0" kern="1200" dirty="0">
                <a:solidFill>
                  <a:schemeClr val="tx1"/>
                </a:solidFill>
                <a:effectLst/>
                <a:latin typeface="Segoe UI Light" pitchFamily="34" charset="0"/>
                <a:ea typeface="+mn-ea"/>
                <a:cs typeface="+mn-cs"/>
              </a:rPr>
              <a:t>The response code indicates the status of the application and, optionally, any components or services it uses.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latency or response time check is performed by the monitoring tool or framework. The figure provides an overview of the pattern.</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11:25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74914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 to validate the response. For example, is just a single 200 (OK) status code sufficient to verify the application is working correctly? While this provides the most basic measure of application availability, </a:t>
            </a:r>
            <a:endParaRPr lang="hu-HU" sz="882" b="0" i="0" kern="1200" dirty="0">
              <a:solidFill>
                <a:schemeClr val="tx1"/>
              </a:solidFill>
              <a:effectLst/>
              <a:latin typeface="Segoe UI Light" pitchFamily="34" charset="0"/>
              <a:ea typeface="+mn-ea"/>
              <a:cs typeface="+mn-cs"/>
            </a:endParaRPr>
          </a:p>
          <a:p>
            <a:pPr marL="457200" indent="-4572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and is the minimum implementation of this pattern, it provides little information about the operations, </a:t>
            </a:r>
            <a:endParaRPr lang="hu-HU" sz="882" b="0" i="0" kern="1200" dirty="0">
              <a:solidFill>
                <a:schemeClr val="tx1"/>
              </a:solidFill>
              <a:effectLst/>
              <a:latin typeface="Segoe UI Light" pitchFamily="34" charset="0"/>
              <a:ea typeface="+mn-ea"/>
              <a:cs typeface="+mn-cs"/>
            </a:endParaRPr>
          </a:p>
          <a:p>
            <a:pPr marL="457200" indent="-4572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trends, and possible upcoming issues in the application</a:t>
            </a:r>
            <a:endParaRPr lang="hu-HU" sz="882" b="0" i="0" kern="1200" dirty="0">
              <a:solidFill>
                <a:schemeClr val="tx1"/>
              </a:solidFill>
              <a:effectLst/>
              <a:latin typeface="Segoe UI Light" pitchFamily="34" charset="0"/>
              <a:ea typeface="+mn-ea"/>
              <a:cs typeface="+mn-cs"/>
            </a:endParaRPr>
          </a:p>
          <a:p>
            <a:pPr marL="457200" indent="-457200">
              <a:buFont typeface="Arial" panose="020B0604020202020204" pitchFamily="34" charset="0"/>
              <a:buChar char="•"/>
            </a:pPr>
            <a:endParaRPr lang="hu-HU" sz="882" b="0" i="0" kern="1200" dirty="0">
              <a:solidFill>
                <a:schemeClr val="tx1"/>
              </a:solidFill>
              <a:effectLst/>
              <a:latin typeface="Segoe UI Light" pitchFamily="34" charset="0"/>
              <a:ea typeface="+mn-ea"/>
              <a:cs typeface="+mn-cs"/>
            </a:endParaRPr>
          </a:p>
          <a:p>
            <a:pPr marL="457200" indent="-4572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One approach is to expose at least one endpoint for the core services that the application uses and another for lower priority services, allowing different levels of importance to be assigned to each monitoring result. </a:t>
            </a:r>
            <a:endParaRPr lang="hu-HU"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hu-HU" sz="882" b="0"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Also consider exposing more endpoints, such as one for each core service, for additional monitoring granularity.</a:t>
            </a:r>
            <a:endParaRPr lang="hu-HU" sz="882" b="0" i="0" kern="1200" dirty="0">
              <a:solidFill>
                <a:schemeClr val="tx1"/>
              </a:solidFill>
              <a:effectLst/>
              <a:latin typeface="Segoe UI Light" pitchFamily="34" charset="0"/>
              <a:ea typeface="+mn-ea"/>
              <a:cs typeface="+mn-cs"/>
            </a:endParaRPr>
          </a:p>
          <a:p>
            <a:pPr marL="457200" indent="-4572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Whether to use the same endpoint for monitoring as is used for general access, but to a specific path designed for health verification checks, for example, /</a:t>
            </a:r>
            <a:r>
              <a:rPr lang="en-US" sz="882" b="0" i="0" kern="1200" dirty="0" err="1">
                <a:solidFill>
                  <a:schemeClr val="tx1"/>
                </a:solidFill>
                <a:effectLst/>
                <a:latin typeface="Segoe UI Light" pitchFamily="34" charset="0"/>
                <a:ea typeface="+mn-ea"/>
                <a:cs typeface="+mn-cs"/>
              </a:rPr>
              <a:t>HealthCheck</a:t>
            </a:r>
            <a:r>
              <a:rPr lang="en-US" sz="882" b="0" i="0" kern="1200" dirty="0">
                <a:solidFill>
                  <a:schemeClr val="tx1"/>
                </a:solidFill>
                <a:effectLst/>
                <a:latin typeface="Segoe UI Light" pitchFamily="34" charset="0"/>
                <a:ea typeface="+mn-ea"/>
                <a:cs typeface="+mn-cs"/>
              </a:rPr>
              <a:t>/{GUID}/ on the general access endpoint. This allows some functional tests in the application to be run by the monitoring tools, such as adding a new user registration, signing in, and placing a test order, while also verifying that the general access endpoint is available</a:t>
            </a:r>
            <a:endParaRPr lang="hu-HU" sz="882" b="0" i="0" kern="1200" dirty="0">
              <a:solidFill>
                <a:schemeClr val="tx1"/>
              </a:solidFill>
              <a:effectLst/>
              <a:latin typeface="Segoe UI Light" pitchFamily="34" charset="0"/>
              <a:ea typeface="+mn-ea"/>
              <a:cs typeface="+mn-cs"/>
            </a:endParaRPr>
          </a:p>
          <a:p>
            <a:pPr marL="457200" indent="-457200">
              <a:buFont typeface="Arial" panose="020B0604020202020204" pitchFamily="34" charset="0"/>
              <a:buChar char="•"/>
            </a:pPr>
            <a:endParaRPr lang="hu-HU" sz="882" b="0" i="0" kern="1200" dirty="0">
              <a:solidFill>
                <a:schemeClr val="tx1"/>
              </a:solidFill>
              <a:effectLst/>
              <a:latin typeface="Segoe UI Light" pitchFamily="34" charset="0"/>
              <a:ea typeface="+mn-ea"/>
              <a:cs typeface="+mn-cs"/>
            </a:endParaRPr>
          </a:p>
          <a:p>
            <a:pPr marL="457200" indent="-4572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Caching the endpoint status. It could be expensive to run the health check too frequently. </a:t>
            </a:r>
            <a:endParaRPr lang="hu-HU"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hu-HU" sz="882" b="0"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If the health status is reported through a dashboard, for example, you don't want every request from the dashboard to trigger a health check. Instead, periodically check the system health and cache the status. Expose an endpoint that returns the cached status.</a:t>
            </a:r>
            <a:endParaRPr lang="hu-HU" sz="882" b="0" i="0" kern="1200" dirty="0">
              <a:solidFill>
                <a:schemeClr val="tx1"/>
              </a:solidFill>
              <a:effectLst/>
              <a:latin typeface="Segoe UI Light" pitchFamily="34" charset="0"/>
              <a:ea typeface="+mn-ea"/>
              <a:cs typeface="+mn-cs"/>
            </a:endParaRPr>
          </a:p>
          <a:p>
            <a:pPr marL="457200" indent="-457200">
              <a:buFont typeface="Arial" panose="020B0604020202020204" pitchFamily="34" charset="0"/>
              <a:buChar char="•"/>
            </a:pPr>
            <a:endParaRPr lang="hu-HU" sz="882" b="0" i="0" kern="1200" dirty="0">
              <a:solidFill>
                <a:schemeClr val="tx1"/>
              </a:solidFill>
              <a:effectLst/>
              <a:latin typeface="Segoe UI Light" pitchFamily="34" charset="0"/>
              <a:ea typeface="+mn-ea"/>
              <a:cs typeface="+mn-cs"/>
            </a:endParaRPr>
          </a:p>
          <a:p>
            <a:pPr marL="457200" indent="-45720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224137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Many solutions in the cloud involve running tasks that invoke services.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this environment, if a service is subjected to intermittent heavy loads, it can cause performance or reliability issues.</a:t>
            </a:r>
          </a:p>
          <a:p>
            <a:r>
              <a:rPr lang="en-US" sz="882" b="0" i="0" kern="1200" dirty="0">
                <a:solidFill>
                  <a:schemeClr val="tx1"/>
                </a:solidFill>
                <a:effectLst/>
                <a:latin typeface="Segoe UI Light" pitchFamily="34" charset="0"/>
                <a:ea typeface="+mn-ea"/>
                <a:cs typeface="+mn-cs"/>
              </a:rPr>
              <a:t>A service could be part of the same solution as the tasks that use it, or it could be a third-party service providing access to frequently used resources such as a cache or a storage service.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the same service is used by a number of tasks running concurrently,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can be difficult to predict the volume of requests to the service at any time.</a:t>
            </a:r>
          </a:p>
          <a:p>
            <a:r>
              <a:rPr lang="en-US" sz="882" b="0" i="0" kern="1200" dirty="0">
                <a:solidFill>
                  <a:schemeClr val="tx1"/>
                </a:solidFill>
                <a:effectLst/>
                <a:latin typeface="Segoe UI Light" pitchFamily="34" charset="0"/>
                <a:ea typeface="+mn-ea"/>
                <a:cs typeface="+mn-cs"/>
              </a:rPr>
              <a:t>A service might experience peaks in demand that cause it to overload and be unable to respond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requests in a timely manner.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Flooding a service with a large number of concurrent requests can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also result in the service failing if it's unable to handle the contention these requests cause.</a:t>
            </a:r>
          </a:p>
          <a:p>
            <a:r>
              <a:rPr lang="en-US" sz="882" b="1" i="0" kern="1200" dirty="0">
                <a:solidFill>
                  <a:schemeClr val="tx1"/>
                </a:solidFill>
                <a:effectLst/>
                <a:latin typeface="Segoe UI Light" pitchFamily="34" charset="0"/>
                <a:ea typeface="+mn-ea"/>
                <a:cs typeface="+mn-cs"/>
              </a:rPr>
              <a:t>Solution</a:t>
            </a:r>
          </a:p>
          <a:p>
            <a:r>
              <a:rPr lang="en-US" sz="882" b="0" i="0" kern="1200" dirty="0">
                <a:solidFill>
                  <a:schemeClr val="tx1"/>
                </a:solidFill>
                <a:effectLst/>
                <a:latin typeface="Segoe UI Light" pitchFamily="34" charset="0"/>
                <a:ea typeface="+mn-ea"/>
                <a:cs typeface="+mn-cs"/>
              </a:rPr>
              <a:t>Refactor the solution and introduce a queue between the task and the service.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task and the service run asynchronously.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task posts a message containing the data required by the service to a queue.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queue acts as a buffer, storing the message until it's retrieved by the service.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retrieves the messages from the queue and processes them.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Requests from a number of tasks, which can be generated at a highly variable rate, can be passed to the service through the same message queue. This figure shows using a queue to level the load on a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4547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Request/response messaging</a:t>
            </a:r>
            <a:r>
              <a:rPr lang="en-US" sz="882" b="0" i="0" kern="1200" dirty="0">
                <a:solidFill>
                  <a:schemeClr val="tx1"/>
                </a:solidFill>
                <a:effectLst/>
                <a:latin typeface="Segoe UI Light" pitchFamily="34" charset="0"/>
                <a:ea typeface="+mn-ea"/>
                <a:cs typeface="+mn-cs"/>
              </a:rPr>
              <a:t>. In this pattern a sender posts a message to a queue and expects a response from the receiver. You can use this pattern to implement a reliable system where you must confirm that a message has been received and processed. If the response is not delivered within a reasonable interval, the sender can either send the message again or handle the situation as a timeout or failure. This pattern usually requires a separate communications channel in the form of a dedicated message queue to which the receiver can post its response messages (the sender can provide the details of this queue as part of the message that it posts to the receiver). The sender listens for a response on this queue. This pattern typically requires some form of correlation to enable the sender to determine which response message corresponds to which request sent to the receiver.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51905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900" dirty="0"/>
              <a:t>The anti-corruption layer may add latency to calls made between the two systems.</a:t>
            </a:r>
          </a:p>
          <a:p>
            <a:pPr marL="457200" indent="-457200">
              <a:buFont typeface="Arial" panose="020B0604020202020204" pitchFamily="34" charset="0"/>
              <a:buChar char="•"/>
            </a:pPr>
            <a:r>
              <a:rPr lang="en-US" sz="900" dirty="0"/>
              <a:t>The anti-corruption layer adds an additional service that must be managed and maintained.</a:t>
            </a:r>
          </a:p>
          <a:p>
            <a:pPr marL="457200" indent="-457200">
              <a:buFont typeface="Arial" panose="020B0604020202020204" pitchFamily="34" charset="0"/>
              <a:buChar char="•"/>
            </a:pPr>
            <a:r>
              <a:rPr lang="en-US" sz="900" dirty="0"/>
              <a:t>Consider how your anti-corruption layer will scale.</a:t>
            </a:r>
          </a:p>
          <a:p>
            <a:pPr marL="457200" indent="-457200">
              <a:buFont typeface="Arial" panose="020B0604020202020204" pitchFamily="34" charset="0"/>
              <a:buChar char="•"/>
            </a:pPr>
            <a:r>
              <a:rPr lang="en-US" sz="900" dirty="0"/>
              <a:t>Consider whether you need more than one anti-corruption layer. You may want to decompose functionality into multiple services using different technologies or languages, or there may be other reasons to partition the anti-corruption layer.</a:t>
            </a:r>
          </a:p>
          <a:p>
            <a:pPr marL="457200" indent="-457200">
              <a:buFont typeface="Arial" panose="020B0604020202020204" pitchFamily="34" charset="0"/>
              <a:buChar char="•"/>
            </a:pPr>
            <a:r>
              <a:rPr lang="en-US" sz="900" dirty="0"/>
              <a:t>Consider how the anti-corruption layer will be managed in relation with your other applications or services. How will it be integrated into your monitoring, release, and configuration processes?</a:t>
            </a:r>
          </a:p>
          <a:p>
            <a:pPr marL="457200" indent="-457200">
              <a:buFont typeface="Arial" panose="020B0604020202020204" pitchFamily="34" charset="0"/>
              <a:buChar char="•"/>
            </a:pPr>
            <a:r>
              <a:rPr lang="en-US" sz="900" dirty="0"/>
              <a:t>Make sure transaction and data consistency are maintained and can be monitored.</a:t>
            </a:r>
          </a:p>
          <a:p>
            <a:pPr marL="457200" indent="-457200">
              <a:buFont typeface="Arial" panose="020B0604020202020204" pitchFamily="34" charset="0"/>
              <a:buChar char="•"/>
            </a:pPr>
            <a:r>
              <a:rPr lang="en-US" sz="900" dirty="0"/>
              <a:t>Consider whether the anti-corruption layer needs to handle all communication between different subsystems, or just a subset of features.</a:t>
            </a:r>
          </a:p>
          <a:p>
            <a:pPr marL="457200" indent="-457200">
              <a:buFont typeface="Arial" panose="020B0604020202020204" pitchFamily="34" charset="0"/>
              <a:buChar char="•"/>
            </a:pPr>
            <a:r>
              <a:rPr lang="en-US" sz="900" dirty="0"/>
              <a:t>If the anti-corruption layer is part of an application migration strategy, consider whether it will be permanent, or will be retired after all legacy functionality has been migrated.</a:t>
            </a:r>
            <a:endParaRPr lang="hu-HU" sz="900" dirty="0"/>
          </a:p>
          <a:p>
            <a:pPr marL="457200" marR="0" lvl="0" indent="-45720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hu-HU" sz="900" dirty="0"/>
              <a:t>See </a:t>
            </a:r>
            <a:r>
              <a:rPr lang="en-US" sz="882" b="1" i="0" kern="1200" dirty="0">
                <a:solidFill>
                  <a:schemeClr val="tx1"/>
                </a:solidFill>
                <a:effectLst/>
                <a:latin typeface="Segoe UI Light" pitchFamily="34" charset="0"/>
                <a:ea typeface="+mn-ea"/>
                <a:cs typeface="+mn-cs"/>
              </a:rPr>
              <a:t>Strangler </a:t>
            </a:r>
            <a:r>
              <a:rPr lang="hu-HU" sz="882" b="1" i="0" kern="1200" dirty="0">
                <a:solidFill>
                  <a:schemeClr val="tx1"/>
                </a:solidFill>
                <a:effectLst/>
                <a:latin typeface="Segoe UI Light" pitchFamily="34" charset="0"/>
                <a:ea typeface="+mn-ea"/>
                <a:cs typeface="+mn-cs"/>
              </a:rPr>
              <a:t> pattern</a:t>
            </a:r>
            <a:endParaRPr lang="en-US" sz="900" dirty="0"/>
          </a:p>
          <a:p>
            <a:pPr marL="457200" indent="-457200">
              <a:buFont typeface="Arial" panose="020B0604020202020204" pitchFamily="34" charset="0"/>
              <a:buChar char="•"/>
            </a:pPr>
            <a:endParaRPr lang="en-US" sz="9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42995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traditional architectures, the same data model is used to query and update a database.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That's simple and works well for basic CRUD operations.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more complex applications, however, this approach can become unwieldy.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on the read side, the application may perform many different queries, returning data transfer objects (DTOs) with different shapes.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Object mapping can become complicated.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 the write side, the model may implement complex validation and business logic. As a result, you can end up with an overly complex model that does too much.</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Read and write workloads are often asymmetrical, with very different performance and scale requirements.</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is often a mismatch between the read and write representations of the data, such as additional columns or properties that must be updated correctly even though they aren't required as part of an operation.</a:t>
            </a:r>
          </a:p>
          <a:p>
            <a:r>
              <a:rPr lang="en-US" sz="882" b="0" i="0" kern="1200" dirty="0">
                <a:solidFill>
                  <a:schemeClr val="tx1"/>
                </a:solidFill>
                <a:effectLst/>
                <a:latin typeface="Segoe UI Light" pitchFamily="34" charset="0"/>
                <a:ea typeface="+mn-ea"/>
                <a:cs typeface="+mn-cs"/>
              </a:rPr>
              <a:t>Data contention can occur when operations are performed in parallel on the same set of data.</a:t>
            </a:r>
          </a:p>
          <a:p>
            <a:r>
              <a:rPr lang="en-US" sz="882" b="0" i="0" kern="1200" dirty="0">
                <a:solidFill>
                  <a:schemeClr val="tx1"/>
                </a:solidFill>
                <a:effectLst/>
                <a:latin typeface="Segoe UI Light" pitchFamily="34" charset="0"/>
                <a:ea typeface="+mn-ea"/>
                <a:cs typeface="+mn-cs"/>
              </a:rPr>
              <a:t>The traditional approach can have a negative effect on performance due to load on the data store and data access layer, and the complexity of queries required to retrieve information.</a:t>
            </a:r>
          </a:p>
          <a:p>
            <a:r>
              <a:rPr lang="en-US" sz="882" b="0" i="0" kern="1200" dirty="0">
                <a:solidFill>
                  <a:schemeClr val="tx1"/>
                </a:solidFill>
                <a:effectLst/>
                <a:latin typeface="Segoe UI Light" pitchFamily="34" charset="0"/>
                <a:ea typeface="+mn-ea"/>
                <a:cs typeface="+mn-cs"/>
              </a:rPr>
              <a:t>Managing security and permissions can become complex, because each entity is subject to both read and write operations, which might expose data in the wrong context.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068217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CQRS separates reads and writes into different models, using </a:t>
            </a:r>
            <a:r>
              <a:rPr lang="en-US" sz="882" b="1" i="0" kern="1200" dirty="0">
                <a:solidFill>
                  <a:schemeClr val="tx1"/>
                </a:solidFill>
                <a:effectLst/>
                <a:latin typeface="Segoe UI Light" pitchFamily="34" charset="0"/>
                <a:ea typeface="+mn-ea"/>
                <a:cs typeface="+mn-cs"/>
              </a:rPr>
              <a:t>commands</a:t>
            </a:r>
            <a:r>
              <a:rPr lang="en-US" sz="882" b="0" i="0" kern="1200" dirty="0">
                <a:solidFill>
                  <a:schemeClr val="tx1"/>
                </a:solidFill>
                <a:effectLst/>
                <a:latin typeface="Segoe UI Light" pitchFamily="34" charset="0"/>
                <a:ea typeface="+mn-ea"/>
                <a:cs typeface="+mn-cs"/>
              </a:rPr>
              <a:t> to update data, and </a:t>
            </a:r>
            <a:r>
              <a:rPr lang="en-US" sz="882" b="1" i="0" kern="1200" dirty="0">
                <a:solidFill>
                  <a:schemeClr val="tx1"/>
                </a:solidFill>
                <a:effectLst/>
                <a:latin typeface="Segoe UI Light" pitchFamily="34" charset="0"/>
                <a:ea typeface="+mn-ea"/>
                <a:cs typeface="+mn-cs"/>
              </a:rPr>
              <a:t>queries</a:t>
            </a:r>
            <a:r>
              <a:rPr lang="en-US" sz="882" b="0" i="0" kern="1200" dirty="0">
                <a:solidFill>
                  <a:schemeClr val="tx1"/>
                </a:solidFill>
                <a:effectLst/>
                <a:latin typeface="Segoe UI Light" pitchFamily="34" charset="0"/>
                <a:ea typeface="+mn-ea"/>
                <a:cs typeface="+mn-cs"/>
              </a:rPr>
              <a:t> to read data.</a:t>
            </a:r>
          </a:p>
          <a:p>
            <a:r>
              <a:rPr lang="en-US" sz="882" b="0" i="0" kern="1200" dirty="0">
                <a:solidFill>
                  <a:schemeClr val="tx1"/>
                </a:solidFill>
                <a:effectLst/>
                <a:latin typeface="Segoe UI Light" pitchFamily="34" charset="0"/>
                <a:ea typeface="+mn-ea"/>
                <a:cs typeface="+mn-cs"/>
              </a:rPr>
              <a:t>Commands should be task based, rather than data centric. ("Book hotel room", not "set </a:t>
            </a:r>
            <a:r>
              <a:rPr lang="en-US" sz="882" b="0" i="0" kern="1200" dirty="0" err="1">
                <a:solidFill>
                  <a:schemeClr val="tx1"/>
                </a:solidFill>
                <a:effectLst/>
                <a:latin typeface="Segoe UI Light" pitchFamily="34" charset="0"/>
                <a:ea typeface="+mn-ea"/>
                <a:cs typeface="+mn-cs"/>
              </a:rPr>
              <a:t>ReservationStatus</a:t>
            </a:r>
            <a:r>
              <a:rPr lang="en-US" sz="882" b="0" i="0" kern="1200" dirty="0">
                <a:solidFill>
                  <a:schemeClr val="tx1"/>
                </a:solidFill>
                <a:effectLst/>
                <a:latin typeface="Segoe UI Light" pitchFamily="34" charset="0"/>
                <a:ea typeface="+mn-ea"/>
                <a:cs typeface="+mn-cs"/>
              </a:rPr>
              <a:t> to Reserved").</a:t>
            </a:r>
          </a:p>
          <a:p>
            <a:r>
              <a:rPr lang="en-US" sz="882" b="0" i="0" kern="1200" dirty="0">
                <a:solidFill>
                  <a:schemeClr val="tx1"/>
                </a:solidFill>
                <a:effectLst/>
                <a:latin typeface="Segoe UI Light" pitchFamily="34" charset="0"/>
                <a:ea typeface="+mn-ea"/>
                <a:cs typeface="+mn-cs"/>
              </a:rPr>
              <a:t>Commands may be placed on a queue for asynchronous processing, rather than being processed synchronously.</a:t>
            </a:r>
          </a:p>
          <a:p>
            <a:r>
              <a:rPr lang="en-US" sz="882" b="0" i="0" kern="1200" dirty="0">
                <a:solidFill>
                  <a:schemeClr val="tx1"/>
                </a:solidFill>
                <a:effectLst/>
                <a:latin typeface="Segoe UI Light" pitchFamily="34" charset="0"/>
                <a:ea typeface="+mn-ea"/>
                <a:cs typeface="+mn-cs"/>
              </a:rPr>
              <a:t>Queries never modify the database. A query returns a DTO that does not encapsulate any domain knowledge.</a:t>
            </a:r>
          </a:p>
          <a:p>
            <a:r>
              <a:rPr lang="en-US" sz="882" b="0" i="0" kern="1200" dirty="0">
                <a:solidFill>
                  <a:schemeClr val="tx1"/>
                </a:solidFill>
                <a:effectLst/>
                <a:latin typeface="Segoe UI Light" pitchFamily="34" charset="0"/>
                <a:ea typeface="+mn-ea"/>
                <a:cs typeface="+mn-cs"/>
              </a:rPr>
              <a:t>The models can then be isolated, as shown in the following diagram, although that’s not an absolute requirement.</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separate read and write databases are used, they must be kept in sync.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Typically this is accomplished by having the write model publish an event whenever it updates the database.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Updating the database and publishing the event must occur in a single transaction.</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Benefits of CQRS include:</a:t>
            </a:r>
          </a:p>
          <a:p>
            <a:r>
              <a:rPr lang="en-US" sz="882" b="1" i="0" kern="1200" dirty="0">
                <a:solidFill>
                  <a:schemeClr val="tx1"/>
                </a:solidFill>
                <a:effectLst/>
                <a:latin typeface="Segoe UI Light" pitchFamily="34" charset="0"/>
                <a:ea typeface="+mn-ea"/>
                <a:cs typeface="+mn-cs"/>
              </a:rPr>
              <a:t>Independent scaling</a:t>
            </a:r>
            <a:r>
              <a:rPr lang="en-US" sz="882" b="0" i="0" kern="1200" dirty="0">
                <a:solidFill>
                  <a:schemeClr val="tx1"/>
                </a:solidFill>
                <a:effectLst/>
                <a:latin typeface="Segoe UI Light" pitchFamily="34" charset="0"/>
                <a:ea typeface="+mn-ea"/>
                <a:cs typeface="+mn-cs"/>
              </a:rPr>
              <a:t>. CQRS allows the read and write workloads to scale independently, and may result in fewer lock contentions.</a:t>
            </a:r>
          </a:p>
          <a:p>
            <a:r>
              <a:rPr lang="en-US" sz="882" b="1" i="0" kern="1200" dirty="0">
                <a:solidFill>
                  <a:schemeClr val="tx1"/>
                </a:solidFill>
                <a:effectLst/>
                <a:latin typeface="Segoe UI Light" pitchFamily="34" charset="0"/>
                <a:ea typeface="+mn-ea"/>
                <a:cs typeface="+mn-cs"/>
              </a:rPr>
              <a:t>Optimized data schemas</a:t>
            </a:r>
            <a:r>
              <a:rPr lang="en-US" sz="882" b="0" i="0" kern="1200" dirty="0">
                <a:solidFill>
                  <a:schemeClr val="tx1"/>
                </a:solidFill>
                <a:effectLst/>
                <a:latin typeface="Segoe UI Light" pitchFamily="34" charset="0"/>
                <a:ea typeface="+mn-ea"/>
                <a:cs typeface="+mn-cs"/>
              </a:rPr>
              <a:t>. The read side can use a schema that is optimized for queries,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the write side uses a schema that is optimized for updates.</a:t>
            </a:r>
          </a:p>
          <a:p>
            <a:r>
              <a:rPr lang="en-US" sz="882" b="1" i="0" kern="1200" dirty="0">
                <a:solidFill>
                  <a:schemeClr val="tx1"/>
                </a:solidFill>
                <a:effectLst/>
                <a:latin typeface="Segoe UI Light" pitchFamily="34" charset="0"/>
                <a:ea typeface="+mn-ea"/>
                <a:cs typeface="+mn-cs"/>
              </a:rPr>
              <a:t>Security</a:t>
            </a:r>
            <a:r>
              <a:rPr lang="en-US" sz="882" b="0" i="0" kern="1200" dirty="0">
                <a:solidFill>
                  <a:schemeClr val="tx1"/>
                </a:solidFill>
                <a:effectLst/>
                <a:latin typeface="Segoe UI Light" pitchFamily="34" charset="0"/>
                <a:ea typeface="+mn-ea"/>
                <a:cs typeface="+mn-cs"/>
              </a:rPr>
              <a:t>. It's easier to ensure that only the right domain entities are performing writes on the data.</a:t>
            </a:r>
          </a:p>
          <a:p>
            <a:r>
              <a:rPr lang="en-US" sz="882" b="1" i="0" kern="1200" dirty="0">
                <a:solidFill>
                  <a:schemeClr val="tx1"/>
                </a:solidFill>
                <a:effectLst/>
                <a:latin typeface="Segoe UI Light" pitchFamily="34" charset="0"/>
                <a:ea typeface="+mn-ea"/>
                <a:cs typeface="+mn-cs"/>
              </a:rPr>
              <a:t>Separation of concerns</a:t>
            </a:r>
            <a:r>
              <a:rPr lang="en-US" sz="882" b="0" i="0" kern="1200" dirty="0">
                <a:solidFill>
                  <a:schemeClr val="tx1"/>
                </a:solidFill>
                <a:effectLst/>
                <a:latin typeface="Segoe UI Light" pitchFamily="34" charset="0"/>
                <a:ea typeface="+mn-ea"/>
                <a:cs typeface="+mn-cs"/>
              </a:rPr>
              <a:t>. Segregating the read and write sides can result in models that are more maintainable and flexible.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Most of the complex business logic goes into the write model. The read model can be relatively simple.</a:t>
            </a:r>
          </a:p>
          <a:p>
            <a:r>
              <a:rPr lang="en-US" sz="882" b="1" i="0" kern="1200" dirty="0">
                <a:solidFill>
                  <a:schemeClr val="tx1"/>
                </a:solidFill>
                <a:effectLst/>
                <a:latin typeface="Segoe UI Light" pitchFamily="34" charset="0"/>
                <a:ea typeface="+mn-ea"/>
                <a:cs typeface="+mn-cs"/>
              </a:rPr>
              <a:t>Simpler queries</a:t>
            </a:r>
            <a:r>
              <a:rPr lang="en-US" sz="882" b="0" i="0" kern="1200" dirty="0">
                <a:solidFill>
                  <a:schemeClr val="tx1"/>
                </a:solidFill>
                <a:effectLst/>
                <a:latin typeface="Segoe UI Light" pitchFamily="34" charset="0"/>
                <a:ea typeface="+mn-ea"/>
                <a:cs typeface="+mn-cs"/>
              </a:rPr>
              <a:t>. By storing a materialized view in the read database, the application can avoid complex joins when querying.</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30057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900" dirty="0"/>
              <a:t>The anti-corruption layer may add latency to calls made between the two systems.</a:t>
            </a:r>
          </a:p>
          <a:p>
            <a:pPr marL="457200" indent="-457200">
              <a:buFont typeface="Arial" panose="020B0604020202020204" pitchFamily="34" charset="0"/>
              <a:buChar char="•"/>
            </a:pPr>
            <a:r>
              <a:rPr lang="en-US" sz="900" dirty="0"/>
              <a:t>The anti-corruption layer adds an additional service that must be managed and maintained.</a:t>
            </a:r>
          </a:p>
          <a:p>
            <a:pPr marL="457200" indent="-457200">
              <a:buFont typeface="Arial" panose="020B0604020202020204" pitchFamily="34" charset="0"/>
              <a:buChar char="•"/>
            </a:pPr>
            <a:r>
              <a:rPr lang="en-US" sz="900" dirty="0"/>
              <a:t>Consider how your anti-corruption layer will scale.</a:t>
            </a:r>
          </a:p>
          <a:p>
            <a:pPr marL="457200" indent="-457200">
              <a:buFont typeface="Arial" panose="020B0604020202020204" pitchFamily="34" charset="0"/>
              <a:buChar char="•"/>
            </a:pPr>
            <a:r>
              <a:rPr lang="en-US" sz="900" dirty="0"/>
              <a:t>Consider whether you need more than one anti-corruption layer. You may want to decompose functionality into multiple services using different technologies or languages, or there may be other reasons to partition the anti-corruption layer.</a:t>
            </a:r>
          </a:p>
          <a:p>
            <a:pPr marL="457200" indent="-457200">
              <a:buFont typeface="Arial" panose="020B0604020202020204" pitchFamily="34" charset="0"/>
              <a:buChar char="•"/>
            </a:pPr>
            <a:r>
              <a:rPr lang="en-US" sz="900" dirty="0"/>
              <a:t>Consider how the anti-corruption layer will be managed in relation with your other applications or services. How will it be integrated into your monitoring, release, and configuration processes?</a:t>
            </a:r>
          </a:p>
          <a:p>
            <a:pPr marL="457200" indent="-457200">
              <a:buFont typeface="Arial" panose="020B0604020202020204" pitchFamily="34" charset="0"/>
              <a:buChar char="•"/>
            </a:pPr>
            <a:r>
              <a:rPr lang="en-US" sz="900" dirty="0"/>
              <a:t>Make sure transaction and data consistency are maintained and can be monitored.</a:t>
            </a:r>
          </a:p>
          <a:p>
            <a:pPr marL="457200" indent="-457200">
              <a:buFont typeface="Arial" panose="020B0604020202020204" pitchFamily="34" charset="0"/>
              <a:buChar char="•"/>
            </a:pPr>
            <a:r>
              <a:rPr lang="en-US" sz="900" dirty="0"/>
              <a:t>Consider whether the anti-corruption layer needs to handle all communication between different subsystems, or just a subset of features.</a:t>
            </a:r>
          </a:p>
          <a:p>
            <a:pPr marL="457200" indent="-457200">
              <a:buFont typeface="Arial" panose="020B0604020202020204" pitchFamily="34" charset="0"/>
              <a:buChar char="•"/>
            </a:pPr>
            <a:r>
              <a:rPr lang="en-US" sz="900" dirty="0"/>
              <a:t>If the anti-corruption layer is part of an application migration strategy, consider whether it will be permanent, or will be retired after all legacy functionality has been migrated.</a:t>
            </a:r>
            <a:endParaRPr lang="hu-HU" sz="900" dirty="0"/>
          </a:p>
          <a:p>
            <a:pPr marL="457200" marR="0" lvl="0" indent="-45720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hu-HU" sz="900" dirty="0"/>
              <a:t>See </a:t>
            </a:r>
            <a:r>
              <a:rPr lang="en-US" sz="882" b="1" i="0" kern="1200" dirty="0">
                <a:solidFill>
                  <a:schemeClr val="tx1"/>
                </a:solidFill>
                <a:effectLst/>
                <a:latin typeface="Segoe UI Light" pitchFamily="34" charset="0"/>
                <a:ea typeface="+mn-ea"/>
                <a:cs typeface="+mn-cs"/>
              </a:rPr>
              <a:t>Strangler </a:t>
            </a:r>
            <a:r>
              <a:rPr lang="hu-HU" sz="882" b="1" i="0" kern="1200" dirty="0">
                <a:solidFill>
                  <a:schemeClr val="tx1"/>
                </a:solidFill>
                <a:effectLst/>
                <a:latin typeface="Segoe UI Light" pitchFamily="34" charset="0"/>
                <a:ea typeface="+mn-ea"/>
                <a:cs typeface="+mn-cs"/>
              </a:rPr>
              <a:t> pattern</a:t>
            </a:r>
            <a:endParaRPr lang="en-US" sz="900" dirty="0"/>
          </a:p>
          <a:p>
            <a:pPr marL="457200" indent="-457200">
              <a:buFont typeface="Arial" panose="020B0604020202020204" pitchFamily="34" charset="0"/>
              <a:buChar char="•"/>
            </a:pPr>
            <a:endParaRPr lang="en-US" sz="9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250418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Implement health monitoring by sending requests to an endpoint on the application.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application should perform the necessary checks, and return an indication of its status.</a:t>
            </a:r>
          </a:p>
          <a:p>
            <a:r>
              <a:rPr lang="en-US" sz="882" b="0" i="0" kern="1200" dirty="0">
                <a:solidFill>
                  <a:schemeClr val="tx1"/>
                </a:solidFill>
                <a:effectLst/>
                <a:latin typeface="Segoe UI Light" pitchFamily="34" charset="0"/>
                <a:ea typeface="+mn-ea"/>
                <a:cs typeface="+mn-cs"/>
              </a:rPr>
              <a:t>A health monitoring check typically combines two factors:</a:t>
            </a:r>
          </a:p>
          <a:p>
            <a:r>
              <a:rPr lang="en-US" sz="882" b="0" i="0" kern="1200" dirty="0">
                <a:solidFill>
                  <a:schemeClr val="tx1"/>
                </a:solidFill>
                <a:effectLst/>
                <a:latin typeface="Segoe UI Light" pitchFamily="34" charset="0"/>
                <a:ea typeface="+mn-ea"/>
                <a:cs typeface="+mn-cs"/>
              </a:rPr>
              <a:t>The checks (if any) performed by the application or service in response to the request to the health verification endpoint.</a:t>
            </a:r>
          </a:p>
          <a:p>
            <a:r>
              <a:rPr lang="en-US" sz="882" b="0" i="0" kern="1200" dirty="0">
                <a:solidFill>
                  <a:schemeClr val="tx1"/>
                </a:solidFill>
                <a:effectLst/>
                <a:latin typeface="Segoe UI Light" pitchFamily="34" charset="0"/>
                <a:ea typeface="+mn-ea"/>
                <a:cs typeface="+mn-cs"/>
              </a:rPr>
              <a:t>Analysis of the results by the tool or framework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that performs the health verification check.</a:t>
            </a:r>
          </a:p>
          <a:p>
            <a:r>
              <a:rPr lang="en-US" sz="882" b="0" i="0" kern="1200" dirty="0">
                <a:solidFill>
                  <a:schemeClr val="tx1"/>
                </a:solidFill>
                <a:effectLst/>
                <a:latin typeface="Segoe UI Light" pitchFamily="34" charset="0"/>
                <a:ea typeface="+mn-ea"/>
                <a:cs typeface="+mn-cs"/>
              </a:rPr>
              <a:t>The response code indicates the status of the application and, optionally, any components or services it uses.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latency or response time check is performed by the monitoring tool or framework. The figure provides an overview of the pattern.</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11:28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044280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11/11/2019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60884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fundamental idea of Event Sourcing is that of ensuring every change to the state of an application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is captured in an event object, and that these event objects are themselves stored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sequence they were applied for the same lifetime as the application state itself.</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Instead of storing the </a:t>
            </a:r>
            <a:r>
              <a:rPr lang="en-US" sz="882" b="0" i="1" kern="1200" dirty="0">
                <a:solidFill>
                  <a:schemeClr val="tx1"/>
                </a:solidFill>
                <a:effectLst/>
                <a:latin typeface="Segoe UI Light" pitchFamily="34" charset="0"/>
                <a:ea typeface="+mn-ea"/>
                <a:cs typeface="+mn-cs"/>
              </a:rPr>
              <a:t>state</a:t>
            </a:r>
            <a:r>
              <a:rPr lang="en-US" sz="882" b="0" i="0" kern="1200" dirty="0">
                <a:solidFill>
                  <a:schemeClr val="tx1"/>
                </a:solidFill>
                <a:effectLst/>
                <a:latin typeface="Segoe UI Light" pitchFamily="34" charset="0"/>
                <a:ea typeface="+mn-ea"/>
                <a:cs typeface="+mn-cs"/>
              </a:rPr>
              <a:t> of an entity in the database,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store the </a:t>
            </a:r>
            <a:r>
              <a:rPr lang="en-US" sz="882" b="0" i="1" kern="1200" dirty="0">
                <a:solidFill>
                  <a:schemeClr val="tx1"/>
                </a:solidFill>
                <a:effectLst/>
                <a:latin typeface="Segoe UI Light" pitchFamily="34" charset="0"/>
                <a:ea typeface="+mn-ea"/>
                <a:cs typeface="+mn-cs"/>
              </a:rPr>
              <a:t>series of changes</a:t>
            </a:r>
            <a:r>
              <a:rPr lang="en-US" sz="882" b="0" i="0" kern="1200" dirty="0">
                <a:solidFill>
                  <a:schemeClr val="tx1"/>
                </a:solidFill>
                <a:effectLst/>
                <a:latin typeface="Segoe UI Light" pitchFamily="34" charset="0"/>
                <a:ea typeface="+mn-ea"/>
                <a:cs typeface="+mn-cs"/>
              </a:rPr>
              <a:t> that led to that state.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event is immutable once it is created, meaning that you only have to implement two operations,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CREATE and READ. If an entity is updated or removed,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that is realized using the creation of an “update” or “remove” event.</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pPr fontAlgn="base"/>
            <a:r>
              <a:rPr lang="en-US" sz="882" b="0" i="0" kern="1200" dirty="0">
                <a:solidFill>
                  <a:schemeClr val="tx1"/>
                </a:solidFill>
                <a:effectLst/>
                <a:latin typeface="Segoe UI Light" pitchFamily="34" charset="0"/>
                <a:ea typeface="+mn-ea"/>
                <a:cs typeface="+mn-cs"/>
              </a:rPr>
              <a:t>The simplest way to think of using Event Sourcing is to calculate a requested application state by </a:t>
            </a:r>
            <a:endParaRPr lang="hu-HU" sz="882" b="0" i="0" kern="1200" dirty="0">
              <a:solidFill>
                <a:schemeClr val="tx1"/>
              </a:solidFill>
              <a:effectLst/>
              <a:latin typeface="Segoe UI Light" pitchFamily="34" charset="0"/>
              <a:ea typeface="+mn-ea"/>
              <a:cs typeface="+mn-cs"/>
            </a:endParaRPr>
          </a:p>
          <a:p>
            <a:pPr fontAlgn="base"/>
            <a:r>
              <a:rPr lang="en-US" sz="882" b="0" i="0" kern="1200" dirty="0">
                <a:solidFill>
                  <a:schemeClr val="tx1"/>
                </a:solidFill>
                <a:effectLst/>
                <a:latin typeface="Segoe UI Light" pitchFamily="34" charset="0"/>
                <a:ea typeface="+mn-ea"/>
                <a:cs typeface="+mn-cs"/>
              </a:rPr>
              <a:t>starting from a blank application state and then applying the events to reach the desired state. </a:t>
            </a:r>
            <a:endParaRPr lang="hu-HU" sz="882" b="0" i="0" kern="1200" dirty="0">
              <a:solidFill>
                <a:schemeClr val="tx1"/>
              </a:solidFill>
              <a:effectLst/>
              <a:latin typeface="Segoe UI Light" pitchFamily="34" charset="0"/>
              <a:ea typeface="+mn-ea"/>
              <a:cs typeface="+mn-cs"/>
            </a:endParaRPr>
          </a:p>
          <a:p>
            <a:pPr fontAlgn="base"/>
            <a:r>
              <a:rPr lang="en-US" sz="882" b="0" i="0" kern="1200" dirty="0">
                <a:solidFill>
                  <a:schemeClr val="tx1"/>
                </a:solidFill>
                <a:effectLst/>
                <a:latin typeface="Segoe UI Light" pitchFamily="34" charset="0"/>
                <a:ea typeface="+mn-ea"/>
                <a:cs typeface="+mn-cs"/>
              </a:rPr>
              <a:t>It's equally simple to see why this is a slow process, particularly if there are many events.</a:t>
            </a:r>
          </a:p>
          <a:p>
            <a:pPr fontAlgn="base"/>
            <a:r>
              <a:rPr lang="en-US" sz="882" b="0" i="0" kern="1200" dirty="0">
                <a:solidFill>
                  <a:schemeClr val="tx1"/>
                </a:solidFill>
                <a:effectLst/>
                <a:latin typeface="Segoe UI Light" pitchFamily="34" charset="0"/>
                <a:ea typeface="+mn-ea"/>
                <a:cs typeface="+mn-cs"/>
              </a:rPr>
              <a:t>In many applications it's more common to request recent application states, </a:t>
            </a:r>
            <a:endParaRPr lang="hu-HU" sz="882" b="0" i="0" kern="1200" dirty="0">
              <a:solidFill>
                <a:schemeClr val="tx1"/>
              </a:solidFill>
              <a:effectLst/>
              <a:latin typeface="Segoe UI Light" pitchFamily="34" charset="0"/>
              <a:ea typeface="+mn-ea"/>
              <a:cs typeface="+mn-cs"/>
            </a:endParaRPr>
          </a:p>
          <a:p>
            <a:pPr fontAlgn="base"/>
            <a:r>
              <a:rPr lang="en-US" sz="882" b="0" i="0" kern="1200" dirty="0">
                <a:solidFill>
                  <a:schemeClr val="tx1"/>
                </a:solidFill>
                <a:effectLst/>
                <a:latin typeface="Segoe UI Light" pitchFamily="34" charset="0"/>
                <a:ea typeface="+mn-ea"/>
                <a:cs typeface="+mn-cs"/>
              </a:rPr>
              <a:t>if so a faster alternative is to store the current application state and if someone wants the special features that Event Sourcing offers then that additional capability is built on top.</a:t>
            </a:r>
          </a:p>
          <a:p>
            <a:pPr fontAlgn="base"/>
            <a:r>
              <a:rPr lang="en-US" sz="882" b="0" i="0" kern="1200" dirty="0">
                <a:solidFill>
                  <a:schemeClr val="tx1"/>
                </a:solidFill>
                <a:effectLst/>
                <a:latin typeface="Segoe UI Light" pitchFamily="34" charset="0"/>
                <a:ea typeface="+mn-ea"/>
                <a:cs typeface="+mn-cs"/>
              </a:rPr>
              <a:t>Application states can be stored either in memory or on disk. Since an application state is purely derivable from the event log, you can cache it anywhere you like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80010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900" dirty="0"/>
              <a:t>The anti-corruption layer may add latency to calls made between the two systems.</a:t>
            </a:r>
          </a:p>
          <a:p>
            <a:pPr marL="457200" indent="-457200">
              <a:buFont typeface="Arial" panose="020B0604020202020204" pitchFamily="34" charset="0"/>
              <a:buChar char="•"/>
            </a:pPr>
            <a:r>
              <a:rPr lang="en-US" sz="900" dirty="0"/>
              <a:t>The anti-corruption layer adds an additional service that must be managed and maintained.</a:t>
            </a:r>
          </a:p>
          <a:p>
            <a:pPr marL="457200" indent="-457200">
              <a:buFont typeface="Arial" panose="020B0604020202020204" pitchFamily="34" charset="0"/>
              <a:buChar char="•"/>
            </a:pPr>
            <a:r>
              <a:rPr lang="en-US" sz="900" dirty="0"/>
              <a:t>Consider how your anti-corruption layer will scale.</a:t>
            </a:r>
          </a:p>
          <a:p>
            <a:pPr marL="457200" indent="-457200">
              <a:buFont typeface="Arial" panose="020B0604020202020204" pitchFamily="34" charset="0"/>
              <a:buChar char="•"/>
            </a:pPr>
            <a:r>
              <a:rPr lang="en-US" sz="900" dirty="0"/>
              <a:t>Consider whether you need more than one anti-corruption layer. You may want to decompose functionality into multiple services using different technologies or languages, or there may be other reasons to partition the anti-corruption layer.</a:t>
            </a:r>
          </a:p>
          <a:p>
            <a:pPr marL="457200" indent="-457200">
              <a:buFont typeface="Arial" panose="020B0604020202020204" pitchFamily="34" charset="0"/>
              <a:buChar char="•"/>
            </a:pPr>
            <a:r>
              <a:rPr lang="en-US" sz="900" dirty="0"/>
              <a:t>Consider how the anti-corruption layer will be managed in relation with your other applications or services. How will it be integrated into your monitoring, release, and configuration processes?</a:t>
            </a:r>
          </a:p>
          <a:p>
            <a:pPr marL="457200" indent="-457200">
              <a:buFont typeface="Arial" panose="020B0604020202020204" pitchFamily="34" charset="0"/>
              <a:buChar char="•"/>
            </a:pPr>
            <a:r>
              <a:rPr lang="en-US" sz="900" dirty="0"/>
              <a:t>Make sure transaction and data consistency are maintained and can be monitored.</a:t>
            </a:r>
          </a:p>
          <a:p>
            <a:pPr marL="457200" indent="-457200">
              <a:buFont typeface="Arial" panose="020B0604020202020204" pitchFamily="34" charset="0"/>
              <a:buChar char="•"/>
            </a:pPr>
            <a:r>
              <a:rPr lang="en-US" sz="900" dirty="0"/>
              <a:t>Consider whether the anti-corruption layer needs to handle all communication between different subsystems, or just a subset of features.</a:t>
            </a:r>
          </a:p>
          <a:p>
            <a:pPr marL="457200" indent="-457200">
              <a:buFont typeface="Arial" panose="020B0604020202020204" pitchFamily="34" charset="0"/>
              <a:buChar char="•"/>
            </a:pPr>
            <a:r>
              <a:rPr lang="en-US" sz="900" dirty="0"/>
              <a:t>If the anti-corruption layer is part of an application migration strategy, consider whether it will be permanent, or will be retired after all legacy functionality has been migrated.</a:t>
            </a:r>
            <a:endParaRPr lang="hu-HU" sz="900" dirty="0"/>
          </a:p>
          <a:p>
            <a:pPr marL="457200" marR="0" lvl="0" indent="-45720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hu-HU" sz="900" dirty="0"/>
              <a:t>See </a:t>
            </a:r>
            <a:r>
              <a:rPr lang="en-US" sz="882" b="1" i="0" kern="1200" dirty="0">
                <a:solidFill>
                  <a:schemeClr val="tx1"/>
                </a:solidFill>
                <a:effectLst/>
                <a:latin typeface="Segoe UI Light" pitchFamily="34" charset="0"/>
                <a:ea typeface="+mn-ea"/>
                <a:cs typeface="+mn-cs"/>
              </a:rPr>
              <a:t>Strangler </a:t>
            </a:r>
            <a:r>
              <a:rPr lang="hu-HU" sz="882" b="1" i="0" kern="1200" dirty="0">
                <a:solidFill>
                  <a:schemeClr val="tx1"/>
                </a:solidFill>
                <a:effectLst/>
                <a:latin typeface="Segoe UI Light" pitchFamily="34" charset="0"/>
                <a:ea typeface="+mn-ea"/>
                <a:cs typeface="+mn-cs"/>
              </a:rPr>
              <a:t> pattern</a:t>
            </a:r>
            <a:endParaRPr lang="en-US" sz="900" dirty="0"/>
          </a:p>
          <a:p>
            <a:pPr marL="457200" indent="-457200">
              <a:buFont typeface="Arial" panose="020B0604020202020204" pitchFamily="34" charset="0"/>
              <a:buChar char="•"/>
            </a:pPr>
            <a:endParaRPr lang="en-US" sz="9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245101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Most applications rely on other systems for some data or functionality.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when a legacy application is migrated to a modern system, it may still need existing legacy resources.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New features must be able to call the legacy system. This is especially true of gradual migrations, where different features of a larger application are moved to a modern system over time.</a:t>
            </a:r>
          </a:p>
          <a:p>
            <a:r>
              <a:rPr lang="en-US" sz="882" b="0" i="0" kern="1200" dirty="0">
                <a:solidFill>
                  <a:schemeClr val="tx1"/>
                </a:solidFill>
                <a:effectLst/>
                <a:latin typeface="Segoe UI Light" pitchFamily="34" charset="0"/>
                <a:ea typeface="+mn-ea"/>
                <a:cs typeface="+mn-cs"/>
              </a:rPr>
              <a:t>Often these legacy systems suffer from quality issues such as convoluted data schemas or obsolete APIs.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features and technologies used in legacy systems can vary widely from more modern systems.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interoperate with the legacy system, the new application may need to support outdated infrastructure, protocols, data models, APIs,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or other features that you wouldn't otherwise put into a modern application.</a:t>
            </a:r>
            <a:endParaRPr lang="hu-HU"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Maintaining access between new and legacy systems can force the new system to adhere to at least some of the legacy system's APIs or other semantics. When these legacy features have quality issues, supporting them "corrupts" what might otherwise be a cleanly designed modern application.</a:t>
            </a:r>
          </a:p>
          <a:p>
            <a:r>
              <a:rPr lang="en-US" sz="882" b="0" i="0" kern="1200" dirty="0">
                <a:solidFill>
                  <a:schemeClr val="tx1"/>
                </a:solidFill>
                <a:effectLst/>
                <a:latin typeface="Segoe UI Light" pitchFamily="34" charset="0"/>
                <a:ea typeface="+mn-ea"/>
                <a:cs typeface="+mn-cs"/>
              </a:rPr>
              <a:t>Similar issues can arise with any external system that your development team doesn't control, not just legacy systems.</a:t>
            </a:r>
          </a:p>
          <a:p>
            <a:r>
              <a:rPr lang="en-US" sz="882" b="1" i="0" kern="1200" dirty="0">
                <a:solidFill>
                  <a:schemeClr val="tx1"/>
                </a:solidFill>
                <a:effectLst/>
                <a:latin typeface="Segoe UI Light" pitchFamily="34" charset="0"/>
                <a:ea typeface="+mn-ea"/>
                <a:cs typeface="+mn-cs"/>
              </a:rPr>
              <a:t>Solution</a:t>
            </a:r>
          </a:p>
          <a:p>
            <a:r>
              <a:rPr lang="en-US" sz="882" b="0" i="0" kern="1200" dirty="0">
                <a:solidFill>
                  <a:schemeClr val="tx1"/>
                </a:solidFill>
                <a:effectLst/>
                <a:latin typeface="Segoe UI Light" pitchFamily="34" charset="0"/>
                <a:ea typeface="+mn-ea"/>
                <a:cs typeface="+mn-cs"/>
              </a:rPr>
              <a:t>Isolate the different subsystems by placing an anti-corruption layer between them. This layer translates communications between the two systems, allowing one system to remain unchanged while the other can avoid compromising its design and technological approach.</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712300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900" dirty="0"/>
              <a:t>The anti-corruption layer may add latency to calls made between the two systems.</a:t>
            </a:r>
          </a:p>
          <a:p>
            <a:pPr marL="457200" indent="-457200">
              <a:buFont typeface="Arial" panose="020B0604020202020204" pitchFamily="34" charset="0"/>
              <a:buChar char="•"/>
            </a:pPr>
            <a:r>
              <a:rPr lang="en-US" sz="900" dirty="0"/>
              <a:t>The anti-corruption layer adds an additional service that must be managed and maintained.</a:t>
            </a:r>
          </a:p>
          <a:p>
            <a:pPr marL="457200" indent="-457200">
              <a:buFont typeface="Arial" panose="020B0604020202020204" pitchFamily="34" charset="0"/>
              <a:buChar char="•"/>
            </a:pPr>
            <a:r>
              <a:rPr lang="en-US" sz="900" dirty="0"/>
              <a:t>Consider how your anti-corruption layer will scale.</a:t>
            </a:r>
          </a:p>
          <a:p>
            <a:pPr marL="457200" indent="-457200">
              <a:buFont typeface="Arial" panose="020B0604020202020204" pitchFamily="34" charset="0"/>
              <a:buChar char="•"/>
            </a:pPr>
            <a:r>
              <a:rPr lang="en-US" sz="900" dirty="0"/>
              <a:t>Consider whether you need more than one anti-corruption layer. You may want to decompose functionality into multiple services using different technologies or languages, or there may be other reasons to partition the anti-corruption layer.</a:t>
            </a:r>
          </a:p>
          <a:p>
            <a:pPr marL="457200" indent="-457200">
              <a:buFont typeface="Arial" panose="020B0604020202020204" pitchFamily="34" charset="0"/>
              <a:buChar char="•"/>
            </a:pPr>
            <a:r>
              <a:rPr lang="en-US" sz="900" dirty="0"/>
              <a:t>Consider how the anti-corruption layer will be managed in relation with your other applications or services. How will it be integrated into your monitoring, release, and configuration processes?</a:t>
            </a:r>
          </a:p>
          <a:p>
            <a:pPr marL="457200" indent="-457200">
              <a:buFont typeface="Arial" panose="020B0604020202020204" pitchFamily="34" charset="0"/>
              <a:buChar char="•"/>
            </a:pPr>
            <a:r>
              <a:rPr lang="en-US" sz="900" dirty="0"/>
              <a:t>Make sure transaction and data consistency are maintained and can be monitored.</a:t>
            </a:r>
          </a:p>
          <a:p>
            <a:pPr marL="457200" indent="-457200">
              <a:buFont typeface="Arial" panose="020B0604020202020204" pitchFamily="34" charset="0"/>
              <a:buChar char="•"/>
            </a:pPr>
            <a:r>
              <a:rPr lang="en-US" sz="900" dirty="0"/>
              <a:t>Consider whether the anti-corruption layer needs to handle all communication between different subsystems, or just a subset of features.</a:t>
            </a:r>
          </a:p>
          <a:p>
            <a:pPr marL="457200" indent="-457200">
              <a:buFont typeface="Arial" panose="020B0604020202020204" pitchFamily="34" charset="0"/>
              <a:buChar char="•"/>
            </a:pPr>
            <a:r>
              <a:rPr lang="en-US" sz="900" dirty="0"/>
              <a:t>If the anti-corruption layer is part of an application migration strategy, consider whether it will be permanent, or will be retired after all legacy functionality has been migrated.</a:t>
            </a:r>
            <a:endParaRPr lang="hu-HU" sz="900" dirty="0"/>
          </a:p>
          <a:p>
            <a:pPr marL="457200" marR="0" lvl="0" indent="-45720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hu-HU" sz="900" dirty="0"/>
              <a:t>See </a:t>
            </a:r>
            <a:r>
              <a:rPr lang="en-US" sz="882" b="1" i="0" kern="1200" dirty="0">
                <a:solidFill>
                  <a:schemeClr val="tx1"/>
                </a:solidFill>
                <a:effectLst/>
                <a:latin typeface="Segoe UI Light" pitchFamily="34" charset="0"/>
                <a:ea typeface="+mn-ea"/>
                <a:cs typeface="+mn-cs"/>
              </a:rPr>
              <a:t>Strangler </a:t>
            </a:r>
            <a:r>
              <a:rPr lang="hu-HU" sz="882" b="1" i="0" kern="1200" dirty="0">
                <a:solidFill>
                  <a:schemeClr val="tx1"/>
                </a:solidFill>
                <a:effectLst/>
                <a:latin typeface="Segoe UI Light" pitchFamily="34" charset="0"/>
                <a:ea typeface="+mn-ea"/>
                <a:cs typeface="+mn-cs"/>
              </a:rPr>
              <a:t> pattern</a:t>
            </a:r>
            <a:endParaRPr lang="en-US" sz="900" dirty="0"/>
          </a:p>
          <a:p>
            <a:pPr marL="457200" indent="-457200">
              <a:buFont typeface="Arial" panose="020B0604020202020204" pitchFamily="34" charset="0"/>
              <a:buChar char="•"/>
            </a:pPr>
            <a:endParaRPr lang="en-US" sz="9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237491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 distributed environment, calls to remote resources and services can fail due to transient faults, such as slow network connections, timeouts, or the resources being overcommitted or temporarily unavailable.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These faults typically correct themselves after a short period of time, and a robust cloud application should be prepared to handle them by using a strategy such as the </a:t>
            </a:r>
            <a:r>
              <a:rPr lang="en-US" sz="882" b="0" i="0" u="sng" kern="1200" dirty="0">
                <a:solidFill>
                  <a:schemeClr val="tx1"/>
                </a:solidFill>
                <a:effectLst/>
                <a:latin typeface="Segoe UI Light" pitchFamily="34" charset="0"/>
                <a:ea typeface="+mn-ea"/>
                <a:cs typeface="+mn-cs"/>
                <a:hlinkClick r:id="rId3"/>
              </a:rPr>
              <a:t>Retry pattern</a:t>
            </a:r>
            <a:r>
              <a:rPr lang="en-US" sz="882" b="0" i="0" kern="1200" dirty="0">
                <a:solidFill>
                  <a:schemeClr val="tx1"/>
                </a:solidFill>
                <a:effectLst/>
                <a:latin typeface="Segoe UI Light" pitchFamily="34" charset="0"/>
                <a:ea typeface="+mn-ea"/>
                <a:cs typeface="+mn-cs"/>
              </a:rPr>
              <a:t>.</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However, there can also be situations where faults are due to unanticipated events, and that might take much longer to fix.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These faults can range in severity from a partial loss of connectivity to the complete failure of a service.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these situations it might be pointless for an application to continually retry an operation that is unlikely to succeed, and instead the application should quickly accept that the operation has failed and handle this failure accordingly.</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Circuit Breaker pattern, popularized by Michael Nygard in his book, </a:t>
            </a:r>
            <a:r>
              <a:rPr lang="en-US" sz="882" b="0" i="0" u="sng" kern="1200" dirty="0">
                <a:solidFill>
                  <a:schemeClr val="tx1"/>
                </a:solidFill>
                <a:effectLst/>
                <a:latin typeface="Segoe UI Light" pitchFamily="34" charset="0"/>
                <a:ea typeface="+mn-ea"/>
                <a:cs typeface="+mn-cs"/>
                <a:hlinkClick r:id="rId4"/>
              </a:rPr>
              <a:t>Release It!</a:t>
            </a:r>
            <a:r>
              <a:rPr lang="en-US" sz="882" b="0" i="0" kern="1200" dirty="0">
                <a:solidFill>
                  <a:schemeClr val="tx1"/>
                </a:solidFill>
                <a:effectLst/>
                <a:latin typeface="Segoe UI Light" pitchFamily="34" charset="0"/>
                <a:ea typeface="+mn-ea"/>
                <a:cs typeface="+mn-cs"/>
              </a:rPr>
              <a:t>, can prevent an application from repeatedly trying to execute an operation that's likely to fail.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Allowing it to continue without waiting for the fault to be fixed or wasting CPU cycles while it determines that the fault is long lasting.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Circuit Breaker pattern also enables an application to detect whether the fault has been resolved.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the problem appears to have been fixed, the application can try to invoke the operation.</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5619176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eaLnBrk="0" fontAlgn="base" hangingPunct="0">
              <a:spcBef>
                <a:spcPct val="0"/>
              </a:spcBef>
              <a:spcAft>
                <a:spcPct val="0"/>
              </a:spcAft>
            </a:pPr>
            <a:endParaRPr lang="en-US" altLang="en-US" sz="1100" dirty="0">
              <a:latin typeface="Arial" panose="020B0604020202020204" pitchFamily="34" charset="0"/>
            </a:endParaRPr>
          </a:p>
          <a:p>
            <a:pPr lvl="0" defTabSz="914400" eaLnBrk="0" fontAlgn="base" hangingPunct="0">
              <a:spcBef>
                <a:spcPct val="0"/>
              </a:spcBef>
              <a:spcAft>
                <a:spcPct val="0"/>
              </a:spcAft>
              <a:buFontTx/>
              <a:buChar char="•"/>
            </a:pPr>
            <a:r>
              <a:rPr lang="en-US" altLang="en-US" sz="900" b="1" dirty="0">
                <a:solidFill>
                  <a:srgbClr val="171717"/>
                </a:solidFill>
                <a:latin typeface="Segoe UI" panose="020B0502040204020203" pitchFamily="34" charset="0"/>
                <a:cs typeface="Segoe UI" panose="020B0502040204020203" pitchFamily="34" charset="0"/>
              </a:rPr>
              <a:t>Closed</a:t>
            </a:r>
            <a:r>
              <a:rPr lang="en-US" altLang="en-US" sz="900" dirty="0">
                <a:solidFill>
                  <a:srgbClr val="171717"/>
                </a:solidFill>
                <a:latin typeface="Segoe UI" panose="020B0502040204020203" pitchFamily="34" charset="0"/>
                <a:cs typeface="Segoe UI" panose="020B0502040204020203" pitchFamily="34" charset="0"/>
              </a:rPr>
              <a:t>: The request from the application is routed to the operation. </a:t>
            </a:r>
            <a:endParaRPr lang="hu-HU" altLang="en-US" sz="900" dirty="0">
              <a:solidFill>
                <a:srgbClr val="171717"/>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buFontTx/>
              <a:buNone/>
            </a:pPr>
            <a:r>
              <a:rPr lang="en-US" altLang="en-US" sz="900" dirty="0">
                <a:solidFill>
                  <a:srgbClr val="171717"/>
                </a:solidFill>
                <a:latin typeface="Segoe UI" panose="020B0502040204020203" pitchFamily="34" charset="0"/>
                <a:cs typeface="Segoe UI" panose="020B0502040204020203" pitchFamily="34" charset="0"/>
              </a:rPr>
              <a:t>The proxy maintains a count of the number of recent failures, and if the call to the operation is unsuccessful the proxy increments this count. </a:t>
            </a:r>
            <a:endParaRPr lang="hu-HU" altLang="en-US" sz="900" dirty="0">
              <a:solidFill>
                <a:srgbClr val="171717"/>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buFontTx/>
              <a:buNone/>
            </a:pPr>
            <a:r>
              <a:rPr lang="en-US" altLang="en-US" sz="900" dirty="0">
                <a:solidFill>
                  <a:srgbClr val="171717"/>
                </a:solidFill>
                <a:latin typeface="Segoe UI" panose="020B0502040204020203" pitchFamily="34" charset="0"/>
                <a:cs typeface="Segoe UI" panose="020B0502040204020203" pitchFamily="34" charset="0"/>
              </a:rPr>
              <a:t>If the number of recent failures exceeds a specified threshold within a given time period, the proxy is placed into the </a:t>
            </a:r>
            <a:r>
              <a:rPr lang="en-US" altLang="en-US" sz="900" b="1" dirty="0">
                <a:solidFill>
                  <a:srgbClr val="171717"/>
                </a:solidFill>
                <a:latin typeface="Segoe UI" panose="020B0502040204020203" pitchFamily="34" charset="0"/>
                <a:cs typeface="Segoe UI" panose="020B0502040204020203" pitchFamily="34" charset="0"/>
              </a:rPr>
              <a:t>Open</a:t>
            </a:r>
            <a:r>
              <a:rPr lang="en-US" altLang="en-US" sz="900" dirty="0">
                <a:solidFill>
                  <a:srgbClr val="171717"/>
                </a:solidFill>
                <a:latin typeface="Segoe UI" panose="020B0502040204020203" pitchFamily="34" charset="0"/>
                <a:cs typeface="Segoe UI" panose="020B0502040204020203" pitchFamily="34" charset="0"/>
              </a:rPr>
              <a:t> state. </a:t>
            </a:r>
            <a:endParaRPr lang="hu-HU" altLang="en-US" sz="900" dirty="0">
              <a:solidFill>
                <a:srgbClr val="171717"/>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buFontTx/>
              <a:buNone/>
            </a:pPr>
            <a:r>
              <a:rPr lang="en-US" altLang="en-US" sz="900" dirty="0">
                <a:solidFill>
                  <a:srgbClr val="171717"/>
                </a:solidFill>
                <a:latin typeface="Segoe UI" panose="020B0502040204020203" pitchFamily="34" charset="0"/>
                <a:cs typeface="Segoe UI" panose="020B0502040204020203" pitchFamily="34" charset="0"/>
              </a:rPr>
              <a:t>At this point the proxy starts a timeout timer, and when this timer expires the proxy is placed into the </a:t>
            </a:r>
            <a:r>
              <a:rPr lang="en-US" altLang="en-US" sz="900" b="1" dirty="0">
                <a:solidFill>
                  <a:srgbClr val="171717"/>
                </a:solidFill>
                <a:latin typeface="Segoe UI" panose="020B0502040204020203" pitchFamily="34" charset="0"/>
                <a:cs typeface="Segoe UI" panose="020B0502040204020203" pitchFamily="34" charset="0"/>
              </a:rPr>
              <a:t>Half-Open</a:t>
            </a:r>
            <a:r>
              <a:rPr lang="en-US" altLang="en-US" sz="900" dirty="0">
                <a:solidFill>
                  <a:srgbClr val="171717"/>
                </a:solidFill>
                <a:latin typeface="Segoe UI" panose="020B0502040204020203" pitchFamily="34" charset="0"/>
                <a:cs typeface="Segoe UI" panose="020B0502040204020203" pitchFamily="34" charset="0"/>
              </a:rPr>
              <a:t> state.</a:t>
            </a:r>
          </a:p>
          <a:p>
            <a:pPr lvl="0" defTabSz="914400" eaLnBrk="0" fontAlgn="base" hangingPunct="0">
              <a:spcBef>
                <a:spcPct val="0"/>
              </a:spcBef>
              <a:spcAft>
                <a:spcPct val="0"/>
              </a:spcAft>
            </a:pPr>
            <a:r>
              <a:rPr lang="en-US" altLang="en-US" sz="900" dirty="0">
                <a:solidFill>
                  <a:srgbClr val="171717"/>
                </a:solidFill>
                <a:latin typeface="Segoe UI" panose="020B0502040204020203" pitchFamily="34" charset="0"/>
                <a:cs typeface="Segoe UI" panose="020B0502040204020203" pitchFamily="34" charset="0"/>
              </a:rPr>
              <a:t>The purpose of the timeout timer is to give the system time to fix the problem that caused the failure before allowing the application to try to perform the operation again.</a:t>
            </a:r>
          </a:p>
          <a:p>
            <a:pPr lvl="0" defTabSz="914400" eaLnBrk="0" fontAlgn="base" hangingPunct="0">
              <a:spcBef>
                <a:spcPct val="0"/>
              </a:spcBef>
              <a:spcAft>
                <a:spcPct val="0"/>
              </a:spcAft>
              <a:buFontTx/>
              <a:buChar char="•"/>
            </a:pPr>
            <a:r>
              <a:rPr lang="en-US" altLang="en-US" sz="900" b="1" dirty="0">
                <a:solidFill>
                  <a:srgbClr val="171717"/>
                </a:solidFill>
                <a:latin typeface="Segoe UI" panose="020B0502040204020203" pitchFamily="34" charset="0"/>
                <a:cs typeface="Segoe UI" panose="020B0502040204020203" pitchFamily="34" charset="0"/>
              </a:rPr>
              <a:t>Open</a:t>
            </a:r>
            <a:r>
              <a:rPr lang="en-US" altLang="en-US" sz="900" dirty="0">
                <a:solidFill>
                  <a:srgbClr val="171717"/>
                </a:solidFill>
                <a:latin typeface="Segoe UI" panose="020B0502040204020203" pitchFamily="34" charset="0"/>
                <a:cs typeface="Segoe UI" panose="020B0502040204020203" pitchFamily="34" charset="0"/>
              </a:rPr>
              <a:t>: The request from the application fails immediately and an exception is returned to the application.</a:t>
            </a:r>
          </a:p>
          <a:p>
            <a:pPr lvl="0" defTabSz="914400" eaLnBrk="0" fontAlgn="base" hangingPunct="0">
              <a:spcBef>
                <a:spcPct val="0"/>
              </a:spcBef>
              <a:spcAft>
                <a:spcPct val="0"/>
              </a:spcAft>
              <a:buFontTx/>
              <a:buChar char="•"/>
            </a:pPr>
            <a:r>
              <a:rPr lang="en-US" altLang="en-US" sz="900" b="1" dirty="0">
                <a:solidFill>
                  <a:srgbClr val="171717"/>
                </a:solidFill>
                <a:latin typeface="Segoe UI" panose="020B0502040204020203" pitchFamily="34" charset="0"/>
                <a:cs typeface="Segoe UI" panose="020B0502040204020203" pitchFamily="34" charset="0"/>
              </a:rPr>
              <a:t>Half-Open</a:t>
            </a:r>
            <a:r>
              <a:rPr lang="en-US" altLang="en-US" sz="900" dirty="0">
                <a:solidFill>
                  <a:srgbClr val="171717"/>
                </a:solidFill>
                <a:latin typeface="Segoe UI" panose="020B0502040204020203" pitchFamily="34" charset="0"/>
                <a:cs typeface="Segoe UI" panose="020B0502040204020203" pitchFamily="34" charset="0"/>
              </a:rPr>
              <a:t>: A limited number of requests from the application are allowed to pass through and invoke the operation. If these requests are successful, it's assumed that the fault that was previously causing the failure has been fixed and the circuit breaker switches to the </a:t>
            </a:r>
            <a:r>
              <a:rPr lang="en-US" altLang="en-US" sz="900" b="1" dirty="0">
                <a:solidFill>
                  <a:srgbClr val="171717"/>
                </a:solidFill>
                <a:latin typeface="Segoe UI" panose="020B0502040204020203" pitchFamily="34" charset="0"/>
                <a:cs typeface="Segoe UI" panose="020B0502040204020203" pitchFamily="34" charset="0"/>
              </a:rPr>
              <a:t>Closed</a:t>
            </a:r>
            <a:r>
              <a:rPr lang="en-US" altLang="en-US" sz="900" dirty="0">
                <a:solidFill>
                  <a:srgbClr val="171717"/>
                </a:solidFill>
                <a:latin typeface="Segoe UI" panose="020B0502040204020203" pitchFamily="34" charset="0"/>
                <a:cs typeface="Segoe UI" panose="020B0502040204020203" pitchFamily="34" charset="0"/>
              </a:rPr>
              <a:t> state (the failure counter is reset). If any request fails, the circuit breaker assumes that the fault is still present so it reverts back to the </a:t>
            </a:r>
            <a:r>
              <a:rPr lang="en-US" altLang="en-US" sz="900" b="1" dirty="0">
                <a:solidFill>
                  <a:srgbClr val="171717"/>
                </a:solidFill>
                <a:latin typeface="Segoe UI" panose="020B0502040204020203" pitchFamily="34" charset="0"/>
                <a:cs typeface="Segoe UI" panose="020B0502040204020203" pitchFamily="34" charset="0"/>
              </a:rPr>
              <a:t>Open</a:t>
            </a:r>
            <a:r>
              <a:rPr lang="en-US" altLang="en-US" sz="900" dirty="0">
                <a:solidFill>
                  <a:srgbClr val="171717"/>
                </a:solidFill>
                <a:latin typeface="Segoe UI" panose="020B0502040204020203" pitchFamily="34" charset="0"/>
                <a:cs typeface="Segoe UI" panose="020B0502040204020203" pitchFamily="34" charset="0"/>
              </a:rPr>
              <a:t> state and restarts the timeout timer to give the system a further period of time to recover from the failure.</a:t>
            </a:r>
          </a:p>
          <a:p>
            <a:pPr lvl="0" defTabSz="914400" eaLnBrk="0" fontAlgn="base" hangingPunct="0">
              <a:spcBef>
                <a:spcPct val="0"/>
              </a:spcBef>
              <a:spcAft>
                <a:spcPct val="0"/>
              </a:spcAft>
            </a:pPr>
            <a:endParaRPr lang="en-US" altLang="en-US" sz="1100" dirty="0">
              <a:latin typeface="Arial" panose="020B060402020202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2:13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667053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Exception Handling</a:t>
            </a:r>
            <a:r>
              <a:rPr lang="en-US" sz="882" b="0" i="0" kern="1200" dirty="0">
                <a:solidFill>
                  <a:schemeClr val="tx1"/>
                </a:solidFill>
                <a:effectLst/>
                <a:latin typeface="Segoe UI Light" pitchFamily="34" charset="0"/>
                <a:ea typeface="+mn-ea"/>
                <a:cs typeface="+mn-cs"/>
              </a:rPr>
              <a:t>. An application invoking an operation through a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circuit breaker must be prepared to handle the exceptions raised if the operation is unavailable.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way exceptions are handled will be application specific.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an application could temporarily degrade its functionality, invoke an alternative operation to try to perform the same task or obtain the same data, or report the exception to the user and ask them to try again later.</a:t>
            </a:r>
          </a:p>
          <a:p>
            <a:r>
              <a:rPr lang="en-US" sz="882" b="1" i="0" kern="1200" dirty="0">
                <a:solidFill>
                  <a:schemeClr val="tx1"/>
                </a:solidFill>
                <a:effectLst/>
                <a:latin typeface="Segoe UI Light" pitchFamily="34" charset="0"/>
                <a:ea typeface="+mn-ea"/>
                <a:cs typeface="+mn-cs"/>
              </a:rPr>
              <a:t>Types of Exceptions</a:t>
            </a:r>
            <a:r>
              <a:rPr lang="en-US" sz="882" b="0" i="0" kern="1200" dirty="0">
                <a:solidFill>
                  <a:schemeClr val="tx1"/>
                </a:solidFill>
                <a:effectLst/>
                <a:latin typeface="Segoe UI Light" pitchFamily="34" charset="0"/>
                <a:ea typeface="+mn-ea"/>
                <a:cs typeface="+mn-cs"/>
              </a:rPr>
              <a:t>. A request might fail for many reasons, some of which might indicate a more severe type of failure than others. For example, a request might fail because a remote service has crashed and will take several minutes to recover, or because of a timeout due to the service being temporarily overloaded.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circuit breaker might be able to examine the types of exceptions that occur and adjust its strategy depending on the nature of these exceptions. For example, it might require a larger number of timeout exceptions to trip the circuit breaker to the </a:t>
            </a:r>
            <a:r>
              <a:rPr lang="en-US" sz="882" b="1" i="0" kern="1200" dirty="0">
                <a:solidFill>
                  <a:schemeClr val="tx1"/>
                </a:solidFill>
                <a:effectLst/>
                <a:latin typeface="Segoe UI Light" pitchFamily="34" charset="0"/>
                <a:ea typeface="+mn-ea"/>
                <a:cs typeface="+mn-cs"/>
              </a:rPr>
              <a:t>Open</a:t>
            </a:r>
            <a:r>
              <a:rPr lang="en-US" sz="882" b="0" i="0" kern="1200" dirty="0">
                <a:solidFill>
                  <a:schemeClr val="tx1"/>
                </a:solidFill>
                <a:effectLst/>
                <a:latin typeface="Segoe UI Light" pitchFamily="34" charset="0"/>
                <a:ea typeface="+mn-ea"/>
                <a:cs typeface="+mn-cs"/>
              </a:rPr>
              <a:t> state compared to the number of failures due to the service being completely unavailable.</a:t>
            </a:r>
          </a:p>
          <a:p>
            <a:r>
              <a:rPr lang="en-US" sz="882" b="1" i="0" kern="1200" dirty="0">
                <a:solidFill>
                  <a:schemeClr val="tx1"/>
                </a:solidFill>
                <a:effectLst/>
                <a:latin typeface="Segoe UI Light" pitchFamily="34" charset="0"/>
                <a:ea typeface="+mn-ea"/>
                <a:cs typeface="+mn-cs"/>
              </a:rPr>
              <a:t>Logging</a:t>
            </a:r>
            <a:r>
              <a:rPr lang="en-US" sz="882" b="0" i="0" kern="1200" dirty="0">
                <a:solidFill>
                  <a:schemeClr val="tx1"/>
                </a:solidFill>
                <a:effectLst/>
                <a:latin typeface="Segoe UI Light" pitchFamily="34" charset="0"/>
                <a:ea typeface="+mn-ea"/>
                <a:cs typeface="+mn-cs"/>
              </a:rPr>
              <a:t>. A circuit breaker should log all failed requests (and possibly successful requests) to enable an administrator to monitor the health of the operation.</a:t>
            </a:r>
          </a:p>
          <a:p>
            <a:r>
              <a:rPr lang="en-US" sz="882" b="1" i="0" kern="1200" dirty="0">
                <a:solidFill>
                  <a:schemeClr val="tx1"/>
                </a:solidFill>
                <a:effectLst/>
                <a:latin typeface="Segoe UI Light" pitchFamily="34" charset="0"/>
                <a:ea typeface="+mn-ea"/>
                <a:cs typeface="+mn-cs"/>
              </a:rPr>
              <a:t>Recoverability</a:t>
            </a:r>
            <a:r>
              <a:rPr lang="en-US" sz="882" b="0" i="0" kern="1200" dirty="0">
                <a:solidFill>
                  <a:schemeClr val="tx1"/>
                </a:solidFill>
                <a:effectLst/>
                <a:latin typeface="Segoe UI Light" pitchFamily="34" charset="0"/>
                <a:ea typeface="+mn-ea"/>
                <a:cs typeface="+mn-cs"/>
              </a:rPr>
              <a:t>. You should configure the circuit breaker to match the likely recovery pattern of the operation it's protecting. For example, if the circuit breaker remains in the </a:t>
            </a:r>
            <a:r>
              <a:rPr lang="en-US" sz="882" b="1" i="0" kern="1200" dirty="0">
                <a:solidFill>
                  <a:schemeClr val="tx1"/>
                </a:solidFill>
                <a:effectLst/>
                <a:latin typeface="Segoe UI Light" pitchFamily="34" charset="0"/>
                <a:ea typeface="+mn-ea"/>
                <a:cs typeface="+mn-cs"/>
              </a:rPr>
              <a:t>Open</a:t>
            </a:r>
            <a:r>
              <a:rPr lang="en-US" sz="882" b="0" i="0" kern="1200" dirty="0">
                <a:solidFill>
                  <a:schemeClr val="tx1"/>
                </a:solidFill>
                <a:effectLst/>
                <a:latin typeface="Segoe UI Light" pitchFamily="34" charset="0"/>
                <a:ea typeface="+mn-ea"/>
                <a:cs typeface="+mn-cs"/>
              </a:rPr>
              <a:t> state for a long period, it could raise exceptions even if the reason for the failure has been resolved. Similarly, a circuit breaker could fluctuate and reduce the response times of applications if it switches from the </a:t>
            </a:r>
            <a:r>
              <a:rPr lang="en-US" sz="882" b="1" i="0" kern="1200" dirty="0">
                <a:solidFill>
                  <a:schemeClr val="tx1"/>
                </a:solidFill>
                <a:effectLst/>
                <a:latin typeface="Segoe UI Light" pitchFamily="34" charset="0"/>
                <a:ea typeface="+mn-ea"/>
                <a:cs typeface="+mn-cs"/>
              </a:rPr>
              <a:t>Open</a:t>
            </a:r>
            <a:r>
              <a:rPr lang="en-US" sz="882" b="0" i="0" kern="1200" dirty="0">
                <a:solidFill>
                  <a:schemeClr val="tx1"/>
                </a:solidFill>
                <a:effectLst/>
                <a:latin typeface="Segoe UI Light" pitchFamily="34" charset="0"/>
                <a:ea typeface="+mn-ea"/>
                <a:cs typeface="+mn-cs"/>
              </a:rPr>
              <a:t> state to the </a:t>
            </a:r>
            <a:r>
              <a:rPr lang="en-US" sz="882" b="1" i="0" kern="1200" dirty="0">
                <a:solidFill>
                  <a:schemeClr val="tx1"/>
                </a:solidFill>
                <a:effectLst/>
                <a:latin typeface="Segoe UI Light" pitchFamily="34" charset="0"/>
                <a:ea typeface="+mn-ea"/>
                <a:cs typeface="+mn-cs"/>
              </a:rPr>
              <a:t>Half-Open</a:t>
            </a:r>
            <a:r>
              <a:rPr lang="en-US" sz="882" b="0" i="0" kern="1200" dirty="0">
                <a:solidFill>
                  <a:schemeClr val="tx1"/>
                </a:solidFill>
                <a:effectLst/>
                <a:latin typeface="Segoe UI Light" pitchFamily="34" charset="0"/>
                <a:ea typeface="+mn-ea"/>
                <a:cs typeface="+mn-cs"/>
              </a:rPr>
              <a:t> state too quickly.</a:t>
            </a:r>
          </a:p>
          <a:p>
            <a:r>
              <a:rPr lang="en-US" sz="882" b="1" i="0" kern="1200" dirty="0">
                <a:solidFill>
                  <a:schemeClr val="tx1"/>
                </a:solidFill>
                <a:effectLst/>
                <a:latin typeface="Segoe UI Light" pitchFamily="34" charset="0"/>
                <a:ea typeface="+mn-ea"/>
                <a:cs typeface="+mn-cs"/>
              </a:rPr>
              <a:t>Testing Failed Operations</a:t>
            </a:r>
            <a:r>
              <a:rPr lang="en-US" sz="882" b="0" i="0" kern="1200" dirty="0">
                <a:solidFill>
                  <a:schemeClr val="tx1"/>
                </a:solidFill>
                <a:effectLst/>
                <a:latin typeface="Segoe UI Light" pitchFamily="34" charset="0"/>
                <a:ea typeface="+mn-ea"/>
                <a:cs typeface="+mn-cs"/>
              </a:rPr>
              <a:t>. In the </a:t>
            </a:r>
            <a:r>
              <a:rPr lang="en-US" sz="882" b="1" i="0" kern="1200" dirty="0">
                <a:solidFill>
                  <a:schemeClr val="tx1"/>
                </a:solidFill>
                <a:effectLst/>
                <a:latin typeface="Segoe UI Light" pitchFamily="34" charset="0"/>
                <a:ea typeface="+mn-ea"/>
                <a:cs typeface="+mn-cs"/>
              </a:rPr>
              <a:t>Open</a:t>
            </a:r>
            <a:r>
              <a:rPr lang="en-US" sz="882" b="0" i="0" kern="1200" dirty="0">
                <a:solidFill>
                  <a:schemeClr val="tx1"/>
                </a:solidFill>
                <a:effectLst/>
                <a:latin typeface="Segoe UI Light" pitchFamily="34" charset="0"/>
                <a:ea typeface="+mn-ea"/>
                <a:cs typeface="+mn-cs"/>
              </a:rPr>
              <a:t> state, rather than using a timer to determine when to switch to the </a:t>
            </a:r>
            <a:r>
              <a:rPr lang="en-US" sz="882" b="1" i="0" kern="1200" dirty="0">
                <a:solidFill>
                  <a:schemeClr val="tx1"/>
                </a:solidFill>
                <a:effectLst/>
                <a:latin typeface="Segoe UI Light" pitchFamily="34" charset="0"/>
                <a:ea typeface="+mn-ea"/>
                <a:cs typeface="+mn-cs"/>
              </a:rPr>
              <a:t>Half-Open</a:t>
            </a:r>
            <a:r>
              <a:rPr lang="en-US" sz="882" b="0" i="0" kern="1200" dirty="0">
                <a:solidFill>
                  <a:schemeClr val="tx1"/>
                </a:solidFill>
                <a:effectLst/>
                <a:latin typeface="Segoe UI Light" pitchFamily="34" charset="0"/>
                <a:ea typeface="+mn-ea"/>
                <a:cs typeface="+mn-cs"/>
              </a:rPr>
              <a:t> state, a circuit breaker can instead periodically ping the remote service or resource to determine whether it's become available again. This ping could take the form of an attempt to invoke an operation that had previously failed, or it could use a special operation provided by the remote service specifically for testing the health of the service, as described by the </a:t>
            </a:r>
            <a:r>
              <a:rPr lang="en-US" sz="882" b="0" i="0" u="sng" kern="1200" dirty="0">
                <a:solidFill>
                  <a:schemeClr val="tx1"/>
                </a:solidFill>
                <a:effectLst/>
                <a:latin typeface="Segoe UI Light" pitchFamily="34" charset="0"/>
                <a:ea typeface="+mn-ea"/>
                <a:cs typeface="+mn-cs"/>
                <a:hlinkClick r:id="rId3"/>
              </a:rPr>
              <a:t>Health Endpoint Monitoring pattern</a:t>
            </a:r>
            <a:r>
              <a:rPr lang="en-US" sz="882" b="0" i="0" kern="1200" dirty="0">
                <a:solidFill>
                  <a:schemeClr val="tx1"/>
                </a:solidFill>
                <a:effectLst/>
                <a:latin typeface="Segoe UI Light" pitchFamily="34" charset="0"/>
                <a:ea typeface="+mn-ea"/>
                <a:cs typeface="+mn-cs"/>
              </a:rPr>
              <a:t>.</a:t>
            </a:r>
          </a:p>
          <a:p>
            <a:r>
              <a:rPr lang="en-US" sz="882" b="1" i="0" kern="1200" dirty="0">
                <a:solidFill>
                  <a:schemeClr val="tx1"/>
                </a:solidFill>
                <a:effectLst/>
                <a:latin typeface="Segoe UI Light" pitchFamily="34" charset="0"/>
                <a:ea typeface="+mn-ea"/>
                <a:cs typeface="+mn-cs"/>
              </a:rPr>
              <a:t>Manual Override</a:t>
            </a:r>
            <a:r>
              <a:rPr lang="en-US" sz="882" b="0" i="0" kern="1200" dirty="0">
                <a:solidFill>
                  <a:schemeClr val="tx1"/>
                </a:solidFill>
                <a:effectLst/>
                <a:latin typeface="Segoe UI Light" pitchFamily="34" charset="0"/>
                <a:ea typeface="+mn-ea"/>
                <a:cs typeface="+mn-cs"/>
              </a:rPr>
              <a:t>. In a system where the recovery time for a failing operation is extremely variable, it's beneficial to provide a manual reset option that enables an administrator to close a circuit breaker (and reset the failure counter). Similarly, an administrator could force a circuit breaker into the </a:t>
            </a:r>
            <a:r>
              <a:rPr lang="en-US" sz="882" b="1" i="0" kern="1200" dirty="0">
                <a:solidFill>
                  <a:schemeClr val="tx1"/>
                </a:solidFill>
                <a:effectLst/>
                <a:latin typeface="Segoe UI Light" pitchFamily="34" charset="0"/>
                <a:ea typeface="+mn-ea"/>
                <a:cs typeface="+mn-cs"/>
              </a:rPr>
              <a:t>Open</a:t>
            </a:r>
            <a:r>
              <a:rPr lang="en-US" sz="882" b="0" i="0" kern="1200" dirty="0">
                <a:solidFill>
                  <a:schemeClr val="tx1"/>
                </a:solidFill>
                <a:effectLst/>
                <a:latin typeface="Segoe UI Light" pitchFamily="34" charset="0"/>
                <a:ea typeface="+mn-ea"/>
                <a:cs typeface="+mn-cs"/>
              </a:rPr>
              <a:t> state (and restart the timeout timer) if the operation protected by the circuit breaker is temporarily unavailable.</a:t>
            </a:r>
          </a:p>
          <a:p>
            <a:r>
              <a:rPr lang="en-US" sz="882" b="1" i="0" kern="1200" dirty="0">
                <a:solidFill>
                  <a:schemeClr val="tx1"/>
                </a:solidFill>
                <a:effectLst/>
                <a:latin typeface="Segoe UI Light" pitchFamily="34" charset="0"/>
                <a:ea typeface="+mn-ea"/>
                <a:cs typeface="+mn-cs"/>
              </a:rPr>
              <a:t>Concurrency</a:t>
            </a:r>
            <a:r>
              <a:rPr lang="en-US" sz="882" b="0" i="0" kern="1200" dirty="0">
                <a:solidFill>
                  <a:schemeClr val="tx1"/>
                </a:solidFill>
                <a:effectLst/>
                <a:latin typeface="Segoe UI Light" pitchFamily="34" charset="0"/>
                <a:ea typeface="+mn-ea"/>
                <a:cs typeface="+mn-cs"/>
              </a:rPr>
              <a:t>. The same circuit breaker could be accessed by a large number of concurrent instances of an application. The implementation shouldn't block concurrent requests or add excessive overhead to each call to an operation.</a:t>
            </a:r>
          </a:p>
          <a:p>
            <a:r>
              <a:rPr lang="en-US" sz="882" b="1" i="0" kern="1200" dirty="0">
                <a:solidFill>
                  <a:schemeClr val="tx1"/>
                </a:solidFill>
                <a:effectLst/>
                <a:latin typeface="Segoe UI Light" pitchFamily="34" charset="0"/>
                <a:ea typeface="+mn-ea"/>
                <a:cs typeface="+mn-cs"/>
              </a:rPr>
              <a:t>Resource Differentiation</a:t>
            </a:r>
            <a:r>
              <a:rPr lang="en-US" sz="882" b="0" i="0" kern="1200" dirty="0">
                <a:solidFill>
                  <a:schemeClr val="tx1"/>
                </a:solidFill>
                <a:effectLst/>
                <a:latin typeface="Segoe UI Light" pitchFamily="34" charset="0"/>
                <a:ea typeface="+mn-ea"/>
                <a:cs typeface="+mn-cs"/>
              </a:rPr>
              <a:t>. Be careful when using a single circuit breaker for one type of resource if there might be multiple underlying independent providers. For example, in a data store that contains multiple shards, one shard might be fully accessible while another is experiencing a temporary issue. If the error responses in these scenarios are merged, an application might try to access some shards even when failure is highly likely, while access to other shards might be blocked even though it's likely to succeed.</a:t>
            </a:r>
          </a:p>
          <a:p>
            <a:r>
              <a:rPr lang="en-US" sz="882" b="1" i="0" kern="1200" dirty="0">
                <a:solidFill>
                  <a:schemeClr val="tx1"/>
                </a:solidFill>
                <a:effectLst/>
                <a:latin typeface="Segoe UI Light" pitchFamily="34" charset="0"/>
                <a:ea typeface="+mn-ea"/>
                <a:cs typeface="+mn-cs"/>
              </a:rPr>
              <a:t>Accelerated Circuit Breaking</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2:18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932698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majority of application runtime environments include configuration information that's held in files deployed with the application. In some cases, it's possible to edit these files to change the application behavior after it's been deployed. However, changes to the configuration require the application be redeployed, often resulting in unacceptable downtime and other administrative overhead.</a:t>
            </a:r>
          </a:p>
          <a:p>
            <a:r>
              <a:rPr lang="en-US" sz="882" b="0" i="0" kern="1200" dirty="0">
                <a:solidFill>
                  <a:schemeClr val="tx1"/>
                </a:solidFill>
                <a:effectLst/>
                <a:latin typeface="Segoe UI Light" pitchFamily="34" charset="0"/>
                <a:ea typeface="+mn-ea"/>
                <a:cs typeface="+mn-cs"/>
              </a:rPr>
              <a:t>Local configuration files also limit the configuration to a single application, but sometimes it would be useful to share configuration settings across multiple applications. Examples include database connection strings, UI theme information, or the URLs of queues and storage used by a related set of applications.</a:t>
            </a:r>
          </a:p>
          <a:p>
            <a:r>
              <a:rPr lang="en-US" sz="882" b="0" i="0" kern="1200" dirty="0">
                <a:solidFill>
                  <a:schemeClr val="tx1"/>
                </a:solidFill>
                <a:effectLst/>
                <a:latin typeface="Segoe UI Light" pitchFamily="34" charset="0"/>
                <a:ea typeface="+mn-ea"/>
                <a:cs typeface="+mn-cs"/>
              </a:rPr>
              <a:t>It's challenging to manage changes to local configurations across multiple running instances of the application, especially in a cloud-hosted scenario. It can result in instances using different configuration settings while the update is being deployed.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2:25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241349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11/11/2019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228448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contributors to this document have been directly involved in the development and deployment of hundreds of apps, and indirectly witnessed the development, operation, and scaling of hundreds of thousands of apps via our work on the </a:t>
            </a:r>
            <a:r>
              <a:rPr lang="en-US" sz="882" b="0" i="0" u="none" strike="noStrike" kern="1200" dirty="0">
                <a:solidFill>
                  <a:schemeClr val="tx1"/>
                </a:solidFill>
                <a:effectLst/>
                <a:latin typeface="Segoe UI Light" pitchFamily="34" charset="0"/>
                <a:ea typeface="+mn-ea"/>
                <a:cs typeface="+mn-cs"/>
                <a:hlinkClick r:id="rId3"/>
              </a:rPr>
              <a:t>Heroku</a:t>
            </a:r>
            <a:r>
              <a:rPr lang="en-US" sz="882" b="0" i="0" kern="1200" dirty="0">
                <a:solidFill>
                  <a:schemeClr val="tx1"/>
                </a:solidFill>
                <a:effectLst/>
                <a:latin typeface="Segoe UI Light" pitchFamily="34" charset="0"/>
                <a:ea typeface="+mn-ea"/>
                <a:cs typeface="+mn-cs"/>
              </a:rPr>
              <a:t> platform.</a:t>
            </a:r>
          </a:p>
          <a:p>
            <a:r>
              <a:rPr lang="en-US" sz="882" b="0" i="0" kern="1200" dirty="0">
                <a:solidFill>
                  <a:schemeClr val="tx1"/>
                </a:solidFill>
                <a:effectLst/>
                <a:latin typeface="Segoe UI Light" pitchFamily="34" charset="0"/>
                <a:ea typeface="+mn-ea"/>
                <a:cs typeface="+mn-cs"/>
              </a:rPr>
              <a:t>This document synthesizes all of our experience and observations on a wide variety of software-as-a-service apps in the wild. It is a triangulation on ideal practices for app development, paying particular attention to the dynamics of the organic growth of an app over time, the dynamics of collaboration between developers working on the app’s codebase, and </a:t>
            </a:r>
            <a:r>
              <a:rPr lang="en-US" sz="882" b="0" i="0" u="none" strike="noStrike" kern="1200" dirty="0">
                <a:solidFill>
                  <a:schemeClr val="tx1"/>
                </a:solidFill>
                <a:effectLst/>
                <a:latin typeface="Segoe UI Light" pitchFamily="34" charset="0"/>
                <a:ea typeface="+mn-ea"/>
                <a:cs typeface="+mn-cs"/>
                <a:hlinkClick r:id="rId4"/>
              </a:rPr>
              <a:t>avoiding the cost of software erosion</a:t>
            </a:r>
            <a:r>
              <a:rPr lang="en-US" sz="882" b="0" i="0" kern="1200" dirty="0">
                <a:solidFill>
                  <a:schemeClr val="tx1"/>
                </a:solidFill>
                <a:effectLst/>
                <a:latin typeface="Segoe UI Light" pitchFamily="34" charset="0"/>
                <a:ea typeface="+mn-ea"/>
                <a:cs typeface="+mn-cs"/>
              </a:rPr>
              <a:t>.</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Adam Wiggins</a:t>
            </a:r>
            <a:r>
              <a:rPr lang="hu-HU" sz="882" b="1" i="0" kern="1200" dirty="0">
                <a:solidFill>
                  <a:schemeClr val="tx1"/>
                </a:solidFill>
                <a:effectLst/>
                <a:latin typeface="Segoe UI Light" pitchFamily="34" charset="0"/>
                <a:ea typeface="+mn-ea"/>
                <a:cs typeface="+mn-cs"/>
              </a:rPr>
              <a:t> hacker, entrepreneur, heroku founder</a:t>
            </a:r>
            <a:endParaRPr lang="en-US" sz="882" b="1"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3216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10:10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216818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u="none" strike="noStrike" kern="1200" dirty="0">
                <a:solidFill>
                  <a:schemeClr val="tx1"/>
                </a:solidFill>
                <a:effectLst/>
                <a:latin typeface="Segoe UI Light" pitchFamily="34" charset="0"/>
                <a:ea typeface="+mn-ea"/>
                <a:cs typeface="+mn-cs"/>
                <a:hlinkClick r:id="rId3"/>
              </a:rPr>
              <a:t>I. Codebase</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One codebase tracked in revision control, many deploys</a:t>
            </a:r>
          </a:p>
          <a:p>
            <a:r>
              <a:rPr lang="en-US" sz="882" b="1" i="0" u="none" strike="noStrike" kern="1200" dirty="0">
                <a:solidFill>
                  <a:schemeClr val="tx1"/>
                </a:solidFill>
                <a:effectLst/>
                <a:latin typeface="Segoe UI Light" pitchFamily="34" charset="0"/>
                <a:ea typeface="+mn-ea"/>
                <a:cs typeface="+mn-cs"/>
                <a:hlinkClick r:id="rId4"/>
              </a:rPr>
              <a:t>II. Dependencies</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Explicitly declare and isolate dependencies</a:t>
            </a:r>
          </a:p>
          <a:p>
            <a:r>
              <a:rPr lang="en-US" sz="882" b="1" i="0" u="none" strike="noStrike" kern="1200" dirty="0">
                <a:solidFill>
                  <a:schemeClr val="tx1"/>
                </a:solidFill>
                <a:effectLst/>
                <a:latin typeface="Segoe UI Light" pitchFamily="34" charset="0"/>
                <a:ea typeface="+mn-ea"/>
                <a:cs typeface="+mn-cs"/>
                <a:hlinkClick r:id="rId5"/>
              </a:rPr>
              <a:t>III. Config</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Store config in the environment</a:t>
            </a:r>
          </a:p>
          <a:p>
            <a:r>
              <a:rPr lang="en-US" sz="882" b="1" i="0" u="none" strike="noStrike" kern="1200" dirty="0">
                <a:solidFill>
                  <a:schemeClr val="tx1"/>
                </a:solidFill>
                <a:effectLst/>
                <a:latin typeface="Segoe UI Light" pitchFamily="34" charset="0"/>
                <a:ea typeface="+mn-ea"/>
                <a:cs typeface="+mn-cs"/>
                <a:hlinkClick r:id="rId6"/>
              </a:rPr>
              <a:t>IV. Backing services</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Treat backing services as attached resources</a:t>
            </a:r>
          </a:p>
          <a:p>
            <a:r>
              <a:rPr lang="en-US" sz="882" b="1" i="0" u="none" strike="noStrike" kern="1200" dirty="0">
                <a:solidFill>
                  <a:schemeClr val="tx1"/>
                </a:solidFill>
                <a:effectLst/>
                <a:latin typeface="Segoe UI Light" pitchFamily="34" charset="0"/>
                <a:ea typeface="+mn-ea"/>
                <a:cs typeface="+mn-cs"/>
                <a:hlinkClick r:id="rId7"/>
              </a:rPr>
              <a:t>V. Build, release, run</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Strictly separate build and run stages</a:t>
            </a:r>
          </a:p>
          <a:p>
            <a:r>
              <a:rPr lang="en-US" sz="882" b="1" i="0" u="none" strike="noStrike" kern="1200" dirty="0">
                <a:solidFill>
                  <a:schemeClr val="tx1"/>
                </a:solidFill>
                <a:effectLst/>
                <a:latin typeface="Segoe UI Light" pitchFamily="34" charset="0"/>
                <a:ea typeface="+mn-ea"/>
                <a:cs typeface="+mn-cs"/>
                <a:hlinkClick r:id="rId8"/>
              </a:rPr>
              <a:t>VI. Processes</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Execute the app as one or more stateless processes</a:t>
            </a:r>
          </a:p>
          <a:p>
            <a:r>
              <a:rPr lang="en-US" sz="882" b="1" i="0" u="none" strike="noStrike" kern="1200" dirty="0">
                <a:solidFill>
                  <a:schemeClr val="tx1"/>
                </a:solidFill>
                <a:effectLst/>
                <a:latin typeface="Segoe UI Light" pitchFamily="34" charset="0"/>
                <a:ea typeface="+mn-ea"/>
                <a:cs typeface="+mn-cs"/>
                <a:hlinkClick r:id="rId9"/>
              </a:rPr>
              <a:t>VII. Port binding</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Export services via port binding</a:t>
            </a:r>
          </a:p>
          <a:p>
            <a:r>
              <a:rPr lang="en-US" sz="882" b="1" i="0" u="none" strike="noStrike" kern="1200" dirty="0">
                <a:solidFill>
                  <a:schemeClr val="tx1"/>
                </a:solidFill>
                <a:effectLst/>
                <a:latin typeface="Segoe UI Light" pitchFamily="34" charset="0"/>
                <a:ea typeface="+mn-ea"/>
                <a:cs typeface="+mn-cs"/>
                <a:hlinkClick r:id="rId10"/>
              </a:rPr>
              <a:t>VIII. Concurrency</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Scale out via the process model</a:t>
            </a:r>
          </a:p>
          <a:p>
            <a:r>
              <a:rPr lang="en-US" sz="882" b="1" i="0" u="none" strike="noStrike" kern="1200" dirty="0">
                <a:solidFill>
                  <a:schemeClr val="tx1"/>
                </a:solidFill>
                <a:effectLst/>
                <a:latin typeface="Segoe UI Light" pitchFamily="34" charset="0"/>
                <a:ea typeface="+mn-ea"/>
                <a:cs typeface="+mn-cs"/>
                <a:hlinkClick r:id="rId11"/>
              </a:rPr>
              <a:t>IX. Disposability</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Maximize robustness with fast startup and graceful shutdown</a:t>
            </a:r>
          </a:p>
          <a:p>
            <a:r>
              <a:rPr lang="en-US" sz="882" b="1" i="0" u="none" strike="noStrike" kern="1200" dirty="0">
                <a:solidFill>
                  <a:schemeClr val="tx1"/>
                </a:solidFill>
                <a:effectLst/>
                <a:latin typeface="Segoe UI Light" pitchFamily="34" charset="0"/>
                <a:ea typeface="+mn-ea"/>
                <a:cs typeface="+mn-cs"/>
                <a:hlinkClick r:id="rId12"/>
              </a:rPr>
              <a:t>X. Dev/prod parity</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Keep development, staging, and production as similar as possible</a:t>
            </a:r>
          </a:p>
          <a:p>
            <a:r>
              <a:rPr lang="en-US" sz="882" b="1" i="0" u="none" strike="noStrike" kern="1200" dirty="0">
                <a:solidFill>
                  <a:schemeClr val="tx1"/>
                </a:solidFill>
                <a:effectLst/>
                <a:latin typeface="Segoe UI Light" pitchFamily="34" charset="0"/>
                <a:ea typeface="+mn-ea"/>
                <a:cs typeface="+mn-cs"/>
                <a:hlinkClick r:id="rId13"/>
              </a:rPr>
              <a:t>XI. Logs</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Treat logs as event streams</a:t>
            </a:r>
          </a:p>
          <a:p>
            <a:r>
              <a:rPr lang="en-US" sz="882" b="1" i="0" u="none" strike="noStrike" kern="1200" dirty="0">
                <a:solidFill>
                  <a:schemeClr val="tx1"/>
                </a:solidFill>
                <a:effectLst/>
                <a:latin typeface="Segoe UI Light" pitchFamily="34" charset="0"/>
                <a:ea typeface="+mn-ea"/>
                <a:cs typeface="+mn-cs"/>
                <a:hlinkClick r:id="rId14"/>
              </a:rPr>
              <a:t>XII. Admin processes</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Run admin/management tasks as one-off processes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44571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Code should not be shared between applications — you can’t add dependencies of deployable services (think Spring Boot or Play applications) on each other. So, if there is common code you want to use across applications, create a repo for that code as a library, publish it to Maven, and integrate using </a:t>
            </a:r>
            <a:r>
              <a:rPr lang="en-US" sz="882" b="0" i="0" u="none" strike="noStrike" kern="1200" dirty="0">
                <a:solidFill>
                  <a:schemeClr val="tx1"/>
                </a:solidFill>
                <a:effectLst/>
                <a:latin typeface="Segoe UI Light" pitchFamily="34" charset="0"/>
                <a:ea typeface="+mn-ea"/>
                <a:cs typeface="+mn-cs"/>
                <a:hlinkClick r:id="rId3"/>
              </a:rPr>
              <a:t>Maven</a:t>
            </a:r>
            <a:r>
              <a:rPr lang="en-US" sz="882" b="0" i="0" kern="1200" dirty="0">
                <a:solidFill>
                  <a:schemeClr val="tx1"/>
                </a:solidFill>
                <a:effectLst/>
                <a:latin typeface="Segoe UI Light" pitchFamily="34" charset="0"/>
                <a:ea typeface="+mn-ea"/>
                <a:cs typeface="+mn-cs"/>
              </a:rPr>
              <a:t>, </a:t>
            </a:r>
            <a:r>
              <a:rPr lang="en-US" sz="882" b="0" i="0" u="none" strike="noStrike" kern="1200" dirty="0" err="1">
                <a:solidFill>
                  <a:schemeClr val="tx1"/>
                </a:solidFill>
                <a:effectLst/>
                <a:latin typeface="Segoe UI Light" pitchFamily="34" charset="0"/>
                <a:ea typeface="+mn-ea"/>
                <a:cs typeface="+mn-cs"/>
                <a:hlinkClick r:id="rId4"/>
              </a:rPr>
              <a:t>sbt</a:t>
            </a:r>
            <a:r>
              <a:rPr lang="en-US" sz="882" b="0" i="0" kern="1200" dirty="0">
                <a:solidFill>
                  <a:schemeClr val="tx1"/>
                </a:solidFill>
                <a:effectLst/>
                <a:latin typeface="Segoe UI Light" pitchFamily="34" charset="0"/>
                <a:ea typeface="+mn-ea"/>
                <a:cs typeface="+mn-cs"/>
              </a:rPr>
              <a:t>, </a:t>
            </a:r>
            <a:r>
              <a:rPr lang="en-US" sz="882" b="0" i="0" u="none" strike="noStrike" kern="1200" dirty="0">
                <a:solidFill>
                  <a:schemeClr val="tx1"/>
                </a:solidFill>
                <a:effectLst/>
                <a:latin typeface="Segoe UI Light" pitchFamily="34" charset="0"/>
                <a:ea typeface="+mn-ea"/>
                <a:cs typeface="+mn-cs"/>
                <a:hlinkClick r:id="rId5"/>
              </a:rPr>
              <a:t>Gradle</a:t>
            </a:r>
            <a:r>
              <a:rPr lang="en-US" sz="882" b="0" i="0" kern="1200" dirty="0">
                <a:solidFill>
                  <a:schemeClr val="tx1"/>
                </a:solidFill>
                <a:effectLst/>
                <a:latin typeface="Segoe UI Light" pitchFamily="34" charset="0"/>
                <a:ea typeface="+mn-ea"/>
                <a:cs typeface="+mn-cs"/>
              </a:rPr>
              <a:t> or any other tool you prefer.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10:16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0140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order to solve for this challenge, we generally suggest coding to Interfaces where you create a Façade which can be used by an application to integrate with backing services. </a:t>
            </a:r>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Depending upon the configurations (e.g., in Spring Boot .</a:t>
            </a:r>
            <a:r>
              <a:rPr lang="en-US" sz="882" b="0" i="0" kern="1200" dirty="0" err="1">
                <a:solidFill>
                  <a:schemeClr val="tx1"/>
                </a:solidFill>
                <a:effectLst/>
                <a:latin typeface="Segoe UI Light" pitchFamily="34" charset="0"/>
                <a:ea typeface="+mn-ea"/>
                <a:cs typeface="+mn-cs"/>
              </a:rPr>
              <a:t>yml</a:t>
            </a:r>
            <a:r>
              <a:rPr lang="en-US" sz="882" b="0" i="0" kern="1200" dirty="0">
                <a:solidFill>
                  <a:schemeClr val="tx1"/>
                </a:solidFill>
                <a:effectLst/>
                <a:latin typeface="Segoe UI Light" pitchFamily="34" charset="0"/>
                <a:ea typeface="+mn-ea"/>
                <a:cs typeface="+mn-cs"/>
              </a:rPr>
              <a:t> file) we can inject the appropriate backing service at runtime. A Plugin based architecture also provides a way to add support for different types of services using a Façade to an application.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64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Database connection properties</a:t>
            </a:r>
          </a:p>
          <a:p>
            <a:r>
              <a:rPr lang="en-US" sz="882" b="0" i="0" kern="1200" dirty="0">
                <a:solidFill>
                  <a:schemeClr val="tx1"/>
                </a:solidFill>
                <a:effectLst/>
                <a:latin typeface="Segoe UI Light" pitchFamily="34" charset="0"/>
                <a:ea typeface="+mn-ea"/>
                <a:cs typeface="+mn-cs"/>
              </a:rPr>
              <a:t>· Backing services credentials and connection information</a:t>
            </a:r>
          </a:p>
          <a:p>
            <a:r>
              <a:rPr lang="en-US" sz="882" b="0" i="0" kern="1200" dirty="0">
                <a:solidFill>
                  <a:schemeClr val="tx1"/>
                </a:solidFill>
                <a:effectLst/>
                <a:latin typeface="Segoe UI Light" pitchFamily="34" charset="0"/>
                <a:ea typeface="+mn-ea"/>
                <a:cs typeface="+mn-cs"/>
              </a:rPr>
              <a:t>· Application environment specific information such as Host IP, Port, etc.</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should be a strict separation between config and code. Code should remain the same irrespective of where the application is being deployed, but configurations can vary.</a:t>
            </a:r>
            <a:endParaRPr lang="hu-HU" sz="882" b="0" i="0" kern="1200" dirty="0">
              <a:solidFill>
                <a:schemeClr val="tx1"/>
              </a:solidFill>
              <a:effectLst/>
              <a:latin typeface="Segoe UI Light" pitchFamily="34" charset="0"/>
              <a:ea typeface="+mn-ea"/>
              <a:cs typeface="+mn-cs"/>
            </a:endParaRPr>
          </a:p>
          <a:p>
            <a:endParaRPr lang="hu-HU"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 the rule of thumb is, Properties, which </a:t>
            </a:r>
            <a:r>
              <a:rPr lang="en-US" sz="882" b="1" i="0" kern="1200" dirty="0">
                <a:solidFill>
                  <a:schemeClr val="tx1"/>
                </a:solidFill>
                <a:effectLst/>
                <a:latin typeface="Segoe UI Light" pitchFamily="34" charset="0"/>
                <a:ea typeface="+mn-ea"/>
                <a:cs typeface="+mn-cs"/>
              </a:rPr>
              <a:t>vary</a:t>
            </a:r>
            <a:r>
              <a:rPr lang="en-US" sz="882" b="0" i="0" kern="1200" dirty="0">
                <a:solidFill>
                  <a:schemeClr val="tx1"/>
                </a:solidFill>
                <a:effectLst/>
                <a:latin typeface="Segoe UI Light" pitchFamily="34" charset="0"/>
                <a:ea typeface="+mn-ea"/>
                <a:cs typeface="+mn-cs"/>
              </a:rPr>
              <a:t> depending upon the environment or client, should go into config files as in the examples above. REST endpoints/API (URI) and other components that </a:t>
            </a:r>
            <a:r>
              <a:rPr lang="en-US" sz="882" b="1" i="0" kern="1200" dirty="0">
                <a:solidFill>
                  <a:schemeClr val="tx1"/>
                </a:solidFill>
                <a:effectLst/>
                <a:latin typeface="Segoe UI Light" pitchFamily="34" charset="0"/>
                <a:ea typeface="+mn-ea"/>
                <a:cs typeface="+mn-cs"/>
              </a:rPr>
              <a:t>don’t vary</a:t>
            </a:r>
            <a:r>
              <a:rPr lang="en-US" sz="882" b="0" i="0" kern="1200" dirty="0">
                <a:solidFill>
                  <a:schemeClr val="tx1"/>
                </a:solidFill>
                <a:effectLst/>
                <a:latin typeface="Segoe UI Light" pitchFamily="34" charset="0"/>
                <a:ea typeface="+mn-ea"/>
                <a:cs typeface="+mn-cs"/>
              </a:rPr>
              <a:t> can be safely put into the code.</a:t>
            </a:r>
          </a:p>
          <a:p>
            <a:r>
              <a:rPr lang="en-US" sz="882" b="0" i="0" kern="1200" dirty="0">
                <a:solidFill>
                  <a:schemeClr val="tx1"/>
                </a:solidFill>
                <a:effectLst/>
                <a:latin typeface="Segoe UI Light" pitchFamily="34" charset="0"/>
                <a:ea typeface="+mn-ea"/>
                <a:cs typeface="+mn-cs"/>
              </a:rPr>
              <a:t>In order to achieve the above, most frameworks support the use of System Environment variables inside configuration files. For instance, in the Spring Boot </a:t>
            </a:r>
            <a:r>
              <a:rPr lang="en-US" sz="882" b="0" i="0" kern="1200" dirty="0" err="1">
                <a:solidFill>
                  <a:schemeClr val="tx1"/>
                </a:solidFill>
                <a:effectLst/>
                <a:latin typeface="Segoe UI Light" pitchFamily="34" charset="0"/>
                <a:ea typeface="+mn-ea"/>
                <a:cs typeface="+mn-cs"/>
              </a:rPr>
              <a:t>yaml</a:t>
            </a:r>
            <a:r>
              <a:rPr lang="en-US" sz="882" b="0" i="0" kern="1200" dirty="0">
                <a:solidFill>
                  <a:schemeClr val="tx1"/>
                </a:solidFill>
                <a:effectLst/>
                <a:latin typeface="Segoe UI Light" pitchFamily="34" charset="0"/>
                <a:ea typeface="+mn-ea"/>
                <a:cs typeface="+mn-cs"/>
              </a:rPr>
              <a:t> file you can write:</a:t>
            </a:r>
          </a:p>
          <a:p>
            <a:r>
              <a:rPr lang="en-US" sz="882" b="0" i="0" kern="1200" dirty="0">
                <a:solidFill>
                  <a:schemeClr val="tx1"/>
                </a:solidFill>
                <a:effectLst/>
                <a:latin typeface="Segoe UI Light" pitchFamily="34" charset="0"/>
                <a:ea typeface="+mn-ea"/>
                <a:cs typeface="+mn-cs"/>
              </a:rPr>
              <a:t>Security.oauth2.client.clientSecret: ${CL_SERVICE_PASSWORD}</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11/11/2019 10:27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413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eroku/12factor"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PhaceBP/clouddps" TargetMode="Externa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2815" y="2044005"/>
            <a:ext cx="4745737" cy="2215991"/>
          </a:xfrm>
        </p:spPr>
        <p:txBody>
          <a:bodyPr/>
          <a:lstStyle/>
          <a:p>
            <a:r>
              <a:rPr lang="hu-HU" dirty="0"/>
              <a:t>Graphisoft Cloud dev patterns session 2019.11.11</a:t>
            </a:r>
            <a:br>
              <a:rPr lang="hu-HU" dirty="0"/>
            </a:br>
            <a:r>
              <a:rPr lang="hu-HU" dirty="0"/>
              <a:t>Attila Balogh-Biró</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6569-42E4-4DD7-B14D-B5C964939FF6}"/>
              </a:ext>
            </a:extLst>
          </p:cNvPr>
          <p:cNvSpPr>
            <a:spLocks noGrp="1"/>
          </p:cNvSpPr>
          <p:nvPr>
            <p:ph type="title"/>
          </p:nvPr>
        </p:nvSpPr>
        <p:spPr/>
        <p:txBody>
          <a:bodyPr/>
          <a:lstStyle/>
          <a:p>
            <a:r>
              <a:rPr lang="hu-HU" dirty="0"/>
              <a:t>Config</a:t>
            </a:r>
            <a:endParaRPr lang="en-US" dirty="0"/>
          </a:p>
        </p:txBody>
      </p:sp>
      <p:sp>
        <p:nvSpPr>
          <p:cNvPr id="3" name="Text Placeholder 2">
            <a:extLst>
              <a:ext uri="{FF2B5EF4-FFF2-40B4-BE49-F238E27FC236}">
                <a16:creationId xmlns:a16="http://schemas.microsoft.com/office/drawing/2014/main" id="{D2DA9F1E-D0E9-4F71-8B3F-FB4369BB957D}"/>
              </a:ext>
            </a:extLst>
          </p:cNvPr>
          <p:cNvSpPr>
            <a:spLocks noGrp="1"/>
          </p:cNvSpPr>
          <p:nvPr>
            <p:ph type="body" sz="quarter" idx="10"/>
          </p:nvPr>
        </p:nvSpPr>
        <p:spPr>
          <a:xfrm>
            <a:off x="586390" y="1434370"/>
            <a:ext cx="11018520" cy="5429179"/>
          </a:xfrm>
        </p:spPr>
        <p:txBody>
          <a:bodyPr/>
          <a:lstStyle/>
          <a:p>
            <a:pPr marL="457200" indent="-457200">
              <a:buFont typeface="Arial" panose="020B0604020202020204" pitchFamily="34" charset="0"/>
              <a:buChar char="•"/>
            </a:pPr>
            <a:r>
              <a:rPr lang="en-US" dirty="0"/>
              <a:t>Configurations are a central part of any application, specifically when there is a need to support multiple environments or clients</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The assumption is that all configuration are stored in .config, .</a:t>
            </a:r>
            <a:r>
              <a:rPr lang="en-US" dirty="0" err="1"/>
              <a:t>yml</a:t>
            </a:r>
            <a:r>
              <a:rPr lang="en-US" dirty="0"/>
              <a:t>, .json or .properties and not in the code</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There should be a strict separation between config and code</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Centralized config management good be an options as well</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0700694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2763-F8BE-4A21-BE41-0C249D4E5EF0}"/>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defTabSz="914400">
              <a:lnSpc>
                <a:spcPct val="90000"/>
              </a:lnSpc>
            </a:pPr>
            <a:r>
              <a:rPr lang="en-US" sz="4800" kern="1200">
                <a:solidFill>
                  <a:schemeClr val="tx1"/>
                </a:solidFill>
                <a:latin typeface="+mj-lt"/>
                <a:ea typeface="+mj-ea"/>
                <a:cs typeface="+mj-cs"/>
              </a:rPr>
              <a:t>Build, release, run</a:t>
            </a:r>
          </a:p>
        </p:txBody>
      </p:sp>
      <p:sp>
        <p:nvSpPr>
          <p:cNvPr id="3" name="Text Placeholder 2">
            <a:extLst>
              <a:ext uri="{FF2B5EF4-FFF2-40B4-BE49-F238E27FC236}">
                <a16:creationId xmlns:a16="http://schemas.microsoft.com/office/drawing/2014/main" id="{02183880-D3F5-4A5F-8E38-96D47DC45709}"/>
              </a:ext>
            </a:extLst>
          </p:cNvPr>
          <p:cNvSpPr>
            <a:spLocks noGrp="1"/>
          </p:cNvSpPr>
          <p:nvPr>
            <p:ph type="body" sz="quarter" idx="10"/>
          </p:nvPr>
        </p:nvSpPr>
        <p:spPr>
          <a:xfrm>
            <a:off x="838199" y="1335726"/>
            <a:ext cx="10515599" cy="420624"/>
          </a:xfrm>
        </p:spPr>
        <p:txBody>
          <a:bodyPr vert="horz" lIns="91440" tIns="45720" rIns="91440" bIns="45720" rtlCol="0">
            <a:normAutofit/>
          </a:bodyPr>
          <a:lstStyle/>
          <a:p>
            <a:pPr algn="ctr" defTabSz="914400">
              <a:lnSpc>
                <a:spcPct val="90000"/>
              </a:lnSpc>
              <a:spcBef>
                <a:spcPts val="1000"/>
              </a:spcBef>
            </a:pPr>
            <a:r>
              <a:rPr lang="en-US" sz="1900" kern="1200">
                <a:solidFill>
                  <a:schemeClr val="tx1"/>
                </a:solidFill>
                <a:latin typeface="+mn-lt"/>
                <a:ea typeface="+mn-ea"/>
                <a:cs typeface="+mn-cs"/>
              </a:rPr>
              <a:t>A twelve-factor application requires a strict separation between Build, Release and Run stages</a:t>
            </a:r>
          </a:p>
        </p:txBody>
      </p:sp>
      <p:pic>
        <p:nvPicPr>
          <p:cNvPr id="5" name="Picture 4">
            <a:extLst>
              <a:ext uri="{FF2B5EF4-FFF2-40B4-BE49-F238E27FC236}">
                <a16:creationId xmlns:a16="http://schemas.microsoft.com/office/drawing/2014/main" id="{4D0E98C2-29BE-4C7E-B1CC-2EF1A920E3AE}"/>
              </a:ext>
            </a:extLst>
          </p:cNvPr>
          <p:cNvPicPr>
            <a:picLocks noChangeAspect="1"/>
          </p:cNvPicPr>
          <p:nvPr/>
        </p:nvPicPr>
        <p:blipFill>
          <a:blip r:embed="rId3"/>
          <a:stretch>
            <a:fillRect/>
          </a:stretch>
        </p:blipFill>
        <p:spPr>
          <a:xfrm>
            <a:off x="838200" y="3216637"/>
            <a:ext cx="10515599" cy="1735074"/>
          </a:xfrm>
          <a:prstGeom prst="rect">
            <a:avLst/>
          </a:prstGeom>
        </p:spPr>
      </p:pic>
    </p:spTree>
    <p:extLst>
      <p:ext uri="{BB962C8B-B14F-4D97-AF65-F5344CB8AC3E}">
        <p14:creationId xmlns:p14="http://schemas.microsoft.com/office/powerpoint/2010/main" val="37636058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586B-747D-45E3-A3D6-C918882A1E0E}"/>
              </a:ext>
            </a:extLst>
          </p:cNvPr>
          <p:cNvSpPr>
            <a:spLocks noGrp="1"/>
          </p:cNvSpPr>
          <p:nvPr>
            <p:ph type="title"/>
          </p:nvPr>
        </p:nvSpPr>
        <p:spPr/>
        <p:txBody>
          <a:bodyPr/>
          <a:lstStyle/>
          <a:p>
            <a:r>
              <a:rPr lang="hu-HU" dirty="0"/>
              <a:t>Processes</a:t>
            </a:r>
            <a:endParaRPr lang="en-US" dirty="0"/>
          </a:p>
        </p:txBody>
      </p:sp>
      <p:sp>
        <p:nvSpPr>
          <p:cNvPr id="3" name="Text Placeholder 2">
            <a:extLst>
              <a:ext uri="{FF2B5EF4-FFF2-40B4-BE49-F238E27FC236}">
                <a16:creationId xmlns:a16="http://schemas.microsoft.com/office/drawing/2014/main" id="{1496FD4F-0779-41FB-AC44-D1C80CDF2B8D}"/>
              </a:ext>
            </a:extLst>
          </p:cNvPr>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US" dirty="0"/>
              <a:t>This factor is focused on executing the app as one or more stateless processes</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A Process is an application running on server</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Make the process stateless as much as possible, see load balanced environments, auto-scaling capabilities</a:t>
            </a:r>
            <a:endParaRPr lang="en-US" dirty="0"/>
          </a:p>
        </p:txBody>
      </p:sp>
    </p:spTree>
    <p:extLst>
      <p:ext uri="{BB962C8B-B14F-4D97-AF65-F5344CB8AC3E}">
        <p14:creationId xmlns:p14="http://schemas.microsoft.com/office/powerpoint/2010/main" val="9505196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586B-747D-45E3-A3D6-C918882A1E0E}"/>
              </a:ext>
            </a:extLst>
          </p:cNvPr>
          <p:cNvSpPr>
            <a:spLocks noGrp="1"/>
          </p:cNvSpPr>
          <p:nvPr>
            <p:ph type="title"/>
          </p:nvPr>
        </p:nvSpPr>
        <p:spPr/>
        <p:txBody>
          <a:bodyPr/>
          <a:lstStyle/>
          <a:p>
            <a:r>
              <a:rPr lang="hu-HU" dirty="0"/>
              <a:t>Processes general best practices</a:t>
            </a:r>
            <a:endParaRPr lang="en-US" dirty="0"/>
          </a:p>
        </p:txBody>
      </p:sp>
      <p:sp>
        <p:nvSpPr>
          <p:cNvPr id="3" name="Text Placeholder 2">
            <a:extLst>
              <a:ext uri="{FF2B5EF4-FFF2-40B4-BE49-F238E27FC236}">
                <a16:creationId xmlns:a16="http://schemas.microsoft.com/office/drawing/2014/main" id="{1496FD4F-0779-41FB-AC44-D1C80CDF2B8D}"/>
              </a:ext>
            </a:extLst>
          </p:cNvPr>
          <p:cNvSpPr>
            <a:spLocks noGrp="1"/>
          </p:cNvSpPr>
          <p:nvPr>
            <p:ph type="body" sz="quarter" idx="10"/>
          </p:nvPr>
        </p:nvSpPr>
        <p:spPr>
          <a:xfrm>
            <a:off x="586390" y="1434370"/>
            <a:ext cx="11018520" cy="2930033"/>
          </a:xfrm>
        </p:spPr>
        <p:txBody>
          <a:bodyPr/>
          <a:lstStyle/>
          <a:p>
            <a:pPr marL="457200" indent="-457200">
              <a:buFont typeface="Arial" panose="020B0604020202020204" pitchFamily="34" charset="0"/>
              <a:buChar char="•"/>
            </a:pPr>
            <a:r>
              <a:rPr lang="en-US" dirty="0"/>
              <a:t>Use a database to store state if needed for subsequent requests</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Avoid using sticky-session, and instead use scalable cache stores such as Memcached or Redis for storing session information</a:t>
            </a:r>
            <a:endParaRPr lang="hu-HU" dirty="0"/>
          </a:p>
          <a:p>
            <a:endParaRPr lang="hu-HU" dirty="0"/>
          </a:p>
          <a:p>
            <a:pPr marL="457200" indent="-457200">
              <a:buFont typeface="Arial" panose="020B0604020202020204" pitchFamily="34" charset="0"/>
              <a:buChar char="•"/>
            </a:pPr>
            <a:r>
              <a:rPr lang="en-US" dirty="0"/>
              <a:t>Package assets in executables (e.g. by using </a:t>
            </a:r>
            <a:r>
              <a:rPr lang="en-US" dirty="0" err="1"/>
              <a:t>webjars</a:t>
            </a:r>
            <a:r>
              <a:rPr lang="en-US" dirty="0"/>
              <a:t> at build time)</a:t>
            </a:r>
          </a:p>
        </p:txBody>
      </p:sp>
    </p:spTree>
    <p:extLst>
      <p:ext uri="{BB962C8B-B14F-4D97-AF65-F5344CB8AC3E}">
        <p14:creationId xmlns:p14="http://schemas.microsoft.com/office/powerpoint/2010/main" val="13685458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EC66-A111-44CF-BA27-112A4675EA3D}"/>
              </a:ext>
            </a:extLst>
          </p:cNvPr>
          <p:cNvSpPr>
            <a:spLocks noGrp="1"/>
          </p:cNvSpPr>
          <p:nvPr>
            <p:ph type="title"/>
          </p:nvPr>
        </p:nvSpPr>
        <p:spPr/>
        <p:txBody>
          <a:bodyPr/>
          <a:lstStyle/>
          <a:p>
            <a:r>
              <a:rPr lang="hu-HU" dirty="0"/>
              <a:t>Port Binding</a:t>
            </a:r>
            <a:endParaRPr lang="en-US" dirty="0"/>
          </a:p>
        </p:txBody>
      </p:sp>
      <p:sp>
        <p:nvSpPr>
          <p:cNvPr id="3" name="Text Placeholder 2">
            <a:extLst>
              <a:ext uri="{FF2B5EF4-FFF2-40B4-BE49-F238E27FC236}">
                <a16:creationId xmlns:a16="http://schemas.microsoft.com/office/drawing/2014/main" id="{296F06BD-A72B-4386-A122-EE5F1A9D17F1}"/>
              </a:ext>
            </a:extLst>
          </p:cNvPr>
          <p:cNvSpPr>
            <a:spLocks noGrp="1"/>
          </p:cNvSpPr>
          <p:nvPr>
            <p:ph type="body" sz="quarter" idx="10"/>
          </p:nvPr>
        </p:nvSpPr>
        <p:spPr>
          <a:xfrm>
            <a:off x="586390" y="1434370"/>
            <a:ext cx="11018520" cy="2930033"/>
          </a:xfrm>
        </p:spPr>
        <p:txBody>
          <a:bodyPr/>
          <a:lstStyle/>
          <a:p>
            <a:pPr marL="457200" indent="-457200">
              <a:buFont typeface="Arial" panose="020B0604020202020204" pitchFamily="34" charset="0"/>
              <a:buChar char="•"/>
            </a:pPr>
            <a:r>
              <a:rPr lang="en-US" dirty="0"/>
              <a:t>Twelve-Factor acts as a standalone service and is self contained</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T</a:t>
            </a:r>
            <a:r>
              <a:rPr lang="en-US" dirty="0"/>
              <a:t>he Port on which the application is connected to is also stored in Config</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This approach also helps in Backing Services communication</a:t>
            </a:r>
          </a:p>
        </p:txBody>
      </p:sp>
    </p:spTree>
    <p:extLst>
      <p:ext uri="{BB962C8B-B14F-4D97-AF65-F5344CB8AC3E}">
        <p14:creationId xmlns:p14="http://schemas.microsoft.com/office/powerpoint/2010/main" val="3377090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EC66-A111-44CF-BA27-112A4675EA3D}"/>
              </a:ext>
            </a:extLst>
          </p:cNvPr>
          <p:cNvSpPr>
            <a:spLocks noGrp="1"/>
          </p:cNvSpPr>
          <p:nvPr>
            <p:ph type="title"/>
          </p:nvPr>
        </p:nvSpPr>
        <p:spPr/>
        <p:txBody>
          <a:bodyPr/>
          <a:lstStyle/>
          <a:p>
            <a:r>
              <a:rPr lang="hu-HU" dirty="0"/>
              <a:t>Concurrency</a:t>
            </a:r>
            <a:endParaRPr lang="en-US" dirty="0"/>
          </a:p>
        </p:txBody>
      </p:sp>
      <p:sp>
        <p:nvSpPr>
          <p:cNvPr id="3" name="Text Placeholder 2">
            <a:extLst>
              <a:ext uri="{FF2B5EF4-FFF2-40B4-BE49-F238E27FC236}">
                <a16:creationId xmlns:a16="http://schemas.microsoft.com/office/drawing/2014/main" id="{296F06BD-A72B-4386-A122-EE5F1A9D17F1}"/>
              </a:ext>
            </a:extLst>
          </p:cNvPr>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US" dirty="0"/>
              <a:t>Don’t rely too much on threads in an application as vertical scaling can be limited for process running on server</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Adhere to Process guidelines to achieve Horizontal Scaling</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Don’t </a:t>
            </a:r>
            <a:r>
              <a:rPr lang="en-US" dirty="0" err="1"/>
              <a:t>daemonize</a:t>
            </a:r>
            <a:r>
              <a:rPr lang="en-US" dirty="0"/>
              <a:t> or write PID for app process as the platform process manages handle processes better</a:t>
            </a:r>
          </a:p>
        </p:txBody>
      </p:sp>
    </p:spTree>
    <p:extLst>
      <p:ext uri="{BB962C8B-B14F-4D97-AF65-F5344CB8AC3E}">
        <p14:creationId xmlns:p14="http://schemas.microsoft.com/office/powerpoint/2010/main" val="35617772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EC66-A111-44CF-BA27-112A4675EA3D}"/>
              </a:ext>
            </a:extLst>
          </p:cNvPr>
          <p:cNvSpPr>
            <a:spLocks noGrp="1"/>
          </p:cNvSpPr>
          <p:nvPr>
            <p:ph type="title"/>
          </p:nvPr>
        </p:nvSpPr>
        <p:spPr/>
        <p:txBody>
          <a:bodyPr/>
          <a:lstStyle/>
          <a:p>
            <a:r>
              <a:rPr lang="hu-HU" dirty="0"/>
              <a:t>Disposability</a:t>
            </a:r>
            <a:endParaRPr lang="en-US" dirty="0"/>
          </a:p>
        </p:txBody>
      </p:sp>
      <p:sp>
        <p:nvSpPr>
          <p:cNvPr id="3" name="Text Placeholder 2">
            <a:extLst>
              <a:ext uri="{FF2B5EF4-FFF2-40B4-BE49-F238E27FC236}">
                <a16:creationId xmlns:a16="http://schemas.microsoft.com/office/drawing/2014/main" id="{296F06BD-A72B-4386-A122-EE5F1A9D17F1}"/>
              </a:ext>
            </a:extLst>
          </p:cNvPr>
          <p:cNvSpPr>
            <a:spLocks noGrp="1"/>
          </p:cNvSpPr>
          <p:nvPr>
            <p:ph type="body" sz="quarter" idx="10"/>
          </p:nvPr>
        </p:nvSpPr>
        <p:spPr>
          <a:xfrm>
            <a:off x="586390" y="1434370"/>
            <a:ext cx="11018520" cy="6290953"/>
          </a:xfrm>
        </p:spPr>
        <p:txBody>
          <a:bodyPr/>
          <a:lstStyle/>
          <a:p>
            <a:pPr marL="457200" indent="-457200">
              <a:buFont typeface="Arial" panose="020B0604020202020204" pitchFamily="34" charset="0"/>
              <a:buChar char="•"/>
            </a:pPr>
            <a:r>
              <a:rPr lang="en-US" dirty="0"/>
              <a:t>Processes in twelve-factor apps should be started or stopped in minimal time</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Similarly Run and Stop should be minimal to avoid catastrophic failures between different applications working as backing services</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Disposability is also about keeping HTTP requests short</a:t>
            </a:r>
            <a:r>
              <a:rPr lang="hu-HU" dirty="0"/>
              <a:t> </a:t>
            </a:r>
            <a:r>
              <a:rPr lang="en-US" dirty="0"/>
              <a:t>which sometimes is not possible</a:t>
            </a:r>
            <a:endParaRPr lang="hu-HU" dirty="0"/>
          </a:p>
          <a:p>
            <a:endParaRPr lang="hu-HU" dirty="0"/>
          </a:p>
          <a:p>
            <a:pPr marL="457200" indent="-457200">
              <a:buFont typeface="Arial" panose="020B0604020202020204" pitchFamily="34" charset="0"/>
              <a:buChar char="•"/>
            </a:pPr>
            <a:r>
              <a:rPr lang="en-US" dirty="0"/>
              <a:t>The implicit message in this factor is to provide resiliency and automated scaling of application processes</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11668738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EC66-A111-44CF-BA27-112A4675EA3D}"/>
              </a:ext>
            </a:extLst>
          </p:cNvPr>
          <p:cNvSpPr>
            <a:spLocks noGrp="1"/>
          </p:cNvSpPr>
          <p:nvPr>
            <p:ph type="title"/>
          </p:nvPr>
        </p:nvSpPr>
        <p:spPr/>
        <p:txBody>
          <a:bodyPr/>
          <a:lstStyle/>
          <a:p>
            <a:r>
              <a:rPr lang="hu-HU" dirty="0"/>
              <a:t>Logs</a:t>
            </a:r>
            <a:endParaRPr lang="en-US" dirty="0"/>
          </a:p>
        </p:txBody>
      </p:sp>
      <p:sp>
        <p:nvSpPr>
          <p:cNvPr id="3" name="Text Placeholder 2">
            <a:extLst>
              <a:ext uri="{FF2B5EF4-FFF2-40B4-BE49-F238E27FC236}">
                <a16:creationId xmlns:a16="http://schemas.microsoft.com/office/drawing/2014/main" id="{296F06BD-A72B-4386-A122-EE5F1A9D17F1}"/>
              </a:ext>
            </a:extLst>
          </p:cNvPr>
          <p:cNvSpPr>
            <a:spLocks noGrp="1"/>
          </p:cNvSpPr>
          <p:nvPr>
            <p:ph type="body" sz="quarter" idx="10"/>
          </p:nvPr>
        </p:nvSpPr>
        <p:spPr>
          <a:xfrm>
            <a:off x="586390" y="1434370"/>
            <a:ext cx="11018520" cy="4912114"/>
          </a:xfrm>
        </p:spPr>
        <p:txBody>
          <a:bodyPr/>
          <a:lstStyle/>
          <a:p>
            <a:pPr marL="457200" indent="-457200">
              <a:buFont typeface="Arial" panose="020B0604020202020204" pitchFamily="34" charset="0"/>
              <a:buChar char="•"/>
            </a:pPr>
            <a:r>
              <a:rPr lang="en-US" dirty="0"/>
              <a:t> Twelve-factor apps should not be concerned about routing and storage of it’s output stream or writing/managing logfiles</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T</a:t>
            </a:r>
            <a:r>
              <a:rPr lang="en-US" dirty="0"/>
              <a:t>he app will write it’s event stream to stdout.</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There are plenty of logging frameworks </a:t>
            </a:r>
            <a:r>
              <a:rPr lang="hu-HU" dirty="0"/>
              <a:t>and log aggregation frameworks available</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4728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hu-HU" dirty="0"/>
              <a:t>Cloud design patterns</a:t>
            </a:r>
          </a:p>
        </p:txBody>
      </p:sp>
    </p:spTree>
    <p:extLst>
      <p:ext uri="{BB962C8B-B14F-4D97-AF65-F5344CB8AC3E}">
        <p14:creationId xmlns:p14="http://schemas.microsoft.com/office/powerpoint/2010/main" val="317059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EC66-A111-44CF-BA27-112A4675EA3D}"/>
              </a:ext>
            </a:extLst>
          </p:cNvPr>
          <p:cNvSpPr>
            <a:spLocks noGrp="1"/>
          </p:cNvSpPr>
          <p:nvPr>
            <p:ph type="title"/>
          </p:nvPr>
        </p:nvSpPr>
        <p:spPr/>
        <p:txBody>
          <a:bodyPr/>
          <a:lstStyle/>
          <a:p>
            <a:r>
              <a:rPr lang="hu-HU" dirty="0"/>
              <a:t>Cloud design patterns classification</a:t>
            </a:r>
            <a:endParaRPr lang="en-US" dirty="0"/>
          </a:p>
        </p:txBody>
      </p:sp>
      <p:sp>
        <p:nvSpPr>
          <p:cNvPr id="3" name="Text Placeholder 2">
            <a:extLst>
              <a:ext uri="{FF2B5EF4-FFF2-40B4-BE49-F238E27FC236}">
                <a16:creationId xmlns:a16="http://schemas.microsoft.com/office/drawing/2014/main" id="{296F06BD-A72B-4386-A122-EE5F1A9D17F1}"/>
              </a:ext>
            </a:extLst>
          </p:cNvPr>
          <p:cNvSpPr>
            <a:spLocks noGrp="1"/>
          </p:cNvSpPr>
          <p:nvPr>
            <p:ph type="body" sz="quarter" idx="10"/>
          </p:nvPr>
        </p:nvSpPr>
        <p:spPr>
          <a:xfrm>
            <a:off x="586390" y="1434370"/>
            <a:ext cx="11018520" cy="5084469"/>
          </a:xfrm>
        </p:spPr>
        <p:txBody>
          <a:bodyPr/>
          <a:lstStyle/>
          <a:p>
            <a:pPr marL="457200" indent="-457200">
              <a:buFont typeface="Arial" panose="020B0604020202020204" pitchFamily="34" charset="0"/>
              <a:buChar char="•"/>
            </a:pPr>
            <a:r>
              <a:rPr lang="hu-HU" dirty="0"/>
              <a:t>Availability</a:t>
            </a:r>
          </a:p>
          <a:p>
            <a:pPr marL="457200" indent="-457200">
              <a:buFont typeface="Arial" panose="020B0604020202020204" pitchFamily="34" charset="0"/>
              <a:buChar char="•"/>
            </a:pPr>
            <a:r>
              <a:rPr lang="hu-HU" dirty="0"/>
              <a:t>Data management</a:t>
            </a:r>
          </a:p>
          <a:p>
            <a:pPr marL="457200" indent="-457200">
              <a:buFont typeface="Arial" panose="020B0604020202020204" pitchFamily="34" charset="0"/>
              <a:buChar char="•"/>
            </a:pPr>
            <a:r>
              <a:rPr lang="hu-HU" dirty="0"/>
              <a:t>Design and implementation</a:t>
            </a:r>
          </a:p>
          <a:p>
            <a:pPr marL="457200" indent="-457200">
              <a:buFont typeface="Arial" panose="020B0604020202020204" pitchFamily="34" charset="0"/>
              <a:buChar char="•"/>
            </a:pPr>
            <a:r>
              <a:rPr lang="hu-HU" dirty="0"/>
              <a:t>Messaging</a:t>
            </a:r>
          </a:p>
          <a:p>
            <a:pPr marL="457200" indent="-457200">
              <a:buFont typeface="Arial" panose="020B0604020202020204" pitchFamily="34" charset="0"/>
              <a:buChar char="•"/>
            </a:pPr>
            <a:r>
              <a:rPr lang="hu-HU" dirty="0"/>
              <a:t>Management and monitoring</a:t>
            </a:r>
          </a:p>
          <a:p>
            <a:pPr marL="457200" indent="-457200">
              <a:buFont typeface="Arial" panose="020B0604020202020204" pitchFamily="34" charset="0"/>
              <a:buChar char="•"/>
            </a:pPr>
            <a:r>
              <a:rPr lang="hu-HU" dirty="0"/>
              <a:t>Performance and Scalability</a:t>
            </a:r>
          </a:p>
          <a:p>
            <a:pPr marL="457200" indent="-457200">
              <a:buFont typeface="Arial" panose="020B0604020202020204" pitchFamily="34" charset="0"/>
              <a:buChar char="•"/>
            </a:pPr>
            <a:r>
              <a:rPr lang="hu-HU" dirty="0"/>
              <a:t>Resiliency</a:t>
            </a:r>
          </a:p>
          <a:p>
            <a:pPr marL="457200" indent="-457200">
              <a:buFont typeface="Arial" panose="020B0604020202020204" pitchFamily="34" charset="0"/>
              <a:buChar char="•"/>
            </a:pPr>
            <a:r>
              <a:rPr lang="hu-HU" dirty="0"/>
              <a:t>Security</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2518846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pPr marL="457200" indent="-457200">
              <a:buFont typeface="Arial" panose="020B0604020202020204" pitchFamily="34" charset="0"/>
              <a:buChar char="•"/>
            </a:pPr>
            <a:r>
              <a:rPr lang="hu-HU" dirty="0"/>
              <a:t>Agenda</a:t>
            </a:r>
            <a:endParaRPr lang="en-US" dirty="0"/>
          </a:p>
        </p:txBody>
      </p:sp>
      <p:sp>
        <p:nvSpPr>
          <p:cNvPr id="6" name="Text Placeholder 5"/>
          <p:cNvSpPr>
            <a:spLocks noGrp="1"/>
          </p:cNvSpPr>
          <p:nvPr>
            <p:ph type="body" sz="quarter" idx="10"/>
          </p:nvPr>
        </p:nvSpPr>
        <p:spPr>
          <a:xfrm>
            <a:off x="588263" y="1762293"/>
            <a:ext cx="11018520" cy="4567404"/>
          </a:xfrm>
        </p:spPr>
        <p:txBody>
          <a:bodyPr/>
          <a:lstStyle/>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The Twelve-factor App</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Cloud design patters classifications</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Design patterns overview</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Azure Spring Cloud demo</a:t>
            </a:r>
          </a:p>
          <a:p>
            <a:pPr marL="457200" indent="-457200">
              <a:buFont typeface="Arial" panose="020B0604020202020204" pitchFamily="34" charset="0"/>
              <a:buChar char="•"/>
            </a:pPr>
            <a:endParaRPr lang="hu-HU" dirty="0"/>
          </a:p>
        </p:txBody>
      </p:sp>
    </p:spTree>
    <p:extLst>
      <p:ext uri="{BB962C8B-B14F-4D97-AF65-F5344CB8AC3E}">
        <p14:creationId xmlns:p14="http://schemas.microsoft.com/office/powerpoint/2010/main" val="117619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8141-9781-4055-855C-2FB952401017}"/>
              </a:ext>
            </a:extLst>
          </p:cNvPr>
          <p:cNvSpPr>
            <a:spLocks noGrp="1"/>
          </p:cNvSpPr>
          <p:nvPr>
            <p:ph type="title"/>
          </p:nvPr>
        </p:nvSpPr>
        <p:spPr/>
        <p:txBody>
          <a:bodyPr/>
          <a:lstStyle/>
          <a:p>
            <a:r>
              <a:rPr lang="hu-HU" dirty="0"/>
              <a:t>Availability patterns</a:t>
            </a:r>
            <a:endParaRPr lang="en-US" dirty="0"/>
          </a:p>
        </p:txBody>
      </p:sp>
      <p:sp>
        <p:nvSpPr>
          <p:cNvPr id="3" name="Text Placeholder 2">
            <a:extLst>
              <a:ext uri="{FF2B5EF4-FFF2-40B4-BE49-F238E27FC236}">
                <a16:creationId xmlns:a16="http://schemas.microsoft.com/office/drawing/2014/main" id="{D0216F8A-AC51-4AA4-B1B7-F32C13285968}"/>
              </a:ext>
            </a:extLst>
          </p:cNvPr>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hu-HU" b="1" i="1" dirty="0"/>
              <a:t>Health Endpoint monitoring</a:t>
            </a:r>
            <a:endParaRPr lang="hu-HU" i="1" dirty="0"/>
          </a:p>
          <a:p>
            <a:pPr marL="457200" indent="-457200">
              <a:buFont typeface="Arial" panose="020B0604020202020204" pitchFamily="34" charset="0"/>
              <a:buChar char="•"/>
            </a:pPr>
            <a:r>
              <a:rPr lang="hu-HU" b="1" i="1" dirty="0"/>
              <a:t>Queue-Based Load leveling</a:t>
            </a:r>
          </a:p>
          <a:p>
            <a:pPr marL="457200" indent="-457200">
              <a:buFont typeface="Arial" panose="020B0604020202020204" pitchFamily="34" charset="0"/>
              <a:buChar char="•"/>
            </a:pPr>
            <a:r>
              <a:rPr lang="hu-HU" dirty="0"/>
              <a:t>Throttling</a:t>
            </a:r>
          </a:p>
          <a:p>
            <a:pPr marL="457200" indent="-457200">
              <a:buFont typeface="Arial" panose="020B0604020202020204" pitchFamily="34" charset="0"/>
              <a:buChar char="•"/>
            </a:pPr>
            <a:r>
              <a:rPr lang="hu-HU" dirty="0"/>
              <a:t>Etc.</a:t>
            </a:r>
          </a:p>
        </p:txBody>
      </p:sp>
    </p:spTree>
    <p:extLst>
      <p:ext uri="{BB962C8B-B14F-4D97-AF65-F5344CB8AC3E}">
        <p14:creationId xmlns:p14="http://schemas.microsoft.com/office/powerpoint/2010/main" val="5357347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8141-9781-4055-855C-2FB952401017}"/>
              </a:ext>
            </a:extLst>
          </p:cNvPr>
          <p:cNvSpPr>
            <a:spLocks noGrp="1"/>
          </p:cNvSpPr>
          <p:nvPr>
            <p:ph type="title"/>
          </p:nvPr>
        </p:nvSpPr>
        <p:spPr/>
        <p:txBody>
          <a:bodyPr/>
          <a:lstStyle/>
          <a:p>
            <a:r>
              <a:rPr lang="hu-HU" dirty="0"/>
              <a:t>Data management</a:t>
            </a:r>
            <a:endParaRPr lang="en-US" dirty="0"/>
          </a:p>
        </p:txBody>
      </p:sp>
      <p:sp>
        <p:nvSpPr>
          <p:cNvPr id="3" name="Text Placeholder 2">
            <a:extLst>
              <a:ext uri="{FF2B5EF4-FFF2-40B4-BE49-F238E27FC236}">
                <a16:creationId xmlns:a16="http://schemas.microsoft.com/office/drawing/2014/main" id="{D0216F8A-AC51-4AA4-B1B7-F32C13285968}"/>
              </a:ext>
            </a:extLst>
          </p:cNvPr>
          <p:cNvSpPr>
            <a:spLocks noGrp="1"/>
          </p:cNvSpPr>
          <p:nvPr>
            <p:ph type="body" sz="quarter" idx="10"/>
          </p:nvPr>
        </p:nvSpPr>
        <p:spPr>
          <a:xfrm>
            <a:off x="586390" y="1434370"/>
            <a:ext cx="11018520" cy="2499146"/>
          </a:xfrm>
        </p:spPr>
        <p:txBody>
          <a:bodyPr/>
          <a:lstStyle/>
          <a:p>
            <a:pPr marL="457200" indent="-457200">
              <a:buFont typeface="Arial" panose="020B0604020202020204" pitchFamily="34" charset="0"/>
              <a:buChar char="•"/>
            </a:pPr>
            <a:r>
              <a:rPr lang="hu-HU" dirty="0"/>
              <a:t>Cache-Aside</a:t>
            </a:r>
          </a:p>
          <a:p>
            <a:pPr marL="457200" indent="-457200">
              <a:buFont typeface="Arial" panose="020B0604020202020204" pitchFamily="34" charset="0"/>
              <a:buChar char="•"/>
            </a:pPr>
            <a:r>
              <a:rPr lang="hu-HU" b="1" i="1" dirty="0"/>
              <a:t>CQRS</a:t>
            </a:r>
          </a:p>
          <a:p>
            <a:pPr marL="457200" indent="-457200">
              <a:buFont typeface="Arial" panose="020B0604020202020204" pitchFamily="34" charset="0"/>
              <a:buChar char="•"/>
            </a:pPr>
            <a:r>
              <a:rPr lang="hu-HU" b="1" i="1" dirty="0"/>
              <a:t>Event Sourcing</a:t>
            </a:r>
          </a:p>
          <a:p>
            <a:pPr marL="457200" indent="-457200">
              <a:buFont typeface="Arial" panose="020B0604020202020204" pitchFamily="34" charset="0"/>
              <a:buChar char="•"/>
            </a:pPr>
            <a:r>
              <a:rPr lang="hu-HU" dirty="0"/>
              <a:t>Static Content Hosting</a:t>
            </a:r>
          </a:p>
          <a:p>
            <a:pPr marL="457200" indent="-457200">
              <a:buFont typeface="Arial" panose="020B0604020202020204" pitchFamily="34" charset="0"/>
              <a:buChar char="•"/>
            </a:pPr>
            <a:r>
              <a:rPr lang="hu-HU" dirty="0"/>
              <a:t>Etc.</a:t>
            </a:r>
            <a:endParaRPr lang="en-US" dirty="0"/>
          </a:p>
        </p:txBody>
      </p:sp>
    </p:spTree>
    <p:extLst>
      <p:ext uri="{BB962C8B-B14F-4D97-AF65-F5344CB8AC3E}">
        <p14:creationId xmlns:p14="http://schemas.microsoft.com/office/powerpoint/2010/main" val="2016814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EC66-A111-44CF-BA27-112A4675EA3D}"/>
              </a:ext>
            </a:extLst>
          </p:cNvPr>
          <p:cNvSpPr>
            <a:spLocks noGrp="1"/>
          </p:cNvSpPr>
          <p:nvPr>
            <p:ph type="title"/>
          </p:nvPr>
        </p:nvSpPr>
        <p:spPr/>
        <p:txBody>
          <a:bodyPr/>
          <a:lstStyle/>
          <a:p>
            <a:r>
              <a:rPr lang="hu-HU" dirty="0"/>
              <a:t>Design and implementation</a:t>
            </a:r>
            <a:endParaRPr lang="en-US" dirty="0"/>
          </a:p>
        </p:txBody>
      </p:sp>
      <p:sp>
        <p:nvSpPr>
          <p:cNvPr id="3" name="Text Placeholder 2">
            <a:extLst>
              <a:ext uri="{FF2B5EF4-FFF2-40B4-BE49-F238E27FC236}">
                <a16:creationId xmlns:a16="http://schemas.microsoft.com/office/drawing/2014/main" id="{296F06BD-A72B-4386-A122-EE5F1A9D17F1}"/>
              </a:ext>
            </a:extLst>
          </p:cNvPr>
          <p:cNvSpPr>
            <a:spLocks noGrp="1"/>
          </p:cNvSpPr>
          <p:nvPr>
            <p:ph type="body" sz="quarter" idx="10"/>
          </p:nvPr>
        </p:nvSpPr>
        <p:spPr>
          <a:xfrm>
            <a:off x="586390" y="1434370"/>
            <a:ext cx="11018520" cy="5084469"/>
          </a:xfrm>
        </p:spPr>
        <p:txBody>
          <a:bodyPr/>
          <a:lstStyle/>
          <a:p>
            <a:pPr marL="457200" indent="-457200">
              <a:buFont typeface="Arial" panose="020B0604020202020204" pitchFamily="34" charset="0"/>
              <a:buChar char="•"/>
            </a:pPr>
            <a:r>
              <a:rPr lang="hu-HU" dirty="0"/>
              <a:t>Ambassador</a:t>
            </a:r>
          </a:p>
          <a:p>
            <a:pPr marL="457200" indent="-457200">
              <a:buFont typeface="Arial" panose="020B0604020202020204" pitchFamily="34" charset="0"/>
              <a:buChar char="•"/>
            </a:pPr>
            <a:r>
              <a:rPr lang="hu-HU" b="1" i="1" dirty="0"/>
              <a:t>Anti-corruption Layer</a:t>
            </a:r>
          </a:p>
          <a:p>
            <a:pPr marL="457200" indent="-457200">
              <a:buFont typeface="Arial" panose="020B0604020202020204" pitchFamily="34" charset="0"/>
              <a:buChar char="•"/>
            </a:pPr>
            <a:r>
              <a:rPr lang="hu-HU" b="1" i="1" dirty="0"/>
              <a:t>External Configuration Store</a:t>
            </a:r>
          </a:p>
          <a:p>
            <a:pPr marL="457200" indent="-457200">
              <a:buFont typeface="Arial" panose="020B0604020202020204" pitchFamily="34" charset="0"/>
              <a:buChar char="•"/>
            </a:pPr>
            <a:r>
              <a:rPr lang="hu-HU" dirty="0"/>
              <a:t>Gateway Aggregation</a:t>
            </a:r>
          </a:p>
          <a:p>
            <a:pPr marL="457200" indent="-457200">
              <a:buFont typeface="Arial" panose="020B0604020202020204" pitchFamily="34" charset="0"/>
              <a:buChar char="•"/>
            </a:pPr>
            <a:r>
              <a:rPr lang="hu-HU" b="1" dirty="0"/>
              <a:t>Sidecar</a:t>
            </a:r>
          </a:p>
          <a:p>
            <a:pPr marL="457200" indent="-457200">
              <a:buFont typeface="Arial" panose="020B0604020202020204" pitchFamily="34" charset="0"/>
              <a:buChar char="•"/>
            </a:pPr>
            <a:r>
              <a:rPr lang="hu-HU" dirty="0"/>
              <a:t>Leader election</a:t>
            </a:r>
          </a:p>
          <a:p>
            <a:pPr marL="457200" indent="-457200">
              <a:buFont typeface="Arial" panose="020B0604020202020204" pitchFamily="34" charset="0"/>
              <a:buChar char="•"/>
            </a:pPr>
            <a:r>
              <a:rPr lang="hu-HU" dirty="0"/>
              <a:t>Etc.</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73090745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EC66-A111-44CF-BA27-112A4675EA3D}"/>
              </a:ext>
            </a:extLst>
          </p:cNvPr>
          <p:cNvSpPr>
            <a:spLocks noGrp="1"/>
          </p:cNvSpPr>
          <p:nvPr>
            <p:ph type="title"/>
          </p:nvPr>
        </p:nvSpPr>
        <p:spPr/>
        <p:txBody>
          <a:bodyPr/>
          <a:lstStyle/>
          <a:p>
            <a:r>
              <a:rPr lang="hu-HU" dirty="0"/>
              <a:t>Messaging</a:t>
            </a:r>
            <a:endParaRPr lang="en-US" dirty="0"/>
          </a:p>
        </p:txBody>
      </p:sp>
      <p:sp>
        <p:nvSpPr>
          <p:cNvPr id="3" name="Text Placeholder 2">
            <a:extLst>
              <a:ext uri="{FF2B5EF4-FFF2-40B4-BE49-F238E27FC236}">
                <a16:creationId xmlns:a16="http://schemas.microsoft.com/office/drawing/2014/main" id="{296F06BD-A72B-4386-A122-EE5F1A9D17F1}"/>
              </a:ext>
            </a:extLst>
          </p:cNvPr>
          <p:cNvSpPr>
            <a:spLocks noGrp="1"/>
          </p:cNvSpPr>
          <p:nvPr>
            <p:ph type="body" sz="quarter" idx="10"/>
          </p:nvPr>
        </p:nvSpPr>
        <p:spPr>
          <a:xfrm>
            <a:off x="586390" y="1434370"/>
            <a:ext cx="11018520" cy="4567404"/>
          </a:xfrm>
        </p:spPr>
        <p:txBody>
          <a:bodyPr/>
          <a:lstStyle/>
          <a:p>
            <a:pPr marL="457200" indent="-457200">
              <a:buFont typeface="Arial" panose="020B0604020202020204" pitchFamily="34" charset="0"/>
              <a:buChar char="•"/>
            </a:pPr>
            <a:r>
              <a:rPr lang="hu-HU" dirty="0"/>
              <a:t>Asynchronous request-reply</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Pipes and Filters</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Publish-Subscriber</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Etc.</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5945497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EC66-A111-44CF-BA27-112A4675EA3D}"/>
              </a:ext>
            </a:extLst>
          </p:cNvPr>
          <p:cNvSpPr>
            <a:spLocks noGrp="1"/>
          </p:cNvSpPr>
          <p:nvPr>
            <p:ph type="title"/>
          </p:nvPr>
        </p:nvSpPr>
        <p:spPr/>
        <p:txBody>
          <a:bodyPr/>
          <a:lstStyle/>
          <a:p>
            <a:r>
              <a:rPr lang="hu-HU" dirty="0"/>
              <a:t>Resiliency</a:t>
            </a:r>
            <a:endParaRPr lang="en-US" dirty="0"/>
          </a:p>
        </p:txBody>
      </p:sp>
      <p:sp>
        <p:nvSpPr>
          <p:cNvPr id="3" name="Text Placeholder 2">
            <a:extLst>
              <a:ext uri="{FF2B5EF4-FFF2-40B4-BE49-F238E27FC236}">
                <a16:creationId xmlns:a16="http://schemas.microsoft.com/office/drawing/2014/main" id="{296F06BD-A72B-4386-A122-EE5F1A9D17F1}"/>
              </a:ext>
            </a:extLst>
          </p:cNvPr>
          <p:cNvSpPr>
            <a:spLocks noGrp="1"/>
          </p:cNvSpPr>
          <p:nvPr>
            <p:ph type="body" sz="quarter" idx="10"/>
          </p:nvPr>
        </p:nvSpPr>
        <p:spPr>
          <a:xfrm>
            <a:off x="586390" y="1434370"/>
            <a:ext cx="11018520" cy="5084469"/>
          </a:xfrm>
        </p:spPr>
        <p:txBody>
          <a:bodyPr/>
          <a:lstStyle/>
          <a:p>
            <a:pPr marL="457200" indent="-457200">
              <a:buFont typeface="Arial" panose="020B0604020202020204" pitchFamily="34" charset="0"/>
              <a:buChar char="•"/>
            </a:pPr>
            <a:r>
              <a:rPr lang="hu-HU" b="1" i="1" dirty="0"/>
              <a:t>Circuit breaker</a:t>
            </a:r>
          </a:p>
          <a:p>
            <a:pPr marL="457200" indent="-457200">
              <a:buFont typeface="Arial" panose="020B0604020202020204" pitchFamily="34" charset="0"/>
              <a:buChar char="•"/>
            </a:pPr>
            <a:endParaRPr lang="hu-HU" b="1" i="1" dirty="0"/>
          </a:p>
          <a:p>
            <a:pPr marL="457200" indent="-457200">
              <a:buFont typeface="Arial" panose="020B0604020202020204" pitchFamily="34" charset="0"/>
              <a:buChar char="•"/>
            </a:pPr>
            <a:r>
              <a:rPr lang="hu-HU" b="1" i="1" dirty="0"/>
              <a:t>Service discovery</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Compensating transaction</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Retry</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Etc.</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0581726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EC66-A111-44CF-BA27-112A4675EA3D}"/>
              </a:ext>
            </a:extLst>
          </p:cNvPr>
          <p:cNvSpPr>
            <a:spLocks noGrp="1"/>
          </p:cNvSpPr>
          <p:nvPr>
            <p:ph type="title"/>
          </p:nvPr>
        </p:nvSpPr>
        <p:spPr/>
        <p:txBody>
          <a:bodyPr/>
          <a:lstStyle/>
          <a:p>
            <a:r>
              <a:rPr lang="hu-HU" dirty="0"/>
              <a:t>Security</a:t>
            </a:r>
            <a:endParaRPr lang="en-US" dirty="0"/>
          </a:p>
        </p:txBody>
      </p:sp>
      <p:sp>
        <p:nvSpPr>
          <p:cNvPr id="3" name="Text Placeholder 2">
            <a:extLst>
              <a:ext uri="{FF2B5EF4-FFF2-40B4-BE49-F238E27FC236}">
                <a16:creationId xmlns:a16="http://schemas.microsoft.com/office/drawing/2014/main" id="{296F06BD-A72B-4386-A122-EE5F1A9D17F1}"/>
              </a:ext>
            </a:extLst>
          </p:cNvPr>
          <p:cNvSpPr>
            <a:spLocks noGrp="1"/>
          </p:cNvSpPr>
          <p:nvPr>
            <p:ph type="body" sz="quarter" idx="10"/>
          </p:nvPr>
        </p:nvSpPr>
        <p:spPr>
          <a:xfrm>
            <a:off x="586390" y="1434370"/>
            <a:ext cx="11018520" cy="2499146"/>
          </a:xfrm>
        </p:spPr>
        <p:txBody>
          <a:bodyPr/>
          <a:lstStyle/>
          <a:p>
            <a:pPr marL="457200" indent="-457200">
              <a:buFont typeface="Arial" panose="020B0604020202020204" pitchFamily="34" charset="0"/>
              <a:buChar char="•"/>
            </a:pPr>
            <a:r>
              <a:rPr lang="hu-HU" dirty="0"/>
              <a:t>Federated Indentity</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Gatekeeper</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Valet Key</a:t>
            </a:r>
            <a:endParaRPr lang="en-US" dirty="0"/>
          </a:p>
        </p:txBody>
      </p:sp>
    </p:spTree>
    <p:extLst>
      <p:ext uri="{BB962C8B-B14F-4D97-AF65-F5344CB8AC3E}">
        <p14:creationId xmlns:p14="http://schemas.microsoft.com/office/powerpoint/2010/main" val="23096032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en-US" sz="3200" kern="1200">
                <a:solidFill>
                  <a:schemeClr val="bg1"/>
                </a:solidFill>
                <a:latin typeface="+mj-lt"/>
                <a:ea typeface="+mj-ea"/>
                <a:cs typeface="+mj-cs"/>
              </a:rPr>
              <a:t>Health Endpoint monitoring pattern</a:t>
            </a:r>
          </a:p>
        </p:txBody>
      </p:sp>
      <p:pic>
        <p:nvPicPr>
          <p:cNvPr id="5" name="Picture 4">
            <a:extLst>
              <a:ext uri="{FF2B5EF4-FFF2-40B4-BE49-F238E27FC236}">
                <a16:creationId xmlns:a16="http://schemas.microsoft.com/office/drawing/2014/main" id="{DA11D725-284F-4071-BA24-97C475602765}"/>
              </a:ext>
            </a:extLst>
          </p:cNvPr>
          <p:cNvPicPr>
            <a:picLocks noChangeAspect="1"/>
          </p:cNvPicPr>
          <p:nvPr/>
        </p:nvPicPr>
        <p:blipFill>
          <a:blip r:embed="rId3"/>
          <a:stretch>
            <a:fillRect/>
          </a:stretch>
        </p:blipFill>
        <p:spPr>
          <a:xfrm>
            <a:off x="2130135" y="1675227"/>
            <a:ext cx="7931730" cy="4394199"/>
          </a:xfrm>
          <a:prstGeom prst="rect">
            <a:avLst/>
          </a:prstGeom>
        </p:spPr>
      </p:pic>
    </p:spTree>
    <p:extLst>
      <p:ext uri="{BB962C8B-B14F-4D97-AF65-F5344CB8AC3E}">
        <p14:creationId xmlns:p14="http://schemas.microsoft.com/office/powerpoint/2010/main" val="6779197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AD50-EE2E-4AB0-B54E-5691436E27AA}"/>
              </a:ext>
            </a:extLst>
          </p:cNvPr>
          <p:cNvSpPr>
            <a:spLocks noGrp="1"/>
          </p:cNvSpPr>
          <p:nvPr>
            <p:ph type="title"/>
          </p:nvPr>
        </p:nvSpPr>
        <p:spPr/>
        <p:txBody>
          <a:bodyPr/>
          <a:lstStyle/>
          <a:p>
            <a:r>
              <a:rPr lang="hu-HU" dirty="0"/>
              <a:t>Issues</a:t>
            </a:r>
            <a:endParaRPr lang="en-US" dirty="0"/>
          </a:p>
        </p:txBody>
      </p:sp>
      <p:sp>
        <p:nvSpPr>
          <p:cNvPr id="3" name="Text Placeholder 2">
            <a:extLst>
              <a:ext uri="{FF2B5EF4-FFF2-40B4-BE49-F238E27FC236}">
                <a16:creationId xmlns:a16="http://schemas.microsoft.com/office/drawing/2014/main" id="{0675E042-BD96-46AF-B67C-1A34C832C430}"/>
              </a:ext>
            </a:extLst>
          </p:cNvPr>
          <p:cNvSpPr>
            <a:spLocks noGrp="1"/>
          </p:cNvSpPr>
          <p:nvPr>
            <p:ph type="body" sz="quarter" idx="10"/>
          </p:nvPr>
        </p:nvSpPr>
        <p:spPr>
          <a:xfrm>
            <a:off x="586390" y="1434370"/>
            <a:ext cx="11018520" cy="4789003"/>
          </a:xfrm>
        </p:spPr>
        <p:txBody>
          <a:bodyPr/>
          <a:lstStyle/>
          <a:p>
            <a:pPr marL="457200" indent="-457200">
              <a:buFont typeface="Arial" panose="020B0604020202020204" pitchFamily="34" charset="0"/>
              <a:buChar char="•"/>
            </a:pPr>
            <a:r>
              <a:rPr lang="en-US" dirty="0"/>
              <a:t>How to validate the response</a:t>
            </a:r>
            <a:r>
              <a:rPr lang="hu-HU" dirty="0"/>
              <a:t>?</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The number of endpoints to expose for an application</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t>Caching the endpoint status</a:t>
            </a: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endParaRPr lang="hu-HU" sz="2000" dirty="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03877183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hu-HU" sz="3200" dirty="0">
                <a:solidFill>
                  <a:schemeClr val="bg1"/>
                </a:solidFill>
                <a:ea typeface="+mj-ea"/>
                <a:cs typeface="+mj-cs"/>
              </a:rPr>
              <a:t>Queue based load leveling</a:t>
            </a:r>
            <a:endParaRPr lang="en-US" sz="3200" kern="1200" dirty="0">
              <a:solidFill>
                <a:schemeClr val="bg1"/>
              </a:solidFill>
              <a:latin typeface="+mj-lt"/>
              <a:ea typeface="+mj-ea"/>
              <a:cs typeface="+mj-cs"/>
            </a:endParaRPr>
          </a:p>
        </p:txBody>
      </p:sp>
      <p:pic>
        <p:nvPicPr>
          <p:cNvPr id="9" name="Picture 8">
            <a:extLst>
              <a:ext uri="{FF2B5EF4-FFF2-40B4-BE49-F238E27FC236}">
                <a16:creationId xmlns:a16="http://schemas.microsoft.com/office/drawing/2014/main" id="{7B394E3C-5EC5-4DA1-98C6-7C6CC0DEC547}"/>
              </a:ext>
            </a:extLst>
          </p:cNvPr>
          <p:cNvPicPr>
            <a:picLocks noChangeAspect="1"/>
          </p:cNvPicPr>
          <p:nvPr/>
        </p:nvPicPr>
        <p:blipFill>
          <a:blip r:embed="rId3"/>
          <a:stretch>
            <a:fillRect/>
          </a:stretch>
        </p:blipFill>
        <p:spPr>
          <a:xfrm>
            <a:off x="0" y="1882326"/>
            <a:ext cx="5938146" cy="3830105"/>
          </a:xfrm>
          <a:prstGeom prst="rect">
            <a:avLst/>
          </a:prstGeom>
        </p:spPr>
      </p:pic>
      <p:pic>
        <p:nvPicPr>
          <p:cNvPr id="13" name="Picture 12">
            <a:extLst>
              <a:ext uri="{FF2B5EF4-FFF2-40B4-BE49-F238E27FC236}">
                <a16:creationId xmlns:a16="http://schemas.microsoft.com/office/drawing/2014/main" id="{1B90B69D-0B05-4292-B293-1FF93396D7BF}"/>
              </a:ext>
            </a:extLst>
          </p:cNvPr>
          <p:cNvPicPr>
            <a:picLocks noChangeAspect="1"/>
          </p:cNvPicPr>
          <p:nvPr/>
        </p:nvPicPr>
        <p:blipFill>
          <a:blip r:embed="rId4"/>
          <a:stretch>
            <a:fillRect/>
          </a:stretch>
        </p:blipFill>
        <p:spPr>
          <a:xfrm>
            <a:off x="5549227" y="1978332"/>
            <a:ext cx="5938146" cy="3638091"/>
          </a:xfrm>
          <a:prstGeom prst="rect">
            <a:avLst/>
          </a:prstGeom>
        </p:spPr>
      </p:pic>
    </p:spTree>
    <p:extLst>
      <p:ext uri="{BB962C8B-B14F-4D97-AF65-F5344CB8AC3E}">
        <p14:creationId xmlns:p14="http://schemas.microsoft.com/office/powerpoint/2010/main" val="22407996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en-US" sz="3200" kern="1200">
                <a:solidFill>
                  <a:schemeClr val="bg1"/>
                </a:solidFill>
                <a:latin typeface="+mj-lt"/>
                <a:ea typeface="+mj-ea"/>
                <a:cs typeface="+mj-cs"/>
              </a:rPr>
              <a:t>Queue based load leveling</a:t>
            </a:r>
            <a:endParaRPr lang="en-US" sz="3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CA656348-7AA1-41DB-B4B8-7FB11E0288C5}"/>
              </a:ext>
            </a:extLst>
          </p:cNvPr>
          <p:cNvPicPr>
            <a:picLocks noChangeAspect="1"/>
          </p:cNvPicPr>
          <p:nvPr/>
        </p:nvPicPr>
        <p:blipFill>
          <a:blip r:embed="rId3"/>
          <a:stretch>
            <a:fillRect/>
          </a:stretch>
        </p:blipFill>
        <p:spPr>
          <a:xfrm>
            <a:off x="2837433" y="1675227"/>
            <a:ext cx="6517134" cy="4394199"/>
          </a:xfrm>
          <a:prstGeom prst="rect">
            <a:avLst/>
          </a:prstGeom>
        </p:spPr>
      </p:pic>
    </p:spTree>
    <p:extLst>
      <p:ext uri="{BB962C8B-B14F-4D97-AF65-F5344CB8AC3E}">
        <p14:creationId xmlns:p14="http://schemas.microsoft.com/office/powerpoint/2010/main" val="24068096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hu-HU" dirty="0"/>
              <a:t>The Twelve-factor App</a:t>
            </a:r>
          </a:p>
        </p:txBody>
      </p:sp>
    </p:spTree>
    <p:extLst>
      <p:ext uri="{BB962C8B-B14F-4D97-AF65-F5344CB8AC3E}">
        <p14:creationId xmlns:p14="http://schemas.microsoft.com/office/powerpoint/2010/main" val="33392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AD50-EE2E-4AB0-B54E-5691436E27AA}"/>
              </a:ext>
            </a:extLst>
          </p:cNvPr>
          <p:cNvSpPr>
            <a:spLocks noGrp="1"/>
          </p:cNvSpPr>
          <p:nvPr>
            <p:ph type="title"/>
          </p:nvPr>
        </p:nvSpPr>
        <p:spPr/>
        <p:txBody>
          <a:bodyPr/>
          <a:lstStyle/>
          <a:p>
            <a:r>
              <a:rPr lang="hu-HU" dirty="0"/>
              <a:t>Issues</a:t>
            </a:r>
            <a:endParaRPr lang="en-US" dirty="0"/>
          </a:p>
        </p:txBody>
      </p:sp>
      <p:sp>
        <p:nvSpPr>
          <p:cNvPr id="3" name="Text Placeholder 2">
            <a:extLst>
              <a:ext uri="{FF2B5EF4-FFF2-40B4-BE49-F238E27FC236}">
                <a16:creationId xmlns:a16="http://schemas.microsoft.com/office/drawing/2014/main" id="{0675E042-BD96-46AF-B67C-1A34C832C430}"/>
              </a:ext>
            </a:extLst>
          </p:cNvPr>
          <p:cNvSpPr>
            <a:spLocks noGrp="1"/>
          </p:cNvSpPr>
          <p:nvPr>
            <p:ph type="body" sz="quarter" idx="10"/>
          </p:nvPr>
        </p:nvSpPr>
        <p:spPr>
          <a:xfrm>
            <a:off x="586390" y="1434370"/>
            <a:ext cx="11018520" cy="3200876"/>
          </a:xfrm>
        </p:spPr>
        <p:txBody>
          <a:bodyPr/>
          <a:lstStyle/>
          <a:p>
            <a:pPr marL="457200" indent="-457200">
              <a:buFont typeface="Arial" panose="020B0604020202020204" pitchFamily="34" charset="0"/>
              <a:buChar char="•"/>
            </a:pPr>
            <a:r>
              <a:rPr lang="hu-HU" sz="2000" dirty="0"/>
              <a:t>Latency</a:t>
            </a:r>
            <a:endParaRPr lang="en-US" sz="2000" dirty="0"/>
          </a:p>
          <a:p>
            <a:pPr marL="457200" indent="-457200">
              <a:buFont typeface="Arial" panose="020B0604020202020204" pitchFamily="34" charset="0"/>
              <a:buChar char="•"/>
            </a:pPr>
            <a:r>
              <a:rPr lang="hu-HU" sz="2000" dirty="0"/>
              <a:t>Additional service</a:t>
            </a:r>
            <a:r>
              <a:rPr lang="en-US" sz="2000" dirty="0"/>
              <a:t>.</a:t>
            </a:r>
          </a:p>
          <a:p>
            <a:pPr marL="457200" indent="-457200">
              <a:buFont typeface="Arial" panose="020B0604020202020204" pitchFamily="34" charset="0"/>
              <a:buChar char="•"/>
            </a:pPr>
            <a:r>
              <a:rPr lang="hu-HU" sz="2000" dirty="0"/>
              <a:t>Scaling</a:t>
            </a:r>
            <a:r>
              <a:rPr lang="en-US" sz="2000" dirty="0"/>
              <a:t>.</a:t>
            </a:r>
          </a:p>
          <a:p>
            <a:pPr marL="457200" indent="-457200">
              <a:buFont typeface="Arial" panose="020B0604020202020204" pitchFamily="34" charset="0"/>
              <a:buChar char="•"/>
            </a:pPr>
            <a:r>
              <a:rPr lang="hu-HU" sz="2000" dirty="0"/>
              <a:t>How to </a:t>
            </a:r>
            <a:r>
              <a:rPr lang="en-US" sz="2000" dirty="0"/>
              <a:t>partition the anti-corruption layer.</a:t>
            </a:r>
          </a:p>
          <a:p>
            <a:pPr marL="457200" indent="-457200">
              <a:buFont typeface="Arial" panose="020B0604020202020204" pitchFamily="34" charset="0"/>
              <a:buChar char="•"/>
            </a:pPr>
            <a:r>
              <a:rPr lang="en-US" sz="2000" dirty="0"/>
              <a:t>How </a:t>
            </a:r>
            <a:r>
              <a:rPr lang="hu-HU" sz="2000" dirty="0"/>
              <a:t>ACL</a:t>
            </a:r>
            <a:r>
              <a:rPr lang="en-US" sz="2000" dirty="0"/>
              <a:t> </a:t>
            </a:r>
            <a:r>
              <a:rPr lang="hu-HU" sz="2000" dirty="0"/>
              <a:t>will </a:t>
            </a:r>
            <a:r>
              <a:rPr lang="en-US" sz="2000" dirty="0"/>
              <a:t>be integrated into your monitoring, release, and configuration processes?</a:t>
            </a:r>
          </a:p>
          <a:p>
            <a:pPr marL="457200" indent="-457200">
              <a:buFont typeface="Arial" panose="020B0604020202020204" pitchFamily="34" charset="0"/>
              <a:buChar char="•"/>
            </a:pPr>
            <a:r>
              <a:rPr lang="hu-HU" sz="2000" dirty="0"/>
              <a:t>Transaction behavior, data consistency</a:t>
            </a:r>
            <a:endParaRPr lang="en-US" sz="2000" dirty="0"/>
          </a:p>
          <a:p>
            <a:pPr marL="457200" indent="-457200">
              <a:buFont typeface="Arial" panose="020B0604020202020204" pitchFamily="34" charset="0"/>
              <a:buChar char="•"/>
            </a:pPr>
            <a:r>
              <a:rPr lang="en-US" sz="2000" dirty="0"/>
              <a:t>If the anti-corruption layer is part of an application migration strategy, consider whether it will be permanent, or will be retired after all legacy functionality has been migrated.</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99571288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en-US" sz="3200" kern="1200" dirty="0">
                <a:solidFill>
                  <a:schemeClr val="bg1"/>
                </a:solidFill>
                <a:latin typeface="+mj-lt"/>
                <a:ea typeface="+mj-ea"/>
                <a:cs typeface="+mj-cs"/>
              </a:rPr>
              <a:t>CQRS</a:t>
            </a:r>
            <a:r>
              <a:rPr lang="en-US" sz="3200" kern="1200">
                <a:solidFill>
                  <a:schemeClr val="bg1"/>
                </a:solidFill>
                <a:latin typeface="+mj-lt"/>
                <a:ea typeface="+mj-ea"/>
                <a:cs typeface="+mj-cs"/>
              </a:rPr>
              <a:t> context and problem</a:t>
            </a:r>
            <a:endParaRPr lang="en-US" sz="3200" kern="1200" dirty="0">
              <a:solidFill>
                <a:schemeClr val="bg1"/>
              </a:solidFill>
              <a:latin typeface="+mj-lt"/>
              <a:ea typeface="+mj-ea"/>
              <a:cs typeface="+mj-cs"/>
            </a:endParaRPr>
          </a:p>
        </p:txBody>
      </p:sp>
      <p:pic>
        <p:nvPicPr>
          <p:cNvPr id="7" name="Picture 6">
            <a:extLst>
              <a:ext uri="{FF2B5EF4-FFF2-40B4-BE49-F238E27FC236}">
                <a16:creationId xmlns:a16="http://schemas.microsoft.com/office/drawing/2014/main" id="{BE976B6E-0DCA-4BAA-82B8-AB7C87C17219}"/>
              </a:ext>
            </a:extLst>
          </p:cNvPr>
          <p:cNvPicPr>
            <a:picLocks noChangeAspect="1"/>
          </p:cNvPicPr>
          <p:nvPr/>
        </p:nvPicPr>
        <p:blipFill>
          <a:blip r:embed="rId3"/>
          <a:stretch>
            <a:fillRect/>
          </a:stretch>
        </p:blipFill>
        <p:spPr>
          <a:xfrm>
            <a:off x="2262061" y="1675227"/>
            <a:ext cx="7667877" cy="4394199"/>
          </a:xfrm>
          <a:prstGeom prst="rect">
            <a:avLst/>
          </a:prstGeom>
        </p:spPr>
      </p:pic>
    </p:spTree>
    <p:extLst>
      <p:ext uri="{BB962C8B-B14F-4D97-AF65-F5344CB8AC3E}">
        <p14:creationId xmlns:p14="http://schemas.microsoft.com/office/powerpoint/2010/main" val="17773281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en-US" sz="3200" kern="1200" dirty="0">
                <a:solidFill>
                  <a:schemeClr val="bg1"/>
                </a:solidFill>
                <a:latin typeface="+mj-lt"/>
                <a:ea typeface="+mj-ea"/>
                <a:cs typeface="+mj-cs"/>
              </a:rPr>
              <a:t>CQRS</a:t>
            </a:r>
            <a:r>
              <a:rPr lang="hu-HU" sz="3200" kern="1200" dirty="0">
                <a:solidFill>
                  <a:schemeClr val="bg1"/>
                </a:solidFill>
                <a:latin typeface="+mj-lt"/>
                <a:ea typeface="+mj-ea"/>
                <a:cs typeface="+mj-cs"/>
              </a:rPr>
              <a:t> solution</a:t>
            </a:r>
            <a:endParaRPr lang="en-US" sz="3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B4F4DF38-5774-44CA-ACDF-277C80EEBF2F}"/>
              </a:ext>
            </a:extLst>
          </p:cNvPr>
          <p:cNvPicPr>
            <a:picLocks noChangeAspect="1"/>
          </p:cNvPicPr>
          <p:nvPr/>
        </p:nvPicPr>
        <p:blipFill>
          <a:blip r:embed="rId3"/>
          <a:stretch>
            <a:fillRect/>
          </a:stretch>
        </p:blipFill>
        <p:spPr>
          <a:xfrm>
            <a:off x="643467" y="1950461"/>
            <a:ext cx="10905066" cy="3843731"/>
          </a:xfrm>
          <a:prstGeom prst="rect">
            <a:avLst/>
          </a:prstGeom>
        </p:spPr>
      </p:pic>
    </p:spTree>
    <p:extLst>
      <p:ext uri="{BB962C8B-B14F-4D97-AF65-F5344CB8AC3E}">
        <p14:creationId xmlns:p14="http://schemas.microsoft.com/office/powerpoint/2010/main" val="21611221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AD50-EE2E-4AB0-B54E-5691436E27AA}"/>
              </a:ext>
            </a:extLst>
          </p:cNvPr>
          <p:cNvSpPr>
            <a:spLocks noGrp="1"/>
          </p:cNvSpPr>
          <p:nvPr>
            <p:ph type="title"/>
          </p:nvPr>
        </p:nvSpPr>
        <p:spPr/>
        <p:txBody>
          <a:bodyPr/>
          <a:lstStyle/>
          <a:p>
            <a:r>
              <a:rPr lang="hu-HU" dirty="0"/>
              <a:t>Issues</a:t>
            </a:r>
            <a:endParaRPr lang="en-US" dirty="0"/>
          </a:p>
        </p:txBody>
      </p:sp>
      <p:sp>
        <p:nvSpPr>
          <p:cNvPr id="3" name="Text Placeholder 2">
            <a:extLst>
              <a:ext uri="{FF2B5EF4-FFF2-40B4-BE49-F238E27FC236}">
                <a16:creationId xmlns:a16="http://schemas.microsoft.com/office/drawing/2014/main" id="{0675E042-BD96-46AF-B67C-1A34C832C430}"/>
              </a:ext>
            </a:extLst>
          </p:cNvPr>
          <p:cNvSpPr>
            <a:spLocks noGrp="1"/>
          </p:cNvSpPr>
          <p:nvPr>
            <p:ph type="body" sz="quarter" idx="10"/>
          </p:nvPr>
        </p:nvSpPr>
        <p:spPr>
          <a:xfrm>
            <a:off x="586390" y="1434370"/>
            <a:ext cx="11018520" cy="3200876"/>
          </a:xfrm>
        </p:spPr>
        <p:txBody>
          <a:bodyPr/>
          <a:lstStyle/>
          <a:p>
            <a:pPr marL="457200" indent="-457200">
              <a:buFont typeface="Arial" panose="020B0604020202020204" pitchFamily="34" charset="0"/>
              <a:buChar char="•"/>
            </a:pPr>
            <a:r>
              <a:rPr lang="hu-HU" sz="2000" dirty="0"/>
              <a:t>Latency</a:t>
            </a:r>
            <a:endParaRPr lang="en-US" sz="2000" dirty="0"/>
          </a:p>
          <a:p>
            <a:pPr marL="457200" indent="-457200">
              <a:buFont typeface="Arial" panose="020B0604020202020204" pitchFamily="34" charset="0"/>
              <a:buChar char="•"/>
            </a:pPr>
            <a:r>
              <a:rPr lang="hu-HU" sz="2000" dirty="0"/>
              <a:t>Additional service</a:t>
            </a:r>
            <a:r>
              <a:rPr lang="en-US" sz="2000" dirty="0"/>
              <a:t>.</a:t>
            </a:r>
          </a:p>
          <a:p>
            <a:pPr marL="457200" indent="-457200">
              <a:buFont typeface="Arial" panose="020B0604020202020204" pitchFamily="34" charset="0"/>
              <a:buChar char="•"/>
            </a:pPr>
            <a:r>
              <a:rPr lang="hu-HU" sz="2000" dirty="0"/>
              <a:t>Scaling</a:t>
            </a:r>
            <a:r>
              <a:rPr lang="en-US" sz="2000" dirty="0"/>
              <a:t>.</a:t>
            </a:r>
          </a:p>
          <a:p>
            <a:pPr marL="457200" indent="-457200">
              <a:buFont typeface="Arial" panose="020B0604020202020204" pitchFamily="34" charset="0"/>
              <a:buChar char="•"/>
            </a:pPr>
            <a:r>
              <a:rPr lang="hu-HU" sz="2000" dirty="0"/>
              <a:t>How to </a:t>
            </a:r>
            <a:r>
              <a:rPr lang="en-US" sz="2000" dirty="0"/>
              <a:t>partition the anti-corruption layer.</a:t>
            </a:r>
          </a:p>
          <a:p>
            <a:pPr marL="457200" indent="-457200">
              <a:buFont typeface="Arial" panose="020B0604020202020204" pitchFamily="34" charset="0"/>
              <a:buChar char="•"/>
            </a:pPr>
            <a:r>
              <a:rPr lang="en-US" sz="2000" dirty="0"/>
              <a:t>How </a:t>
            </a:r>
            <a:r>
              <a:rPr lang="hu-HU" sz="2000" dirty="0"/>
              <a:t>ACL</a:t>
            </a:r>
            <a:r>
              <a:rPr lang="en-US" sz="2000" dirty="0"/>
              <a:t> </a:t>
            </a:r>
            <a:r>
              <a:rPr lang="hu-HU" sz="2000" dirty="0"/>
              <a:t>will </a:t>
            </a:r>
            <a:r>
              <a:rPr lang="en-US" sz="2000" dirty="0"/>
              <a:t>be integrated into your monitoring, release, and configuration processes?</a:t>
            </a:r>
          </a:p>
          <a:p>
            <a:pPr marL="457200" indent="-457200">
              <a:buFont typeface="Arial" panose="020B0604020202020204" pitchFamily="34" charset="0"/>
              <a:buChar char="•"/>
            </a:pPr>
            <a:r>
              <a:rPr lang="hu-HU" sz="2000" dirty="0"/>
              <a:t>Transaction behavior, data consistency</a:t>
            </a:r>
            <a:endParaRPr lang="en-US" sz="2000" dirty="0"/>
          </a:p>
          <a:p>
            <a:pPr marL="457200" indent="-457200">
              <a:buFont typeface="Arial" panose="020B0604020202020204" pitchFamily="34" charset="0"/>
              <a:buChar char="•"/>
            </a:pPr>
            <a:r>
              <a:rPr lang="en-US" sz="2000" dirty="0"/>
              <a:t>If the anti-corruption layer is part of an application migration strategy, consider whether it will be permanent, or will be retired after all legacy functionality has been migrated.</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12839185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en-US" sz="3200" kern="1200" dirty="0">
                <a:solidFill>
                  <a:schemeClr val="bg1"/>
                </a:solidFill>
                <a:latin typeface="+mj-lt"/>
                <a:ea typeface="+mj-ea"/>
                <a:cs typeface="+mj-cs"/>
              </a:rPr>
              <a:t>Event Sourcing</a:t>
            </a:r>
            <a:r>
              <a:rPr lang="hu-HU" sz="3200" kern="1200" dirty="0">
                <a:solidFill>
                  <a:schemeClr val="bg1"/>
                </a:solidFill>
                <a:latin typeface="+mj-lt"/>
                <a:ea typeface="+mj-ea"/>
                <a:cs typeface="+mj-cs"/>
              </a:rPr>
              <a:t> context and problem</a:t>
            </a:r>
            <a:endParaRPr lang="en-US" sz="3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133B94C8-0FCF-478C-AC37-2B344FB68441}"/>
              </a:ext>
            </a:extLst>
          </p:cNvPr>
          <p:cNvPicPr>
            <a:picLocks noChangeAspect="1"/>
          </p:cNvPicPr>
          <p:nvPr/>
        </p:nvPicPr>
        <p:blipFill>
          <a:blip r:embed="rId3"/>
          <a:stretch>
            <a:fillRect/>
          </a:stretch>
        </p:blipFill>
        <p:spPr>
          <a:xfrm>
            <a:off x="2647115" y="1675227"/>
            <a:ext cx="6897770" cy="4394199"/>
          </a:xfrm>
          <a:prstGeom prst="rect">
            <a:avLst/>
          </a:prstGeom>
        </p:spPr>
      </p:pic>
    </p:spTree>
    <p:extLst>
      <p:ext uri="{BB962C8B-B14F-4D97-AF65-F5344CB8AC3E}">
        <p14:creationId xmlns:p14="http://schemas.microsoft.com/office/powerpoint/2010/main" val="111964053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en-US" sz="3200" kern="1200">
                <a:solidFill>
                  <a:schemeClr val="bg1"/>
                </a:solidFill>
                <a:latin typeface="+mj-lt"/>
                <a:ea typeface="+mj-ea"/>
                <a:cs typeface="+mj-cs"/>
              </a:rPr>
              <a:t>Event Sourcing</a:t>
            </a:r>
            <a:endParaRPr lang="en-US" sz="3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133B94C8-0FCF-478C-AC37-2B344FB68441}"/>
              </a:ext>
            </a:extLst>
          </p:cNvPr>
          <p:cNvPicPr>
            <a:picLocks noChangeAspect="1"/>
          </p:cNvPicPr>
          <p:nvPr/>
        </p:nvPicPr>
        <p:blipFill>
          <a:blip r:embed="rId3"/>
          <a:stretch>
            <a:fillRect/>
          </a:stretch>
        </p:blipFill>
        <p:spPr>
          <a:xfrm>
            <a:off x="2647115" y="1675227"/>
            <a:ext cx="6897770" cy="4394199"/>
          </a:xfrm>
          <a:prstGeom prst="rect">
            <a:avLst/>
          </a:prstGeom>
        </p:spPr>
      </p:pic>
    </p:spTree>
    <p:extLst>
      <p:ext uri="{BB962C8B-B14F-4D97-AF65-F5344CB8AC3E}">
        <p14:creationId xmlns:p14="http://schemas.microsoft.com/office/powerpoint/2010/main" val="970469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AD50-EE2E-4AB0-B54E-5691436E27AA}"/>
              </a:ext>
            </a:extLst>
          </p:cNvPr>
          <p:cNvSpPr>
            <a:spLocks noGrp="1"/>
          </p:cNvSpPr>
          <p:nvPr>
            <p:ph type="title"/>
          </p:nvPr>
        </p:nvSpPr>
        <p:spPr/>
        <p:txBody>
          <a:bodyPr/>
          <a:lstStyle/>
          <a:p>
            <a:r>
              <a:rPr lang="hu-HU" dirty="0"/>
              <a:t>Issues</a:t>
            </a:r>
            <a:endParaRPr lang="en-US" dirty="0"/>
          </a:p>
        </p:txBody>
      </p:sp>
      <p:sp>
        <p:nvSpPr>
          <p:cNvPr id="3" name="Text Placeholder 2">
            <a:extLst>
              <a:ext uri="{FF2B5EF4-FFF2-40B4-BE49-F238E27FC236}">
                <a16:creationId xmlns:a16="http://schemas.microsoft.com/office/drawing/2014/main" id="{0675E042-BD96-46AF-B67C-1A34C832C430}"/>
              </a:ext>
            </a:extLst>
          </p:cNvPr>
          <p:cNvSpPr>
            <a:spLocks noGrp="1"/>
          </p:cNvSpPr>
          <p:nvPr>
            <p:ph type="body" sz="quarter" idx="10"/>
          </p:nvPr>
        </p:nvSpPr>
        <p:spPr>
          <a:xfrm>
            <a:off x="586390" y="1434370"/>
            <a:ext cx="11018520" cy="3200876"/>
          </a:xfrm>
        </p:spPr>
        <p:txBody>
          <a:bodyPr/>
          <a:lstStyle/>
          <a:p>
            <a:pPr marL="457200" indent="-457200">
              <a:buFont typeface="Arial" panose="020B0604020202020204" pitchFamily="34" charset="0"/>
              <a:buChar char="•"/>
            </a:pPr>
            <a:r>
              <a:rPr lang="hu-HU" sz="2000" dirty="0"/>
              <a:t>Latency</a:t>
            </a:r>
            <a:endParaRPr lang="en-US" sz="2000" dirty="0"/>
          </a:p>
          <a:p>
            <a:pPr marL="457200" indent="-457200">
              <a:buFont typeface="Arial" panose="020B0604020202020204" pitchFamily="34" charset="0"/>
              <a:buChar char="•"/>
            </a:pPr>
            <a:r>
              <a:rPr lang="hu-HU" sz="2000" dirty="0"/>
              <a:t>Additional service</a:t>
            </a:r>
            <a:r>
              <a:rPr lang="en-US" sz="2000" dirty="0"/>
              <a:t>.</a:t>
            </a:r>
          </a:p>
          <a:p>
            <a:pPr marL="457200" indent="-457200">
              <a:buFont typeface="Arial" panose="020B0604020202020204" pitchFamily="34" charset="0"/>
              <a:buChar char="•"/>
            </a:pPr>
            <a:r>
              <a:rPr lang="hu-HU" sz="2000" dirty="0"/>
              <a:t>Scaling</a:t>
            </a:r>
            <a:r>
              <a:rPr lang="en-US" sz="2000" dirty="0"/>
              <a:t>.</a:t>
            </a:r>
          </a:p>
          <a:p>
            <a:pPr marL="457200" indent="-457200">
              <a:buFont typeface="Arial" panose="020B0604020202020204" pitchFamily="34" charset="0"/>
              <a:buChar char="•"/>
            </a:pPr>
            <a:r>
              <a:rPr lang="hu-HU" sz="2000" dirty="0"/>
              <a:t>How to </a:t>
            </a:r>
            <a:r>
              <a:rPr lang="en-US" sz="2000" dirty="0"/>
              <a:t>partition the anti-corruption layer.</a:t>
            </a:r>
          </a:p>
          <a:p>
            <a:pPr marL="457200" indent="-457200">
              <a:buFont typeface="Arial" panose="020B0604020202020204" pitchFamily="34" charset="0"/>
              <a:buChar char="•"/>
            </a:pPr>
            <a:r>
              <a:rPr lang="en-US" sz="2000" dirty="0"/>
              <a:t>How </a:t>
            </a:r>
            <a:r>
              <a:rPr lang="hu-HU" sz="2000" dirty="0"/>
              <a:t>ACL</a:t>
            </a:r>
            <a:r>
              <a:rPr lang="en-US" sz="2000" dirty="0"/>
              <a:t> </a:t>
            </a:r>
            <a:r>
              <a:rPr lang="hu-HU" sz="2000" dirty="0"/>
              <a:t>will </a:t>
            </a:r>
            <a:r>
              <a:rPr lang="en-US" sz="2000" dirty="0"/>
              <a:t>be integrated into your monitoring, release, and configuration processes?</a:t>
            </a:r>
          </a:p>
          <a:p>
            <a:pPr marL="457200" indent="-457200">
              <a:buFont typeface="Arial" panose="020B0604020202020204" pitchFamily="34" charset="0"/>
              <a:buChar char="•"/>
            </a:pPr>
            <a:r>
              <a:rPr lang="hu-HU" sz="2000" dirty="0"/>
              <a:t>Transaction behavior, data consistency</a:t>
            </a:r>
            <a:endParaRPr lang="en-US" sz="2000" dirty="0"/>
          </a:p>
          <a:p>
            <a:pPr marL="457200" indent="-457200">
              <a:buFont typeface="Arial" panose="020B0604020202020204" pitchFamily="34" charset="0"/>
              <a:buChar char="•"/>
            </a:pPr>
            <a:r>
              <a:rPr lang="en-US" sz="2000" dirty="0"/>
              <a:t>If the anti-corruption layer is part of an application migration strategy, consider whether it will be permanent, or will be retired after all legacy functionality has been migrated.</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7265383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en-US" sz="3200" kern="1200" dirty="0">
                <a:solidFill>
                  <a:schemeClr val="bg1"/>
                </a:solidFill>
                <a:latin typeface="+mj-lt"/>
                <a:ea typeface="+mj-ea"/>
                <a:cs typeface="+mj-cs"/>
              </a:rPr>
              <a:t>Anti-corruption layer</a:t>
            </a:r>
            <a:r>
              <a:rPr lang="hu-HU" sz="3200" kern="1200" dirty="0">
                <a:solidFill>
                  <a:schemeClr val="bg1"/>
                </a:solidFill>
                <a:latin typeface="+mj-lt"/>
                <a:ea typeface="+mj-ea"/>
                <a:cs typeface="+mj-cs"/>
              </a:rPr>
              <a:t> context</a:t>
            </a:r>
            <a:endParaRPr lang="en-US" sz="3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34878A5B-95F9-4AF1-89B5-59D149949CA5}"/>
              </a:ext>
            </a:extLst>
          </p:cNvPr>
          <p:cNvPicPr>
            <a:picLocks noChangeAspect="1"/>
          </p:cNvPicPr>
          <p:nvPr/>
        </p:nvPicPr>
        <p:blipFill>
          <a:blip r:embed="rId3"/>
          <a:stretch>
            <a:fillRect/>
          </a:stretch>
        </p:blipFill>
        <p:spPr>
          <a:xfrm>
            <a:off x="1542428" y="1675227"/>
            <a:ext cx="9107144" cy="4394199"/>
          </a:xfrm>
          <a:prstGeom prst="rect">
            <a:avLst/>
          </a:prstGeom>
        </p:spPr>
      </p:pic>
    </p:spTree>
    <p:extLst>
      <p:ext uri="{BB962C8B-B14F-4D97-AF65-F5344CB8AC3E}">
        <p14:creationId xmlns:p14="http://schemas.microsoft.com/office/powerpoint/2010/main" val="23738586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AD50-EE2E-4AB0-B54E-5691436E27AA}"/>
              </a:ext>
            </a:extLst>
          </p:cNvPr>
          <p:cNvSpPr>
            <a:spLocks noGrp="1"/>
          </p:cNvSpPr>
          <p:nvPr>
            <p:ph type="title"/>
          </p:nvPr>
        </p:nvSpPr>
        <p:spPr/>
        <p:txBody>
          <a:bodyPr/>
          <a:lstStyle/>
          <a:p>
            <a:r>
              <a:rPr lang="hu-HU" dirty="0"/>
              <a:t>Issues</a:t>
            </a:r>
            <a:endParaRPr lang="en-US" dirty="0"/>
          </a:p>
        </p:txBody>
      </p:sp>
      <p:sp>
        <p:nvSpPr>
          <p:cNvPr id="3" name="Text Placeholder 2">
            <a:extLst>
              <a:ext uri="{FF2B5EF4-FFF2-40B4-BE49-F238E27FC236}">
                <a16:creationId xmlns:a16="http://schemas.microsoft.com/office/drawing/2014/main" id="{0675E042-BD96-46AF-B67C-1A34C832C430}"/>
              </a:ext>
            </a:extLst>
          </p:cNvPr>
          <p:cNvSpPr>
            <a:spLocks noGrp="1"/>
          </p:cNvSpPr>
          <p:nvPr>
            <p:ph type="body" sz="quarter" idx="10"/>
          </p:nvPr>
        </p:nvSpPr>
        <p:spPr>
          <a:xfrm>
            <a:off x="586390" y="1434370"/>
            <a:ext cx="11018520" cy="3200876"/>
          </a:xfrm>
        </p:spPr>
        <p:txBody>
          <a:bodyPr/>
          <a:lstStyle/>
          <a:p>
            <a:pPr marL="457200" indent="-457200">
              <a:buFont typeface="Arial" panose="020B0604020202020204" pitchFamily="34" charset="0"/>
              <a:buChar char="•"/>
            </a:pPr>
            <a:r>
              <a:rPr lang="hu-HU" sz="2000" dirty="0"/>
              <a:t>Latency</a:t>
            </a:r>
            <a:endParaRPr lang="en-US" sz="2000" dirty="0"/>
          </a:p>
          <a:p>
            <a:pPr marL="457200" indent="-457200">
              <a:buFont typeface="Arial" panose="020B0604020202020204" pitchFamily="34" charset="0"/>
              <a:buChar char="•"/>
            </a:pPr>
            <a:r>
              <a:rPr lang="hu-HU" sz="2000" dirty="0"/>
              <a:t>Additional service</a:t>
            </a:r>
            <a:r>
              <a:rPr lang="en-US" sz="2000" dirty="0"/>
              <a:t>.</a:t>
            </a:r>
          </a:p>
          <a:p>
            <a:pPr marL="457200" indent="-457200">
              <a:buFont typeface="Arial" panose="020B0604020202020204" pitchFamily="34" charset="0"/>
              <a:buChar char="•"/>
            </a:pPr>
            <a:r>
              <a:rPr lang="hu-HU" sz="2000" dirty="0"/>
              <a:t>Scaling</a:t>
            </a:r>
            <a:r>
              <a:rPr lang="en-US" sz="2000" dirty="0"/>
              <a:t>.</a:t>
            </a:r>
          </a:p>
          <a:p>
            <a:pPr marL="457200" indent="-457200">
              <a:buFont typeface="Arial" panose="020B0604020202020204" pitchFamily="34" charset="0"/>
              <a:buChar char="•"/>
            </a:pPr>
            <a:r>
              <a:rPr lang="hu-HU" sz="2000" dirty="0"/>
              <a:t>How to </a:t>
            </a:r>
            <a:r>
              <a:rPr lang="en-US" sz="2000" dirty="0"/>
              <a:t>partition the anti-corruption layer.</a:t>
            </a:r>
          </a:p>
          <a:p>
            <a:pPr marL="457200" indent="-457200">
              <a:buFont typeface="Arial" panose="020B0604020202020204" pitchFamily="34" charset="0"/>
              <a:buChar char="•"/>
            </a:pPr>
            <a:r>
              <a:rPr lang="en-US" sz="2000" dirty="0"/>
              <a:t>How </a:t>
            </a:r>
            <a:r>
              <a:rPr lang="hu-HU" sz="2000" dirty="0"/>
              <a:t>ACL</a:t>
            </a:r>
            <a:r>
              <a:rPr lang="en-US" sz="2000" dirty="0"/>
              <a:t> </a:t>
            </a:r>
            <a:r>
              <a:rPr lang="hu-HU" sz="2000" dirty="0"/>
              <a:t>will </a:t>
            </a:r>
            <a:r>
              <a:rPr lang="en-US" sz="2000" dirty="0"/>
              <a:t>be integrated into your monitoring, release, and configuration processes?</a:t>
            </a:r>
          </a:p>
          <a:p>
            <a:pPr marL="457200" indent="-457200">
              <a:buFont typeface="Arial" panose="020B0604020202020204" pitchFamily="34" charset="0"/>
              <a:buChar char="•"/>
            </a:pPr>
            <a:r>
              <a:rPr lang="hu-HU" sz="2000" dirty="0"/>
              <a:t>Transaction behavior, data consistency</a:t>
            </a:r>
            <a:endParaRPr lang="en-US" sz="2000" dirty="0"/>
          </a:p>
          <a:p>
            <a:pPr marL="457200" indent="-457200">
              <a:buFont typeface="Arial" panose="020B0604020202020204" pitchFamily="34" charset="0"/>
              <a:buChar char="•"/>
            </a:pPr>
            <a:r>
              <a:rPr lang="en-US" sz="2000" dirty="0"/>
              <a:t>If the anti-corruption layer is part of an application migration strategy, consider whether it will be permanent, or will be retired after all legacy functionality has been migrated.</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382847366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hu-HU" sz="3200" kern="1200" dirty="0">
                <a:solidFill>
                  <a:schemeClr val="bg1"/>
                </a:solidFill>
                <a:latin typeface="+mj-lt"/>
                <a:ea typeface="+mj-ea"/>
                <a:cs typeface="+mj-cs"/>
              </a:rPr>
              <a:t>Circuit braker pattern</a:t>
            </a:r>
            <a:endParaRPr lang="en-US" sz="3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2B9898B7-F439-44C0-8B88-3B4CFBAF6CC2}"/>
              </a:ext>
            </a:extLst>
          </p:cNvPr>
          <p:cNvPicPr>
            <a:picLocks noChangeAspect="1"/>
          </p:cNvPicPr>
          <p:nvPr/>
        </p:nvPicPr>
        <p:blipFill>
          <a:blip r:embed="rId3"/>
          <a:stretch>
            <a:fillRect/>
          </a:stretch>
        </p:blipFill>
        <p:spPr>
          <a:xfrm>
            <a:off x="3442360" y="1675227"/>
            <a:ext cx="5307279" cy="4394199"/>
          </a:xfrm>
          <a:prstGeom prst="rect">
            <a:avLst/>
          </a:prstGeom>
        </p:spPr>
      </p:pic>
    </p:spTree>
    <p:extLst>
      <p:ext uri="{BB962C8B-B14F-4D97-AF65-F5344CB8AC3E}">
        <p14:creationId xmlns:p14="http://schemas.microsoft.com/office/powerpoint/2010/main" val="31154028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656E-631A-450D-9C6C-89B67F8D8945}"/>
              </a:ext>
            </a:extLst>
          </p:cNvPr>
          <p:cNvSpPr>
            <a:spLocks noGrp="1"/>
          </p:cNvSpPr>
          <p:nvPr>
            <p:ph type="title"/>
          </p:nvPr>
        </p:nvSpPr>
        <p:spPr/>
        <p:txBody>
          <a:bodyPr/>
          <a:lstStyle/>
          <a:p>
            <a:r>
              <a:rPr lang="hu-HU" dirty="0"/>
              <a:t>Twelve-factor apps background</a:t>
            </a:r>
            <a:endParaRPr lang="en-US" dirty="0"/>
          </a:p>
        </p:txBody>
      </p:sp>
      <p:sp>
        <p:nvSpPr>
          <p:cNvPr id="3" name="Text Placeholder 2">
            <a:extLst>
              <a:ext uri="{FF2B5EF4-FFF2-40B4-BE49-F238E27FC236}">
                <a16:creationId xmlns:a16="http://schemas.microsoft.com/office/drawing/2014/main" id="{FB9EC50E-BBBC-4019-82B0-65C682085AD0}"/>
              </a:ext>
            </a:extLst>
          </p:cNvPr>
          <p:cNvSpPr>
            <a:spLocks noGrp="1"/>
          </p:cNvSpPr>
          <p:nvPr>
            <p:ph type="body" sz="quarter" idx="10"/>
          </p:nvPr>
        </p:nvSpPr>
        <p:spPr>
          <a:xfrm>
            <a:off x="586390" y="1434370"/>
            <a:ext cx="11018520" cy="2499146"/>
          </a:xfrm>
        </p:spPr>
        <p:txBody>
          <a:bodyPr/>
          <a:lstStyle/>
          <a:p>
            <a:pPr marL="457200" indent="-457200">
              <a:buFont typeface="Arial" panose="020B0604020202020204" pitchFamily="34" charset="0"/>
              <a:buChar char="•"/>
            </a:pPr>
            <a:r>
              <a:rPr lang="hu-HU" dirty="0"/>
              <a:t>Software erosion</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Adam Wiggins</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en-US" dirty="0">
                <a:hlinkClick r:id="rId3"/>
              </a:rPr>
              <a:t>https://github.com/heroku/12factor</a:t>
            </a:r>
            <a:endParaRPr lang="en-US" dirty="0"/>
          </a:p>
        </p:txBody>
      </p:sp>
    </p:spTree>
    <p:extLst>
      <p:ext uri="{BB962C8B-B14F-4D97-AF65-F5344CB8AC3E}">
        <p14:creationId xmlns:p14="http://schemas.microsoft.com/office/powerpoint/2010/main" val="320279854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hu-HU" sz="3200" kern="1200" dirty="0">
                <a:solidFill>
                  <a:schemeClr val="bg1"/>
                </a:solidFill>
                <a:latin typeface="+mj-lt"/>
                <a:ea typeface="+mj-ea"/>
                <a:cs typeface="+mj-cs"/>
              </a:rPr>
              <a:t>Circuit braker pattern</a:t>
            </a:r>
            <a:endParaRPr lang="en-US" sz="3200" kern="1200" dirty="0">
              <a:solidFill>
                <a:schemeClr val="bg1"/>
              </a:solidFill>
              <a:latin typeface="+mj-lt"/>
              <a:ea typeface="+mj-ea"/>
              <a:cs typeface="+mj-cs"/>
            </a:endParaRPr>
          </a:p>
        </p:txBody>
      </p:sp>
      <p:sp>
        <p:nvSpPr>
          <p:cNvPr id="3" name="Rectangle 1">
            <a:extLst>
              <a:ext uri="{FF2B5EF4-FFF2-40B4-BE49-F238E27FC236}">
                <a16:creationId xmlns:a16="http://schemas.microsoft.com/office/drawing/2014/main" id="{C19F7313-E2E7-4601-A89F-252CE8DAB12A}"/>
              </a:ext>
            </a:extLst>
          </p:cNvPr>
          <p:cNvSpPr>
            <a:spLocks noChangeArrowheads="1"/>
          </p:cNvSpPr>
          <p:nvPr/>
        </p:nvSpPr>
        <p:spPr bwMode="auto">
          <a:xfrm>
            <a:off x="0" y="-194587"/>
            <a:ext cx="155507" cy="3891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3939" tIns="55545" rIns="0" bIns="555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6D7FDE0-366E-40D6-ADDF-3300211F5296}"/>
              </a:ext>
            </a:extLst>
          </p:cNvPr>
          <p:cNvSpPr txBox="1"/>
          <p:nvPr/>
        </p:nvSpPr>
        <p:spPr>
          <a:xfrm>
            <a:off x="286186" y="1738058"/>
            <a:ext cx="8564648" cy="2215991"/>
          </a:xfrm>
          <a:prstGeom prst="rect">
            <a:avLst/>
          </a:prstGeom>
          <a:noFill/>
        </p:spPr>
        <p:txBody>
          <a:bodyPr wrap="square" lIns="0" tIns="0" rIns="0" bIns="0" rtlCol="0">
            <a:spAutoFit/>
          </a:bodyPr>
          <a:lstStyle/>
          <a:p>
            <a:pPr lvl="0" defTabSz="914400" eaLnBrk="0" fontAlgn="base" hangingPunct="0">
              <a:spcBef>
                <a:spcPct val="0"/>
              </a:spcBef>
              <a:spcAft>
                <a:spcPct val="0"/>
              </a:spcAft>
            </a:pPr>
            <a:endParaRPr lang="en-US" altLang="en-US" sz="4400" b="1" dirty="0">
              <a:latin typeface="Arial" panose="020B0604020202020204" pitchFamily="34" charset="0"/>
            </a:endParaRPr>
          </a:p>
          <a:p>
            <a:pPr lvl="0" defTabSz="914400" eaLnBrk="0" fontAlgn="base" hangingPunct="0">
              <a:spcBef>
                <a:spcPct val="0"/>
              </a:spcBef>
              <a:spcAft>
                <a:spcPct val="0"/>
              </a:spcAft>
              <a:buFontTx/>
              <a:buChar char="•"/>
            </a:pPr>
            <a:r>
              <a:rPr lang="en-US" alt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Closed</a:t>
            </a:r>
            <a:r>
              <a:rPr lang="hu-HU" alt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 normal way of working, the dependent service is operational</a:t>
            </a:r>
          </a:p>
          <a:p>
            <a:pPr lvl="0" defTabSz="914400" eaLnBrk="0" fontAlgn="base" hangingPunct="0">
              <a:spcBef>
                <a:spcPct val="0"/>
              </a:spcBef>
              <a:spcAft>
                <a:spcPct val="0"/>
              </a:spcAft>
            </a:pPr>
            <a:endParaRPr lang="en-US" alt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pPr lvl="0" defTabSz="914400" eaLnBrk="0" fontAlgn="base" hangingPunct="0">
              <a:spcBef>
                <a:spcPct val="0"/>
              </a:spcBef>
              <a:spcAft>
                <a:spcPct val="0"/>
              </a:spcAft>
              <a:buFontTx/>
              <a:buChar char="•"/>
            </a:pPr>
            <a:r>
              <a:rPr lang="en-US" alt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Open: </a:t>
            </a:r>
            <a:r>
              <a:rPr lang="hu-HU" alt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Failure rate exceeded, requests are blocked by CB</a:t>
            </a:r>
          </a:p>
          <a:p>
            <a:pPr lvl="0" defTabSz="914400" eaLnBrk="0" fontAlgn="base" hangingPunct="0">
              <a:spcBef>
                <a:spcPct val="0"/>
              </a:spcBef>
              <a:spcAft>
                <a:spcPct val="0"/>
              </a:spcAft>
              <a:buFontTx/>
              <a:buChar char="•"/>
            </a:pPr>
            <a:endParaRPr lang="hu-HU" alt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pPr lvl="0" defTabSz="914400" eaLnBrk="0" fontAlgn="base" hangingPunct="0">
              <a:spcBef>
                <a:spcPct val="0"/>
              </a:spcBef>
              <a:spcAft>
                <a:spcPct val="0"/>
              </a:spcAft>
              <a:buFontTx/>
              <a:buChar char="•"/>
            </a:pPr>
            <a:r>
              <a:rPr lang="en-US" alt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Half-Open</a:t>
            </a:r>
            <a:r>
              <a:rPr lang="hu-HU" alt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 Time out applied, limited number of request enabled</a:t>
            </a:r>
            <a:endParaRPr lang="en-US" altLang="en-US" sz="2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02713596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AD50-EE2E-4AB0-B54E-5691436E27AA}"/>
              </a:ext>
            </a:extLst>
          </p:cNvPr>
          <p:cNvSpPr>
            <a:spLocks noGrp="1"/>
          </p:cNvSpPr>
          <p:nvPr>
            <p:ph type="title"/>
          </p:nvPr>
        </p:nvSpPr>
        <p:spPr/>
        <p:txBody>
          <a:bodyPr/>
          <a:lstStyle/>
          <a:p>
            <a:r>
              <a:rPr lang="hu-HU" dirty="0"/>
              <a:t>Issues</a:t>
            </a:r>
            <a:endParaRPr lang="en-US" dirty="0"/>
          </a:p>
        </p:txBody>
      </p:sp>
      <p:sp>
        <p:nvSpPr>
          <p:cNvPr id="3" name="Text Placeholder 2">
            <a:extLst>
              <a:ext uri="{FF2B5EF4-FFF2-40B4-BE49-F238E27FC236}">
                <a16:creationId xmlns:a16="http://schemas.microsoft.com/office/drawing/2014/main" id="{0675E042-BD96-46AF-B67C-1A34C832C430}"/>
              </a:ext>
            </a:extLst>
          </p:cNvPr>
          <p:cNvSpPr>
            <a:spLocks noGrp="1"/>
          </p:cNvSpPr>
          <p:nvPr>
            <p:ph type="body" sz="quarter" idx="10"/>
          </p:nvPr>
        </p:nvSpPr>
        <p:spPr>
          <a:xfrm>
            <a:off x="244363" y="1336648"/>
            <a:ext cx="11018520" cy="2893100"/>
          </a:xfrm>
        </p:spPr>
        <p:txBody>
          <a:bodyPr/>
          <a:lstStyle/>
          <a:p>
            <a:pPr marL="342900" indent="-342900">
              <a:buFont typeface="Arial" panose="020B0604020202020204" pitchFamily="34" charset="0"/>
              <a:buChar char="•"/>
            </a:pPr>
            <a:r>
              <a:rPr lang="en-US" sz="2000" b="1" dirty="0"/>
              <a:t>Exception Handling</a:t>
            </a:r>
            <a:r>
              <a:rPr lang="en-US" sz="2000" dirty="0"/>
              <a:t>.</a:t>
            </a:r>
            <a:endParaRPr lang="hu-HU" sz="2000" dirty="0"/>
          </a:p>
          <a:p>
            <a:pPr marL="342900" indent="-342900">
              <a:buFont typeface="Arial" panose="020B0604020202020204" pitchFamily="34" charset="0"/>
              <a:buChar char="•"/>
            </a:pPr>
            <a:r>
              <a:rPr lang="en-US" sz="2000" b="1" dirty="0"/>
              <a:t>Types of Exceptions</a:t>
            </a:r>
            <a:endParaRPr lang="hu-HU" sz="2000" b="1" dirty="0"/>
          </a:p>
          <a:p>
            <a:pPr marL="342900" indent="-342900">
              <a:buFont typeface="Arial" panose="020B0604020202020204" pitchFamily="34" charset="0"/>
              <a:buChar char="•"/>
            </a:pPr>
            <a:r>
              <a:rPr lang="en-US" sz="2000" b="1" dirty="0"/>
              <a:t>Logging</a:t>
            </a:r>
            <a:endParaRPr lang="hu-HU" sz="2000" b="1" dirty="0"/>
          </a:p>
          <a:p>
            <a:pPr marL="342900" indent="-342900">
              <a:buFont typeface="Arial" panose="020B0604020202020204" pitchFamily="34" charset="0"/>
              <a:buChar char="•"/>
            </a:pPr>
            <a:r>
              <a:rPr lang="en-US" sz="2000" b="1" dirty="0"/>
              <a:t>Recoverability</a:t>
            </a:r>
            <a:endParaRPr lang="hu-HU" sz="2000" b="1" dirty="0"/>
          </a:p>
          <a:p>
            <a:pPr marL="342900" indent="-342900">
              <a:buFont typeface="Arial" panose="020B0604020202020204" pitchFamily="34" charset="0"/>
              <a:buChar char="•"/>
            </a:pPr>
            <a:r>
              <a:rPr lang="en-US" sz="2000" b="1" dirty="0"/>
              <a:t>Testing Failed </a:t>
            </a:r>
            <a:r>
              <a:rPr lang="en-US" sz="2000" dirty="0"/>
              <a:t>Operations</a:t>
            </a:r>
          </a:p>
          <a:p>
            <a:pPr marL="342900" indent="-342900">
              <a:buFont typeface="Arial" panose="020B0604020202020204" pitchFamily="34" charset="0"/>
              <a:buChar char="•"/>
            </a:pPr>
            <a:r>
              <a:rPr lang="en-US" sz="2000" b="1" dirty="0"/>
              <a:t>Manual Override</a:t>
            </a:r>
            <a:endParaRPr lang="hu-HU" sz="2000" b="1" dirty="0"/>
          </a:p>
          <a:p>
            <a:pPr marL="342900" indent="-342900">
              <a:buFont typeface="Arial" panose="020B0604020202020204" pitchFamily="34" charset="0"/>
              <a:buChar char="•"/>
            </a:pPr>
            <a:r>
              <a:rPr lang="en-US" sz="2000" b="1" dirty="0"/>
              <a:t>Concurrency</a:t>
            </a:r>
            <a:r>
              <a:rPr lang="en-US" sz="2000" dirty="0"/>
              <a:t>.</a:t>
            </a:r>
            <a:endParaRPr lang="hu-HU" sz="2000" dirty="0"/>
          </a:p>
          <a:p>
            <a:pPr marL="342900" indent="-342900">
              <a:buFont typeface="Arial" panose="020B0604020202020204" pitchFamily="34" charset="0"/>
              <a:buChar char="•"/>
            </a:pPr>
            <a:r>
              <a:rPr lang="en-US" sz="2000" b="1" dirty="0"/>
              <a:t>Accelerated Circuit Breaking</a:t>
            </a:r>
            <a:endParaRPr lang="en-US" sz="2000" dirty="0"/>
          </a:p>
        </p:txBody>
      </p:sp>
    </p:spTree>
    <p:extLst>
      <p:ext uri="{BB962C8B-B14F-4D97-AF65-F5344CB8AC3E}">
        <p14:creationId xmlns:p14="http://schemas.microsoft.com/office/powerpoint/2010/main" val="11454828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855E-B9B2-4CDC-A494-A37C953120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en-US" sz="3200" kern="1200">
                <a:solidFill>
                  <a:schemeClr val="bg1"/>
                </a:solidFill>
                <a:latin typeface="+mj-lt"/>
                <a:ea typeface="+mj-ea"/>
                <a:cs typeface="+mj-cs"/>
              </a:rPr>
              <a:t>External config management</a:t>
            </a:r>
            <a:endParaRPr lang="en-US" sz="3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7B6F3B14-29CE-4385-8432-584BF61FD0F8}"/>
              </a:ext>
            </a:extLst>
          </p:cNvPr>
          <p:cNvPicPr>
            <a:picLocks noChangeAspect="1"/>
          </p:cNvPicPr>
          <p:nvPr/>
        </p:nvPicPr>
        <p:blipFill>
          <a:blip r:embed="rId3"/>
          <a:stretch>
            <a:fillRect/>
          </a:stretch>
        </p:blipFill>
        <p:spPr>
          <a:xfrm>
            <a:off x="1174794" y="1675227"/>
            <a:ext cx="9842411" cy="4394199"/>
          </a:xfrm>
          <a:prstGeom prst="rect">
            <a:avLst/>
          </a:prstGeom>
        </p:spPr>
      </p:pic>
    </p:spTree>
    <p:extLst>
      <p:ext uri="{BB962C8B-B14F-4D97-AF65-F5344CB8AC3E}">
        <p14:creationId xmlns:p14="http://schemas.microsoft.com/office/powerpoint/2010/main" val="9523552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C267-9440-49FA-9B82-16DE4D209873}"/>
              </a:ext>
            </a:extLst>
          </p:cNvPr>
          <p:cNvSpPr>
            <a:spLocks noGrp="1"/>
          </p:cNvSpPr>
          <p:nvPr>
            <p:ph type="title"/>
          </p:nvPr>
        </p:nvSpPr>
        <p:spPr/>
        <p:txBody>
          <a:bodyPr/>
          <a:lstStyle/>
          <a:p>
            <a:r>
              <a:rPr lang="hu-HU" dirty="0"/>
              <a:t>Resources</a:t>
            </a:r>
            <a:endParaRPr lang="en-US" dirty="0"/>
          </a:p>
        </p:txBody>
      </p:sp>
      <p:sp>
        <p:nvSpPr>
          <p:cNvPr id="3" name="Text Placeholder 2">
            <a:extLst>
              <a:ext uri="{FF2B5EF4-FFF2-40B4-BE49-F238E27FC236}">
                <a16:creationId xmlns:a16="http://schemas.microsoft.com/office/drawing/2014/main" id="{62DEBE84-7FE1-48D1-B1AF-068CEBA73EB0}"/>
              </a:ext>
            </a:extLst>
          </p:cNvPr>
          <p:cNvSpPr>
            <a:spLocks noGrp="1"/>
          </p:cNvSpPr>
          <p:nvPr>
            <p:ph type="body" sz="quarter" idx="10"/>
          </p:nvPr>
        </p:nvSpPr>
        <p:spPr>
          <a:xfrm>
            <a:off x="586390" y="1434370"/>
            <a:ext cx="11018520" cy="738664"/>
          </a:xfrm>
        </p:spPr>
        <p:txBody>
          <a:bodyPr/>
          <a:lstStyle/>
          <a:p>
            <a:r>
              <a:rPr lang="en-US" sz="4800" b="1" dirty="0">
                <a:hlinkClick r:id="rId2"/>
              </a:rPr>
              <a:t>https://github.com/PhaceBP/clouddps</a:t>
            </a:r>
            <a:endParaRPr lang="en-US" sz="4800" b="1" dirty="0"/>
          </a:p>
        </p:txBody>
      </p:sp>
    </p:spTree>
    <p:extLst>
      <p:ext uri="{BB962C8B-B14F-4D97-AF65-F5344CB8AC3E}">
        <p14:creationId xmlns:p14="http://schemas.microsoft.com/office/powerpoint/2010/main" val="190141942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hu-HU" dirty="0">
                <a:latin typeface="Segoe UI Semibold (Headings)"/>
              </a:rPr>
              <a:t>THANK YOU!</a:t>
            </a:r>
            <a:endParaRPr lang="en-US" dirty="0"/>
          </a:p>
        </p:txBody>
      </p:sp>
    </p:spTree>
    <p:extLst>
      <p:ext uri="{BB962C8B-B14F-4D97-AF65-F5344CB8AC3E}">
        <p14:creationId xmlns:p14="http://schemas.microsoft.com/office/powerpoint/2010/main" val="99088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4021-984E-4DE0-B51B-DCABE84B021E}"/>
              </a:ext>
            </a:extLst>
          </p:cNvPr>
          <p:cNvSpPr>
            <a:spLocks noGrp="1"/>
          </p:cNvSpPr>
          <p:nvPr>
            <p:ph type="title"/>
          </p:nvPr>
        </p:nvSpPr>
        <p:spPr/>
        <p:txBody>
          <a:bodyPr/>
          <a:lstStyle/>
          <a:p>
            <a:r>
              <a:rPr lang="hu-HU" dirty="0"/>
              <a:t>Twelve-factor apps are</a:t>
            </a:r>
            <a:endParaRPr lang="en-US" dirty="0"/>
          </a:p>
        </p:txBody>
      </p:sp>
      <p:sp>
        <p:nvSpPr>
          <p:cNvPr id="3" name="Text Placeholder 2">
            <a:extLst>
              <a:ext uri="{FF2B5EF4-FFF2-40B4-BE49-F238E27FC236}">
                <a16:creationId xmlns:a16="http://schemas.microsoft.com/office/drawing/2014/main" id="{CA4C1B19-FF16-45D3-8DE3-EBF4373D1007}"/>
              </a:ext>
            </a:extLst>
          </p:cNvPr>
          <p:cNvSpPr>
            <a:spLocks noGrp="1"/>
          </p:cNvSpPr>
          <p:nvPr>
            <p:ph type="body" sz="quarter" idx="10"/>
          </p:nvPr>
        </p:nvSpPr>
        <p:spPr>
          <a:xfrm>
            <a:off x="586390" y="1434370"/>
            <a:ext cx="11018520" cy="5539978"/>
          </a:xfrm>
        </p:spPr>
        <p:txBody>
          <a:bodyPr/>
          <a:lstStyle/>
          <a:p>
            <a:pPr marL="457200" indent="-457200">
              <a:buFont typeface="Arial" panose="020B0604020202020204" pitchFamily="34" charset="0"/>
              <a:buChar char="•"/>
            </a:pPr>
            <a:r>
              <a:rPr lang="en-US" dirty="0"/>
              <a:t>Use declarative formats for setup automation, to minimize time and cost for new developers joining the project;</a:t>
            </a:r>
          </a:p>
          <a:p>
            <a:pPr marL="457200" indent="-457200">
              <a:buFont typeface="Arial" panose="020B0604020202020204" pitchFamily="34" charset="0"/>
              <a:buChar char="•"/>
            </a:pPr>
            <a:r>
              <a:rPr lang="en-US" dirty="0"/>
              <a:t>Have a clean contract with the underlying operating system, offering maximum portability between execution environments;</a:t>
            </a:r>
          </a:p>
          <a:p>
            <a:pPr marL="457200" indent="-457200">
              <a:buFont typeface="Arial" panose="020B0604020202020204" pitchFamily="34" charset="0"/>
              <a:buChar char="•"/>
            </a:pPr>
            <a:r>
              <a:rPr lang="en-US" dirty="0"/>
              <a:t>Are suitable for deployment on modern cloud platforms, obviating the need for servers and systems administration;</a:t>
            </a:r>
          </a:p>
          <a:p>
            <a:pPr marL="457200" indent="-457200">
              <a:buFont typeface="Arial" panose="020B0604020202020204" pitchFamily="34" charset="0"/>
              <a:buChar char="•"/>
            </a:pPr>
            <a:r>
              <a:rPr lang="en-US" dirty="0"/>
              <a:t>Minimize divergence between development and production, enabling continuous deployment for maximum agility;</a:t>
            </a:r>
          </a:p>
          <a:p>
            <a:pPr marL="457200" indent="-457200">
              <a:buFont typeface="Arial" panose="020B0604020202020204" pitchFamily="34" charset="0"/>
              <a:buChar char="•"/>
            </a:pPr>
            <a:r>
              <a:rPr lang="en-US" dirty="0"/>
              <a:t>And can scale up without significant changes to tooling, architecture, or development practices.</a:t>
            </a:r>
          </a:p>
          <a:p>
            <a:pPr marL="685800" lvl="1" indent="-457200">
              <a:buFont typeface="Arial" panose="020B0604020202020204" pitchFamily="34" charset="0"/>
              <a:buChar char="•"/>
            </a:pPr>
            <a:endParaRPr lang="hu-HU"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1514857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0EE7-B43B-47CA-A182-5269319DE722}"/>
              </a:ext>
            </a:extLst>
          </p:cNvPr>
          <p:cNvSpPr>
            <a:spLocks noGrp="1"/>
          </p:cNvSpPr>
          <p:nvPr>
            <p:ph type="title"/>
          </p:nvPr>
        </p:nvSpPr>
        <p:spPr/>
        <p:txBody>
          <a:bodyPr/>
          <a:lstStyle/>
          <a:p>
            <a:r>
              <a:rPr lang="hu-HU" dirty="0"/>
              <a:t>The factors</a:t>
            </a:r>
            <a:endParaRPr lang="en-US" dirty="0"/>
          </a:p>
        </p:txBody>
      </p:sp>
      <p:sp>
        <p:nvSpPr>
          <p:cNvPr id="3" name="Text Placeholder 2">
            <a:extLst>
              <a:ext uri="{FF2B5EF4-FFF2-40B4-BE49-F238E27FC236}">
                <a16:creationId xmlns:a16="http://schemas.microsoft.com/office/drawing/2014/main" id="{F12AD5C9-C46C-4A30-A06C-AFFE23B20931}"/>
              </a:ext>
            </a:extLst>
          </p:cNvPr>
          <p:cNvSpPr>
            <a:spLocks noGrp="1"/>
          </p:cNvSpPr>
          <p:nvPr>
            <p:ph type="body" sz="quarter" idx="10"/>
          </p:nvPr>
        </p:nvSpPr>
        <p:spPr>
          <a:xfrm>
            <a:off x="586390" y="1434370"/>
            <a:ext cx="11018520" cy="5244513"/>
          </a:xfrm>
        </p:spPr>
        <p:txBody>
          <a:bodyPr/>
          <a:lstStyle/>
          <a:p>
            <a:r>
              <a:rPr lang="en-US" sz="2400" b="1" dirty="0"/>
              <a:t>I</a:t>
            </a:r>
            <a:r>
              <a:rPr lang="en-US" sz="2400" dirty="0"/>
              <a:t>. Codebase</a:t>
            </a:r>
          </a:p>
          <a:p>
            <a:r>
              <a:rPr lang="en-US" sz="2400" dirty="0"/>
              <a:t>II. Dependencies</a:t>
            </a:r>
          </a:p>
          <a:p>
            <a:r>
              <a:rPr lang="en-US" sz="2400" dirty="0"/>
              <a:t>III. Config</a:t>
            </a:r>
          </a:p>
          <a:p>
            <a:r>
              <a:rPr lang="en-US" sz="2400" dirty="0"/>
              <a:t>IV. Backing services</a:t>
            </a:r>
          </a:p>
          <a:p>
            <a:r>
              <a:rPr lang="en-US" sz="2400" dirty="0"/>
              <a:t>V. Build, release, run</a:t>
            </a:r>
          </a:p>
          <a:p>
            <a:r>
              <a:rPr lang="en-US" sz="2400" dirty="0"/>
              <a:t>VI. Processes</a:t>
            </a:r>
          </a:p>
          <a:p>
            <a:r>
              <a:rPr lang="en-US" sz="2400" dirty="0"/>
              <a:t>VII. Port binding</a:t>
            </a:r>
          </a:p>
          <a:p>
            <a:r>
              <a:rPr lang="en-US" sz="2400" dirty="0"/>
              <a:t>VIII. Concurrency</a:t>
            </a:r>
          </a:p>
          <a:p>
            <a:r>
              <a:rPr lang="en-US" sz="2400" dirty="0"/>
              <a:t>IX. Disposability</a:t>
            </a:r>
          </a:p>
          <a:p>
            <a:r>
              <a:rPr lang="en-US" sz="2400" dirty="0"/>
              <a:t>X. Dev/prod parity</a:t>
            </a:r>
          </a:p>
          <a:p>
            <a:r>
              <a:rPr lang="en-US" sz="2400" dirty="0"/>
              <a:t>XI. Logs</a:t>
            </a:r>
          </a:p>
          <a:p>
            <a:r>
              <a:rPr lang="en-US" sz="2400" dirty="0"/>
              <a:t>XII. Admin processes</a:t>
            </a:r>
          </a:p>
        </p:txBody>
      </p:sp>
    </p:spTree>
    <p:extLst>
      <p:ext uri="{BB962C8B-B14F-4D97-AF65-F5344CB8AC3E}">
        <p14:creationId xmlns:p14="http://schemas.microsoft.com/office/powerpoint/2010/main" val="12440914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E065-ABA3-4A61-8C06-BFDE4A9DA90B}"/>
              </a:ext>
            </a:extLst>
          </p:cNvPr>
          <p:cNvSpPr>
            <a:spLocks noGrp="1"/>
          </p:cNvSpPr>
          <p:nvPr>
            <p:ph type="title"/>
          </p:nvPr>
        </p:nvSpPr>
        <p:spPr/>
        <p:txBody>
          <a:bodyPr/>
          <a:lstStyle/>
          <a:p>
            <a:r>
              <a:rPr lang="hu-HU" dirty="0"/>
              <a:t>Codebase</a:t>
            </a:r>
            <a:endParaRPr lang="en-US" dirty="0"/>
          </a:p>
        </p:txBody>
      </p:sp>
      <p:sp>
        <p:nvSpPr>
          <p:cNvPr id="3" name="Text Placeholder 2">
            <a:extLst>
              <a:ext uri="{FF2B5EF4-FFF2-40B4-BE49-F238E27FC236}">
                <a16:creationId xmlns:a16="http://schemas.microsoft.com/office/drawing/2014/main" id="{4C2DEBA4-2E46-4827-B193-C95734DEA2A1}"/>
              </a:ext>
            </a:extLst>
          </p:cNvPr>
          <p:cNvSpPr>
            <a:spLocks noGrp="1"/>
          </p:cNvSpPr>
          <p:nvPr>
            <p:ph type="body" sz="quarter" idx="10"/>
          </p:nvPr>
        </p:nvSpPr>
        <p:spPr>
          <a:xfrm>
            <a:off x="586390" y="1434370"/>
            <a:ext cx="11018520" cy="2499146"/>
          </a:xfrm>
        </p:spPr>
        <p:txBody>
          <a:bodyPr/>
          <a:lstStyle/>
          <a:p>
            <a:pPr marL="457200" indent="-457200">
              <a:buFont typeface="Arial" panose="020B0604020202020204" pitchFamily="34" charset="0"/>
              <a:buChar char="•"/>
            </a:pPr>
            <a:r>
              <a:rPr lang="hu-HU" dirty="0"/>
              <a:t>Use version control</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One repository / application to ease CI/CD pipelines</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Code should not be shared between applications</a:t>
            </a:r>
            <a:endParaRPr lang="en-US" dirty="0"/>
          </a:p>
        </p:txBody>
      </p:sp>
    </p:spTree>
    <p:extLst>
      <p:ext uri="{BB962C8B-B14F-4D97-AF65-F5344CB8AC3E}">
        <p14:creationId xmlns:p14="http://schemas.microsoft.com/office/powerpoint/2010/main" val="20737808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6569-42E4-4DD7-B14D-B5C964939FF6}"/>
              </a:ext>
            </a:extLst>
          </p:cNvPr>
          <p:cNvSpPr>
            <a:spLocks noGrp="1"/>
          </p:cNvSpPr>
          <p:nvPr>
            <p:ph type="title"/>
          </p:nvPr>
        </p:nvSpPr>
        <p:spPr/>
        <p:txBody>
          <a:bodyPr/>
          <a:lstStyle/>
          <a:p>
            <a:r>
              <a:rPr lang="hu-HU" dirty="0"/>
              <a:t>Dependencies</a:t>
            </a:r>
            <a:endParaRPr lang="en-US" dirty="0"/>
          </a:p>
        </p:txBody>
      </p:sp>
      <p:sp>
        <p:nvSpPr>
          <p:cNvPr id="3" name="Text Placeholder 2">
            <a:extLst>
              <a:ext uri="{FF2B5EF4-FFF2-40B4-BE49-F238E27FC236}">
                <a16:creationId xmlns:a16="http://schemas.microsoft.com/office/drawing/2014/main" id="{D2DA9F1E-D0E9-4F71-8B3F-FB4369BB957D}"/>
              </a:ext>
            </a:extLst>
          </p:cNvPr>
          <p:cNvSpPr>
            <a:spLocks noGrp="1"/>
          </p:cNvSpPr>
          <p:nvPr>
            <p:ph type="body" sz="quarter" idx="10"/>
          </p:nvPr>
        </p:nvSpPr>
        <p:spPr>
          <a:xfrm>
            <a:off x="586390" y="1434370"/>
            <a:ext cx="11018520" cy="2757678"/>
          </a:xfrm>
        </p:spPr>
        <p:txBody>
          <a:bodyPr/>
          <a:lstStyle/>
          <a:p>
            <a:pPr marL="457200" indent="-457200">
              <a:buFont typeface="Arial" panose="020B0604020202020204" pitchFamily="34" charset="0"/>
              <a:buChar char="•"/>
            </a:pPr>
            <a:r>
              <a:rPr lang="hu-HU" dirty="0"/>
              <a:t>Avoid copy pasting dependencies to the project codebase, use dependency management tools</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If you are depending libraries which belongs to the environment, ensure that you are using the proper versions, so all environments are in sync</a:t>
            </a:r>
            <a:endParaRPr lang="en-US" dirty="0"/>
          </a:p>
        </p:txBody>
      </p:sp>
    </p:spTree>
    <p:extLst>
      <p:ext uri="{BB962C8B-B14F-4D97-AF65-F5344CB8AC3E}">
        <p14:creationId xmlns:p14="http://schemas.microsoft.com/office/powerpoint/2010/main" val="6941042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6569-42E4-4DD7-B14D-B5C964939FF6}"/>
              </a:ext>
            </a:extLst>
          </p:cNvPr>
          <p:cNvSpPr>
            <a:spLocks noGrp="1"/>
          </p:cNvSpPr>
          <p:nvPr>
            <p:ph type="title"/>
          </p:nvPr>
        </p:nvSpPr>
        <p:spPr/>
        <p:txBody>
          <a:bodyPr/>
          <a:lstStyle/>
          <a:p>
            <a:r>
              <a:rPr lang="hu-HU" dirty="0"/>
              <a:t>Backing services</a:t>
            </a:r>
            <a:endParaRPr lang="en-US" dirty="0"/>
          </a:p>
        </p:txBody>
      </p:sp>
      <p:sp>
        <p:nvSpPr>
          <p:cNvPr id="3" name="Text Placeholder 2">
            <a:extLst>
              <a:ext uri="{FF2B5EF4-FFF2-40B4-BE49-F238E27FC236}">
                <a16:creationId xmlns:a16="http://schemas.microsoft.com/office/drawing/2014/main" id="{D2DA9F1E-D0E9-4F71-8B3F-FB4369BB957D}"/>
              </a:ext>
            </a:extLst>
          </p:cNvPr>
          <p:cNvSpPr>
            <a:spLocks noGrp="1"/>
          </p:cNvSpPr>
          <p:nvPr>
            <p:ph type="body" sz="quarter" idx="10"/>
          </p:nvPr>
        </p:nvSpPr>
        <p:spPr>
          <a:xfrm>
            <a:off x="586390" y="1434370"/>
            <a:ext cx="11018520" cy="3791807"/>
          </a:xfrm>
        </p:spPr>
        <p:txBody>
          <a:bodyPr/>
          <a:lstStyle/>
          <a:p>
            <a:pPr marL="457200" indent="-457200">
              <a:buFont typeface="Arial" panose="020B0604020202020204" pitchFamily="34" charset="0"/>
              <a:buChar char="•"/>
            </a:pPr>
            <a:r>
              <a:rPr lang="hu-HU" dirty="0"/>
              <a:t>Infrastructure related service like database, message brokers or any API accessible consumer services like IDMs, GitHub etc.</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The key aspect is you must be able to easily swap this kind of backing services from one provider to another without code changes</a:t>
            </a:r>
          </a:p>
          <a:p>
            <a:pPr marL="457200" indent="-457200">
              <a:buFont typeface="Arial" panose="020B0604020202020204" pitchFamily="34" charset="0"/>
              <a:buChar char="•"/>
            </a:pPr>
            <a:endParaRPr lang="hu-HU" dirty="0"/>
          </a:p>
          <a:p>
            <a:pPr marL="457200" indent="-457200">
              <a:buFont typeface="Arial" panose="020B0604020202020204" pitchFamily="34" charset="0"/>
              <a:buChar char="•"/>
            </a:pPr>
            <a:r>
              <a:rPr lang="hu-HU" dirty="0"/>
              <a:t>Use interfaces as an abstraction layer and change the behavior dynamically</a:t>
            </a:r>
            <a:endParaRPr lang="en-US" dirty="0"/>
          </a:p>
        </p:txBody>
      </p:sp>
    </p:spTree>
    <p:extLst>
      <p:ext uri="{BB962C8B-B14F-4D97-AF65-F5344CB8AC3E}">
        <p14:creationId xmlns:p14="http://schemas.microsoft.com/office/powerpoint/2010/main" val="243167051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135</TotalTime>
  <Words>6031</Words>
  <Application>Microsoft Office PowerPoint</Application>
  <PresentationFormat>Widescreen</PresentationFormat>
  <Paragraphs>623</Paragraphs>
  <Slides>44</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Graphisoft Cloud dev patterns session 2019.11.11 Attila Balogh-Biró</vt:lpstr>
      <vt:lpstr>Agenda</vt:lpstr>
      <vt:lpstr>The Twelve-factor App</vt:lpstr>
      <vt:lpstr>Twelve-factor apps background</vt:lpstr>
      <vt:lpstr>Twelve-factor apps are</vt:lpstr>
      <vt:lpstr>The factors</vt:lpstr>
      <vt:lpstr>Codebase</vt:lpstr>
      <vt:lpstr>Dependencies</vt:lpstr>
      <vt:lpstr>Backing services</vt:lpstr>
      <vt:lpstr>Config</vt:lpstr>
      <vt:lpstr>Build, release, run</vt:lpstr>
      <vt:lpstr>Processes</vt:lpstr>
      <vt:lpstr>Processes general best practices</vt:lpstr>
      <vt:lpstr>Port Binding</vt:lpstr>
      <vt:lpstr>Concurrency</vt:lpstr>
      <vt:lpstr>Disposability</vt:lpstr>
      <vt:lpstr>Logs</vt:lpstr>
      <vt:lpstr>Cloud design patterns</vt:lpstr>
      <vt:lpstr>Cloud design patterns classification</vt:lpstr>
      <vt:lpstr>Availability patterns</vt:lpstr>
      <vt:lpstr>Data management</vt:lpstr>
      <vt:lpstr>Design and implementation</vt:lpstr>
      <vt:lpstr>Messaging</vt:lpstr>
      <vt:lpstr>Resiliency</vt:lpstr>
      <vt:lpstr>Security</vt:lpstr>
      <vt:lpstr>Health Endpoint monitoring pattern</vt:lpstr>
      <vt:lpstr>Issues</vt:lpstr>
      <vt:lpstr>Queue based load leveling</vt:lpstr>
      <vt:lpstr>Queue based load leveling</vt:lpstr>
      <vt:lpstr>Issues</vt:lpstr>
      <vt:lpstr>CQRS context and problem</vt:lpstr>
      <vt:lpstr>CQRS solution</vt:lpstr>
      <vt:lpstr>Issues</vt:lpstr>
      <vt:lpstr>Event Sourcing context and problem</vt:lpstr>
      <vt:lpstr>Event Sourcing</vt:lpstr>
      <vt:lpstr>Issues</vt:lpstr>
      <vt:lpstr>Anti-corruption layer context</vt:lpstr>
      <vt:lpstr>Issues</vt:lpstr>
      <vt:lpstr>Circuit braker pattern</vt:lpstr>
      <vt:lpstr>Circuit braker pattern</vt:lpstr>
      <vt:lpstr>Issues</vt:lpstr>
      <vt:lpstr>External config management</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Graphisoft Cloud dev patterns session 2019.11.11 Attila Balogh-Biró</dc:title>
  <dc:creator>Attila Balogh-Biro</dc:creator>
  <cp:lastModifiedBy>Attila Balogh-Biro</cp:lastModifiedBy>
  <cp:revision>6</cp:revision>
  <dcterms:created xsi:type="dcterms:W3CDTF">2019-11-11T13:24:28Z</dcterms:created>
  <dcterms:modified xsi:type="dcterms:W3CDTF">2019-11-11T15:40:27Z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atbalog@microsoft.com</vt:lpwstr>
  </property>
  <property fmtid="{D5CDD505-2E9C-101B-9397-08002B2CF9AE}" pid="5" name="MSIP_Label_f42aa342-8706-4288-bd11-ebb85995028c_SetDate">
    <vt:lpwstr>2019-11-11T13:25:01.4519935Z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dc059237-cfa6-469c-b54f-c54fadd4e4f0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