
<file path=[Content_Types].xml><?xml version="1.0" encoding="utf-8"?>
<Types xmlns="http://schemas.openxmlformats.org/package/2006/content-types">
  <Default Extension="bin" ContentType="application/vnd.openxmlformats-officedocument.oleObject"/>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258" r:id="rId3"/>
    <p:sldId id="259" r:id="rId4"/>
    <p:sldId id="260" r:id="rId5"/>
    <p:sldId id="261" r:id="rId6"/>
    <p:sldId id="285" r:id="rId7"/>
    <p:sldId id="257" r:id="rId8"/>
    <p:sldId id="270" r:id="rId9"/>
    <p:sldId id="262" r:id="rId10"/>
    <p:sldId id="263" r:id="rId11"/>
    <p:sldId id="264" r:id="rId12"/>
    <p:sldId id="265" r:id="rId13"/>
    <p:sldId id="268" r:id="rId14"/>
    <p:sldId id="266" r:id="rId15"/>
    <p:sldId id="287" r:id="rId16"/>
    <p:sldId id="271" r:id="rId17"/>
    <p:sldId id="272" r:id="rId18"/>
    <p:sldId id="273" r:id="rId19"/>
    <p:sldId id="274" r:id="rId20"/>
    <p:sldId id="275" r:id="rId21"/>
    <p:sldId id="277" r:id="rId22"/>
    <p:sldId id="278" r:id="rId23"/>
    <p:sldId id="279" r:id="rId24"/>
    <p:sldId id="280" r:id="rId25"/>
    <p:sldId id="281" r:id="rId26"/>
    <p:sldId id="282" r:id="rId27"/>
    <p:sldId id="291" r:id="rId28"/>
    <p:sldId id="292" r:id="rId29"/>
    <p:sldId id="284" r:id="rId30"/>
    <p:sldId id="293" r:id="rId31"/>
    <p:sldId id="288" r:id="rId32"/>
    <p:sldId id="286" r:id="rId33"/>
    <p:sldId id="289" r:id="rId34"/>
    <p:sldId id="290"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3" autoAdjust="0"/>
    <p:restoredTop sz="63939" autoAdjust="0"/>
  </p:normalViewPr>
  <p:slideViewPr>
    <p:cSldViewPr snapToGrid="0">
      <p:cViewPr>
        <p:scale>
          <a:sx n="93" d="100"/>
          <a:sy n="93" d="100"/>
        </p:scale>
        <p:origin x="131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9DAD81-099B-4B50-8F45-D10887E53E9E}" type="datetimeFigureOut">
              <a:rPr lang="en-US" smtClean="0"/>
              <a:t>8/1/2019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E1149B-897B-4553-A69C-47108188501C}" type="slidenum">
              <a:rPr lang="en-US" smtClean="0"/>
              <a:t>‹#›</a:t>
            </a:fld>
            <a:endParaRPr lang="en-US"/>
          </a:p>
        </p:txBody>
      </p:sp>
    </p:spTree>
    <p:extLst>
      <p:ext uri="{BB962C8B-B14F-4D97-AF65-F5344CB8AC3E}">
        <p14:creationId xmlns:p14="http://schemas.microsoft.com/office/powerpoint/2010/main" val="3885933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journaldev.com/13121/java-9-features-with-example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journaldev.com/13121/java-9-features-with-examples"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E1149B-897B-4553-A69C-47108188501C}" type="slidenum">
              <a:rPr lang="en-US" smtClean="0"/>
              <a:t>1</a:t>
            </a:fld>
            <a:endParaRPr lang="en-US"/>
          </a:p>
        </p:txBody>
      </p:sp>
    </p:spTree>
    <p:extLst>
      <p:ext uri="{BB962C8B-B14F-4D97-AF65-F5344CB8AC3E}">
        <p14:creationId xmlns:p14="http://schemas.microsoft.com/office/powerpoint/2010/main" val="807558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E1149B-897B-4553-A69C-47108188501C}" type="slidenum">
              <a:rPr lang="en-US" smtClean="0"/>
              <a:t>10</a:t>
            </a:fld>
            <a:endParaRPr lang="en-US"/>
          </a:p>
        </p:txBody>
      </p:sp>
    </p:spTree>
    <p:extLst>
      <p:ext uri="{BB962C8B-B14F-4D97-AF65-F5344CB8AC3E}">
        <p14:creationId xmlns:p14="http://schemas.microsoft.com/office/powerpoint/2010/main" val="40575682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E1149B-897B-4553-A69C-47108188501C}" type="slidenum">
              <a:rPr lang="en-US" smtClean="0"/>
              <a:t>11</a:t>
            </a:fld>
            <a:endParaRPr lang="en-US"/>
          </a:p>
        </p:txBody>
      </p:sp>
    </p:spTree>
    <p:extLst>
      <p:ext uri="{BB962C8B-B14F-4D97-AF65-F5344CB8AC3E}">
        <p14:creationId xmlns:p14="http://schemas.microsoft.com/office/powerpoint/2010/main" val="13080683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-XX:-</a:t>
            </a:r>
            <a:r>
              <a:rPr lang="en-US" sz="1200" b="0" i="0" kern="1200" dirty="0" err="1">
                <a:solidFill>
                  <a:schemeClr val="tx1"/>
                </a:solidFill>
                <a:effectLst/>
                <a:latin typeface="+mn-lt"/>
                <a:ea typeface="+mn-ea"/>
                <a:cs typeface="+mn-cs"/>
              </a:rPr>
              <a:t>CompactStrings</a:t>
            </a:r>
            <a:endParaRPr lang="hu-HU" sz="1200" b="0" i="0" kern="1200" dirty="0">
              <a:solidFill>
                <a:schemeClr val="tx1"/>
              </a:solidFill>
              <a:effectLst/>
              <a:latin typeface="+mn-lt"/>
              <a:ea typeface="+mn-ea"/>
              <a:cs typeface="+mn-cs"/>
            </a:endParaRPr>
          </a:p>
          <a:p>
            <a:endParaRPr lang="hu-HU" sz="1200" b="0" i="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public</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class</a:t>
            </a:r>
            <a:r>
              <a:rPr lang="en-US" sz="1200"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SWDemo</a:t>
            </a:r>
            <a:r>
              <a:rPr lang="en-US" sz="1200" kern="1200" dirty="0">
                <a:solidFill>
                  <a:schemeClr val="tx1"/>
                </a:solidFill>
                <a:effectLst/>
                <a:latin typeface="+mn-lt"/>
                <a:ea typeface="+mn-ea"/>
                <a:cs typeface="+mn-cs"/>
              </a:rPr>
              <a:t> { </a:t>
            </a:r>
            <a:r>
              <a:rPr lang="en-US" sz="1200" b="1" kern="1200" dirty="0">
                <a:solidFill>
                  <a:schemeClr val="tx1"/>
                </a:solidFill>
                <a:effectLst/>
                <a:latin typeface="+mn-lt"/>
                <a:ea typeface="+mn-ea"/>
                <a:cs typeface="+mn-cs"/>
              </a:rPr>
              <a:t>public</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static</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void</a:t>
            </a:r>
            <a:r>
              <a:rPr lang="en-US" sz="1200" kern="1200" dirty="0">
                <a:solidFill>
                  <a:schemeClr val="tx1"/>
                </a:solidFill>
                <a:effectLst/>
                <a:latin typeface="+mn-lt"/>
                <a:ea typeface="+mn-ea"/>
                <a:cs typeface="+mn-cs"/>
              </a:rPr>
              <a:t> main(</a:t>
            </a:r>
            <a:r>
              <a:rPr lang="en-US" sz="1200" b="1" kern="1200" dirty="0">
                <a:solidFill>
                  <a:schemeClr val="tx1"/>
                </a:solidFill>
                <a:effectLst/>
                <a:latin typeface="+mn-lt"/>
                <a:ea typeface="+mn-ea"/>
                <a:cs typeface="+mn-cs"/>
              </a:rPr>
              <a:t>String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args</a:t>
            </a:r>
            <a:r>
              <a:rPr lang="en-US" sz="1200" kern="1200" dirty="0">
                <a:solidFill>
                  <a:schemeClr val="tx1"/>
                </a:solidFill>
                <a:effectLst/>
                <a:latin typeface="+mn-lt"/>
                <a:ea typeface="+mn-ea"/>
                <a:cs typeface="+mn-cs"/>
              </a:rPr>
              <a:t>) { a(); } </a:t>
            </a:r>
            <a:r>
              <a:rPr lang="en-US" sz="1200" b="1" kern="1200" dirty="0">
                <a:solidFill>
                  <a:schemeClr val="tx1"/>
                </a:solidFill>
                <a:effectLst/>
                <a:latin typeface="+mn-lt"/>
                <a:ea typeface="+mn-ea"/>
                <a:cs typeface="+mn-cs"/>
              </a:rPr>
              <a:t>public</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static</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void</a:t>
            </a:r>
            <a:r>
              <a:rPr lang="en-US" sz="1200" kern="1200" dirty="0">
                <a:solidFill>
                  <a:schemeClr val="tx1"/>
                </a:solidFill>
                <a:effectLst/>
                <a:latin typeface="+mn-lt"/>
                <a:ea typeface="+mn-ea"/>
                <a:cs typeface="+mn-cs"/>
              </a:rPr>
              <a:t> a() { b(); } </a:t>
            </a:r>
            <a:r>
              <a:rPr lang="en-US" sz="1200" b="1" kern="1200" dirty="0">
                <a:solidFill>
                  <a:schemeClr val="tx1"/>
                </a:solidFill>
                <a:effectLst/>
                <a:latin typeface="+mn-lt"/>
                <a:ea typeface="+mn-ea"/>
                <a:cs typeface="+mn-cs"/>
              </a:rPr>
              <a:t>public</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static</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void</a:t>
            </a:r>
            <a:r>
              <a:rPr lang="en-US" sz="1200" kern="1200" dirty="0">
                <a:solidFill>
                  <a:schemeClr val="tx1"/>
                </a:solidFill>
                <a:effectLst/>
                <a:latin typeface="+mn-lt"/>
                <a:ea typeface="+mn-ea"/>
                <a:cs typeface="+mn-cs"/>
              </a:rPr>
              <a:t> b() { c(); } </a:t>
            </a:r>
            <a:r>
              <a:rPr lang="en-US" sz="1200" b="1" kern="1200" dirty="0">
                <a:solidFill>
                  <a:schemeClr val="tx1"/>
                </a:solidFill>
                <a:effectLst/>
                <a:latin typeface="+mn-lt"/>
                <a:ea typeface="+mn-ea"/>
                <a:cs typeface="+mn-cs"/>
              </a:rPr>
              <a:t>public</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static</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void</a:t>
            </a:r>
            <a:r>
              <a:rPr lang="en-US" sz="1200" kern="1200" dirty="0">
                <a:solidFill>
                  <a:schemeClr val="tx1"/>
                </a:solidFill>
                <a:effectLst/>
                <a:latin typeface="+mn-lt"/>
                <a:ea typeface="+mn-ea"/>
                <a:cs typeface="+mn-cs"/>
              </a:rPr>
              <a:t> c() { </a:t>
            </a:r>
            <a:r>
              <a:rPr lang="en-US" sz="1200" b="1" kern="1200" dirty="0" err="1">
                <a:solidFill>
                  <a:schemeClr val="tx1"/>
                </a:solidFill>
                <a:effectLst/>
                <a:latin typeface="+mn-lt"/>
                <a:ea typeface="+mn-ea"/>
                <a:cs typeface="+mn-cs"/>
              </a:rPr>
              <a:t>StackWalker</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sw</a:t>
            </a:r>
            <a:r>
              <a:rPr lang="en-US" sz="1200" kern="1200" dirty="0">
                <a:solidFill>
                  <a:schemeClr val="tx1"/>
                </a:solidFill>
                <a:effectLst/>
                <a:latin typeface="+mn-lt"/>
                <a:ea typeface="+mn-ea"/>
                <a:cs typeface="+mn-cs"/>
              </a:rPr>
              <a:t> = </a:t>
            </a:r>
            <a:r>
              <a:rPr lang="en-US" sz="1200" b="1" kern="1200" dirty="0" err="1">
                <a:solidFill>
                  <a:schemeClr val="tx1"/>
                </a:solidFill>
                <a:effectLst/>
                <a:latin typeface="+mn-lt"/>
                <a:ea typeface="+mn-ea"/>
                <a:cs typeface="+mn-cs"/>
              </a:rPr>
              <a:t>StackWalker</a:t>
            </a:r>
            <a:r>
              <a:rPr lang="en-US" sz="1200" kern="1200" dirty="0" err="1">
                <a:solidFill>
                  <a:schemeClr val="tx1"/>
                </a:solidFill>
                <a:effectLst/>
                <a:latin typeface="+mn-lt"/>
                <a:ea typeface="+mn-ea"/>
                <a:cs typeface="+mn-cs"/>
              </a:rPr>
              <a:t>.getInstance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sw.forEach</a:t>
            </a:r>
            <a:r>
              <a:rPr lang="en-US" sz="1200" kern="1200" dirty="0">
                <a:solidFill>
                  <a:schemeClr val="tx1"/>
                </a:solidFill>
                <a:effectLst/>
                <a:latin typeface="+mn-lt"/>
                <a:ea typeface="+mn-ea"/>
                <a:cs typeface="+mn-cs"/>
              </a:rPr>
              <a:t>(</a:t>
            </a:r>
            <a:r>
              <a:rPr lang="en-US" sz="1200" b="1" kern="1200" dirty="0" err="1">
                <a:solidFill>
                  <a:schemeClr val="tx1"/>
                </a:solidFill>
                <a:effectLst/>
                <a:latin typeface="+mn-lt"/>
                <a:ea typeface="+mn-ea"/>
                <a:cs typeface="+mn-cs"/>
              </a:rPr>
              <a:t>System</a:t>
            </a:r>
            <a:r>
              <a:rPr lang="en-US" sz="1200" kern="1200" dirty="0" err="1">
                <a:solidFill>
                  <a:schemeClr val="tx1"/>
                </a:solidFill>
                <a:effectLst/>
                <a:latin typeface="+mn-lt"/>
                <a:ea typeface="+mn-ea"/>
                <a:cs typeface="+mn-cs"/>
              </a:rPr>
              <a:t>.</a:t>
            </a:r>
            <a:r>
              <a:rPr lang="en-US" sz="1200" b="1" kern="1200" dirty="0" err="1">
                <a:solidFill>
                  <a:schemeClr val="tx1"/>
                </a:solidFill>
                <a:effectLst/>
                <a:latin typeface="+mn-lt"/>
                <a:ea typeface="+mn-ea"/>
                <a:cs typeface="+mn-cs"/>
              </a:rPr>
              <a:t>out</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println</a:t>
            </a:r>
            <a:r>
              <a:rPr lang="en-US" sz="1200" kern="1200" dirty="0">
                <a:solidFill>
                  <a:schemeClr val="tx1"/>
                </a:solidFill>
                <a:effectLst/>
                <a:latin typeface="+mn-lt"/>
                <a:ea typeface="+mn-ea"/>
                <a:cs typeface="+mn-cs"/>
              </a:rPr>
              <a:t>); } }</a:t>
            </a:r>
            <a:endParaRPr lang="en-US" dirty="0"/>
          </a:p>
        </p:txBody>
      </p:sp>
      <p:sp>
        <p:nvSpPr>
          <p:cNvPr id="4" name="Slide Number Placeholder 3"/>
          <p:cNvSpPr>
            <a:spLocks noGrp="1"/>
          </p:cNvSpPr>
          <p:nvPr>
            <p:ph type="sldNum" sz="quarter" idx="5"/>
          </p:nvPr>
        </p:nvSpPr>
        <p:spPr/>
        <p:txBody>
          <a:bodyPr/>
          <a:lstStyle/>
          <a:p>
            <a:fld id="{F5E1149B-897B-4553-A69C-47108188501C}" type="slidenum">
              <a:rPr lang="en-US" smtClean="0"/>
              <a:t>14</a:t>
            </a:fld>
            <a:endParaRPr lang="en-US"/>
          </a:p>
        </p:txBody>
      </p:sp>
    </p:spTree>
    <p:extLst>
      <p:ext uri="{BB962C8B-B14F-4D97-AF65-F5344CB8AC3E}">
        <p14:creationId xmlns:p14="http://schemas.microsoft.com/office/powerpoint/2010/main" val="35708597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Each Java release is modelled after one or two major feature, these features drives the release. </a:t>
            </a:r>
          </a:p>
          <a:p>
            <a:r>
              <a:rPr lang="en-US" sz="1200" b="0" i="0" kern="1200" dirty="0">
                <a:solidFill>
                  <a:schemeClr val="tx1"/>
                </a:solidFill>
                <a:effectLst/>
                <a:latin typeface="+mn-lt"/>
                <a:ea typeface="+mn-ea"/>
                <a:cs typeface="+mn-cs"/>
              </a:rPr>
              <a:t>Any obstacle, postpones the release and late to market. Project Jigsaw was a major feature of </a:t>
            </a:r>
            <a:r>
              <a:rPr lang="en-US" sz="1200" b="0" i="0" u="none" strike="noStrike" kern="1200" dirty="0">
                <a:solidFill>
                  <a:schemeClr val="tx1"/>
                </a:solidFill>
                <a:effectLst/>
                <a:latin typeface="+mn-lt"/>
                <a:ea typeface="+mn-ea"/>
                <a:cs typeface="+mn-cs"/>
                <a:hlinkClick r:id="rId3"/>
              </a:rPr>
              <a:t>Java 9</a:t>
            </a:r>
            <a:r>
              <a:rPr lang="en-US" sz="1200" b="0" i="0" kern="1200" dirty="0">
                <a:solidFill>
                  <a:schemeClr val="tx1"/>
                </a:solidFill>
                <a:effectLst/>
                <a:latin typeface="+mn-lt"/>
                <a:ea typeface="+mn-ea"/>
                <a:cs typeface="+mn-cs"/>
              </a:rPr>
              <a:t>, it pushed out the release dates a couple of times and the release was delayed by more than 1.5 years. 6 months cadence release will follow a release train. </a:t>
            </a:r>
          </a:p>
          <a:p>
            <a:r>
              <a:rPr lang="en-US" sz="1200" b="0" i="0" kern="1200" dirty="0">
                <a:solidFill>
                  <a:schemeClr val="tx1"/>
                </a:solidFill>
                <a:effectLst/>
                <a:latin typeface="+mn-lt"/>
                <a:ea typeface="+mn-ea"/>
                <a:cs typeface="+mn-cs"/>
              </a:rPr>
              <a:t>Release train will have a schedule every 6 months. Features which make the cut get boarded on the train; else they wait for the next scheduled train.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Open JDK binaries will be released every 6 months, while Oracle JDK binaries will be releases every 3 years (LTS version)</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$FEATURE</a:t>
            </a:r>
            <a:r>
              <a:rPr lang="en-US" sz="1200" b="0" i="0" kern="1200" dirty="0">
                <a:solidFill>
                  <a:schemeClr val="tx1"/>
                </a:solidFill>
                <a:effectLst/>
                <a:latin typeface="+mn-lt"/>
                <a:ea typeface="+mn-ea"/>
                <a:cs typeface="+mn-cs"/>
              </a:rPr>
              <a:t>: counter will be incremented every 6 months and will be based on feature release versions, </a:t>
            </a:r>
            <a:r>
              <a:rPr lang="en-US" sz="1200" b="0" i="0" kern="1200" dirty="0" err="1">
                <a:solidFill>
                  <a:schemeClr val="tx1"/>
                </a:solidFill>
                <a:effectLst/>
                <a:latin typeface="+mn-lt"/>
                <a:ea typeface="+mn-ea"/>
                <a:cs typeface="+mn-cs"/>
              </a:rPr>
              <a:t>e.g</a:t>
            </a:r>
            <a:r>
              <a:rPr lang="en-US" sz="1200" b="0" i="0" kern="1200" dirty="0">
                <a:solidFill>
                  <a:schemeClr val="tx1"/>
                </a:solidFill>
                <a:effectLst/>
                <a:latin typeface="+mn-lt"/>
                <a:ea typeface="+mn-ea"/>
                <a:cs typeface="+mn-cs"/>
              </a:rPr>
              <a:t>: JDK 10, JDK 11.</a:t>
            </a:r>
          </a:p>
          <a:p>
            <a:r>
              <a:rPr lang="en-US" sz="1200" b="1" i="0" kern="1200" dirty="0">
                <a:solidFill>
                  <a:schemeClr val="tx1"/>
                </a:solidFill>
                <a:effectLst/>
                <a:latin typeface="+mn-lt"/>
                <a:ea typeface="+mn-ea"/>
                <a:cs typeface="+mn-cs"/>
              </a:rPr>
              <a:t>$INTERIM</a:t>
            </a:r>
            <a:r>
              <a:rPr lang="en-US" sz="1200" b="0" i="0" kern="1200" dirty="0">
                <a:solidFill>
                  <a:schemeClr val="tx1"/>
                </a:solidFill>
                <a:effectLst/>
                <a:latin typeface="+mn-lt"/>
                <a:ea typeface="+mn-ea"/>
                <a:cs typeface="+mn-cs"/>
              </a:rPr>
              <a:t>: counter will be incremented for non-feature releases that contain compatible bug fixes and enhancements but no incompatible changes. </a:t>
            </a:r>
          </a:p>
          <a:p>
            <a:r>
              <a:rPr lang="en-US" sz="1200" b="0" i="0" kern="1200" dirty="0">
                <a:solidFill>
                  <a:schemeClr val="tx1"/>
                </a:solidFill>
                <a:effectLst/>
                <a:latin typeface="+mn-lt"/>
                <a:ea typeface="+mn-ea"/>
                <a:cs typeface="+mn-cs"/>
              </a:rPr>
              <a:t>Usually this will be zero, as there will be no interim release in a six month period. This kept for future revision to the release model.</a:t>
            </a:r>
          </a:p>
          <a:p>
            <a:r>
              <a:rPr lang="en-US" sz="1200" b="1" i="0" kern="1200" dirty="0">
                <a:solidFill>
                  <a:schemeClr val="tx1"/>
                </a:solidFill>
                <a:effectLst/>
                <a:latin typeface="+mn-lt"/>
                <a:ea typeface="+mn-ea"/>
                <a:cs typeface="+mn-cs"/>
              </a:rPr>
              <a:t>$UPDATE</a:t>
            </a:r>
            <a:r>
              <a:rPr lang="en-US" sz="1200" b="0" i="0" kern="1200" dirty="0">
                <a:solidFill>
                  <a:schemeClr val="tx1"/>
                </a:solidFill>
                <a:effectLst/>
                <a:latin typeface="+mn-lt"/>
                <a:ea typeface="+mn-ea"/>
                <a:cs typeface="+mn-cs"/>
              </a:rPr>
              <a:t>: counter will be incremented for compatible update releases that fix security issues, regressions, and bugs in newer features. </a:t>
            </a:r>
          </a:p>
          <a:p>
            <a:r>
              <a:rPr lang="en-US" sz="1200" b="0" i="0" kern="1200" dirty="0">
                <a:solidFill>
                  <a:schemeClr val="tx1"/>
                </a:solidFill>
                <a:effectLst/>
                <a:latin typeface="+mn-lt"/>
                <a:ea typeface="+mn-ea"/>
                <a:cs typeface="+mn-cs"/>
              </a:rPr>
              <a:t>This is updated one month after the feature release and every 3 months thereafter. </a:t>
            </a:r>
          </a:p>
          <a:p>
            <a:r>
              <a:rPr lang="en-US" sz="1200" b="0" i="0" kern="1200" dirty="0">
                <a:solidFill>
                  <a:schemeClr val="tx1"/>
                </a:solidFill>
                <a:effectLst/>
                <a:latin typeface="+mn-lt"/>
                <a:ea typeface="+mn-ea"/>
                <a:cs typeface="+mn-cs"/>
              </a:rPr>
              <a:t>The April 2018 release is JDK 10.0.1, the July release is JDK 10.0.2, and so forth</a:t>
            </a:r>
          </a:p>
          <a:p>
            <a:endParaRPr lang="en-US" dirty="0"/>
          </a:p>
          <a:p>
            <a:r>
              <a:rPr lang="en-US" sz="1200" b="1" i="0" kern="1200" dirty="0">
                <a:solidFill>
                  <a:schemeClr val="tx1"/>
                </a:solidFill>
                <a:effectLst/>
                <a:latin typeface="+mn-lt"/>
                <a:ea typeface="+mn-ea"/>
                <a:cs typeface="+mn-cs"/>
              </a:rPr>
              <a:t>$PATCH</a:t>
            </a:r>
            <a:r>
              <a:rPr lang="en-US" sz="1200" b="0" i="0" kern="1200" dirty="0">
                <a:solidFill>
                  <a:schemeClr val="tx1"/>
                </a:solidFill>
                <a:effectLst/>
                <a:latin typeface="+mn-lt"/>
                <a:ea typeface="+mn-ea"/>
                <a:cs typeface="+mn-cs"/>
              </a:rPr>
              <a:t>: counter will be incremented for an emergency release to fix a critical issue.</a:t>
            </a:r>
            <a:br>
              <a:rPr lang="en-US" dirty="0"/>
            </a:br>
            <a:r>
              <a:rPr lang="en-US" sz="1200" b="0" i="0" kern="1200" dirty="0">
                <a:solidFill>
                  <a:schemeClr val="tx1"/>
                </a:solidFill>
                <a:effectLst/>
                <a:latin typeface="+mn-lt"/>
                <a:ea typeface="+mn-ea"/>
                <a:cs typeface="+mn-cs"/>
              </a:rPr>
              <a:t>New API’s have been added to get these counter values programmatically. Let’s take a look;</a:t>
            </a:r>
            <a:endParaRPr lang="en-US" dirty="0"/>
          </a:p>
        </p:txBody>
      </p:sp>
      <p:sp>
        <p:nvSpPr>
          <p:cNvPr id="4" name="Slide Number Placeholder 3"/>
          <p:cNvSpPr>
            <a:spLocks noGrp="1"/>
          </p:cNvSpPr>
          <p:nvPr>
            <p:ph type="sldNum" sz="quarter" idx="5"/>
          </p:nvPr>
        </p:nvSpPr>
        <p:spPr/>
        <p:txBody>
          <a:bodyPr/>
          <a:lstStyle/>
          <a:p>
            <a:fld id="{F5E1149B-897B-4553-A69C-47108188501C}" type="slidenum">
              <a:rPr lang="en-US" smtClean="0"/>
              <a:t>16</a:t>
            </a:fld>
            <a:endParaRPr lang="en-US"/>
          </a:p>
        </p:txBody>
      </p:sp>
    </p:spTree>
    <p:extLst>
      <p:ext uri="{BB962C8B-B14F-4D97-AF65-F5344CB8AC3E}">
        <p14:creationId xmlns:p14="http://schemas.microsoft.com/office/powerpoint/2010/main" val="25584967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Each Java release is modelled after one or two major feature, these features drives the release. Any obstacle, postpones the release and late to market. Project Jigsaw was a major feature of </a:t>
            </a:r>
            <a:r>
              <a:rPr lang="en-US" sz="1200" b="0" i="0" u="none" strike="noStrike" kern="1200" dirty="0">
                <a:solidFill>
                  <a:schemeClr val="tx1"/>
                </a:solidFill>
                <a:effectLst/>
                <a:latin typeface="+mn-lt"/>
                <a:ea typeface="+mn-ea"/>
                <a:cs typeface="+mn-cs"/>
                <a:hlinkClick r:id="rId3"/>
              </a:rPr>
              <a:t>Java 9</a:t>
            </a:r>
            <a:r>
              <a:rPr lang="en-US" sz="1200" b="0" i="0" kern="1200" dirty="0">
                <a:solidFill>
                  <a:schemeClr val="tx1"/>
                </a:solidFill>
                <a:effectLst/>
                <a:latin typeface="+mn-lt"/>
                <a:ea typeface="+mn-ea"/>
                <a:cs typeface="+mn-cs"/>
              </a:rPr>
              <a:t>, it pushed out the release dates a couple of times and the release was delayed by more than 1.5 years. 6 months cadence release will follow a release train. </a:t>
            </a:r>
          </a:p>
          <a:p>
            <a:r>
              <a:rPr lang="en-US" sz="1200" b="0" i="0" kern="1200" dirty="0">
                <a:solidFill>
                  <a:schemeClr val="tx1"/>
                </a:solidFill>
                <a:effectLst/>
                <a:latin typeface="+mn-lt"/>
                <a:ea typeface="+mn-ea"/>
                <a:cs typeface="+mn-cs"/>
              </a:rPr>
              <a:t>Release train will have a schedule every 6 months. Features which make the cut get boarded on the train; else they wait for the next scheduled train.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Open JDK binaries will be released every 6 months, while Oracle JDK binaries will be releases every 3 years (LTS version)</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$FEATURE</a:t>
            </a:r>
            <a:r>
              <a:rPr lang="en-US" sz="1200" b="0" i="0" kern="1200" dirty="0">
                <a:solidFill>
                  <a:schemeClr val="tx1"/>
                </a:solidFill>
                <a:effectLst/>
                <a:latin typeface="+mn-lt"/>
                <a:ea typeface="+mn-ea"/>
                <a:cs typeface="+mn-cs"/>
              </a:rPr>
              <a:t>: counter will be incremented every 6 months and will be based on feature release versions, </a:t>
            </a:r>
            <a:r>
              <a:rPr lang="en-US" sz="1200" b="0" i="0" kern="1200" dirty="0" err="1">
                <a:solidFill>
                  <a:schemeClr val="tx1"/>
                </a:solidFill>
                <a:effectLst/>
                <a:latin typeface="+mn-lt"/>
                <a:ea typeface="+mn-ea"/>
                <a:cs typeface="+mn-cs"/>
              </a:rPr>
              <a:t>e.g</a:t>
            </a:r>
            <a:r>
              <a:rPr lang="en-US" sz="1200" b="0" i="0" kern="1200" dirty="0">
                <a:solidFill>
                  <a:schemeClr val="tx1"/>
                </a:solidFill>
                <a:effectLst/>
                <a:latin typeface="+mn-lt"/>
                <a:ea typeface="+mn-ea"/>
                <a:cs typeface="+mn-cs"/>
              </a:rPr>
              <a:t>: JDK 10, JDK 11.</a:t>
            </a:r>
          </a:p>
          <a:p>
            <a:r>
              <a:rPr lang="en-US" sz="1200" b="1" i="0" kern="1200" dirty="0">
                <a:solidFill>
                  <a:schemeClr val="tx1"/>
                </a:solidFill>
                <a:effectLst/>
                <a:latin typeface="+mn-lt"/>
                <a:ea typeface="+mn-ea"/>
                <a:cs typeface="+mn-cs"/>
              </a:rPr>
              <a:t>$INTERIM</a:t>
            </a:r>
            <a:r>
              <a:rPr lang="en-US" sz="1200" b="0" i="0" kern="1200" dirty="0">
                <a:solidFill>
                  <a:schemeClr val="tx1"/>
                </a:solidFill>
                <a:effectLst/>
                <a:latin typeface="+mn-lt"/>
                <a:ea typeface="+mn-ea"/>
                <a:cs typeface="+mn-cs"/>
              </a:rPr>
              <a:t>: counter will be incremented for non-feature releases that contain compatible bug fixes and enhancements but no incompatible changes. Usually this will be zero, as there will be no interim release in a six month period. This kept for future revision to the release model.</a:t>
            </a:r>
          </a:p>
          <a:p>
            <a:r>
              <a:rPr lang="en-US" sz="1200" b="1" i="0" kern="1200" dirty="0">
                <a:solidFill>
                  <a:schemeClr val="tx1"/>
                </a:solidFill>
                <a:effectLst/>
                <a:latin typeface="+mn-lt"/>
                <a:ea typeface="+mn-ea"/>
                <a:cs typeface="+mn-cs"/>
              </a:rPr>
              <a:t>$UPDATE</a:t>
            </a:r>
            <a:r>
              <a:rPr lang="en-US" sz="1200" b="0" i="0" kern="1200" dirty="0">
                <a:solidFill>
                  <a:schemeClr val="tx1"/>
                </a:solidFill>
                <a:effectLst/>
                <a:latin typeface="+mn-lt"/>
                <a:ea typeface="+mn-ea"/>
                <a:cs typeface="+mn-cs"/>
              </a:rPr>
              <a:t>: counter will be incremented for compatible update releases that fix security issues, regressions, and bugs in newer features. </a:t>
            </a:r>
          </a:p>
          <a:p>
            <a:r>
              <a:rPr lang="en-US" sz="1200" b="0" i="0" kern="1200" dirty="0">
                <a:solidFill>
                  <a:schemeClr val="tx1"/>
                </a:solidFill>
                <a:effectLst/>
                <a:latin typeface="+mn-lt"/>
                <a:ea typeface="+mn-ea"/>
                <a:cs typeface="+mn-cs"/>
              </a:rPr>
              <a:t>This is updated one month after the feature release and every 3 months thereafter. </a:t>
            </a:r>
          </a:p>
          <a:p>
            <a:r>
              <a:rPr lang="en-US" sz="1200" b="0" i="0" kern="1200" dirty="0">
                <a:solidFill>
                  <a:schemeClr val="tx1"/>
                </a:solidFill>
                <a:effectLst/>
                <a:latin typeface="+mn-lt"/>
                <a:ea typeface="+mn-ea"/>
                <a:cs typeface="+mn-cs"/>
              </a:rPr>
              <a:t>The April 2018 release is JDK 10.0.1, the July release is JDK 10.0.2, and so forth</a:t>
            </a:r>
          </a:p>
          <a:p>
            <a:endParaRPr lang="en-US" dirty="0"/>
          </a:p>
          <a:p>
            <a:r>
              <a:rPr lang="en-US" sz="1200" b="1" i="0" kern="1200" dirty="0">
                <a:solidFill>
                  <a:schemeClr val="tx1"/>
                </a:solidFill>
                <a:effectLst/>
                <a:latin typeface="+mn-lt"/>
                <a:ea typeface="+mn-ea"/>
                <a:cs typeface="+mn-cs"/>
              </a:rPr>
              <a:t>$PATCH</a:t>
            </a:r>
            <a:r>
              <a:rPr lang="en-US" sz="1200" b="0" i="0" kern="1200" dirty="0">
                <a:solidFill>
                  <a:schemeClr val="tx1"/>
                </a:solidFill>
                <a:effectLst/>
                <a:latin typeface="+mn-lt"/>
                <a:ea typeface="+mn-ea"/>
                <a:cs typeface="+mn-cs"/>
              </a:rPr>
              <a:t>: counter will be incremented for an emergency release to fix a critical issue.</a:t>
            </a:r>
            <a:br>
              <a:rPr lang="en-US" dirty="0"/>
            </a:br>
            <a:r>
              <a:rPr lang="en-US" sz="1200" b="0" i="0" kern="1200" dirty="0">
                <a:solidFill>
                  <a:schemeClr val="tx1"/>
                </a:solidFill>
                <a:effectLst/>
                <a:latin typeface="+mn-lt"/>
                <a:ea typeface="+mn-ea"/>
                <a:cs typeface="+mn-cs"/>
              </a:rPr>
              <a:t>New API’s have been added to get these counter values programmatically. Let’s take a look;</a:t>
            </a:r>
            <a:endParaRPr lang="en-US" dirty="0"/>
          </a:p>
        </p:txBody>
      </p:sp>
      <p:sp>
        <p:nvSpPr>
          <p:cNvPr id="4" name="Slide Number Placeholder 3"/>
          <p:cNvSpPr>
            <a:spLocks noGrp="1"/>
          </p:cNvSpPr>
          <p:nvPr>
            <p:ph type="sldNum" sz="quarter" idx="5"/>
          </p:nvPr>
        </p:nvSpPr>
        <p:spPr/>
        <p:txBody>
          <a:bodyPr/>
          <a:lstStyle/>
          <a:p>
            <a:fld id="{F5E1149B-897B-4553-A69C-47108188501C}" type="slidenum">
              <a:rPr lang="en-US" smtClean="0"/>
              <a:t>17</a:t>
            </a:fld>
            <a:endParaRPr lang="en-US"/>
          </a:p>
        </p:txBody>
      </p:sp>
    </p:spTree>
    <p:extLst>
      <p:ext uri="{BB962C8B-B14F-4D97-AF65-F5344CB8AC3E}">
        <p14:creationId xmlns:p14="http://schemas.microsoft.com/office/powerpoint/2010/main" val="36879395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Local-Variable Type Inference is the biggest new feature in Java 10 for developers. It adds type inference to declarations of local variables with initializers. </a:t>
            </a:r>
            <a:r>
              <a:rPr lang="en-US" sz="1200" b="0" i="0" kern="1200">
                <a:solidFill>
                  <a:schemeClr val="tx1"/>
                </a:solidFill>
                <a:effectLst/>
                <a:latin typeface="+mn-lt"/>
                <a:ea typeface="+mn-ea"/>
                <a:cs typeface="+mn-cs"/>
              </a:rPr>
              <a:t>Local type inference can be used only in the following scenarios:</a:t>
            </a:r>
            <a:endParaRPr lang="en-US" dirty="0"/>
          </a:p>
        </p:txBody>
      </p:sp>
      <p:sp>
        <p:nvSpPr>
          <p:cNvPr id="4" name="Slide Number Placeholder 3"/>
          <p:cNvSpPr>
            <a:spLocks noGrp="1"/>
          </p:cNvSpPr>
          <p:nvPr>
            <p:ph type="sldNum" sz="quarter" idx="5"/>
          </p:nvPr>
        </p:nvSpPr>
        <p:spPr/>
        <p:txBody>
          <a:bodyPr/>
          <a:lstStyle/>
          <a:p>
            <a:fld id="{F5E1149B-897B-4553-A69C-47108188501C}" type="slidenum">
              <a:rPr lang="en-US" smtClean="0"/>
              <a:t>18</a:t>
            </a:fld>
            <a:endParaRPr lang="en-US"/>
          </a:p>
        </p:txBody>
      </p:sp>
    </p:spTree>
    <p:extLst>
      <p:ext uri="{BB962C8B-B14F-4D97-AF65-F5344CB8AC3E}">
        <p14:creationId xmlns:p14="http://schemas.microsoft.com/office/powerpoint/2010/main" val="16150194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feature enables the Java-based JIT compiler, </a:t>
            </a:r>
            <a:r>
              <a:rPr lang="en-US" sz="1200" b="0" i="0" kern="1200" dirty="0" err="1">
                <a:solidFill>
                  <a:schemeClr val="tx1"/>
                </a:solidFill>
                <a:effectLst/>
                <a:latin typeface="+mn-lt"/>
                <a:ea typeface="+mn-ea"/>
                <a:cs typeface="+mn-cs"/>
              </a:rPr>
              <a:t>Graal</a:t>
            </a:r>
            <a:r>
              <a:rPr lang="en-US" sz="1200" b="0" i="0" kern="1200" dirty="0">
                <a:solidFill>
                  <a:schemeClr val="tx1"/>
                </a:solidFill>
                <a:effectLst/>
                <a:latin typeface="+mn-lt"/>
                <a:ea typeface="+mn-ea"/>
                <a:cs typeface="+mn-cs"/>
              </a:rPr>
              <a:t>, to be used as an experimental JIT compiler on the Linux/x64 platform. </a:t>
            </a:r>
          </a:p>
          <a:p>
            <a:r>
              <a:rPr lang="en-US" sz="1200" b="0" i="0" kern="1200" dirty="0">
                <a:solidFill>
                  <a:schemeClr val="tx1"/>
                </a:solidFill>
                <a:effectLst/>
                <a:latin typeface="+mn-lt"/>
                <a:ea typeface="+mn-ea"/>
                <a:cs typeface="+mn-cs"/>
              </a:rPr>
              <a:t>This is by far the most futuristic inclusion in the Java 10 feature list.</a:t>
            </a:r>
          </a:p>
          <a:p>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Graal</a:t>
            </a:r>
            <a:r>
              <a:rPr lang="en-US" sz="1200" b="0" i="0" kern="1200" dirty="0">
                <a:solidFill>
                  <a:schemeClr val="tx1"/>
                </a:solidFill>
                <a:effectLst/>
                <a:latin typeface="+mn-lt"/>
                <a:ea typeface="+mn-ea"/>
                <a:cs typeface="+mn-cs"/>
              </a:rPr>
              <a:t> was introduced in Java 9. It’s an alternative to the JIT compiler which we have been used to. </a:t>
            </a:r>
          </a:p>
          <a:p>
            <a:r>
              <a:rPr lang="en-US" sz="1200" b="0" i="0" kern="1200" dirty="0">
                <a:solidFill>
                  <a:schemeClr val="tx1"/>
                </a:solidFill>
                <a:effectLst/>
                <a:latin typeface="+mn-lt"/>
                <a:ea typeface="+mn-ea"/>
                <a:cs typeface="+mn-cs"/>
              </a:rPr>
              <a:t>It’s a plugin to the JVM, which means that the JIT compiler is not tied to JVM and it can be dynamically plugged in and replaced with any another plugin which JVMCI compliant (Java-Level JVM Compiler Interface)</a:t>
            </a:r>
          </a:p>
          <a:p>
            <a:endParaRPr lang="en-US" sz="1200" b="0" i="0" kern="1200" dirty="0">
              <a:solidFill>
                <a:schemeClr val="tx1"/>
              </a:solidFill>
              <a:effectLst/>
              <a:latin typeface="+mn-lt"/>
              <a:ea typeface="+mn-ea"/>
              <a:cs typeface="+mn-cs"/>
            </a:endParaRPr>
          </a:p>
          <a:p>
            <a:r>
              <a:rPr lang="en-US" sz="1200" b="1" i="0" kern="1200" dirty="0" err="1">
                <a:solidFill>
                  <a:schemeClr val="tx1"/>
                </a:solidFill>
                <a:effectLst/>
                <a:latin typeface="+mn-lt"/>
                <a:ea typeface="+mn-ea"/>
                <a:cs typeface="+mn-cs"/>
              </a:rPr>
              <a:t>Graal</a:t>
            </a:r>
            <a:r>
              <a:rPr lang="en-US" sz="1200" b="1" i="0" kern="1200" dirty="0">
                <a:solidFill>
                  <a:schemeClr val="tx1"/>
                </a:solidFill>
                <a:effectLst/>
                <a:latin typeface="+mn-lt"/>
                <a:ea typeface="+mn-ea"/>
                <a:cs typeface="+mn-cs"/>
              </a:rPr>
              <a:t> is a high-performance JIT compiler. </a:t>
            </a:r>
            <a:r>
              <a:rPr lang="en-US" sz="1200" b="0" i="0" kern="1200" dirty="0">
                <a:solidFill>
                  <a:schemeClr val="tx1"/>
                </a:solidFill>
                <a:effectLst/>
                <a:latin typeface="+mn-lt"/>
                <a:ea typeface="+mn-ea"/>
                <a:cs typeface="+mn-cs"/>
              </a:rPr>
              <a:t>It accepts the JVM bytecode and produces the machine code.</a:t>
            </a:r>
            <a:endParaRPr lang="en-US" dirty="0"/>
          </a:p>
        </p:txBody>
      </p:sp>
      <p:sp>
        <p:nvSpPr>
          <p:cNvPr id="4" name="Slide Number Placeholder 3"/>
          <p:cNvSpPr>
            <a:spLocks noGrp="1"/>
          </p:cNvSpPr>
          <p:nvPr>
            <p:ph type="sldNum" sz="quarter" idx="5"/>
          </p:nvPr>
        </p:nvSpPr>
        <p:spPr/>
        <p:txBody>
          <a:bodyPr/>
          <a:lstStyle/>
          <a:p>
            <a:fld id="{F5E1149B-897B-4553-A69C-47108188501C}" type="slidenum">
              <a:rPr lang="en-US" smtClean="0"/>
              <a:t>19</a:t>
            </a:fld>
            <a:endParaRPr lang="en-US"/>
          </a:p>
        </p:txBody>
      </p:sp>
    </p:spTree>
    <p:extLst>
      <p:ext uri="{BB962C8B-B14F-4D97-AF65-F5344CB8AC3E}">
        <p14:creationId xmlns:p14="http://schemas.microsoft.com/office/powerpoint/2010/main" val="16138603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java</a:t>
            </a:r>
            <a:r>
              <a:rPr lang="en-US" sz="1200" b="0" i="0" kern="1200" dirty="0" err="1">
                <a:solidFill>
                  <a:schemeClr val="tx1"/>
                </a:solidFill>
                <a:effectLst/>
                <a:latin typeface="+mn-lt"/>
                <a:ea typeface="+mn-ea"/>
                <a:cs typeface="+mn-cs"/>
              </a:rPr>
              <a:t>interpreter</a:t>
            </a:r>
            <a:r>
              <a:rPr lang="en-US" sz="1200" b="0" i="0" kern="1200" dirty="0">
                <a:solidFill>
                  <a:schemeClr val="tx1"/>
                </a:solidFill>
                <a:effectLst/>
                <a:latin typeface="+mn-lt"/>
                <a:ea typeface="+mn-ea"/>
                <a:cs typeface="+mn-cs"/>
              </a:rPr>
              <a:t>. The source code is compiled in memory and then executed by the interpreter. The limitation is that all the classes have to be defined in the same file.</a:t>
            </a:r>
          </a:p>
          <a:p>
            <a:r>
              <a:rPr lang="en-US" sz="1200" b="0" i="0" kern="1200" dirty="0">
                <a:solidFill>
                  <a:schemeClr val="tx1"/>
                </a:solidFill>
                <a:effectLst/>
                <a:latin typeface="+mn-lt"/>
                <a:ea typeface="+mn-ea"/>
                <a:cs typeface="+mn-cs"/>
              </a:rPr>
              <a:t>JDK Enhancement Proposals</a:t>
            </a:r>
          </a:p>
          <a:p>
            <a:r>
              <a:rPr lang="en-US" sz="1200" b="0" i="0" kern="1200" dirty="0">
                <a:solidFill>
                  <a:schemeClr val="tx1"/>
                </a:solidFill>
                <a:effectLst/>
                <a:latin typeface="+mn-lt"/>
                <a:ea typeface="+mn-ea"/>
                <a:cs typeface="+mn-cs"/>
              </a:rPr>
              <a:t>The in-memory compiled code is ran as part of an unnamed module with the option </a:t>
            </a:r>
            <a:r>
              <a:rPr lang="en-US" dirty="0"/>
              <a:t>--add-modules=ALL-DEFAULT</a:t>
            </a:r>
            <a:r>
              <a:rPr lang="en-US" sz="1200" b="0" i="0" kern="1200" dirty="0">
                <a:solidFill>
                  <a:schemeClr val="tx1"/>
                </a:solidFill>
                <a:effectLst/>
                <a:latin typeface="+mn-lt"/>
                <a:ea typeface="+mn-ea"/>
                <a:cs typeface="+mn-cs"/>
              </a:rPr>
              <a:t>. This enables the code to use different modules without the need to explicitly declare dependency using the </a:t>
            </a:r>
            <a:r>
              <a:rPr lang="en-US" dirty="0"/>
              <a:t>module-info.java</a:t>
            </a:r>
          </a:p>
        </p:txBody>
      </p:sp>
      <p:sp>
        <p:nvSpPr>
          <p:cNvPr id="4" name="Slide Number Placeholder 3"/>
          <p:cNvSpPr>
            <a:spLocks noGrp="1"/>
          </p:cNvSpPr>
          <p:nvPr>
            <p:ph type="sldNum" sz="quarter" idx="5"/>
          </p:nvPr>
        </p:nvSpPr>
        <p:spPr/>
        <p:txBody>
          <a:bodyPr/>
          <a:lstStyle/>
          <a:p>
            <a:fld id="{F5E1149B-897B-4553-A69C-47108188501C}" type="slidenum">
              <a:rPr lang="en-US" smtClean="0"/>
              <a:t>23</a:t>
            </a:fld>
            <a:endParaRPr lang="en-US"/>
          </a:p>
        </p:txBody>
      </p:sp>
    </p:spTree>
    <p:extLst>
      <p:ext uri="{BB962C8B-B14F-4D97-AF65-F5344CB8AC3E}">
        <p14:creationId xmlns:p14="http://schemas.microsoft.com/office/powerpoint/2010/main" val="5736462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E1149B-897B-4553-A69C-47108188501C}" type="slidenum">
              <a:rPr lang="en-US" smtClean="0"/>
              <a:t>24</a:t>
            </a:fld>
            <a:endParaRPr lang="en-US"/>
          </a:p>
        </p:txBody>
      </p:sp>
    </p:spTree>
    <p:extLst>
      <p:ext uri="{BB962C8B-B14F-4D97-AF65-F5344CB8AC3E}">
        <p14:creationId xmlns:p14="http://schemas.microsoft.com/office/powerpoint/2010/main" val="17315345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method returns a string array which is a collection of all substrings split by lines.</a:t>
            </a:r>
          </a:p>
          <a:p>
            <a:br>
              <a:rPr lang="en-US" dirty="0"/>
            </a:br>
            <a:endParaRPr lang="en-US" dirty="0"/>
          </a:p>
        </p:txBody>
      </p:sp>
      <p:sp>
        <p:nvSpPr>
          <p:cNvPr id="4" name="Slide Number Placeholder 3"/>
          <p:cNvSpPr>
            <a:spLocks noGrp="1"/>
          </p:cNvSpPr>
          <p:nvPr>
            <p:ph type="sldNum" sz="quarter" idx="5"/>
          </p:nvPr>
        </p:nvSpPr>
        <p:spPr/>
        <p:txBody>
          <a:bodyPr/>
          <a:lstStyle/>
          <a:p>
            <a:fld id="{F5E1149B-897B-4553-A69C-47108188501C}" type="slidenum">
              <a:rPr lang="en-US" smtClean="0"/>
              <a:t>25</a:t>
            </a:fld>
            <a:endParaRPr lang="en-US"/>
          </a:p>
        </p:txBody>
      </p:sp>
    </p:spTree>
    <p:extLst>
      <p:ext uri="{BB962C8B-B14F-4D97-AF65-F5344CB8AC3E}">
        <p14:creationId xmlns:p14="http://schemas.microsoft.com/office/powerpoint/2010/main" val="438285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Modular JDK</a:t>
            </a:r>
          </a:p>
          <a:p>
            <a:r>
              <a:rPr lang="en-US" sz="1200" b="0" i="0" kern="1200" dirty="0">
                <a:solidFill>
                  <a:schemeClr val="tx1"/>
                </a:solidFill>
                <a:effectLst/>
                <a:latin typeface="+mn-lt"/>
                <a:ea typeface="+mn-ea"/>
                <a:cs typeface="+mn-cs"/>
              </a:rPr>
              <a:t>Modular Java Source Code</a:t>
            </a:r>
          </a:p>
          <a:p>
            <a:r>
              <a:rPr lang="en-US" sz="1200" b="0" i="0" kern="1200" dirty="0">
                <a:solidFill>
                  <a:schemeClr val="tx1"/>
                </a:solidFill>
                <a:effectLst/>
                <a:latin typeface="+mn-lt"/>
                <a:ea typeface="+mn-ea"/>
                <a:cs typeface="+mn-cs"/>
              </a:rPr>
              <a:t>Modular Run-time Images</a:t>
            </a:r>
          </a:p>
          <a:p>
            <a:r>
              <a:rPr lang="en-US" sz="1200" b="0" i="0" kern="1200" dirty="0">
                <a:solidFill>
                  <a:schemeClr val="tx1"/>
                </a:solidFill>
                <a:effectLst/>
                <a:latin typeface="+mn-lt"/>
                <a:ea typeface="+mn-ea"/>
                <a:cs typeface="+mn-cs"/>
              </a:rPr>
              <a:t>Encapsulate Java Internal APIs</a:t>
            </a:r>
          </a:p>
          <a:p>
            <a:r>
              <a:rPr lang="en-US" sz="1200" b="0" i="0" kern="1200" dirty="0">
                <a:solidFill>
                  <a:schemeClr val="tx1"/>
                </a:solidFill>
                <a:effectLst/>
                <a:latin typeface="+mn-lt"/>
                <a:ea typeface="+mn-ea"/>
                <a:cs typeface="+mn-cs"/>
              </a:rPr>
              <a:t>Java Platform Module System</a:t>
            </a:r>
          </a:p>
          <a:p>
            <a:endParaRPr lang="en-US" dirty="0"/>
          </a:p>
        </p:txBody>
      </p:sp>
      <p:sp>
        <p:nvSpPr>
          <p:cNvPr id="4" name="Slide Number Placeholder 3"/>
          <p:cNvSpPr>
            <a:spLocks noGrp="1"/>
          </p:cNvSpPr>
          <p:nvPr>
            <p:ph type="sldNum" sz="quarter" idx="5"/>
          </p:nvPr>
        </p:nvSpPr>
        <p:spPr/>
        <p:txBody>
          <a:bodyPr/>
          <a:lstStyle/>
          <a:p>
            <a:fld id="{F5E1149B-897B-4553-A69C-47108188501C}" type="slidenum">
              <a:rPr lang="en-US" smtClean="0"/>
              <a:t>2</a:t>
            </a:fld>
            <a:endParaRPr lang="en-US"/>
          </a:p>
        </p:txBody>
      </p:sp>
    </p:spTree>
    <p:extLst>
      <p:ext uri="{BB962C8B-B14F-4D97-AF65-F5344CB8AC3E}">
        <p14:creationId xmlns:p14="http://schemas.microsoft.com/office/powerpoint/2010/main" val="29488577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strip() is “Unicode-aware” evolution of trim().</a:t>
            </a:r>
          </a:p>
          <a:p>
            <a:r>
              <a:rPr lang="en-US" sz="1200" b="0" i="0" kern="1200" dirty="0">
                <a:solidFill>
                  <a:schemeClr val="tx1"/>
                </a:solidFill>
                <a:effectLst/>
                <a:latin typeface="+mn-lt"/>
                <a:ea typeface="+mn-ea"/>
                <a:cs typeface="+mn-cs"/>
              </a:rPr>
              <a:t>When trim() was introduced, Unicode wasn’t evolved. Now, the new strip() removes all kinds of whitespaces leading and trailing(check the method </a:t>
            </a:r>
            <a:r>
              <a:rPr lang="en-US" sz="1200" b="0" i="0" kern="1200" dirty="0" err="1">
                <a:solidFill>
                  <a:schemeClr val="tx1"/>
                </a:solidFill>
                <a:effectLst/>
                <a:latin typeface="+mn-lt"/>
                <a:ea typeface="+mn-ea"/>
                <a:cs typeface="+mn-cs"/>
              </a:rPr>
              <a:t>Character.isWhitespace</a:t>
            </a:r>
            <a:r>
              <a:rPr lang="en-US" sz="1200" b="0" i="0" kern="1200" dirty="0">
                <a:solidFill>
                  <a:schemeClr val="tx1"/>
                </a:solidFill>
                <a:effectLst/>
                <a:latin typeface="+mn-lt"/>
                <a:ea typeface="+mn-ea"/>
                <a:cs typeface="+mn-cs"/>
              </a:rPr>
              <a:t>(c) to know if a </a:t>
            </a:r>
            <a:r>
              <a:rPr lang="en-US" sz="1200" b="0" i="0" kern="1200" dirty="0" err="1">
                <a:solidFill>
                  <a:schemeClr val="tx1"/>
                </a:solidFill>
                <a:effectLst/>
                <a:latin typeface="+mn-lt"/>
                <a:ea typeface="+mn-ea"/>
                <a:cs typeface="+mn-cs"/>
              </a:rPr>
              <a:t>unicode</a:t>
            </a:r>
            <a:r>
              <a:rPr lang="en-US" sz="1200" b="0" i="0" kern="1200" dirty="0">
                <a:solidFill>
                  <a:schemeClr val="tx1"/>
                </a:solidFill>
                <a:effectLst/>
                <a:latin typeface="+mn-lt"/>
                <a:ea typeface="+mn-ea"/>
                <a:cs typeface="+mn-cs"/>
              </a:rPr>
              <a:t> is whitespace or not)</a:t>
            </a:r>
          </a:p>
          <a:p>
            <a:endParaRPr lang="en-US" dirty="0"/>
          </a:p>
        </p:txBody>
      </p:sp>
      <p:sp>
        <p:nvSpPr>
          <p:cNvPr id="4" name="Slide Number Placeholder 3"/>
          <p:cNvSpPr>
            <a:spLocks noGrp="1"/>
          </p:cNvSpPr>
          <p:nvPr>
            <p:ph type="sldNum" sz="quarter" idx="5"/>
          </p:nvPr>
        </p:nvSpPr>
        <p:spPr/>
        <p:txBody>
          <a:bodyPr/>
          <a:lstStyle/>
          <a:p>
            <a:fld id="{F5E1149B-897B-4553-A69C-47108188501C}" type="slidenum">
              <a:rPr lang="en-US" smtClean="0"/>
              <a:t>26</a:t>
            </a:fld>
            <a:endParaRPr lang="en-US"/>
          </a:p>
        </p:txBody>
      </p:sp>
    </p:spTree>
    <p:extLst>
      <p:ext uri="{BB962C8B-B14F-4D97-AF65-F5344CB8AC3E}">
        <p14:creationId xmlns:p14="http://schemas.microsoft.com/office/powerpoint/2010/main" val="1271913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he repeat method simply repeats the string that many numbers of times as mentioned in the method in the form of an int.</a:t>
            </a:r>
            <a:endParaRPr lang="en-US" dirty="0"/>
          </a:p>
        </p:txBody>
      </p:sp>
      <p:sp>
        <p:nvSpPr>
          <p:cNvPr id="4" name="Slide Number Placeholder 3"/>
          <p:cNvSpPr>
            <a:spLocks noGrp="1"/>
          </p:cNvSpPr>
          <p:nvPr>
            <p:ph type="sldNum" sz="quarter" idx="5"/>
          </p:nvPr>
        </p:nvSpPr>
        <p:spPr/>
        <p:txBody>
          <a:bodyPr/>
          <a:lstStyle/>
          <a:p>
            <a:fld id="{F5E1149B-897B-4553-A69C-47108188501C}" type="slidenum">
              <a:rPr lang="en-US" smtClean="0"/>
              <a:t>27</a:t>
            </a:fld>
            <a:endParaRPr lang="en-US"/>
          </a:p>
        </p:txBody>
      </p:sp>
    </p:spTree>
    <p:extLst>
      <p:ext uri="{BB962C8B-B14F-4D97-AF65-F5344CB8AC3E}">
        <p14:creationId xmlns:p14="http://schemas.microsoft.com/office/powerpoint/2010/main" val="37183936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he repeat method simply repeats the string that many numbers of times as mentioned in the method in the form of an int.</a:t>
            </a:r>
            <a:endParaRPr lang="en-US" dirty="0"/>
          </a:p>
        </p:txBody>
      </p:sp>
      <p:sp>
        <p:nvSpPr>
          <p:cNvPr id="4" name="Slide Number Placeholder 3"/>
          <p:cNvSpPr>
            <a:spLocks noGrp="1"/>
          </p:cNvSpPr>
          <p:nvPr>
            <p:ph type="sldNum" sz="quarter" idx="5"/>
          </p:nvPr>
        </p:nvSpPr>
        <p:spPr/>
        <p:txBody>
          <a:bodyPr/>
          <a:lstStyle/>
          <a:p>
            <a:fld id="{F5E1149B-897B-4553-A69C-47108188501C}" type="slidenum">
              <a:rPr lang="en-US" smtClean="0"/>
              <a:t>28</a:t>
            </a:fld>
            <a:endParaRPr lang="en-US"/>
          </a:p>
        </p:txBody>
      </p:sp>
    </p:spTree>
    <p:extLst>
      <p:ext uri="{BB962C8B-B14F-4D97-AF65-F5344CB8AC3E}">
        <p14:creationId xmlns:p14="http://schemas.microsoft.com/office/powerpoint/2010/main" val="40508988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E1149B-897B-4553-A69C-47108188501C}" type="slidenum">
              <a:rPr lang="en-US" smtClean="0"/>
              <a:t>29</a:t>
            </a:fld>
            <a:endParaRPr lang="en-US"/>
          </a:p>
        </p:txBody>
      </p:sp>
    </p:spTree>
    <p:extLst>
      <p:ext uri="{BB962C8B-B14F-4D97-AF65-F5344CB8AC3E}">
        <p14:creationId xmlns:p14="http://schemas.microsoft.com/office/powerpoint/2010/main" val="19407133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Two new features were added to switch expressions:</a:t>
            </a:r>
          </a:p>
          <a:p>
            <a:r>
              <a:rPr lang="en-US" sz="1200" b="0" i="0" kern="1200" dirty="0">
                <a:solidFill>
                  <a:schemeClr val="tx1"/>
                </a:solidFill>
                <a:effectLst/>
                <a:latin typeface="+mn-lt"/>
                <a:ea typeface="+mn-ea"/>
                <a:cs typeface="+mn-cs"/>
              </a:rPr>
              <a:t>Introduction of case value -&gt; syntax that removes the need of break statements.</a:t>
            </a:r>
          </a:p>
          <a:p>
            <a:r>
              <a:rPr lang="en-US" sz="1200" b="0" i="0" kern="1200" dirty="0">
                <a:solidFill>
                  <a:schemeClr val="tx1"/>
                </a:solidFill>
                <a:effectLst/>
                <a:latin typeface="+mn-lt"/>
                <a:ea typeface="+mn-ea"/>
                <a:cs typeface="+mn-cs"/>
              </a:rPr>
              <a:t>Now we can assign a Switch expression to a variable to return it as value of a method.</a:t>
            </a:r>
          </a:p>
          <a:p>
            <a:r>
              <a:rPr lang="en-US" sz="1200" b="0" i="0" kern="1200" dirty="0">
                <a:solidFill>
                  <a:schemeClr val="tx1"/>
                </a:solidFill>
                <a:effectLst/>
                <a:latin typeface="+mn-lt"/>
                <a:ea typeface="+mn-ea"/>
                <a:cs typeface="+mn-cs"/>
              </a:rPr>
              <a:t>You can see these new features in the code below.</a:t>
            </a:r>
          </a:p>
          <a:p>
            <a:endParaRPr lang="en-US" dirty="0"/>
          </a:p>
        </p:txBody>
      </p:sp>
      <p:sp>
        <p:nvSpPr>
          <p:cNvPr id="4" name="Slide Number Placeholder 3"/>
          <p:cNvSpPr>
            <a:spLocks noGrp="1"/>
          </p:cNvSpPr>
          <p:nvPr>
            <p:ph type="sldNum" sz="quarter" idx="5"/>
          </p:nvPr>
        </p:nvSpPr>
        <p:spPr/>
        <p:txBody>
          <a:bodyPr/>
          <a:lstStyle/>
          <a:p>
            <a:fld id="{F5E1149B-897B-4553-A69C-47108188501C}" type="slidenum">
              <a:rPr lang="en-US" smtClean="0"/>
              <a:t>30</a:t>
            </a:fld>
            <a:endParaRPr lang="en-US"/>
          </a:p>
        </p:txBody>
      </p:sp>
    </p:spTree>
    <p:extLst>
      <p:ext uri="{BB962C8B-B14F-4D97-AF65-F5344CB8AC3E}">
        <p14:creationId xmlns:p14="http://schemas.microsoft.com/office/powerpoint/2010/main" val="26398904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E1149B-897B-4553-A69C-47108188501C}" type="slidenum">
              <a:rPr lang="en-US" smtClean="0"/>
              <a:t>32</a:t>
            </a:fld>
            <a:endParaRPr lang="en-US"/>
          </a:p>
        </p:txBody>
      </p:sp>
    </p:spTree>
    <p:extLst>
      <p:ext uri="{BB962C8B-B14F-4D97-AF65-F5344CB8AC3E}">
        <p14:creationId xmlns:p14="http://schemas.microsoft.com/office/powerpoint/2010/main" val="15628875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Two new features were added to switch expressions:</a:t>
            </a:r>
          </a:p>
          <a:p>
            <a:r>
              <a:rPr lang="en-US" sz="1200" b="0" i="0" kern="1200" dirty="0">
                <a:solidFill>
                  <a:schemeClr val="tx1"/>
                </a:solidFill>
                <a:effectLst/>
                <a:latin typeface="+mn-lt"/>
                <a:ea typeface="+mn-ea"/>
                <a:cs typeface="+mn-cs"/>
              </a:rPr>
              <a:t>Introduction of case value -&gt; syntax that removes the need of break statements.</a:t>
            </a:r>
          </a:p>
          <a:p>
            <a:r>
              <a:rPr lang="en-US" sz="1200" b="0" i="0" kern="1200" dirty="0">
                <a:solidFill>
                  <a:schemeClr val="tx1"/>
                </a:solidFill>
                <a:effectLst/>
                <a:latin typeface="+mn-lt"/>
                <a:ea typeface="+mn-ea"/>
                <a:cs typeface="+mn-cs"/>
              </a:rPr>
              <a:t>Now we can assign a Switch expression to a variable to return it as value of a method.</a:t>
            </a:r>
          </a:p>
          <a:p>
            <a:r>
              <a:rPr lang="en-US" sz="1200" b="0" i="0" kern="1200" dirty="0">
                <a:solidFill>
                  <a:schemeClr val="tx1"/>
                </a:solidFill>
                <a:effectLst/>
                <a:latin typeface="+mn-lt"/>
                <a:ea typeface="+mn-ea"/>
                <a:cs typeface="+mn-cs"/>
              </a:rPr>
              <a:t>You can see these new features in the code below.</a:t>
            </a:r>
          </a:p>
          <a:p>
            <a:endParaRPr lang="en-US" dirty="0"/>
          </a:p>
        </p:txBody>
      </p:sp>
      <p:sp>
        <p:nvSpPr>
          <p:cNvPr id="4" name="Slide Number Placeholder 3"/>
          <p:cNvSpPr>
            <a:spLocks noGrp="1"/>
          </p:cNvSpPr>
          <p:nvPr>
            <p:ph type="sldNum" sz="quarter" idx="5"/>
          </p:nvPr>
        </p:nvSpPr>
        <p:spPr/>
        <p:txBody>
          <a:bodyPr/>
          <a:lstStyle/>
          <a:p>
            <a:fld id="{F5E1149B-897B-4553-A69C-47108188501C}" type="slidenum">
              <a:rPr lang="en-US" smtClean="0"/>
              <a:t>33</a:t>
            </a:fld>
            <a:endParaRPr lang="en-US"/>
          </a:p>
        </p:txBody>
      </p:sp>
    </p:spTree>
    <p:extLst>
      <p:ext uri="{BB962C8B-B14F-4D97-AF65-F5344CB8AC3E}">
        <p14:creationId xmlns:p14="http://schemas.microsoft.com/office/powerpoint/2010/main" val="34514640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Two new features were added to switch expressions:</a:t>
            </a:r>
          </a:p>
          <a:p>
            <a:r>
              <a:rPr lang="en-US" sz="1200" b="0" i="0" kern="1200" dirty="0">
                <a:solidFill>
                  <a:schemeClr val="tx1"/>
                </a:solidFill>
                <a:effectLst/>
                <a:latin typeface="+mn-lt"/>
                <a:ea typeface="+mn-ea"/>
                <a:cs typeface="+mn-cs"/>
              </a:rPr>
              <a:t>Introduction of case value -&gt; syntax that removes the need of break statements.</a:t>
            </a:r>
          </a:p>
          <a:p>
            <a:r>
              <a:rPr lang="en-US" sz="1200" b="0" i="0" kern="1200" dirty="0">
                <a:solidFill>
                  <a:schemeClr val="tx1"/>
                </a:solidFill>
                <a:effectLst/>
                <a:latin typeface="+mn-lt"/>
                <a:ea typeface="+mn-ea"/>
                <a:cs typeface="+mn-cs"/>
              </a:rPr>
              <a:t>Now we can assign a Switch expression to a variable to return it as value of a method.</a:t>
            </a:r>
          </a:p>
          <a:p>
            <a:r>
              <a:rPr lang="en-US" sz="1200" b="0" i="0" kern="1200" dirty="0">
                <a:solidFill>
                  <a:schemeClr val="tx1"/>
                </a:solidFill>
                <a:effectLst/>
                <a:latin typeface="+mn-lt"/>
                <a:ea typeface="+mn-ea"/>
                <a:cs typeface="+mn-cs"/>
              </a:rPr>
              <a:t>You can see these new features in the code below.</a:t>
            </a:r>
          </a:p>
          <a:p>
            <a:endParaRPr lang="en-US" dirty="0"/>
          </a:p>
        </p:txBody>
      </p:sp>
      <p:sp>
        <p:nvSpPr>
          <p:cNvPr id="4" name="Slide Number Placeholder 3"/>
          <p:cNvSpPr>
            <a:spLocks noGrp="1"/>
          </p:cNvSpPr>
          <p:nvPr>
            <p:ph type="sldNum" sz="quarter" idx="5"/>
          </p:nvPr>
        </p:nvSpPr>
        <p:spPr/>
        <p:txBody>
          <a:bodyPr/>
          <a:lstStyle/>
          <a:p>
            <a:fld id="{F5E1149B-897B-4553-A69C-47108188501C}" type="slidenum">
              <a:rPr lang="en-US" smtClean="0"/>
              <a:t>34</a:t>
            </a:fld>
            <a:endParaRPr lang="en-US"/>
          </a:p>
        </p:txBody>
      </p:sp>
    </p:spTree>
    <p:extLst>
      <p:ext uri="{BB962C8B-B14F-4D97-AF65-F5344CB8AC3E}">
        <p14:creationId xmlns:p14="http://schemas.microsoft.com/office/powerpoint/2010/main" val="2763971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Encapsulation of Internal Packages</a:t>
            </a:r>
          </a:p>
          <a:p>
            <a:r>
              <a:rPr lang="en-US" sz="1200" b="0" i="0" kern="1200" dirty="0">
                <a:solidFill>
                  <a:schemeClr val="tx1"/>
                </a:solidFill>
                <a:effectLst/>
                <a:latin typeface="+mn-lt"/>
                <a:ea typeface="+mn-ea"/>
                <a:cs typeface="+mn-cs"/>
              </a:rPr>
              <a:t>A Java module must explicitly tell which Java packages inside the module are to be exported (visible) to other Java modules using the module. </a:t>
            </a:r>
            <a:endParaRPr lang="hu-HU"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Java module can contain Java packages which are not exported. </a:t>
            </a:r>
            <a:endParaRPr lang="hu-HU"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Classes in </a:t>
            </a:r>
            <a:r>
              <a:rPr lang="en-US" sz="1200" b="0" i="0" kern="1200" dirty="0" err="1">
                <a:solidFill>
                  <a:schemeClr val="tx1"/>
                </a:solidFill>
                <a:effectLst/>
                <a:latin typeface="+mn-lt"/>
                <a:ea typeface="+mn-ea"/>
                <a:cs typeface="+mn-cs"/>
              </a:rPr>
              <a:t>unexported</a:t>
            </a:r>
            <a:r>
              <a:rPr lang="en-US" sz="1200" b="0" i="0" kern="1200" dirty="0">
                <a:solidFill>
                  <a:schemeClr val="tx1"/>
                </a:solidFill>
                <a:effectLst/>
                <a:latin typeface="+mn-lt"/>
                <a:ea typeface="+mn-ea"/>
                <a:cs typeface="+mn-cs"/>
              </a:rPr>
              <a:t> packages cannot be used by other Java modules. Such packages can only be used internally in the Java module that contains them.</a:t>
            </a:r>
          </a:p>
          <a:p>
            <a:r>
              <a:rPr lang="en-US" sz="1200" b="0" i="0" kern="1200" dirty="0">
                <a:solidFill>
                  <a:schemeClr val="tx1"/>
                </a:solidFill>
                <a:effectLst/>
                <a:latin typeface="+mn-lt"/>
                <a:ea typeface="+mn-ea"/>
                <a:cs typeface="+mn-cs"/>
              </a:rPr>
              <a:t>Packages that are not exported are also referred to as hidden packages, or encapsulated packages.</a:t>
            </a:r>
          </a:p>
          <a:p>
            <a:endParaRPr lang="hu-HU"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Startup Detection of Missing Modules</a:t>
            </a:r>
            <a:endParaRPr lang="hu-HU" sz="1200" b="1"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From Java 9 and forward, Java applications must be packaged as Java modules too. </a:t>
            </a:r>
            <a:endParaRPr lang="hu-HU"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Therefore an application module specifies what other modules (Java API modules or third party modules) it uses. </a:t>
            </a:r>
            <a:endParaRPr lang="hu-HU"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Therefore the Java VM can check the whole module dependency graph from the application module and forward, when the Java VM starts up. </a:t>
            </a:r>
            <a:endParaRPr lang="hu-HU"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If any required modules are not found at startup, the Java VM reports the missing module and shuts down.</a:t>
            </a:r>
            <a:endParaRPr lang="hu-HU"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Before Java 9 missing classes (e.g. from a missing JAR file) would not be detected until the application actually tried to use the missing class. </a:t>
            </a:r>
            <a:endParaRPr lang="hu-HU"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would happen sometime at runtime - depending on when the application tried to use the missing class.</a:t>
            </a:r>
            <a:endParaRPr lang="en-US" dirty="0"/>
          </a:p>
        </p:txBody>
      </p:sp>
      <p:sp>
        <p:nvSpPr>
          <p:cNvPr id="4" name="Slide Number Placeholder 3"/>
          <p:cNvSpPr>
            <a:spLocks noGrp="1"/>
          </p:cNvSpPr>
          <p:nvPr>
            <p:ph type="sldNum" sz="quarter" idx="5"/>
          </p:nvPr>
        </p:nvSpPr>
        <p:spPr/>
        <p:txBody>
          <a:bodyPr/>
          <a:lstStyle/>
          <a:p>
            <a:fld id="{F5E1149B-897B-4553-A69C-47108188501C}" type="slidenum">
              <a:rPr lang="en-US" smtClean="0"/>
              <a:t>3</a:t>
            </a:fld>
            <a:endParaRPr lang="en-US"/>
          </a:p>
        </p:txBody>
      </p:sp>
    </p:spTree>
    <p:extLst>
      <p:ext uri="{BB962C8B-B14F-4D97-AF65-F5344CB8AC3E}">
        <p14:creationId xmlns:p14="http://schemas.microsoft.com/office/powerpoint/2010/main" val="4211694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Encapsulation of Internal Packages</a:t>
            </a:r>
          </a:p>
          <a:p>
            <a:r>
              <a:rPr lang="en-US" sz="1200" b="0" i="0" kern="1200" dirty="0">
                <a:solidFill>
                  <a:schemeClr val="tx1"/>
                </a:solidFill>
                <a:effectLst/>
                <a:latin typeface="+mn-lt"/>
                <a:ea typeface="+mn-ea"/>
                <a:cs typeface="+mn-cs"/>
              </a:rPr>
              <a:t>A Java module must explicitly tell which Java packages inside the module are to be exported (visible) to other Java modules using the module. </a:t>
            </a:r>
            <a:endParaRPr lang="hu-HU"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Java module can contain Java packages which are not exported. </a:t>
            </a:r>
            <a:endParaRPr lang="hu-HU"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Classes in </a:t>
            </a:r>
            <a:r>
              <a:rPr lang="en-US" sz="1200" b="0" i="0" kern="1200" dirty="0" err="1">
                <a:solidFill>
                  <a:schemeClr val="tx1"/>
                </a:solidFill>
                <a:effectLst/>
                <a:latin typeface="+mn-lt"/>
                <a:ea typeface="+mn-ea"/>
                <a:cs typeface="+mn-cs"/>
              </a:rPr>
              <a:t>unexported</a:t>
            </a:r>
            <a:r>
              <a:rPr lang="en-US" sz="1200" b="0" i="0" kern="1200" dirty="0">
                <a:solidFill>
                  <a:schemeClr val="tx1"/>
                </a:solidFill>
                <a:effectLst/>
                <a:latin typeface="+mn-lt"/>
                <a:ea typeface="+mn-ea"/>
                <a:cs typeface="+mn-cs"/>
              </a:rPr>
              <a:t> packages cannot be used by other Java modules. Such packages can only be used internally in the Java module that contains them.</a:t>
            </a:r>
          </a:p>
          <a:p>
            <a:r>
              <a:rPr lang="en-US" sz="1200" b="0" i="0" kern="1200" dirty="0">
                <a:solidFill>
                  <a:schemeClr val="tx1"/>
                </a:solidFill>
                <a:effectLst/>
                <a:latin typeface="+mn-lt"/>
                <a:ea typeface="+mn-ea"/>
                <a:cs typeface="+mn-cs"/>
              </a:rPr>
              <a:t>Packages that are not exported are also referred to as hidden packages, or encapsulated packages.</a:t>
            </a:r>
          </a:p>
          <a:p>
            <a:endParaRPr lang="hu-HU"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Startup Detection of Missing Modules</a:t>
            </a:r>
            <a:endParaRPr lang="hu-HU" sz="1200" b="1"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From Java 9 and forward, Java applications must be packaged as Java modules too. </a:t>
            </a:r>
            <a:endParaRPr lang="hu-HU"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Therefore an application module specifies what other modules (Java API modules or third party modules) it uses. </a:t>
            </a:r>
            <a:endParaRPr lang="hu-HU"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Therefore the Java VM can check the whole module dependency graph from the application module and forward, when the Java VM starts up. </a:t>
            </a:r>
            <a:endParaRPr lang="hu-HU"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If any required modules are not found at startup, the Java VM reports the missing module and shuts down.</a:t>
            </a:r>
            <a:endParaRPr lang="hu-HU"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Before Java 9 missing classes (e.g. from a missing JAR file) would not be detected until the application actually tried to use the missing class. </a:t>
            </a:r>
            <a:endParaRPr lang="hu-HU"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would happen sometime at runtime - depending on when the application tried to use the missing class.</a:t>
            </a:r>
            <a:endParaRPr lang="en-US" dirty="0"/>
          </a:p>
        </p:txBody>
      </p:sp>
      <p:sp>
        <p:nvSpPr>
          <p:cNvPr id="4" name="Slide Number Placeholder 3"/>
          <p:cNvSpPr>
            <a:spLocks noGrp="1"/>
          </p:cNvSpPr>
          <p:nvPr>
            <p:ph type="sldNum" sz="quarter" idx="5"/>
          </p:nvPr>
        </p:nvSpPr>
        <p:spPr/>
        <p:txBody>
          <a:bodyPr/>
          <a:lstStyle/>
          <a:p>
            <a:fld id="{F5E1149B-897B-4553-A69C-47108188501C}" type="slidenum">
              <a:rPr lang="en-US" smtClean="0"/>
              <a:t>4</a:t>
            </a:fld>
            <a:endParaRPr lang="en-US"/>
          </a:p>
        </p:txBody>
      </p:sp>
    </p:spTree>
    <p:extLst>
      <p:ext uri="{BB962C8B-B14F-4D97-AF65-F5344CB8AC3E}">
        <p14:creationId xmlns:p14="http://schemas.microsoft.com/office/powerpoint/2010/main" val="3075809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Unnamed Module</a:t>
            </a:r>
          </a:p>
          <a:p>
            <a:r>
              <a:rPr lang="en-US" sz="1200" b="0" i="0" kern="1200" dirty="0">
                <a:solidFill>
                  <a:schemeClr val="tx1"/>
                </a:solidFill>
                <a:effectLst/>
                <a:latin typeface="+mn-lt"/>
                <a:ea typeface="+mn-ea"/>
                <a:cs typeface="+mn-cs"/>
              </a:rPr>
              <a:t>From Java 9 and forward, all Java classes must be located in a module for the Java VM to use them. But what do you do with older Java libraries where you just have the compiled classes, or a JAR file?</a:t>
            </a:r>
          </a:p>
          <a:p>
            <a:r>
              <a:rPr lang="en-US" sz="1200" b="0" i="0" kern="1200" dirty="0">
                <a:solidFill>
                  <a:schemeClr val="tx1"/>
                </a:solidFill>
                <a:effectLst/>
                <a:latin typeface="+mn-lt"/>
                <a:ea typeface="+mn-ea"/>
                <a:cs typeface="+mn-cs"/>
              </a:rPr>
              <a:t>In Java 9 you can still use the -</a:t>
            </a:r>
            <a:r>
              <a:rPr lang="en-US" sz="1200" b="0" i="0" kern="1200" dirty="0" err="1">
                <a:solidFill>
                  <a:schemeClr val="tx1"/>
                </a:solidFill>
                <a:effectLst/>
                <a:latin typeface="+mn-lt"/>
                <a:ea typeface="+mn-ea"/>
                <a:cs typeface="+mn-cs"/>
              </a:rPr>
              <a:t>classpath</a:t>
            </a:r>
            <a:r>
              <a:rPr lang="en-US" sz="1200" b="0" i="0" kern="1200" dirty="0">
                <a:solidFill>
                  <a:schemeClr val="tx1"/>
                </a:solidFill>
                <a:effectLst/>
                <a:latin typeface="+mn-lt"/>
                <a:ea typeface="+mn-ea"/>
                <a:cs typeface="+mn-cs"/>
              </a:rPr>
              <a:t> argument to the Java VM when running an application. On the </a:t>
            </a:r>
            <a:r>
              <a:rPr lang="en-US" sz="1200" b="0" i="0" kern="1200" dirty="0" err="1">
                <a:solidFill>
                  <a:schemeClr val="tx1"/>
                </a:solidFill>
                <a:effectLst/>
                <a:latin typeface="+mn-lt"/>
                <a:ea typeface="+mn-ea"/>
                <a:cs typeface="+mn-cs"/>
              </a:rPr>
              <a:t>classpath</a:t>
            </a:r>
            <a:r>
              <a:rPr lang="en-US" sz="1200" b="0" i="0" kern="1200" dirty="0">
                <a:solidFill>
                  <a:schemeClr val="tx1"/>
                </a:solidFill>
                <a:effectLst/>
                <a:latin typeface="+mn-lt"/>
                <a:ea typeface="+mn-ea"/>
                <a:cs typeface="+mn-cs"/>
              </a:rPr>
              <a:t> you can include all your older Java classes, just like you have done before Java 9. All classes found on the </a:t>
            </a:r>
            <a:r>
              <a:rPr lang="en-US" sz="1200" b="0" i="0" kern="1200" dirty="0" err="1">
                <a:solidFill>
                  <a:schemeClr val="tx1"/>
                </a:solidFill>
                <a:effectLst/>
                <a:latin typeface="+mn-lt"/>
                <a:ea typeface="+mn-ea"/>
                <a:cs typeface="+mn-cs"/>
              </a:rPr>
              <a:t>classpath</a:t>
            </a:r>
            <a:r>
              <a:rPr lang="en-US" sz="1200" b="0" i="0" kern="1200" dirty="0">
                <a:solidFill>
                  <a:schemeClr val="tx1"/>
                </a:solidFill>
                <a:effectLst/>
                <a:latin typeface="+mn-lt"/>
                <a:ea typeface="+mn-ea"/>
                <a:cs typeface="+mn-cs"/>
              </a:rPr>
              <a:t> will be included in what Java calls the </a:t>
            </a:r>
            <a:r>
              <a:rPr lang="en-US" sz="1200" b="0" i="1" kern="1200" dirty="0">
                <a:solidFill>
                  <a:schemeClr val="tx1"/>
                </a:solidFill>
                <a:effectLst/>
                <a:latin typeface="+mn-lt"/>
                <a:ea typeface="+mn-ea"/>
                <a:cs typeface="+mn-cs"/>
              </a:rPr>
              <a:t>unnamed module</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The unnamed module </a:t>
            </a:r>
            <a:r>
              <a:rPr lang="en-US" sz="1200" b="0" i="1" kern="1200" dirty="0">
                <a:solidFill>
                  <a:schemeClr val="tx1"/>
                </a:solidFill>
                <a:effectLst/>
                <a:latin typeface="+mn-lt"/>
                <a:ea typeface="+mn-ea"/>
                <a:cs typeface="+mn-cs"/>
              </a:rPr>
              <a:t>exports</a:t>
            </a:r>
            <a:r>
              <a:rPr lang="en-US" sz="1200" b="0" i="0" kern="1200" dirty="0">
                <a:solidFill>
                  <a:schemeClr val="tx1"/>
                </a:solidFill>
                <a:effectLst/>
                <a:latin typeface="+mn-lt"/>
                <a:ea typeface="+mn-ea"/>
                <a:cs typeface="+mn-cs"/>
              </a:rPr>
              <a:t> all its packages. However, the classes in the unnamed module are only readable by other classes in the unnamed module. </a:t>
            </a:r>
            <a:endParaRPr lang="hu-HU"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No named module can read the classes of the unnamed module.</a:t>
            </a:r>
          </a:p>
          <a:p>
            <a:r>
              <a:rPr lang="en-US" sz="1200" b="0" i="0" kern="1200" dirty="0">
                <a:solidFill>
                  <a:schemeClr val="tx1"/>
                </a:solidFill>
                <a:effectLst/>
                <a:latin typeface="+mn-lt"/>
                <a:ea typeface="+mn-ea"/>
                <a:cs typeface="+mn-cs"/>
              </a:rPr>
              <a:t>If a package is exported by a named module, but also found in the unnamed module, the package from the named module will be used.</a:t>
            </a:r>
          </a:p>
          <a:p>
            <a:r>
              <a:rPr lang="en-US" sz="1200" b="0" i="0" kern="1200" dirty="0">
                <a:solidFill>
                  <a:schemeClr val="tx1"/>
                </a:solidFill>
                <a:effectLst/>
                <a:latin typeface="+mn-lt"/>
                <a:ea typeface="+mn-ea"/>
                <a:cs typeface="+mn-cs"/>
              </a:rPr>
              <a:t>All classes in the unnamed module </a:t>
            </a:r>
            <a:r>
              <a:rPr lang="en-US" sz="1200" b="0" i="1" kern="1200" dirty="0">
                <a:solidFill>
                  <a:schemeClr val="tx1"/>
                </a:solidFill>
                <a:effectLst/>
                <a:latin typeface="+mn-lt"/>
                <a:ea typeface="+mn-ea"/>
                <a:cs typeface="+mn-cs"/>
              </a:rPr>
              <a:t>requires</a:t>
            </a:r>
            <a:r>
              <a:rPr lang="en-US" sz="1200" b="0" i="0" kern="1200" dirty="0">
                <a:solidFill>
                  <a:schemeClr val="tx1"/>
                </a:solidFill>
                <a:effectLst/>
                <a:latin typeface="+mn-lt"/>
                <a:ea typeface="+mn-ea"/>
                <a:cs typeface="+mn-cs"/>
              </a:rPr>
              <a:t> all modules found on the module path. That way, all classes in the unnamed module can read all classes exported by all the Java modules found on the module path.</a:t>
            </a:r>
            <a:endParaRPr lang="hu-HU"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Automatic Modules</a:t>
            </a:r>
          </a:p>
          <a:p>
            <a:r>
              <a:rPr lang="en-US" sz="1200" b="0" i="0" kern="1200" dirty="0">
                <a:solidFill>
                  <a:schemeClr val="tx1"/>
                </a:solidFill>
                <a:effectLst/>
                <a:latin typeface="+mn-lt"/>
                <a:ea typeface="+mn-ea"/>
                <a:cs typeface="+mn-cs"/>
              </a:rPr>
              <a:t>What if you are modularizing your own code, but your code uses a third party library which is not yet modularized? </a:t>
            </a:r>
            <a:endParaRPr lang="hu-HU"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While you can include the third party library on the </a:t>
            </a:r>
            <a:r>
              <a:rPr lang="en-US" sz="1200" b="0" i="0" kern="1200" dirty="0" err="1">
                <a:solidFill>
                  <a:schemeClr val="tx1"/>
                </a:solidFill>
                <a:effectLst/>
                <a:latin typeface="+mn-lt"/>
                <a:ea typeface="+mn-ea"/>
                <a:cs typeface="+mn-cs"/>
              </a:rPr>
              <a:t>classpath</a:t>
            </a:r>
            <a:r>
              <a:rPr lang="en-US" sz="1200" b="0" i="0" kern="1200" dirty="0">
                <a:solidFill>
                  <a:schemeClr val="tx1"/>
                </a:solidFill>
                <a:effectLst/>
                <a:latin typeface="+mn-lt"/>
                <a:ea typeface="+mn-ea"/>
                <a:cs typeface="+mn-cs"/>
              </a:rPr>
              <a:t> and thus include it in the unnamed module, your own named modules cannot use it, because named modules cannot read classes from the unnamed module.</a:t>
            </a:r>
          </a:p>
          <a:p>
            <a:r>
              <a:rPr lang="en-US" sz="1200" b="0" i="0" kern="1200" dirty="0">
                <a:solidFill>
                  <a:schemeClr val="tx1"/>
                </a:solidFill>
                <a:effectLst/>
                <a:latin typeface="+mn-lt"/>
                <a:ea typeface="+mn-ea"/>
                <a:cs typeface="+mn-cs"/>
              </a:rPr>
              <a:t>The solution is called </a:t>
            </a:r>
            <a:r>
              <a:rPr lang="en-US" sz="1200" b="0" i="1" kern="1200" dirty="0">
                <a:solidFill>
                  <a:schemeClr val="tx1"/>
                </a:solidFill>
                <a:effectLst/>
                <a:latin typeface="+mn-lt"/>
                <a:ea typeface="+mn-ea"/>
                <a:cs typeface="+mn-cs"/>
              </a:rPr>
              <a:t>automatic modules</a:t>
            </a:r>
            <a:r>
              <a:rPr lang="en-US" sz="1200" b="0" i="0" kern="1200" dirty="0">
                <a:solidFill>
                  <a:schemeClr val="tx1"/>
                </a:solidFill>
                <a:effectLst/>
                <a:latin typeface="+mn-lt"/>
                <a:ea typeface="+mn-ea"/>
                <a:cs typeface="+mn-cs"/>
              </a:rPr>
              <a:t>. An </a:t>
            </a:r>
            <a:r>
              <a:rPr lang="en-US" sz="1200" b="0" i="1" kern="1200" dirty="0">
                <a:solidFill>
                  <a:schemeClr val="tx1"/>
                </a:solidFill>
                <a:effectLst/>
                <a:latin typeface="+mn-lt"/>
                <a:ea typeface="+mn-ea"/>
                <a:cs typeface="+mn-cs"/>
              </a:rPr>
              <a:t>automatic module</a:t>
            </a:r>
            <a:r>
              <a:rPr lang="en-US" sz="1200" b="0" i="0" kern="1200" dirty="0">
                <a:solidFill>
                  <a:schemeClr val="tx1"/>
                </a:solidFill>
                <a:effectLst/>
                <a:latin typeface="+mn-lt"/>
                <a:ea typeface="+mn-ea"/>
                <a:cs typeface="+mn-cs"/>
              </a:rPr>
              <a:t> is made from a JAR file with Java classes that are not modularized, meaning the JAR file has no module descriptor. </a:t>
            </a:r>
            <a:endParaRPr lang="hu-HU"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is the case with JAR files developed with Java 8 or earlier. When you place an ordinary JAR file on the module path (not the </a:t>
            </a:r>
            <a:r>
              <a:rPr lang="en-US" sz="1200" b="0" i="0" kern="1200" dirty="0" err="1">
                <a:solidFill>
                  <a:schemeClr val="tx1"/>
                </a:solidFill>
                <a:effectLst/>
                <a:latin typeface="+mn-lt"/>
                <a:ea typeface="+mn-ea"/>
                <a:cs typeface="+mn-cs"/>
              </a:rPr>
              <a:t>classpath</a:t>
            </a:r>
            <a:r>
              <a:rPr lang="en-US" sz="1200" b="0" i="0" kern="1200" dirty="0">
                <a:solidFill>
                  <a:schemeClr val="tx1"/>
                </a:solidFill>
                <a:effectLst/>
                <a:latin typeface="+mn-lt"/>
                <a:ea typeface="+mn-ea"/>
                <a:cs typeface="+mn-cs"/>
              </a:rPr>
              <a:t>) the Java VM will convert it to an automatic module at runtime.</a:t>
            </a:r>
          </a:p>
          <a:p>
            <a:r>
              <a:rPr lang="en-US" sz="1200" b="0" i="0" kern="1200" dirty="0">
                <a:solidFill>
                  <a:schemeClr val="tx1"/>
                </a:solidFill>
                <a:effectLst/>
                <a:latin typeface="+mn-lt"/>
                <a:ea typeface="+mn-ea"/>
                <a:cs typeface="+mn-cs"/>
              </a:rPr>
              <a:t>An automatic module requires all named modules on the module path. In other words, it can read all packages exported by all named modules in the module path.</a:t>
            </a:r>
          </a:p>
          <a:p>
            <a:r>
              <a:rPr lang="en-US" sz="1200" b="0" i="0" kern="1200" dirty="0">
                <a:solidFill>
                  <a:schemeClr val="tx1"/>
                </a:solidFill>
                <a:effectLst/>
                <a:latin typeface="+mn-lt"/>
                <a:ea typeface="+mn-ea"/>
                <a:cs typeface="+mn-cs"/>
              </a:rPr>
              <a:t>If your application contains multiple automatic modules, each automatic module can read the classes of all other automatic modules.</a:t>
            </a:r>
          </a:p>
          <a:p>
            <a:r>
              <a:rPr lang="en-US" sz="1200" b="0" i="0" kern="1200" dirty="0">
                <a:solidFill>
                  <a:schemeClr val="tx1"/>
                </a:solidFill>
                <a:effectLst/>
                <a:latin typeface="+mn-lt"/>
                <a:ea typeface="+mn-ea"/>
                <a:cs typeface="+mn-cs"/>
              </a:rPr>
              <a:t>An automatic module can read classes in the unnamed module. This is different from explicit named modules (real Java modules) which cannot read classes in the unnamed module.</a:t>
            </a:r>
          </a:p>
          <a:p>
            <a:r>
              <a:rPr lang="en-US" sz="1200" b="0" i="0" kern="1200" dirty="0">
                <a:solidFill>
                  <a:schemeClr val="tx1"/>
                </a:solidFill>
                <a:effectLst/>
                <a:latin typeface="+mn-lt"/>
                <a:ea typeface="+mn-ea"/>
                <a:cs typeface="+mn-cs"/>
              </a:rPr>
              <a:t>An automatic module exports all its packages, so all named modules on the module path can use the classes of an automatic module. Named modules still have to explicitly require the automatic module though.</a:t>
            </a:r>
          </a:p>
          <a:p>
            <a:r>
              <a:rPr lang="en-US" sz="1200" b="0" i="0" kern="1200" dirty="0">
                <a:solidFill>
                  <a:schemeClr val="tx1"/>
                </a:solidFill>
                <a:effectLst/>
                <a:latin typeface="+mn-lt"/>
                <a:ea typeface="+mn-ea"/>
                <a:cs typeface="+mn-cs"/>
              </a:rPr>
              <a:t>The rule about not allowing split packages also counts for automatic modules. If multiple JAR files contain (and thus exports) the same Java package, then only one of these JAR files can be used as an automatic module.</a:t>
            </a:r>
          </a:p>
          <a:p>
            <a:r>
              <a:rPr lang="en-US" sz="1200" b="0" i="0" kern="1200" dirty="0">
                <a:solidFill>
                  <a:schemeClr val="tx1"/>
                </a:solidFill>
                <a:effectLst/>
                <a:latin typeface="+mn-lt"/>
                <a:ea typeface="+mn-ea"/>
                <a:cs typeface="+mn-cs"/>
              </a:rPr>
              <a:t>An automatic module is a named module. The name of an automatic module is derived from the name of the JAR file. If the name of the JAR file is com-jenkov-mymodule.jar the corresponding module name will be </a:t>
            </a:r>
            <a:r>
              <a:rPr lang="en-US" sz="1200" b="0" i="0" kern="1200" dirty="0" err="1">
                <a:solidFill>
                  <a:schemeClr val="tx1"/>
                </a:solidFill>
                <a:effectLst/>
                <a:latin typeface="+mn-lt"/>
                <a:ea typeface="+mn-ea"/>
                <a:cs typeface="+mn-cs"/>
              </a:rPr>
              <a:t>com.jenkov.mymodule</a:t>
            </a:r>
            <a:r>
              <a:rPr lang="en-US" sz="1200" b="0" i="0" kern="1200" dirty="0">
                <a:solidFill>
                  <a:schemeClr val="tx1"/>
                </a:solidFill>
                <a:effectLst/>
                <a:latin typeface="+mn-lt"/>
                <a:ea typeface="+mn-ea"/>
                <a:cs typeface="+mn-cs"/>
              </a:rPr>
              <a:t>. The - (dash) characters are not allowed in a module name, so they are replaced with the . character. The .jar suffix is removed.</a:t>
            </a:r>
          </a:p>
          <a:p>
            <a:r>
              <a:rPr lang="en-US" sz="1200" b="0" i="0" kern="1200" dirty="0">
                <a:solidFill>
                  <a:schemeClr val="tx1"/>
                </a:solidFill>
                <a:effectLst/>
                <a:latin typeface="+mn-lt"/>
                <a:ea typeface="+mn-ea"/>
                <a:cs typeface="+mn-cs"/>
              </a:rPr>
              <a:t>If a JAR file contains versioning in its file name, e.g. com-jenkov-mymodule-2.9.1.jar then the versioning part is removed from the file name too, before the automatic module name is derived. The resulting automatic module name is thus still </a:t>
            </a:r>
            <a:r>
              <a:rPr lang="en-US" sz="1200" b="0" i="0" kern="1200" dirty="0" err="1">
                <a:solidFill>
                  <a:schemeClr val="tx1"/>
                </a:solidFill>
                <a:effectLst/>
                <a:latin typeface="+mn-lt"/>
                <a:ea typeface="+mn-ea"/>
                <a:cs typeface="+mn-cs"/>
              </a:rPr>
              <a:t>com.jenkov.mymodule</a:t>
            </a:r>
            <a:r>
              <a:rPr lang="en-US" sz="1200" b="0" i="0" kern="1200" dirty="0">
                <a:solidFill>
                  <a:schemeClr val="tx1"/>
                </a:solidFill>
                <a:effectLst/>
                <a:latin typeface="+mn-lt"/>
                <a:ea typeface="+mn-ea"/>
                <a:cs typeface="+mn-cs"/>
              </a:rPr>
              <a:t> .</a:t>
            </a:r>
          </a:p>
          <a:p>
            <a:r>
              <a:rPr lang="en-US" sz="1200" b="1" i="0" kern="1200" dirty="0">
                <a:solidFill>
                  <a:schemeClr val="tx1"/>
                </a:solidFill>
                <a:effectLst/>
                <a:latin typeface="+mn-lt"/>
                <a:ea typeface="+mn-ea"/>
                <a:cs typeface="+mn-cs"/>
              </a:rPr>
              <a:t>Services</a:t>
            </a:r>
          </a:p>
          <a:p>
            <a:r>
              <a:rPr lang="en-US" sz="1200" b="0" i="0" kern="1200" dirty="0">
                <a:solidFill>
                  <a:schemeClr val="tx1"/>
                </a:solidFill>
                <a:effectLst/>
                <a:latin typeface="+mn-lt"/>
                <a:ea typeface="+mn-ea"/>
                <a:cs typeface="+mn-cs"/>
              </a:rPr>
              <a:t>With Java 9 comes a new concept called </a:t>
            </a:r>
            <a:r>
              <a:rPr lang="en-US" sz="1200" b="0" i="1" kern="1200" dirty="0">
                <a:solidFill>
                  <a:schemeClr val="tx1"/>
                </a:solidFill>
                <a:effectLst/>
                <a:latin typeface="+mn-lt"/>
                <a:ea typeface="+mn-ea"/>
                <a:cs typeface="+mn-cs"/>
              </a:rPr>
              <a:t>services</a:t>
            </a:r>
            <a:r>
              <a:rPr lang="en-US" sz="1200" b="0" i="0" kern="1200" dirty="0">
                <a:solidFill>
                  <a:schemeClr val="tx1"/>
                </a:solidFill>
                <a:effectLst/>
                <a:latin typeface="+mn-lt"/>
                <a:ea typeface="+mn-ea"/>
                <a:cs typeface="+mn-cs"/>
              </a:rPr>
              <a:t>. Java services is related to the Java Platform Module System, so I will explain Java services in this Java module tutorial.</a:t>
            </a:r>
          </a:p>
          <a:p>
            <a:r>
              <a:rPr lang="en-US" sz="1200" b="0" i="0" kern="1200" dirty="0">
                <a:solidFill>
                  <a:schemeClr val="tx1"/>
                </a:solidFill>
                <a:effectLst/>
                <a:latin typeface="+mn-lt"/>
                <a:ea typeface="+mn-ea"/>
                <a:cs typeface="+mn-cs"/>
              </a:rPr>
              <a:t>A service consists of two major parts:</a:t>
            </a:r>
          </a:p>
          <a:p>
            <a:r>
              <a:rPr lang="en-US" sz="1200" b="0" i="0" kern="1200" dirty="0">
                <a:solidFill>
                  <a:schemeClr val="tx1"/>
                </a:solidFill>
                <a:effectLst/>
                <a:latin typeface="+mn-lt"/>
                <a:ea typeface="+mn-ea"/>
                <a:cs typeface="+mn-cs"/>
              </a:rPr>
              <a:t>A service interface.</a:t>
            </a:r>
          </a:p>
          <a:p>
            <a:r>
              <a:rPr lang="en-US" sz="1200" b="0" i="0" kern="1200" dirty="0">
                <a:solidFill>
                  <a:schemeClr val="tx1"/>
                </a:solidFill>
                <a:effectLst/>
                <a:latin typeface="+mn-lt"/>
                <a:ea typeface="+mn-ea"/>
                <a:cs typeface="+mn-cs"/>
              </a:rPr>
              <a:t>One or more service implementations.</a:t>
            </a:r>
          </a:p>
          <a:p>
            <a:r>
              <a:rPr lang="en-US" sz="1200" b="0" i="0" kern="1200" dirty="0">
                <a:solidFill>
                  <a:schemeClr val="tx1"/>
                </a:solidFill>
                <a:effectLst/>
                <a:latin typeface="+mn-lt"/>
                <a:ea typeface="+mn-ea"/>
                <a:cs typeface="+mn-cs"/>
              </a:rPr>
              <a:t>The service interface is typically located in a service interface Java module which only contains the service interface, plus any classes and interfaces related to the service interface.</a:t>
            </a:r>
          </a:p>
          <a:p>
            <a:r>
              <a:rPr lang="en-US" sz="1200" b="0" i="0" kern="1200" dirty="0">
                <a:solidFill>
                  <a:schemeClr val="tx1"/>
                </a:solidFill>
                <a:effectLst/>
                <a:latin typeface="+mn-lt"/>
                <a:ea typeface="+mn-ea"/>
                <a:cs typeface="+mn-cs"/>
              </a:rPr>
              <a:t>The service implementations are provided by separate Java modules - not the service interface module. Typically a service implementation Java module will contain a single service implementation.</a:t>
            </a:r>
          </a:p>
          <a:p>
            <a:r>
              <a:rPr lang="en-US" sz="1200" b="0" i="0" kern="1200" dirty="0">
                <a:solidFill>
                  <a:schemeClr val="tx1"/>
                </a:solidFill>
                <a:effectLst/>
                <a:latin typeface="+mn-lt"/>
                <a:ea typeface="+mn-ea"/>
                <a:cs typeface="+mn-cs"/>
              </a:rPr>
              <a:t>A Java module or application can require the service interface module and code against the service interface, without knowing exactly which other module delivers the service implementation. The service implementation is discovered at runtime, and depends on what service implementation modules are available on the Java module path when the application is launched.</a:t>
            </a:r>
          </a:p>
        </p:txBody>
      </p:sp>
      <p:sp>
        <p:nvSpPr>
          <p:cNvPr id="4" name="Slide Number Placeholder 3"/>
          <p:cNvSpPr>
            <a:spLocks noGrp="1"/>
          </p:cNvSpPr>
          <p:nvPr>
            <p:ph type="sldNum" sz="quarter" idx="5"/>
          </p:nvPr>
        </p:nvSpPr>
        <p:spPr/>
        <p:txBody>
          <a:bodyPr/>
          <a:lstStyle/>
          <a:p>
            <a:fld id="{F5E1149B-897B-4553-A69C-47108188501C}" type="slidenum">
              <a:rPr lang="en-US" smtClean="0"/>
              <a:t>5</a:t>
            </a:fld>
            <a:endParaRPr lang="en-US"/>
          </a:p>
        </p:txBody>
      </p:sp>
    </p:spTree>
    <p:extLst>
      <p:ext uri="{BB962C8B-B14F-4D97-AF65-F5344CB8AC3E}">
        <p14:creationId xmlns:p14="http://schemas.microsoft.com/office/powerpoint/2010/main" val="1805488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E1149B-897B-4553-A69C-47108188501C}" type="slidenum">
              <a:rPr lang="en-US" smtClean="0"/>
              <a:t>6</a:t>
            </a:fld>
            <a:endParaRPr lang="en-US"/>
          </a:p>
        </p:txBody>
      </p:sp>
    </p:spTree>
    <p:extLst>
      <p:ext uri="{BB962C8B-B14F-4D97-AF65-F5344CB8AC3E}">
        <p14:creationId xmlns:p14="http://schemas.microsoft.com/office/powerpoint/2010/main" val="41002049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From Java 9 it is possible to create JAR files for Java modules which contains code compiled specifically for different versions of Java. </a:t>
            </a:r>
            <a:endParaRPr lang="hu-HU"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That means, that you can create a JAR file for your module that contains code compiled for Java 8, Java 9, Java 10 etc. - all within the same JAR file.</a:t>
            </a:r>
          </a:p>
          <a:p>
            <a:r>
              <a:rPr lang="en-US" sz="1200" b="0" i="0" kern="1200" dirty="0">
                <a:solidFill>
                  <a:schemeClr val="tx1"/>
                </a:solidFill>
                <a:effectLst/>
                <a:latin typeface="+mn-lt"/>
                <a:ea typeface="+mn-ea"/>
                <a:cs typeface="+mn-cs"/>
              </a:rPr>
              <a:t>Here is how the structure looks of a multi Java version JAR file:</a:t>
            </a:r>
          </a:p>
          <a:p>
            <a:endParaRPr lang="en-US" dirty="0"/>
          </a:p>
        </p:txBody>
      </p:sp>
      <p:sp>
        <p:nvSpPr>
          <p:cNvPr id="4" name="Slide Number Placeholder 3"/>
          <p:cNvSpPr>
            <a:spLocks noGrp="1"/>
          </p:cNvSpPr>
          <p:nvPr>
            <p:ph type="sldNum" sz="quarter" idx="5"/>
          </p:nvPr>
        </p:nvSpPr>
        <p:spPr/>
        <p:txBody>
          <a:bodyPr/>
          <a:lstStyle/>
          <a:p>
            <a:fld id="{F5E1149B-897B-4553-A69C-47108188501C}" type="slidenum">
              <a:rPr lang="en-US" smtClean="0"/>
              <a:t>7</a:t>
            </a:fld>
            <a:endParaRPr lang="en-US"/>
          </a:p>
        </p:txBody>
      </p:sp>
    </p:spTree>
    <p:extLst>
      <p:ext uri="{BB962C8B-B14F-4D97-AF65-F5344CB8AC3E}">
        <p14:creationId xmlns:p14="http://schemas.microsoft.com/office/powerpoint/2010/main" val="16069231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(like supports HTTP/1.1 protocol and does not support HTTP/2 protocol and WebSocket, works only in Blocking mode and lot of performance issues.), </a:t>
            </a:r>
          </a:p>
        </p:txBody>
      </p:sp>
      <p:sp>
        <p:nvSpPr>
          <p:cNvPr id="4" name="Slide Number Placeholder 3"/>
          <p:cNvSpPr>
            <a:spLocks noGrp="1"/>
          </p:cNvSpPr>
          <p:nvPr>
            <p:ph type="sldNum" sz="quarter" idx="5"/>
          </p:nvPr>
        </p:nvSpPr>
        <p:spPr/>
        <p:txBody>
          <a:bodyPr/>
          <a:lstStyle/>
          <a:p>
            <a:fld id="{F5E1149B-897B-4553-A69C-47108188501C}" type="slidenum">
              <a:rPr lang="en-US" smtClean="0"/>
              <a:t>8</a:t>
            </a:fld>
            <a:endParaRPr lang="en-US"/>
          </a:p>
        </p:txBody>
      </p:sp>
    </p:spTree>
    <p:extLst>
      <p:ext uri="{BB962C8B-B14F-4D97-AF65-F5344CB8AC3E}">
        <p14:creationId xmlns:p14="http://schemas.microsoft.com/office/powerpoint/2010/main" val="3674334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E1149B-897B-4553-A69C-47108188501C}" type="slidenum">
              <a:rPr lang="en-US" smtClean="0"/>
              <a:t>9</a:t>
            </a:fld>
            <a:endParaRPr lang="en-US"/>
          </a:p>
        </p:txBody>
      </p:sp>
    </p:spTree>
    <p:extLst>
      <p:ext uri="{BB962C8B-B14F-4D97-AF65-F5344CB8AC3E}">
        <p14:creationId xmlns:p14="http://schemas.microsoft.com/office/powerpoint/2010/main" val="838067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6E2AF99-96BC-4F51-9F48-20EBD131490D}" type="datetimeFigureOut">
              <a:rPr lang="en-US" smtClean="0"/>
              <a:t>8/1/2019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FD756A-967A-4D59-A6E3-17C2EEF7497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8593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E2AF99-96BC-4F51-9F48-20EBD131490D}" type="datetimeFigureOut">
              <a:rPr lang="en-US" smtClean="0"/>
              <a:t>8/1/2019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FD756A-967A-4D59-A6E3-17C2EEF7497D}" type="slidenum">
              <a:rPr lang="en-US" smtClean="0"/>
              <a:t>‹#›</a:t>
            </a:fld>
            <a:endParaRPr lang="en-US"/>
          </a:p>
        </p:txBody>
      </p:sp>
    </p:spTree>
    <p:extLst>
      <p:ext uri="{BB962C8B-B14F-4D97-AF65-F5344CB8AC3E}">
        <p14:creationId xmlns:p14="http://schemas.microsoft.com/office/powerpoint/2010/main" val="2596293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E2AF99-96BC-4F51-9F48-20EBD131490D}" type="datetimeFigureOut">
              <a:rPr lang="en-US" smtClean="0"/>
              <a:t>8/1/2019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FD756A-967A-4D59-A6E3-17C2EEF7497D}" type="slidenum">
              <a:rPr lang="en-US" smtClean="0"/>
              <a:t>‹#›</a:t>
            </a:fld>
            <a:endParaRPr lang="en-US"/>
          </a:p>
        </p:txBody>
      </p:sp>
    </p:spTree>
    <p:extLst>
      <p:ext uri="{BB962C8B-B14F-4D97-AF65-F5344CB8AC3E}">
        <p14:creationId xmlns:p14="http://schemas.microsoft.com/office/powerpoint/2010/main" val="178189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E2AF99-96BC-4F51-9F48-20EBD131490D}" type="datetimeFigureOut">
              <a:rPr lang="en-US" smtClean="0"/>
              <a:t>8/1/2019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FD756A-967A-4D59-A6E3-17C2EEF7497D}" type="slidenum">
              <a:rPr lang="en-US" smtClean="0"/>
              <a:t>‹#›</a:t>
            </a:fld>
            <a:endParaRPr lang="en-US"/>
          </a:p>
        </p:txBody>
      </p:sp>
    </p:spTree>
    <p:extLst>
      <p:ext uri="{BB962C8B-B14F-4D97-AF65-F5344CB8AC3E}">
        <p14:creationId xmlns:p14="http://schemas.microsoft.com/office/powerpoint/2010/main" val="1552851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6E2AF99-96BC-4F51-9F48-20EBD131490D}" type="datetimeFigureOut">
              <a:rPr lang="en-US" smtClean="0"/>
              <a:t>8/1/2019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FD756A-967A-4D59-A6E3-17C2EEF7497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7446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E2AF99-96BC-4F51-9F48-20EBD131490D}" type="datetimeFigureOut">
              <a:rPr lang="en-US" smtClean="0"/>
              <a:t>8/1/2019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FD756A-967A-4D59-A6E3-17C2EEF7497D}" type="slidenum">
              <a:rPr lang="en-US" smtClean="0"/>
              <a:t>‹#›</a:t>
            </a:fld>
            <a:endParaRPr lang="en-US"/>
          </a:p>
        </p:txBody>
      </p:sp>
    </p:spTree>
    <p:extLst>
      <p:ext uri="{BB962C8B-B14F-4D97-AF65-F5344CB8AC3E}">
        <p14:creationId xmlns:p14="http://schemas.microsoft.com/office/powerpoint/2010/main" val="258852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E2AF99-96BC-4F51-9F48-20EBD131490D}" type="datetimeFigureOut">
              <a:rPr lang="en-US" smtClean="0"/>
              <a:t>8/1/2019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FD756A-967A-4D59-A6E3-17C2EEF7497D}" type="slidenum">
              <a:rPr lang="en-US" smtClean="0"/>
              <a:t>‹#›</a:t>
            </a:fld>
            <a:endParaRPr lang="en-US"/>
          </a:p>
        </p:txBody>
      </p:sp>
    </p:spTree>
    <p:extLst>
      <p:ext uri="{BB962C8B-B14F-4D97-AF65-F5344CB8AC3E}">
        <p14:creationId xmlns:p14="http://schemas.microsoft.com/office/powerpoint/2010/main" val="842965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E2AF99-96BC-4F51-9F48-20EBD131490D}" type="datetimeFigureOut">
              <a:rPr lang="en-US" smtClean="0"/>
              <a:t>8/1/2019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FD756A-967A-4D59-A6E3-17C2EEF7497D}" type="slidenum">
              <a:rPr lang="en-US" smtClean="0"/>
              <a:t>‹#›</a:t>
            </a:fld>
            <a:endParaRPr lang="en-US"/>
          </a:p>
        </p:txBody>
      </p:sp>
    </p:spTree>
    <p:extLst>
      <p:ext uri="{BB962C8B-B14F-4D97-AF65-F5344CB8AC3E}">
        <p14:creationId xmlns:p14="http://schemas.microsoft.com/office/powerpoint/2010/main" val="497232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6E2AF99-96BC-4F51-9F48-20EBD131490D}" type="datetimeFigureOut">
              <a:rPr lang="en-US" smtClean="0"/>
              <a:t>8/1/2019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FFD756A-967A-4D59-A6E3-17C2EEF7497D}" type="slidenum">
              <a:rPr lang="en-US" smtClean="0"/>
              <a:t>‹#›</a:t>
            </a:fld>
            <a:endParaRPr lang="en-US"/>
          </a:p>
        </p:txBody>
      </p:sp>
    </p:spTree>
    <p:extLst>
      <p:ext uri="{BB962C8B-B14F-4D97-AF65-F5344CB8AC3E}">
        <p14:creationId xmlns:p14="http://schemas.microsoft.com/office/powerpoint/2010/main" val="2316811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6E2AF99-96BC-4F51-9F48-20EBD131490D}" type="datetimeFigureOut">
              <a:rPr lang="en-US" smtClean="0"/>
              <a:t>8/1/2019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FFD756A-967A-4D59-A6E3-17C2EEF7497D}" type="slidenum">
              <a:rPr lang="en-US" smtClean="0"/>
              <a:t>‹#›</a:t>
            </a:fld>
            <a:endParaRPr lang="en-US"/>
          </a:p>
        </p:txBody>
      </p:sp>
    </p:spTree>
    <p:extLst>
      <p:ext uri="{BB962C8B-B14F-4D97-AF65-F5344CB8AC3E}">
        <p14:creationId xmlns:p14="http://schemas.microsoft.com/office/powerpoint/2010/main" val="455111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6E2AF99-96BC-4F51-9F48-20EBD131490D}" type="datetimeFigureOut">
              <a:rPr lang="en-US" smtClean="0"/>
              <a:t>8/1/2019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FD756A-967A-4D59-A6E3-17C2EEF7497D}" type="slidenum">
              <a:rPr lang="en-US" smtClean="0"/>
              <a:t>‹#›</a:t>
            </a:fld>
            <a:endParaRPr lang="en-US"/>
          </a:p>
        </p:txBody>
      </p:sp>
    </p:spTree>
    <p:extLst>
      <p:ext uri="{BB962C8B-B14F-4D97-AF65-F5344CB8AC3E}">
        <p14:creationId xmlns:p14="http://schemas.microsoft.com/office/powerpoint/2010/main" val="229629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6E2AF99-96BC-4F51-9F48-20EBD131490D}" type="datetimeFigureOut">
              <a:rPr lang="en-US" smtClean="0"/>
              <a:t>8/1/2019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FFD756A-967A-4D59-A6E3-17C2EEF7497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66321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png"/><Relationship Id="rId5" Type="http://schemas.openxmlformats.org/officeDocument/2006/relationships/image" Target="../media/image4.wmf"/><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0.wmf"/><Relationship Id="rId4" Type="http://schemas.openxmlformats.org/officeDocument/2006/relationships/oleObject" Target="../embeddings/oleObject3.bin"/></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cr.openjdk.java.net/~iris/se/10/latestSpec/#APIs-removed" TargetMode="External"/><Relationship Id="rId2" Type="http://schemas.openxmlformats.org/officeDocument/2006/relationships/hyperlink" Target="http://cr.openjdk.java.net/~iris/se/10/latestSpec/apidiffs/overview-summary.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hyperlink" Target="https://www.journaldev.com/2389/java-8-features-with-example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6662C-C3FD-4050-8F2B-B50E94BABB62}"/>
              </a:ext>
            </a:extLst>
          </p:cNvPr>
          <p:cNvSpPr>
            <a:spLocks noGrp="1"/>
          </p:cNvSpPr>
          <p:nvPr>
            <p:ph type="ctrTitle"/>
          </p:nvPr>
        </p:nvSpPr>
        <p:spPr/>
        <p:txBody>
          <a:bodyPr/>
          <a:lstStyle/>
          <a:p>
            <a:r>
              <a:rPr lang="hu-HU" dirty="0"/>
              <a:t>Java 9 new features</a:t>
            </a:r>
            <a:endParaRPr lang="en-US" dirty="0"/>
          </a:p>
        </p:txBody>
      </p:sp>
    </p:spTree>
    <p:extLst>
      <p:ext uri="{BB962C8B-B14F-4D97-AF65-F5344CB8AC3E}">
        <p14:creationId xmlns:p14="http://schemas.microsoft.com/office/powerpoint/2010/main" val="2684230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448B3-BAD1-4897-99C0-1B27371763AF}"/>
              </a:ext>
            </a:extLst>
          </p:cNvPr>
          <p:cNvSpPr>
            <a:spLocks noGrp="1"/>
          </p:cNvSpPr>
          <p:nvPr>
            <p:ph type="title"/>
          </p:nvPr>
        </p:nvSpPr>
        <p:spPr/>
        <p:txBody>
          <a:bodyPr>
            <a:normAutofit/>
          </a:bodyPr>
          <a:lstStyle/>
          <a:p>
            <a:r>
              <a:rPr lang="en-US" b="1" dirty="0"/>
              <a:t>Factory Methods for Immutable List, Set, Map and </a:t>
            </a:r>
            <a:r>
              <a:rPr lang="en-US" b="1" dirty="0" err="1"/>
              <a:t>Map.Entry</a:t>
            </a:r>
            <a:endParaRPr lang="en-US" dirty="0"/>
          </a:p>
        </p:txBody>
      </p:sp>
      <p:graphicFrame>
        <p:nvGraphicFramePr>
          <p:cNvPr id="4" name="Object 3">
            <a:extLst>
              <a:ext uri="{FF2B5EF4-FFF2-40B4-BE49-F238E27FC236}">
                <a16:creationId xmlns:a16="http://schemas.microsoft.com/office/drawing/2014/main" id="{7362A1FB-57D2-4CB6-A623-9967DDCC9DA0}"/>
              </a:ext>
            </a:extLst>
          </p:cNvPr>
          <p:cNvGraphicFramePr>
            <a:graphicFrameLocks noChangeAspect="1"/>
          </p:cNvGraphicFramePr>
          <p:nvPr>
            <p:extLst>
              <p:ext uri="{D42A27DB-BD31-4B8C-83A1-F6EECF244321}">
                <p14:modId xmlns:p14="http://schemas.microsoft.com/office/powerpoint/2010/main" val="2297743002"/>
              </p:ext>
            </p:extLst>
          </p:nvPr>
        </p:nvGraphicFramePr>
        <p:xfrm>
          <a:off x="1097280" y="2221946"/>
          <a:ext cx="10116525" cy="909171"/>
        </p:xfrm>
        <a:graphic>
          <a:graphicData uri="http://schemas.openxmlformats.org/presentationml/2006/ole">
            <mc:AlternateContent xmlns:mc="http://schemas.openxmlformats.org/markup-compatibility/2006">
              <mc:Choice xmlns:v="urn:schemas-microsoft-com:vml" Requires="v">
                <p:oleObj spid="_x0000_s3177" name="Bitmap Image" r:id="rId4" imgW="8055360" imgH="723960" progId="Paint.Picture">
                  <p:embed/>
                </p:oleObj>
              </mc:Choice>
              <mc:Fallback>
                <p:oleObj name="Bitmap Image" r:id="rId4" imgW="8055360" imgH="723960" progId="Paint.Picture">
                  <p:embed/>
                  <p:pic>
                    <p:nvPicPr>
                      <p:cNvPr id="0" name=""/>
                      <p:cNvPicPr/>
                      <p:nvPr/>
                    </p:nvPicPr>
                    <p:blipFill>
                      <a:blip r:embed="rId5"/>
                      <a:stretch>
                        <a:fillRect/>
                      </a:stretch>
                    </p:blipFill>
                    <p:spPr>
                      <a:xfrm>
                        <a:off x="1097280" y="2221946"/>
                        <a:ext cx="10116525" cy="909171"/>
                      </a:xfrm>
                      <a:prstGeom prst="rect">
                        <a:avLst/>
                      </a:prstGeom>
                    </p:spPr>
                  </p:pic>
                </p:oleObj>
              </mc:Fallback>
            </mc:AlternateContent>
          </a:graphicData>
        </a:graphic>
      </p:graphicFrame>
      <p:pic>
        <p:nvPicPr>
          <p:cNvPr id="5" name="Picture 4">
            <a:extLst>
              <a:ext uri="{FF2B5EF4-FFF2-40B4-BE49-F238E27FC236}">
                <a16:creationId xmlns:a16="http://schemas.microsoft.com/office/drawing/2014/main" id="{49682CA7-4ADE-4604-BAA9-5F114CA13DE1}"/>
              </a:ext>
            </a:extLst>
          </p:cNvPr>
          <p:cNvPicPr>
            <a:picLocks noChangeAspect="1"/>
          </p:cNvPicPr>
          <p:nvPr/>
        </p:nvPicPr>
        <p:blipFill>
          <a:blip r:embed="rId6"/>
          <a:stretch>
            <a:fillRect/>
          </a:stretch>
        </p:blipFill>
        <p:spPr>
          <a:xfrm>
            <a:off x="1097280" y="3615703"/>
            <a:ext cx="10180320" cy="862623"/>
          </a:xfrm>
          <a:prstGeom prst="rect">
            <a:avLst/>
          </a:prstGeom>
        </p:spPr>
      </p:pic>
    </p:spTree>
    <p:extLst>
      <p:ext uri="{BB962C8B-B14F-4D97-AF65-F5344CB8AC3E}">
        <p14:creationId xmlns:p14="http://schemas.microsoft.com/office/powerpoint/2010/main" val="3672935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DE8E91BB-C4D4-4703-B845-2A6E9F987CAB}"/>
              </a:ext>
            </a:extLst>
          </p:cNvPr>
          <p:cNvPicPr>
            <a:picLocks noChangeAspect="1"/>
          </p:cNvPicPr>
          <p:nvPr/>
        </p:nvPicPr>
        <p:blipFill rotWithShape="1">
          <a:blip r:embed="rId3"/>
          <a:srcRect r="4499"/>
          <a:stretch/>
        </p:blipFill>
        <p:spPr>
          <a:xfrm>
            <a:off x="-32" y="10"/>
            <a:ext cx="12192031" cy="4915066"/>
          </a:xfrm>
          <a:prstGeom prst="rect">
            <a:avLst/>
          </a:prstGeom>
        </p:spPr>
      </p:pic>
      <p:sp>
        <p:nvSpPr>
          <p:cNvPr id="15" name="Rectangle 14">
            <a:extLst>
              <a:ext uri="{FF2B5EF4-FFF2-40B4-BE49-F238E27FC236}">
                <a16:creationId xmlns:a16="http://schemas.microsoft.com/office/drawing/2014/main" id="{B76D919A-FC3E-4B4E-BAF0-ED6CFB8DC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F8CE1B3-D3E0-49A6-B697-6556A7B0B714}"/>
              </a:ext>
            </a:extLst>
          </p:cNvPr>
          <p:cNvSpPr>
            <a:spLocks noGrp="1"/>
          </p:cNvSpPr>
          <p:nvPr>
            <p:ph type="title"/>
          </p:nvPr>
        </p:nvSpPr>
        <p:spPr>
          <a:xfrm>
            <a:off x="1065197" y="5120640"/>
            <a:ext cx="10058400" cy="822960"/>
          </a:xfrm>
        </p:spPr>
        <p:txBody>
          <a:bodyPr vert="horz" lIns="91440" tIns="45720" rIns="91440" bIns="45720" rtlCol="0" anchor="b">
            <a:normAutofit/>
          </a:bodyPr>
          <a:lstStyle/>
          <a:p>
            <a:r>
              <a:rPr lang="en-US" sz="3600" b="1">
                <a:solidFill>
                  <a:srgbClr val="FFFFFF"/>
                </a:solidFill>
              </a:rPr>
              <a:t>Private methods in Interfaces</a:t>
            </a:r>
            <a:endParaRPr lang="en-US" sz="3600">
              <a:solidFill>
                <a:srgbClr val="FFFFFF"/>
              </a:solidFill>
            </a:endParaRPr>
          </a:p>
        </p:txBody>
      </p:sp>
      <p:sp>
        <p:nvSpPr>
          <p:cNvPr id="17" name="Rectangle 16">
            <a:extLst>
              <a:ext uri="{FF2B5EF4-FFF2-40B4-BE49-F238E27FC236}">
                <a16:creationId xmlns:a16="http://schemas.microsoft.com/office/drawing/2014/main" id="{8F66ACBD-1C82-4782-AA7C-05504DD7DE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61037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DE3B93A-6105-4E0D-ABE7-1711117A8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7DE1F5-12B7-47D2-8628-A62DA58A419E}"/>
              </a:ext>
            </a:extLst>
          </p:cNvPr>
          <p:cNvSpPr>
            <a:spLocks noGrp="1"/>
          </p:cNvSpPr>
          <p:nvPr>
            <p:ph type="title"/>
          </p:nvPr>
        </p:nvSpPr>
        <p:spPr>
          <a:xfrm>
            <a:off x="216954" y="457200"/>
            <a:ext cx="3417677" cy="5226837"/>
          </a:xfrm>
        </p:spPr>
        <p:txBody>
          <a:bodyPr anchor="t">
            <a:normAutofit/>
          </a:bodyPr>
          <a:lstStyle/>
          <a:p>
            <a:r>
              <a:rPr lang="en-US" sz="4400" b="1" dirty="0"/>
              <a:t>Process API Improvements</a:t>
            </a:r>
            <a:endParaRPr lang="en-US" sz="4400" dirty="0"/>
          </a:p>
        </p:txBody>
      </p:sp>
      <p:sp>
        <p:nvSpPr>
          <p:cNvPr id="3" name="Content Placeholder 2">
            <a:extLst>
              <a:ext uri="{FF2B5EF4-FFF2-40B4-BE49-F238E27FC236}">
                <a16:creationId xmlns:a16="http://schemas.microsoft.com/office/drawing/2014/main" id="{F108E7C7-9DB0-41E4-A3DA-0C8BBC85C087}"/>
              </a:ext>
            </a:extLst>
          </p:cNvPr>
          <p:cNvSpPr>
            <a:spLocks noGrp="1"/>
          </p:cNvSpPr>
          <p:nvPr>
            <p:ph idx="1"/>
          </p:nvPr>
        </p:nvSpPr>
        <p:spPr>
          <a:xfrm>
            <a:off x="297413" y="2472910"/>
            <a:ext cx="4338339" cy="966802"/>
          </a:xfrm>
        </p:spPr>
        <p:txBody>
          <a:bodyPr>
            <a:normAutofit/>
          </a:bodyPr>
          <a:lstStyle/>
          <a:p>
            <a:pPr>
              <a:buFont typeface="Arial" panose="020B0604020202020204" pitchFamily="34" charset="0"/>
              <a:buChar char="•"/>
            </a:pPr>
            <a:r>
              <a:rPr lang="hu-HU" b="1" dirty="0"/>
              <a:t>j</a:t>
            </a:r>
            <a:r>
              <a:rPr lang="en-US" b="1" dirty="0" err="1"/>
              <a:t>ava.lang.ProcessHandle</a:t>
            </a:r>
            <a:endParaRPr lang="en-US" b="1" dirty="0"/>
          </a:p>
          <a:p>
            <a:pPr>
              <a:buFont typeface="Arial" panose="020B0604020202020204" pitchFamily="34" charset="0"/>
              <a:buChar char="•"/>
            </a:pPr>
            <a:r>
              <a:rPr lang="en-US" b="1" dirty="0" err="1"/>
              <a:t>java.lang.ProcessHandle.Info</a:t>
            </a:r>
            <a:endParaRPr lang="en-US" b="1" dirty="0"/>
          </a:p>
          <a:p>
            <a:pPr>
              <a:buFont typeface="Arial" panose="020B0604020202020204" pitchFamily="34" charset="0"/>
              <a:buChar char="•"/>
            </a:pPr>
            <a:endParaRPr lang="en-US" b="1" dirty="0"/>
          </a:p>
        </p:txBody>
      </p:sp>
      <p:pic>
        <p:nvPicPr>
          <p:cNvPr id="4" name="Picture 3">
            <a:extLst>
              <a:ext uri="{FF2B5EF4-FFF2-40B4-BE49-F238E27FC236}">
                <a16:creationId xmlns:a16="http://schemas.microsoft.com/office/drawing/2014/main" id="{1B9D5B49-91E3-4450-A704-137D0FBA54E7}"/>
              </a:ext>
            </a:extLst>
          </p:cNvPr>
          <p:cNvPicPr>
            <a:picLocks noChangeAspect="1"/>
          </p:cNvPicPr>
          <p:nvPr/>
        </p:nvPicPr>
        <p:blipFill>
          <a:blip r:embed="rId2"/>
          <a:stretch>
            <a:fillRect/>
          </a:stretch>
        </p:blipFill>
        <p:spPr>
          <a:xfrm>
            <a:off x="216954" y="4089991"/>
            <a:ext cx="11291570" cy="1213842"/>
          </a:xfrm>
          <a:prstGeom prst="rect">
            <a:avLst/>
          </a:prstGeom>
        </p:spPr>
      </p:pic>
      <p:sp>
        <p:nvSpPr>
          <p:cNvPr id="11" name="Rectangle 10">
            <a:extLst>
              <a:ext uri="{FF2B5EF4-FFF2-40B4-BE49-F238E27FC236}">
                <a16:creationId xmlns:a16="http://schemas.microsoft.com/office/drawing/2014/main" id="{1924D57B-FEC9-4779-B514-732685B87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5EFD2BD-6E0E-4450-A3FF-5D1EA322A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80190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C182E-AE4A-4E3E-930E-CAFE18752614}"/>
              </a:ext>
            </a:extLst>
          </p:cNvPr>
          <p:cNvSpPr>
            <a:spLocks noGrp="1"/>
          </p:cNvSpPr>
          <p:nvPr>
            <p:ph type="title"/>
          </p:nvPr>
        </p:nvSpPr>
        <p:spPr/>
        <p:txBody>
          <a:bodyPr/>
          <a:lstStyle/>
          <a:p>
            <a:r>
              <a:rPr lang="en-US" b="1" dirty="0"/>
              <a:t>Enhanced @Deprecated annotation</a:t>
            </a:r>
            <a:endParaRPr lang="en-US" dirty="0"/>
          </a:p>
        </p:txBody>
      </p:sp>
      <p:sp>
        <p:nvSpPr>
          <p:cNvPr id="3" name="Content Placeholder 2">
            <a:extLst>
              <a:ext uri="{FF2B5EF4-FFF2-40B4-BE49-F238E27FC236}">
                <a16:creationId xmlns:a16="http://schemas.microsoft.com/office/drawing/2014/main" id="{884D8FFE-BEC7-4943-9B2F-E4D81009DACD}"/>
              </a:ext>
            </a:extLst>
          </p:cNvPr>
          <p:cNvSpPr>
            <a:spLocks noGrp="1"/>
          </p:cNvSpPr>
          <p:nvPr>
            <p:ph idx="1"/>
          </p:nvPr>
        </p:nvSpPr>
        <p:spPr/>
        <p:txBody>
          <a:bodyPr/>
          <a:lstStyle/>
          <a:p>
            <a:pPr>
              <a:buFont typeface="Arial" panose="020B0604020202020204" pitchFamily="34" charset="0"/>
              <a:buChar char="•"/>
            </a:pPr>
            <a:r>
              <a:rPr lang="en-US" dirty="0"/>
              <a:t>provide more information about deprecated API </a:t>
            </a:r>
          </a:p>
          <a:p>
            <a:pPr marL="0" indent="0">
              <a:buNone/>
            </a:pPr>
            <a:endParaRPr lang="en-US" b="1" dirty="0"/>
          </a:p>
          <a:p>
            <a:pPr>
              <a:buFont typeface="Arial" panose="020B0604020202020204" pitchFamily="34" charset="0"/>
              <a:buChar char="•"/>
            </a:pPr>
            <a:r>
              <a:rPr lang="en-US" b="1" dirty="0" err="1"/>
              <a:t>forRemoval</a:t>
            </a:r>
            <a:r>
              <a:rPr lang="en-US" b="1" dirty="0"/>
              <a:t> and since methods</a:t>
            </a:r>
          </a:p>
          <a:p>
            <a:pPr>
              <a:buFont typeface="Arial" panose="020B0604020202020204" pitchFamily="34" charset="0"/>
              <a:buChar char="•"/>
            </a:pPr>
            <a:endParaRPr lang="en-US" b="1" dirty="0"/>
          </a:p>
          <a:p>
            <a:pPr>
              <a:buFont typeface="Arial" panose="020B0604020202020204" pitchFamily="34" charset="0"/>
              <a:buChar char="•"/>
            </a:pPr>
            <a:r>
              <a:rPr lang="en-US" b="1" dirty="0" err="1"/>
              <a:t>Jdeprscan</a:t>
            </a:r>
            <a:r>
              <a:rPr lang="en-US" b="1" dirty="0"/>
              <a:t> tool for analyze code base (jar, class, </a:t>
            </a:r>
            <a:r>
              <a:rPr lang="en-US" b="1" dirty="0" err="1"/>
              <a:t>dir</a:t>
            </a:r>
            <a:r>
              <a:rPr lang="en-US" b="1" dirty="0"/>
              <a:t>)</a:t>
            </a:r>
          </a:p>
          <a:p>
            <a:pPr>
              <a:buFont typeface="Arial" panose="020B0604020202020204" pitchFamily="34" charset="0"/>
              <a:buChar char="•"/>
            </a:pPr>
            <a:endParaRPr lang="en-US" b="1" dirty="0"/>
          </a:p>
          <a:p>
            <a:pPr>
              <a:buFont typeface="Arial" panose="020B0604020202020204" pitchFamily="34" charset="0"/>
              <a:buChar char="•"/>
            </a:pPr>
            <a:endParaRPr lang="en-US" b="1" dirty="0"/>
          </a:p>
        </p:txBody>
      </p:sp>
    </p:spTree>
    <p:extLst>
      <p:ext uri="{BB962C8B-B14F-4D97-AF65-F5344CB8AC3E}">
        <p14:creationId xmlns:p14="http://schemas.microsoft.com/office/powerpoint/2010/main" val="2998597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4918A-2F93-49B7-89DD-CBF440B0A4FF}"/>
              </a:ext>
            </a:extLst>
          </p:cNvPr>
          <p:cNvSpPr>
            <a:spLocks noGrp="1"/>
          </p:cNvSpPr>
          <p:nvPr>
            <p:ph type="title"/>
          </p:nvPr>
        </p:nvSpPr>
        <p:spPr/>
        <p:txBody>
          <a:bodyPr/>
          <a:lstStyle/>
          <a:p>
            <a:r>
              <a:rPr lang="hu-HU" dirty="0"/>
              <a:t>Other improvements</a:t>
            </a:r>
            <a:endParaRPr lang="en-US" dirty="0"/>
          </a:p>
        </p:txBody>
      </p:sp>
      <p:sp>
        <p:nvSpPr>
          <p:cNvPr id="3" name="Content Placeholder 2">
            <a:extLst>
              <a:ext uri="{FF2B5EF4-FFF2-40B4-BE49-F238E27FC236}">
                <a16:creationId xmlns:a16="http://schemas.microsoft.com/office/drawing/2014/main" id="{71721107-C05A-49E2-ADBB-7230FAB0FAE0}"/>
              </a:ext>
            </a:extLst>
          </p:cNvPr>
          <p:cNvSpPr>
            <a:spLocks noGrp="1"/>
          </p:cNvSpPr>
          <p:nvPr>
            <p:ph idx="1"/>
          </p:nvPr>
        </p:nvSpPr>
        <p:spPr>
          <a:xfrm>
            <a:off x="1066800" y="2030032"/>
            <a:ext cx="10058400" cy="4023360"/>
          </a:xfrm>
        </p:spPr>
        <p:txBody>
          <a:bodyPr>
            <a:normAutofit fontScale="85000" lnSpcReduction="20000"/>
          </a:bodyPr>
          <a:lstStyle/>
          <a:p>
            <a:pPr>
              <a:buFont typeface="Arial" panose="020B0604020202020204" pitchFamily="34" charset="0"/>
              <a:buChar char="•"/>
            </a:pPr>
            <a:r>
              <a:rPr lang="en-US" dirty="0"/>
              <a:t>GC (Garbage Collector) Improvements</a:t>
            </a:r>
          </a:p>
          <a:p>
            <a:pPr>
              <a:buFont typeface="Arial" panose="020B0604020202020204" pitchFamily="34" charset="0"/>
              <a:buChar char="•"/>
            </a:pPr>
            <a:r>
              <a:rPr lang="en-US" dirty="0"/>
              <a:t>Stack-Walking API</a:t>
            </a:r>
          </a:p>
          <a:p>
            <a:pPr>
              <a:buFont typeface="Arial" panose="020B0604020202020204" pitchFamily="34" charset="0"/>
              <a:buChar char="•"/>
            </a:pPr>
            <a:r>
              <a:rPr lang="en-US" dirty="0"/>
              <a:t>Filter Incoming Serialization Data</a:t>
            </a:r>
          </a:p>
          <a:p>
            <a:pPr>
              <a:buFont typeface="Arial" panose="020B0604020202020204" pitchFamily="34" charset="0"/>
              <a:buChar char="•"/>
            </a:pPr>
            <a:r>
              <a:rPr lang="en-US" dirty="0"/>
              <a:t>Deprecate the Applet API</a:t>
            </a:r>
          </a:p>
          <a:p>
            <a:pPr>
              <a:buFont typeface="Arial" panose="020B0604020202020204" pitchFamily="34" charset="0"/>
              <a:buChar char="•"/>
            </a:pPr>
            <a:r>
              <a:rPr lang="en-US" dirty="0" err="1"/>
              <a:t>Indify</a:t>
            </a:r>
            <a:r>
              <a:rPr lang="en-US" dirty="0"/>
              <a:t> String Concatenation</a:t>
            </a:r>
          </a:p>
          <a:p>
            <a:pPr>
              <a:buFont typeface="Arial" panose="020B0604020202020204" pitchFamily="34" charset="0"/>
              <a:buChar char="•"/>
            </a:pPr>
            <a:r>
              <a:rPr lang="en-US" dirty="0"/>
              <a:t>Enhanced Method Handles</a:t>
            </a:r>
          </a:p>
          <a:p>
            <a:pPr>
              <a:buFont typeface="Arial" panose="020B0604020202020204" pitchFamily="34" charset="0"/>
              <a:buChar char="•"/>
            </a:pPr>
            <a:r>
              <a:rPr lang="en-US" dirty="0"/>
              <a:t>Java Platform Logging API and Service</a:t>
            </a:r>
          </a:p>
          <a:p>
            <a:pPr>
              <a:buFont typeface="Arial" panose="020B0604020202020204" pitchFamily="34" charset="0"/>
              <a:buChar char="•"/>
            </a:pPr>
            <a:r>
              <a:rPr lang="en-US" dirty="0"/>
              <a:t>Compact Strings</a:t>
            </a:r>
          </a:p>
          <a:p>
            <a:pPr>
              <a:buFont typeface="Arial" panose="020B0604020202020204" pitchFamily="34" charset="0"/>
              <a:buChar char="•"/>
            </a:pPr>
            <a:r>
              <a:rPr lang="en-US" dirty="0"/>
              <a:t>Parser API for </a:t>
            </a:r>
            <a:r>
              <a:rPr lang="en-US" dirty="0" err="1"/>
              <a:t>Nashorn</a:t>
            </a:r>
            <a:endParaRPr lang="en-US" dirty="0"/>
          </a:p>
          <a:p>
            <a:pPr>
              <a:buFont typeface="Arial" panose="020B0604020202020204" pitchFamily="34" charset="0"/>
              <a:buChar char="•"/>
            </a:pPr>
            <a:r>
              <a:rPr lang="en-US" dirty="0"/>
              <a:t>Javadoc Search</a:t>
            </a:r>
          </a:p>
          <a:p>
            <a:pPr>
              <a:buFont typeface="Arial" panose="020B0604020202020204" pitchFamily="34" charset="0"/>
              <a:buChar char="•"/>
            </a:pPr>
            <a:r>
              <a:rPr lang="en-US" dirty="0"/>
              <a:t>HTML5 Javadoc</a:t>
            </a:r>
          </a:p>
        </p:txBody>
      </p:sp>
    </p:spTree>
    <p:extLst>
      <p:ext uri="{BB962C8B-B14F-4D97-AF65-F5344CB8AC3E}">
        <p14:creationId xmlns:p14="http://schemas.microsoft.com/office/powerpoint/2010/main" val="2473924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6662C-C3FD-4050-8F2B-B50E94BABB62}"/>
              </a:ext>
            </a:extLst>
          </p:cNvPr>
          <p:cNvSpPr>
            <a:spLocks noGrp="1"/>
          </p:cNvSpPr>
          <p:nvPr>
            <p:ph type="ctrTitle"/>
          </p:nvPr>
        </p:nvSpPr>
        <p:spPr/>
        <p:txBody>
          <a:bodyPr/>
          <a:lstStyle/>
          <a:p>
            <a:r>
              <a:rPr lang="hu-HU" dirty="0"/>
              <a:t>Java </a:t>
            </a:r>
            <a:r>
              <a:rPr lang="en-US" dirty="0"/>
              <a:t>10</a:t>
            </a:r>
            <a:r>
              <a:rPr lang="hu-HU" dirty="0"/>
              <a:t> new features</a:t>
            </a:r>
            <a:endParaRPr lang="en-US" dirty="0"/>
          </a:p>
        </p:txBody>
      </p:sp>
      <p:sp>
        <p:nvSpPr>
          <p:cNvPr id="3" name="Subtitle 2">
            <a:extLst>
              <a:ext uri="{FF2B5EF4-FFF2-40B4-BE49-F238E27FC236}">
                <a16:creationId xmlns:a16="http://schemas.microsoft.com/office/drawing/2014/main" id="{32DED8CC-A95A-4BCE-B893-03EE8CBC336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866338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18E52-7058-44CE-9D5C-41395104CD24}"/>
              </a:ext>
            </a:extLst>
          </p:cNvPr>
          <p:cNvSpPr>
            <a:spLocks noGrp="1"/>
          </p:cNvSpPr>
          <p:nvPr>
            <p:ph type="title"/>
          </p:nvPr>
        </p:nvSpPr>
        <p:spPr/>
        <p:txBody>
          <a:bodyPr/>
          <a:lstStyle/>
          <a:p>
            <a:r>
              <a:rPr lang="en-US" b="1" dirty="0"/>
              <a:t>Long Term Support Model</a:t>
            </a:r>
            <a:endParaRPr lang="en-US" dirty="0"/>
          </a:p>
        </p:txBody>
      </p:sp>
      <p:sp>
        <p:nvSpPr>
          <p:cNvPr id="3" name="Content Placeholder 2">
            <a:extLst>
              <a:ext uri="{FF2B5EF4-FFF2-40B4-BE49-F238E27FC236}">
                <a16:creationId xmlns:a16="http://schemas.microsoft.com/office/drawing/2014/main" id="{CCF036F0-F5D9-4464-A27D-F97F74EEEBC8}"/>
              </a:ext>
            </a:extLst>
          </p:cNvPr>
          <p:cNvSpPr>
            <a:spLocks noGrp="1"/>
          </p:cNvSpPr>
          <p:nvPr>
            <p:ph idx="1"/>
          </p:nvPr>
        </p:nvSpPr>
        <p:spPr/>
        <p:txBody>
          <a:bodyPr/>
          <a:lstStyle/>
          <a:p>
            <a:pPr>
              <a:buFont typeface="Arial" panose="020B0604020202020204" pitchFamily="34" charset="0"/>
              <a:buChar char="•"/>
            </a:pPr>
            <a:r>
              <a:rPr lang="en-US" dirty="0"/>
              <a:t>Starting 2017, Oracle &amp; the Java community announced its shift to a new 6 month cadence for Java</a:t>
            </a:r>
          </a:p>
          <a:p>
            <a:pPr>
              <a:buFont typeface="Arial" panose="020B0604020202020204" pitchFamily="34" charset="0"/>
              <a:buChar char="•"/>
            </a:pPr>
            <a:r>
              <a:rPr lang="en-US" dirty="0"/>
              <a:t>It moved to a Long Term Support (LTS) model for Oracle Java SE products.</a:t>
            </a:r>
          </a:p>
          <a:p>
            <a:pPr>
              <a:buFont typeface="Arial" panose="020B0604020202020204" pitchFamily="34" charset="0"/>
              <a:buChar char="•"/>
            </a:pPr>
            <a:r>
              <a:rPr lang="en-US" dirty="0"/>
              <a:t>LTS version of the products will offer premier and sustained support from Oracle and it will be targeted every 3 years.</a:t>
            </a:r>
          </a:p>
          <a:p>
            <a:pPr>
              <a:buFont typeface="Arial" panose="020B0604020202020204" pitchFamily="34" charset="0"/>
              <a:buChar char="•"/>
            </a:pPr>
            <a:endParaRPr lang="en-US" dirty="0"/>
          </a:p>
          <a:p>
            <a:pPr>
              <a:buFont typeface="Arial" panose="020B0604020202020204" pitchFamily="34" charset="0"/>
              <a:buChar char="•"/>
            </a:pPr>
            <a:r>
              <a:rPr lang="en-US" dirty="0"/>
              <a:t>New versioning model: $FEATURE.$INTERIM.$UPDATE.$PATCH</a:t>
            </a:r>
          </a:p>
        </p:txBody>
      </p:sp>
    </p:spTree>
    <p:extLst>
      <p:ext uri="{BB962C8B-B14F-4D97-AF65-F5344CB8AC3E}">
        <p14:creationId xmlns:p14="http://schemas.microsoft.com/office/powerpoint/2010/main" val="3693361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35">
            <a:extLst>
              <a:ext uri="{FF2B5EF4-FFF2-40B4-BE49-F238E27FC236}">
                <a16:creationId xmlns:a16="http://schemas.microsoft.com/office/drawing/2014/main" id="{BB2B8762-61F0-4F1B-9364-D633EE9D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 name="Rectangle 37">
            <a:extLst>
              <a:ext uri="{FF2B5EF4-FFF2-40B4-BE49-F238E27FC236}">
                <a16:creationId xmlns:a16="http://schemas.microsoft.com/office/drawing/2014/main" id="{E97675C8-1328-460C-9EBF-6B446B67E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3" name="Straight Connector 39">
            <a:extLst>
              <a:ext uri="{FF2B5EF4-FFF2-40B4-BE49-F238E27FC236}">
                <a16:creationId xmlns:a16="http://schemas.microsoft.com/office/drawing/2014/main" id="{514EE78B-AF71-4195-A01B-F1165D923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54" name="Rectangle 41">
            <a:extLst>
              <a:ext uri="{FF2B5EF4-FFF2-40B4-BE49-F238E27FC236}">
                <a16:creationId xmlns:a16="http://schemas.microsoft.com/office/drawing/2014/main" id="{C6417104-D4C1-4710-9982-2154A7F484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018E52-7058-44CE-9D5C-41395104CD24}"/>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b="1">
                <a:solidFill>
                  <a:schemeClr val="tx1">
                    <a:lumMod val="85000"/>
                    <a:lumOff val="15000"/>
                  </a:schemeClr>
                </a:solidFill>
              </a:rPr>
              <a:t>Long Term Support Model</a:t>
            </a:r>
            <a:endParaRPr lang="en-US" sz="6000">
              <a:solidFill>
                <a:schemeClr val="tx1">
                  <a:lumMod val="85000"/>
                  <a:lumOff val="15000"/>
                </a:schemeClr>
              </a:solidFill>
            </a:endParaRPr>
          </a:p>
        </p:txBody>
      </p:sp>
      <p:pic>
        <p:nvPicPr>
          <p:cNvPr id="7" name="Picture 6">
            <a:extLst>
              <a:ext uri="{FF2B5EF4-FFF2-40B4-BE49-F238E27FC236}">
                <a16:creationId xmlns:a16="http://schemas.microsoft.com/office/drawing/2014/main" id="{BC91DDF6-CA36-4E69-A396-38CB45EDF169}"/>
              </a:ext>
            </a:extLst>
          </p:cNvPr>
          <p:cNvPicPr>
            <a:picLocks noChangeAspect="1"/>
          </p:cNvPicPr>
          <p:nvPr/>
        </p:nvPicPr>
        <p:blipFill>
          <a:blip r:embed="rId3"/>
          <a:stretch>
            <a:fillRect/>
          </a:stretch>
        </p:blipFill>
        <p:spPr>
          <a:xfrm>
            <a:off x="635457" y="1857722"/>
            <a:ext cx="5131653" cy="1167451"/>
          </a:xfrm>
          <a:prstGeom prst="rect">
            <a:avLst/>
          </a:prstGeom>
        </p:spPr>
      </p:pic>
      <p:sp>
        <p:nvSpPr>
          <p:cNvPr id="55" name="Rectangle 43">
            <a:extLst>
              <a:ext uri="{FF2B5EF4-FFF2-40B4-BE49-F238E27FC236}">
                <a16:creationId xmlns:a16="http://schemas.microsoft.com/office/drawing/2014/main" id="{626F1402-2DEC-4071-84AF-350C7BF00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18D7D7BF-F901-42BD-8F8A-3D8003A26E88}"/>
              </a:ext>
            </a:extLst>
          </p:cNvPr>
          <p:cNvPicPr>
            <a:picLocks noChangeAspect="1"/>
          </p:cNvPicPr>
          <p:nvPr/>
        </p:nvPicPr>
        <p:blipFill>
          <a:blip r:embed="rId4"/>
          <a:stretch>
            <a:fillRect/>
          </a:stretch>
        </p:blipFill>
        <p:spPr>
          <a:xfrm>
            <a:off x="6424891" y="1833664"/>
            <a:ext cx="5597244" cy="1329344"/>
          </a:xfrm>
          <a:prstGeom prst="rect">
            <a:avLst/>
          </a:prstGeom>
        </p:spPr>
      </p:pic>
      <p:cxnSp>
        <p:nvCxnSpPr>
          <p:cNvPr id="56" name="Straight Connector 45">
            <a:extLst>
              <a:ext uri="{FF2B5EF4-FFF2-40B4-BE49-F238E27FC236}">
                <a16:creationId xmlns:a16="http://schemas.microsoft.com/office/drawing/2014/main" id="{04733B62-1719-4677-A612-CA0AC0AD74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57" name="Rectangle 47">
            <a:extLst>
              <a:ext uri="{FF2B5EF4-FFF2-40B4-BE49-F238E27FC236}">
                <a16:creationId xmlns:a16="http://schemas.microsoft.com/office/drawing/2014/main" id="{DA52A394-10F4-4AA5-90E4-634D1E919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0" name="Rectangle 49">
            <a:extLst>
              <a:ext uri="{FF2B5EF4-FFF2-40B4-BE49-F238E27FC236}">
                <a16:creationId xmlns:a16="http://schemas.microsoft.com/office/drawing/2014/main" id="{07BDDC51-8BB2-42BE-8EA8-39B3E9AC1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673168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CB926-3BAC-41AA-9D21-DB1E8E4CDB46}"/>
              </a:ext>
            </a:extLst>
          </p:cNvPr>
          <p:cNvSpPr>
            <a:spLocks noGrp="1"/>
          </p:cNvSpPr>
          <p:nvPr>
            <p:ph type="title"/>
          </p:nvPr>
        </p:nvSpPr>
        <p:spPr/>
        <p:txBody>
          <a:bodyPr/>
          <a:lstStyle/>
          <a:p>
            <a:r>
              <a:rPr lang="en-US" b="1" dirty="0"/>
              <a:t>Local-Variable Type Inference</a:t>
            </a:r>
            <a:endParaRPr lang="en-US" dirty="0"/>
          </a:p>
        </p:txBody>
      </p:sp>
      <p:sp>
        <p:nvSpPr>
          <p:cNvPr id="3" name="Content Placeholder 2">
            <a:extLst>
              <a:ext uri="{FF2B5EF4-FFF2-40B4-BE49-F238E27FC236}">
                <a16:creationId xmlns:a16="http://schemas.microsoft.com/office/drawing/2014/main" id="{A196DA1F-D338-4CCE-98B7-D24D295BB66D}"/>
              </a:ext>
            </a:extLst>
          </p:cNvPr>
          <p:cNvSpPr>
            <a:spLocks noGrp="1"/>
          </p:cNvSpPr>
          <p:nvPr>
            <p:ph idx="1"/>
          </p:nvPr>
        </p:nvSpPr>
        <p:spPr/>
        <p:txBody>
          <a:bodyPr/>
          <a:lstStyle/>
          <a:p>
            <a:pPr>
              <a:buFont typeface="Arial" panose="020B0604020202020204" pitchFamily="34" charset="0"/>
              <a:buChar char="•"/>
            </a:pPr>
            <a:r>
              <a:rPr lang="en-US" dirty="0"/>
              <a:t>Limited only to Local Variable with initializer</a:t>
            </a:r>
          </a:p>
          <a:p>
            <a:pPr>
              <a:buFont typeface="Arial" panose="020B0604020202020204" pitchFamily="34" charset="0"/>
              <a:buChar char="•"/>
            </a:pPr>
            <a:r>
              <a:rPr lang="en-US" dirty="0"/>
              <a:t>Indexes of enhanced for loop or indexes</a:t>
            </a:r>
          </a:p>
          <a:p>
            <a:pPr>
              <a:buFont typeface="Arial" panose="020B0604020202020204" pitchFamily="34" charset="0"/>
              <a:buChar char="•"/>
            </a:pPr>
            <a:r>
              <a:rPr lang="en-US" dirty="0"/>
              <a:t>Local declared in for loop</a:t>
            </a:r>
          </a:p>
          <a:p>
            <a:pPr>
              <a:buFont typeface="Arial" panose="020B0604020202020204" pitchFamily="34" charset="0"/>
              <a:buChar char="•"/>
            </a:pPr>
            <a:endParaRPr lang="en-US" dirty="0"/>
          </a:p>
        </p:txBody>
      </p:sp>
      <p:graphicFrame>
        <p:nvGraphicFramePr>
          <p:cNvPr id="4" name="Object 3">
            <a:extLst>
              <a:ext uri="{FF2B5EF4-FFF2-40B4-BE49-F238E27FC236}">
                <a16:creationId xmlns:a16="http://schemas.microsoft.com/office/drawing/2014/main" id="{E55ECB9B-A196-47E1-B5E6-954D5669DFBE}"/>
              </a:ext>
            </a:extLst>
          </p:cNvPr>
          <p:cNvGraphicFramePr>
            <a:graphicFrameLocks noChangeAspect="1"/>
          </p:cNvGraphicFramePr>
          <p:nvPr>
            <p:extLst>
              <p:ext uri="{D42A27DB-BD31-4B8C-83A1-F6EECF244321}">
                <p14:modId xmlns:p14="http://schemas.microsoft.com/office/powerpoint/2010/main" val="911656919"/>
              </p:ext>
            </p:extLst>
          </p:nvPr>
        </p:nvGraphicFramePr>
        <p:xfrm>
          <a:off x="2238508" y="3272533"/>
          <a:ext cx="7508004" cy="2825239"/>
        </p:xfrm>
        <a:graphic>
          <a:graphicData uri="http://schemas.openxmlformats.org/presentationml/2006/ole">
            <mc:AlternateContent xmlns:mc="http://schemas.openxmlformats.org/markup-compatibility/2006">
              <mc:Choice xmlns:v="urn:schemas-microsoft-com:vml" Requires="v">
                <p:oleObj spid="_x0000_s5184" name="Bitmap Image" r:id="rId4" imgW="6885360" imgH="2590920" progId="Paint.Picture">
                  <p:embed/>
                </p:oleObj>
              </mc:Choice>
              <mc:Fallback>
                <p:oleObj name="Bitmap Image" r:id="rId4" imgW="6885360" imgH="2590920" progId="Paint.Picture">
                  <p:embed/>
                  <p:pic>
                    <p:nvPicPr>
                      <p:cNvPr id="0" name=""/>
                      <p:cNvPicPr/>
                      <p:nvPr/>
                    </p:nvPicPr>
                    <p:blipFill>
                      <a:blip r:embed="rId5"/>
                      <a:stretch>
                        <a:fillRect/>
                      </a:stretch>
                    </p:blipFill>
                    <p:spPr>
                      <a:xfrm>
                        <a:off x="2238508" y="3272533"/>
                        <a:ext cx="7508004" cy="2825239"/>
                      </a:xfrm>
                      <a:prstGeom prst="rect">
                        <a:avLst/>
                      </a:prstGeom>
                    </p:spPr>
                  </p:pic>
                </p:oleObj>
              </mc:Fallback>
            </mc:AlternateContent>
          </a:graphicData>
        </a:graphic>
      </p:graphicFrame>
    </p:spTree>
    <p:extLst>
      <p:ext uri="{BB962C8B-B14F-4D97-AF65-F5344CB8AC3E}">
        <p14:creationId xmlns:p14="http://schemas.microsoft.com/office/powerpoint/2010/main" val="27110823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5"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6" name="Rectangle 14">
            <a:extLst>
              <a:ext uri="{FF2B5EF4-FFF2-40B4-BE49-F238E27FC236}">
                <a16:creationId xmlns:a16="http://schemas.microsoft.com/office/drawing/2014/main" id="{8D0DE514-8876-4D18-A995-61A5C1F81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4904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6">
            <a:extLst>
              <a:ext uri="{FF2B5EF4-FFF2-40B4-BE49-F238E27FC236}">
                <a16:creationId xmlns:a16="http://schemas.microsoft.com/office/drawing/2014/main" id="{09DA791C-FFCF-422E-8775-BDA6C0E5E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71B1575-85DC-45D7-B0A2-747AAE8F1A8A}"/>
              </a:ext>
            </a:extLst>
          </p:cNvPr>
          <p:cNvSpPr>
            <a:spLocks noGrp="1"/>
          </p:cNvSpPr>
          <p:nvPr>
            <p:ph type="title"/>
          </p:nvPr>
        </p:nvSpPr>
        <p:spPr>
          <a:xfrm>
            <a:off x="1065197" y="5120640"/>
            <a:ext cx="10058400" cy="822960"/>
          </a:xfrm>
        </p:spPr>
        <p:txBody>
          <a:bodyPr vert="horz" lIns="91440" tIns="45720" rIns="91440" bIns="45720" rtlCol="0" anchor="b">
            <a:normAutofit/>
          </a:bodyPr>
          <a:lstStyle/>
          <a:p>
            <a:r>
              <a:rPr lang="en-US" sz="3600" b="1">
                <a:solidFill>
                  <a:srgbClr val="FFFFFF"/>
                </a:solidFill>
              </a:rPr>
              <a:t>Experimental Java-Based JIT Compiler</a:t>
            </a:r>
            <a:endParaRPr lang="en-US" sz="3600">
              <a:solidFill>
                <a:srgbClr val="FFFFFF"/>
              </a:solidFill>
            </a:endParaRPr>
          </a:p>
        </p:txBody>
      </p:sp>
      <p:pic>
        <p:nvPicPr>
          <p:cNvPr id="4" name="Picture 3">
            <a:extLst>
              <a:ext uri="{FF2B5EF4-FFF2-40B4-BE49-F238E27FC236}">
                <a16:creationId xmlns:a16="http://schemas.microsoft.com/office/drawing/2014/main" id="{180C690D-F962-4D26-8DBA-1D480F66A990}"/>
              </a:ext>
            </a:extLst>
          </p:cNvPr>
          <p:cNvPicPr>
            <a:picLocks noChangeAspect="1"/>
          </p:cNvPicPr>
          <p:nvPr/>
        </p:nvPicPr>
        <p:blipFill>
          <a:blip r:embed="rId3"/>
          <a:stretch>
            <a:fillRect/>
          </a:stretch>
        </p:blipFill>
        <p:spPr>
          <a:xfrm>
            <a:off x="811208" y="2584524"/>
            <a:ext cx="10925102" cy="1010571"/>
          </a:xfrm>
          <a:prstGeom prst="rect">
            <a:avLst/>
          </a:prstGeom>
        </p:spPr>
      </p:pic>
      <p:sp>
        <p:nvSpPr>
          <p:cNvPr id="28" name="Rectangle 18">
            <a:extLst>
              <a:ext uri="{FF2B5EF4-FFF2-40B4-BE49-F238E27FC236}">
                <a16:creationId xmlns:a16="http://schemas.microsoft.com/office/drawing/2014/main" id="{0DCF8855-3530-4F46-A4CB-3B6686EEE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54343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73249-1C9E-4698-A2C5-7A3C060668CF}"/>
              </a:ext>
            </a:extLst>
          </p:cNvPr>
          <p:cNvSpPr>
            <a:spLocks noGrp="1"/>
          </p:cNvSpPr>
          <p:nvPr>
            <p:ph type="title"/>
          </p:nvPr>
        </p:nvSpPr>
        <p:spPr/>
        <p:txBody>
          <a:bodyPr/>
          <a:lstStyle/>
          <a:p>
            <a:r>
              <a:rPr lang="hu-HU" dirty="0"/>
              <a:t>Jigsaw / </a:t>
            </a:r>
            <a:r>
              <a:rPr lang="en-US" i="1" dirty="0"/>
              <a:t>Java Platform Module System</a:t>
            </a:r>
            <a:r>
              <a:rPr lang="en-US" dirty="0"/>
              <a:t> (JPMS)</a:t>
            </a:r>
          </a:p>
        </p:txBody>
      </p:sp>
      <p:sp>
        <p:nvSpPr>
          <p:cNvPr id="3" name="Content Placeholder 2">
            <a:extLst>
              <a:ext uri="{FF2B5EF4-FFF2-40B4-BE49-F238E27FC236}">
                <a16:creationId xmlns:a16="http://schemas.microsoft.com/office/drawing/2014/main" id="{747869BC-7888-4A03-A248-AA0AF1B4C20D}"/>
              </a:ext>
            </a:extLst>
          </p:cNvPr>
          <p:cNvSpPr>
            <a:spLocks noGrp="1"/>
          </p:cNvSpPr>
          <p:nvPr>
            <p:ph idx="1"/>
          </p:nvPr>
        </p:nvSpPr>
        <p:spPr/>
        <p:txBody>
          <a:bodyPr/>
          <a:lstStyle/>
          <a:p>
            <a:pPr>
              <a:buFont typeface="Arial" panose="020B0604020202020204" pitchFamily="34" charset="0"/>
              <a:buChar char="•"/>
            </a:pPr>
            <a:r>
              <a:rPr lang="en-US" dirty="0"/>
              <a:t>A Java module can specify which of the Java packages it contains that should be visible to other Java modules using this module</a:t>
            </a:r>
            <a:endParaRPr lang="hu-HU" dirty="0"/>
          </a:p>
          <a:p>
            <a:pPr>
              <a:buFont typeface="Arial" panose="020B0604020202020204" pitchFamily="34" charset="0"/>
              <a:buChar char="•"/>
            </a:pPr>
            <a:endParaRPr lang="hu-HU" dirty="0"/>
          </a:p>
          <a:p>
            <a:pPr>
              <a:buFont typeface="Arial" panose="020B0604020202020204" pitchFamily="34" charset="0"/>
              <a:buChar char="•"/>
            </a:pPr>
            <a:r>
              <a:rPr lang="en-US" dirty="0"/>
              <a:t> Java module must also specify which other Java modules is requires to do its job</a:t>
            </a:r>
          </a:p>
        </p:txBody>
      </p:sp>
    </p:spTree>
    <p:extLst>
      <p:ext uri="{BB962C8B-B14F-4D97-AF65-F5344CB8AC3E}">
        <p14:creationId xmlns:p14="http://schemas.microsoft.com/office/powerpoint/2010/main" val="15864138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7D8A7-6A69-4974-987E-205752B9DB67}"/>
              </a:ext>
            </a:extLst>
          </p:cNvPr>
          <p:cNvSpPr>
            <a:spLocks noGrp="1"/>
          </p:cNvSpPr>
          <p:nvPr>
            <p:ph type="title"/>
          </p:nvPr>
        </p:nvSpPr>
        <p:spPr/>
        <p:txBody>
          <a:bodyPr/>
          <a:lstStyle/>
          <a:p>
            <a:r>
              <a:rPr lang="en-US" b="1" dirty="0"/>
              <a:t>API Changes</a:t>
            </a:r>
            <a:endParaRPr lang="en-US" dirty="0"/>
          </a:p>
        </p:txBody>
      </p:sp>
      <p:sp>
        <p:nvSpPr>
          <p:cNvPr id="3" name="Content Placeholder 2">
            <a:extLst>
              <a:ext uri="{FF2B5EF4-FFF2-40B4-BE49-F238E27FC236}">
                <a16:creationId xmlns:a16="http://schemas.microsoft.com/office/drawing/2014/main" id="{5BD430AE-58E6-4738-9BA2-85759F105484}"/>
              </a:ext>
            </a:extLst>
          </p:cNvPr>
          <p:cNvSpPr>
            <a:spLocks noGrp="1"/>
          </p:cNvSpPr>
          <p:nvPr>
            <p:ph idx="1"/>
          </p:nvPr>
        </p:nvSpPr>
        <p:spPr/>
        <p:txBody>
          <a:bodyPr/>
          <a:lstStyle/>
          <a:p>
            <a:pPr>
              <a:buFont typeface="Arial" panose="020B0604020202020204" pitchFamily="34" charset="0"/>
              <a:buChar char="•"/>
            </a:pPr>
            <a:endParaRPr lang="en-US" b="1" dirty="0"/>
          </a:p>
          <a:p>
            <a:pPr>
              <a:buFont typeface="Arial" panose="020B0604020202020204" pitchFamily="34" charset="0"/>
              <a:buChar char="•"/>
            </a:pPr>
            <a:r>
              <a:rPr lang="en-US" b="1" dirty="0"/>
              <a:t>API’s Added</a:t>
            </a:r>
            <a:r>
              <a:rPr lang="en-US" dirty="0"/>
              <a:t>: 73 new API’s was added in Java 10.</a:t>
            </a:r>
          </a:p>
          <a:p>
            <a:pPr lvl="1">
              <a:buFont typeface="Arial" panose="020B0604020202020204" pitchFamily="34" charset="0"/>
              <a:buChar char="•"/>
            </a:pPr>
            <a:r>
              <a:rPr lang="en-US" dirty="0">
                <a:hlinkClick r:id="rId2"/>
              </a:rPr>
              <a:t>http://cr.openjdk.java.net/~iris/se/10/latestSpec/apidiffs/overview-summary.html</a:t>
            </a:r>
            <a:endParaRPr lang="en-US" b="1" dirty="0"/>
          </a:p>
          <a:p>
            <a:pPr>
              <a:buFont typeface="Arial" panose="020B0604020202020204" pitchFamily="34" charset="0"/>
              <a:buChar char="•"/>
            </a:pPr>
            <a:r>
              <a:rPr lang="en-US" b="1" dirty="0"/>
              <a:t>API’s Removed:</a:t>
            </a:r>
          </a:p>
          <a:p>
            <a:pPr lvl="1">
              <a:buFont typeface="Arial" panose="020B0604020202020204" pitchFamily="34" charset="0"/>
              <a:buChar char="•"/>
            </a:pPr>
            <a:r>
              <a:rPr lang="en-US" dirty="0">
                <a:hlinkClick r:id="rId3"/>
              </a:rPr>
              <a:t>http://cr.openjdk.java.net/~iris/se/10/latestSpec/#APIs-removed</a:t>
            </a:r>
            <a:endParaRPr lang="en-US" dirty="0"/>
          </a:p>
          <a:p>
            <a:pPr lvl="1">
              <a:buFont typeface="Arial" panose="020B0604020202020204" pitchFamily="34" charset="0"/>
              <a:buChar char="•"/>
            </a:pPr>
            <a:endParaRPr lang="en-US" b="1" dirty="0"/>
          </a:p>
          <a:p>
            <a:pPr marL="201168" lvl="1" indent="0">
              <a:buNone/>
            </a:pPr>
            <a:endParaRPr lang="en-US" b="1" dirty="0"/>
          </a:p>
          <a:p>
            <a:pPr lvl="1">
              <a:buFont typeface="Arial" panose="020B0604020202020204" pitchFamily="34" charset="0"/>
              <a:buChar char="•"/>
            </a:pPr>
            <a:endParaRPr lang="en-US" dirty="0"/>
          </a:p>
        </p:txBody>
      </p:sp>
    </p:spTree>
    <p:extLst>
      <p:ext uri="{BB962C8B-B14F-4D97-AF65-F5344CB8AC3E}">
        <p14:creationId xmlns:p14="http://schemas.microsoft.com/office/powerpoint/2010/main" val="39510834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6662C-C3FD-4050-8F2B-B50E94BABB62}"/>
              </a:ext>
            </a:extLst>
          </p:cNvPr>
          <p:cNvSpPr>
            <a:spLocks noGrp="1"/>
          </p:cNvSpPr>
          <p:nvPr>
            <p:ph type="ctrTitle"/>
          </p:nvPr>
        </p:nvSpPr>
        <p:spPr/>
        <p:txBody>
          <a:bodyPr/>
          <a:lstStyle/>
          <a:p>
            <a:r>
              <a:rPr lang="hu-HU" dirty="0"/>
              <a:t>Java </a:t>
            </a:r>
            <a:r>
              <a:rPr lang="en-US" dirty="0"/>
              <a:t>11</a:t>
            </a:r>
            <a:r>
              <a:rPr lang="hu-HU" dirty="0"/>
              <a:t> new features</a:t>
            </a:r>
            <a:endParaRPr lang="en-US" dirty="0"/>
          </a:p>
        </p:txBody>
      </p:sp>
      <p:sp>
        <p:nvSpPr>
          <p:cNvPr id="3" name="Subtitle 2">
            <a:extLst>
              <a:ext uri="{FF2B5EF4-FFF2-40B4-BE49-F238E27FC236}">
                <a16:creationId xmlns:a16="http://schemas.microsoft.com/office/drawing/2014/main" id="{32DED8CC-A95A-4BCE-B893-03EE8CBC336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457416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67C7E-9590-4349-91B5-716A78BF15B2}"/>
              </a:ext>
            </a:extLst>
          </p:cNvPr>
          <p:cNvSpPr>
            <a:spLocks noGrp="1"/>
          </p:cNvSpPr>
          <p:nvPr>
            <p:ph type="title"/>
          </p:nvPr>
        </p:nvSpPr>
        <p:spPr/>
        <p:txBody>
          <a:bodyPr/>
          <a:lstStyle/>
          <a:p>
            <a:r>
              <a:rPr lang="en-US" dirty="0"/>
              <a:t>The next LTS version	</a:t>
            </a:r>
          </a:p>
        </p:txBody>
      </p:sp>
      <p:sp>
        <p:nvSpPr>
          <p:cNvPr id="3" name="Content Placeholder 2">
            <a:extLst>
              <a:ext uri="{FF2B5EF4-FFF2-40B4-BE49-F238E27FC236}">
                <a16:creationId xmlns:a16="http://schemas.microsoft.com/office/drawing/2014/main" id="{C6D64FFE-3E75-4CC4-A9AB-2B571F8AE4BF}"/>
              </a:ext>
            </a:extLst>
          </p:cNvPr>
          <p:cNvSpPr>
            <a:spLocks noGrp="1"/>
          </p:cNvSpPr>
          <p:nvPr>
            <p:ph idx="1"/>
          </p:nvPr>
        </p:nvSpPr>
        <p:spPr/>
        <p:txBody>
          <a:bodyPr/>
          <a:lstStyle/>
          <a:p>
            <a:pPr>
              <a:buFont typeface="Arial" panose="020B0604020202020204" pitchFamily="34" charset="0"/>
              <a:buChar char="•"/>
            </a:pPr>
            <a:r>
              <a:rPr lang="en-US" dirty="0"/>
              <a:t>Java 11 is the second LTS release after </a:t>
            </a:r>
            <a:r>
              <a:rPr lang="en-US" dirty="0">
                <a:hlinkClick r:id="rId2"/>
              </a:rPr>
              <a:t>Java 8</a:t>
            </a:r>
            <a:r>
              <a:rPr lang="en-US" dirty="0"/>
              <a:t>.</a:t>
            </a:r>
          </a:p>
        </p:txBody>
      </p:sp>
    </p:spTree>
    <p:extLst>
      <p:ext uri="{BB962C8B-B14F-4D97-AF65-F5344CB8AC3E}">
        <p14:creationId xmlns:p14="http://schemas.microsoft.com/office/powerpoint/2010/main" val="35176564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839A-2DF3-46A0-9E69-610F6DEBA90A}"/>
              </a:ext>
            </a:extLst>
          </p:cNvPr>
          <p:cNvSpPr>
            <a:spLocks noGrp="1"/>
          </p:cNvSpPr>
          <p:nvPr>
            <p:ph type="title"/>
          </p:nvPr>
        </p:nvSpPr>
        <p:spPr/>
        <p:txBody>
          <a:bodyPr>
            <a:normAutofit/>
          </a:bodyPr>
          <a:lstStyle/>
          <a:p>
            <a:r>
              <a:rPr lang="en-US" dirty="0"/>
              <a:t>Running Java File with single command</a:t>
            </a:r>
          </a:p>
        </p:txBody>
      </p:sp>
      <p:sp>
        <p:nvSpPr>
          <p:cNvPr id="3" name="Content Placeholder 2">
            <a:extLst>
              <a:ext uri="{FF2B5EF4-FFF2-40B4-BE49-F238E27FC236}">
                <a16:creationId xmlns:a16="http://schemas.microsoft.com/office/drawing/2014/main" id="{2A97B9EF-DA22-433B-BDD7-7F5BB4E7BC42}"/>
              </a:ext>
            </a:extLst>
          </p:cNvPr>
          <p:cNvSpPr>
            <a:spLocks noGrp="1"/>
          </p:cNvSpPr>
          <p:nvPr>
            <p:ph idx="1"/>
          </p:nvPr>
        </p:nvSpPr>
        <p:spPr/>
        <p:txBody>
          <a:bodyPr/>
          <a:lstStyle/>
          <a:p>
            <a:pPr>
              <a:buFont typeface="Arial" panose="020B0604020202020204" pitchFamily="34" charset="0"/>
              <a:buChar char="•"/>
            </a:pPr>
            <a:r>
              <a:rPr lang="en-US" dirty="0"/>
              <a:t>You don’t need to compile the Java source file with </a:t>
            </a:r>
            <a:r>
              <a:rPr lang="en-US" dirty="0" err="1"/>
              <a:t>Javac</a:t>
            </a:r>
            <a:r>
              <a:rPr lang="en-US" dirty="0"/>
              <a:t>, use can use Java directly</a:t>
            </a:r>
          </a:p>
          <a:p>
            <a:pPr>
              <a:buFont typeface="Arial" panose="020B0604020202020204" pitchFamily="34" charset="0"/>
              <a:buChar char="•"/>
            </a:pPr>
            <a:r>
              <a:rPr lang="en-US" dirty="0"/>
              <a:t>This feature comes under JEP 330.</a:t>
            </a:r>
          </a:p>
        </p:txBody>
      </p:sp>
    </p:spTree>
    <p:extLst>
      <p:ext uri="{BB962C8B-B14F-4D97-AF65-F5344CB8AC3E}">
        <p14:creationId xmlns:p14="http://schemas.microsoft.com/office/powerpoint/2010/main" val="34241200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5"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6" name="Rectangle 14">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C4AEE6-B45A-472A-B902-06131A5B7AB5}"/>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6600" b="1" dirty="0">
                <a:solidFill>
                  <a:schemeClr val="tx1">
                    <a:lumMod val="85000"/>
                    <a:lumOff val="15000"/>
                  </a:schemeClr>
                </a:solidFill>
              </a:rPr>
              <a:t>Java String Methods </a:t>
            </a:r>
            <a:r>
              <a:rPr lang="en-US" sz="6600" b="1" dirty="0" err="1">
                <a:solidFill>
                  <a:schemeClr val="tx1">
                    <a:lumMod val="85000"/>
                    <a:lumOff val="15000"/>
                  </a:schemeClr>
                </a:solidFill>
              </a:rPr>
              <a:t>isBlank</a:t>
            </a:r>
            <a:r>
              <a:rPr lang="en-US" sz="6600" b="1" dirty="0">
                <a:solidFill>
                  <a:schemeClr val="tx1">
                    <a:lumMod val="85000"/>
                    <a:lumOff val="15000"/>
                  </a:schemeClr>
                </a:solidFill>
              </a:rPr>
              <a:t>()</a:t>
            </a:r>
            <a:endParaRPr lang="en-US" sz="6600" dirty="0">
              <a:solidFill>
                <a:schemeClr val="tx1">
                  <a:lumMod val="85000"/>
                  <a:lumOff val="15000"/>
                </a:schemeClr>
              </a:solidFill>
            </a:endParaRPr>
          </a:p>
        </p:txBody>
      </p:sp>
      <p:pic>
        <p:nvPicPr>
          <p:cNvPr id="4" name="Picture 3">
            <a:extLst>
              <a:ext uri="{FF2B5EF4-FFF2-40B4-BE49-F238E27FC236}">
                <a16:creationId xmlns:a16="http://schemas.microsoft.com/office/drawing/2014/main" id="{E01E9F8F-ECA3-4BC9-9199-B5BA776F2CBE}"/>
              </a:ext>
            </a:extLst>
          </p:cNvPr>
          <p:cNvPicPr>
            <a:picLocks noChangeAspect="1"/>
          </p:cNvPicPr>
          <p:nvPr/>
        </p:nvPicPr>
        <p:blipFill>
          <a:blip r:embed="rId3"/>
          <a:stretch>
            <a:fillRect/>
          </a:stretch>
        </p:blipFill>
        <p:spPr>
          <a:xfrm>
            <a:off x="633999" y="1076213"/>
            <a:ext cx="6912217" cy="4181891"/>
          </a:xfrm>
          <a:prstGeom prst="rect">
            <a:avLst/>
          </a:prstGeom>
        </p:spPr>
      </p:pic>
      <p:cxnSp>
        <p:nvCxnSpPr>
          <p:cNvPr id="27" name="Straight Connector 16">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8" name="Rectangle 18">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20">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267540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9" name="Straight Connector 28">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1" name="Rectangle 30">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C4AEE6-B45A-472A-B902-06131A5B7AB5}"/>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b="1" dirty="0">
                <a:solidFill>
                  <a:schemeClr val="tx1">
                    <a:lumMod val="85000"/>
                    <a:lumOff val="15000"/>
                  </a:schemeClr>
                </a:solidFill>
              </a:rPr>
              <a:t>Java String Methods lines()</a:t>
            </a:r>
            <a:endParaRPr lang="en-US" sz="6000" dirty="0">
              <a:solidFill>
                <a:schemeClr val="tx1">
                  <a:lumMod val="85000"/>
                  <a:lumOff val="15000"/>
                </a:schemeClr>
              </a:solidFill>
            </a:endParaRPr>
          </a:p>
        </p:txBody>
      </p:sp>
      <p:pic>
        <p:nvPicPr>
          <p:cNvPr id="3" name="Picture 2">
            <a:extLst>
              <a:ext uri="{FF2B5EF4-FFF2-40B4-BE49-F238E27FC236}">
                <a16:creationId xmlns:a16="http://schemas.microsoft.com/office/drawing/2014/main" id="{BC477EC4-D745-4820-98C0-90C4BCB9B689}"/>
              </a:ext>
            </a:extLst>
          </p:cNvPr>
          <p:cNvPicPr>
            <a:picLocks noChangeAspect="1"/>
          </p:cNvPicPr>
          <p:nvPr/>
        </p:nvPicPr>
        <p:blipFill>
          <a:blip r:embed="rId3"/>
          <a:stretch>
            <a:fillRect/>
          </a:stretch>
        </p:blipFill>
        <p:spPr>
          <a:xfrm>
            <a:off x="635457" y="640080"/>
            <a:ext cx="8427454" cy="3602736"/>
          </a:xfrm>
          <a:prstGeom prst="rect">
            <a:avLst/>
          </a:prstGeom>
        </p:spPr>
      </p:pic>
      <p:cxnSp>
        <p:nvCxnSpPr>
          <p:cNvPr id="33" name="Straight Connector 32">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Rectangle 36">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699754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51EAEF3-E49A-4230-8F67-EA7AA2399B3B}"/>
              </a:ext>
            </a:extLst>
          </p:cNvPr>
          <p:cNvPicPr>
            <a:picLocks noChangeAspect="1"/>
          </p:cNvPicPr>
          <p:nvPr/>
        </p:nvPicPr>
        <p:blipFill>
          <a:blip r:embed="rId3"/>
          <a:stretch>
            <a:fillRect/>
          </a:stretch>
        </p:blipFill>
        <p:spPr>
          <a:xfrm>
            <a:off x="633999" y="1012869"/>
            <a:ext cx="6275667" cy="4832262"/>
          </a:xfrm>
          <a:prstGeom prst="rect">
            <a:avLst/>
          </a:prstGeom>
        </p:spPr>
      </p:pic>
      <p:sp>
        <p:nvSpPr>
          <p:cNvPr id="17" name="Rectangle 16">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9C4AEE6-B45A-472A-B902-06131A5B7AB5}"/>
              </a:ext>
            </a:extLst>
          </p:cNvPr>
          <p:cNvSpPr>
            <a:spLocks noGrp="1"/>
          </p:cNvSpPr>
          <p:nvPr>
            <p:ph type="title"/>
          </p:nvPr>
        </p:nvSpPr>
        <p:spPr>
          <a:xfrm>
            <a:off x="8096885" y="640080"/>
            <a:ext cx="3659246" cy="2926080"/>
          </a:xfrm>
        </p:spPr>
        <p:txBody>
          <a:bodyPr vert="horz" lIns="91440" tIns="45720" rIns="91440" bIns="45720" rtlCol="0" anchor="b">
            <a:normAutofit/>
          </a:bodyPr>
          <a:lstStyle/>
          <a:p>
            <a:r>
              <a:rPr lang="en-US" sz="4400" b="1" dirty="0">
                <a:solidFill>
                  <a:srgbClr val="FFFFFF"/>
                </a:solidFill>
              </a:rPr>
              <a:t>Java String Methods strip(), </a:t>
            </a:r>
            <a:r>
              <a:rPr lang="en-US" sz="4400" b="1" dirty="0" err="1">
                <a:solidFill>
                  <a:srgbClr val="FFFFFF"/>
                </a:solidFill>
              </a:rPr>
              <a:t>stripTailing</a:t>
            </a:r>
            <a:r>
              <a:rPr lang="en-US" sz="4400" b="1" dirty="0">
                <a:solidFill>
                  <a:srgbClr val="FFFFFF"/>
                </a:solidFill>
              </a:rPr>
              <a:t>(),</a:t>
            </a:r>
            <a:r>
              <a:rPr lang="en-US" sz="4400" b="1" dirty="0" err="1">
                <a:solidFill>
                  <a:srgbClr val="FFFFFF"/>
                </a:solidFill>
              </a:rPr>
              <a:t>stripLeading</a:t>
            </a:r>
            <a:r>
              <a:rPr lang="en-US" sz="4400" b="1" dirty="0">
                <a:solidFill>
                  <a:srgbClr val="FFFFFF"/>
                </a:solidFill>
              </a:rPr>
              <a:t>();</a:t>
            </a:r>
            <a:endParaRPr lang="en-US" sz="4400" dirty="0">
              <a:solidFill>
                <a:srgbClr val="FFFFFF"/>
              </a:solidFill>
            </a:endParaRPr>
          </a:p>
        </p:txBody>
      </p:sp>
      <p:sp>
        <p:nvSpPr>
          <p:cNvPr id="19" name="Rectangle 18">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426502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9971ECC5-51D9-4E70-89C1-3DCF3A372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C4AEE6-B45A-472A-B902-06131A5B7AB5}"/>
              </a:ext>
            </a:extLst>
          </p:cNvPr>
          <p:cNvSpPr>
            <a:spLocks noGrp="1"/>
          </p:cNvSpPr>
          <p:nvPr>
            <p:ph type="title"/>
          </p:nvPr>
        </p:nvSpPr>
        <p:spPr>
          <a:xfrm>
            <a:off x="638423" y="3766457"/>
            <a:ext cx="10909073" cy="1654629"/>
          </a:xfrm>
        </p:spPr>
        <p:txBody>
          <a:bodyPr vert="horz" lIns="91440" tIns="45720" rIns="91440" bIns="45720" rtlCol="0" anchor="b">
            <a:normAutofit/>
          </a:bodyPr>
          <a:lstStyle/>
          <a:p>
            <a:pPr algn="ctr"/>
            <a:r>
              <a:rPr lang="hu-HU" sz="6000" b="1" dirty="0">
                <a:solidFill>
                  <a:schemeClr val="tx1">
                    <a:lumMod val="85000"/>
                    <a:lumOff val="15000"/>
                  </a:schemeClr>
                </a:solidFill>
              </a:rPr>
              <a:t>Repeat method()</a:t>
            </a:r>
            <a:endParaRPr lang="en-US" sz="6000" dirty="0">
              <a:solidFill>
                <a:schemeClr val="tx1">
                  <a:lumMod val="85000"/>
                  <a:lumOff val="15000"/>
                </a:schemeClr>
              </a:solidFill>
            </a:endParaRPr>
          </a:p>
        </p:txBody>
      </p:sp>
      <p:pic>
        <p:nvPicPr>
          <p:cNvPr id="3" name="Picture 2">
            <a:extLst>
              <a:ext uri="{FF2B5EF4-FFF2-40B4-BE49-F238E27FC236}">
                <a16:creationId xmlns:a16="http://schemas.microsoft.com/office/drawing/2014/main" id="{36E4041C-12BB-4C5D-8785-84A114A6FC8B}"/>
              </a:ext>
            </a:extLst>
          </p:cNvPr>
          <p:cNvPicPr>
            <a:picLocks noChangeAspect="1"/>
          </p:cNvPicPr>
          <p:nvPr/>
        </p:nvPicPr>
        <p:blipFill>
          <a:blip r:embed="rId3"/>
          <a:stretch>
            <a:fillRect/>
          </a:stretch>
        </p:blipFill>
        <p:spPr>
          <a:xfrm>
            <a:off x="947650" y="1510270"/>
            <a:ext cx="10284036" cy="1928257"/>
          </a:xfrm>
          <a:prstGeom prst="rect">
            <a:avLst/>
          </a:prstGeom>
        </p:spPr>
      </p:pic>
      <p:cxnSp>
        <p:nvCxnSpPr>
          <p:cNvPr id="16" name="Straight Connector 15">
            <a:extLst>
              <a:ext uri="{FF2B5EF4-FFF2-40B4-BE49-F238E27FC236}">
                <a16:creationId xmlns:a16="http://schemas.microsoft.com/office/drawing/2014/main" id="{432529AB-8F99-47FB-91B5-93565E543B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35159" y="5433708"/>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7E11F890-74C3-40C9-9A8B-A80E38704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27874070-078A-470B-9C8C-BD1BCB55A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629623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9" name="Straight Connector 28">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1" name="Rectangle 30">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C4AEE6-B45A-472A-B902-06131A5B7AB5}"/>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4700" b="1">
                <a:solidFill>
                  <a:schemeClr val="tx1">
                    <a:lumMod val="85000"/>
                    <a:lumOff val="15000"/>
                  </a:schemeClr>
                </a:solidFill>
              </a:rPr>
              <a:t>Reading/Writing Strings to and from the Files</a:t>
            </a:r>
          </a:p>
        </p:txBody>
      </p:sp>
      <p:pic>
        <p:nvPicPr>
          <p:cNvPr id="4" name="Picture 3">
            <a:extLst>
              <a:ext uri="{FF2B5EF4-FFF2-40B4-BE49-F238E27FC236}">
                <a16:creationId xmlns:a16="http://schemas.microsoft.com/office/drawing/2014/main" id="{DF7841AD-C421-4D4F-AB07-10F80C0735FA}"/>
              </a:ext>
            </a:extLst>
          </p:cNvPr>
          <p:cNvPicPr>
            <a:picLocks noChangeAspect="1"/>
          </p:cNvPicPr>
          <p:nvPr/>
        </p:nvPicPr>
        <p:blipFill>
          <a:blip r:embed="rId3"/>
          <a:stretch>
            <a:fillRect/>
          </a:stretch>
        </p:blipFill>
        <p:spPr>
          <a:xfrm>
            <a:off x="635457" y="2632640"/>
            <a:ext cx="10916463" cy="1610176"/>
          </a:xfrm>
          <a:prstGeom prst="rect">
            <a:avLst/>
          </a:prstGeom>
        </p:spPr>
      </p:pic>
      <p:cxnSp>
        <p:nvCxnSpPr>
          <p:cNvPr id="33" name="Straight Connector 32">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Rectangle 36">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067439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C4AEE6-B45A-472A-B902-06131A5B7AB5}"/>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4700" b="1">
                <a:solidFill>
                  <a:schemeClr val="tx1">
                    <a:lumMod val="85000"/>
                    <a:lumOff val="15000"/>
                  </a:schemeClr>
                </a:solidFill>
              </a:rPr>
              <a:t>Local-Variable Syntax for Lambda Parameters</a:t>
            </a:r>
          </a:p>
        </p:txBody>
      </p:sp>
      <p:pic>
        <p:nvPicPr>
          <p:cNvPr id="4" name="Picture 3">
            <a:extLst>
              <a:ext uri="{FF2B5EF4-FFF2-40B4-BE49-F238E27FC236}">
                <a16:creationId xmlns:a16="http://schemas.microsoft.com/office/drawing/2014/main" id="{0FAF1DA6-8DD2-469C-9993-2EB9419601BE}"/>
              </a:ext>
            </a:extLst>
          </p:cNvPr>
          <p:cNvPicPr>
            <a:picLocks noChangeAspect="1"/>
          </p:cNvPicPr>
          <p:nvPr/>
        </p:nvPicPr>
        <p:blipFill>
          <a:blip r:embed="rId3"/>
          <a:stretch>
            <a:fillRect/>
          </a:stretch>
        </p:blipFill>
        <p:spPr>
          <a:xfrm>
            <a:off x="635457" y="1841194"/>
            <a:ext cx="10916463" cy="2401621"/>
          </a:xfrm>
          <a:prstGeom prst="rect">
            <a:avLst/>
          </a:prstGeom>
        </p:spPr>
      </p:pic>
      <p:cxnSp>
        <p:nvCxnSpPr>
          <p:cNvPr id="17" name="Straight Connector 16">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82171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8FBFF-CCE3-485F-AFBE-0A72700EB4BA}"/>
              </a:ext>
            </a:extLst>
          </p:cNvPr>
          <p:cNvSpPr>
            <a:spLocks noGrp="1"/>
          </p:cNvSpPr>
          <p:nvPr>
            <p:ph type="title"/>
          </p:nvPr>
        </p:nvSpPr>
        <p:spPr/>
        <p:txBody>
          <a:bodyPr/>
          <a:lstStyle/>
          <a:p>
            <a:r>
              <a:rPr lang="en-US" b="1" dirty="0"/>
              <a:t>Java Module Benefits</a:t>
            </a:r>
            <a:endParaRPr lang="en-US" dirty="0"/>
          </a:p>
        </p:txBody>
      </p:sp>
      <p:sp>
        <p:nvSpPr>
          <p:cNvPr id="3" name="Content Placeholder 2">
            <a:extLst>
              <a:ext uri="{FF2B5EF4-FFF2-40B4-BE49-F238E27FC236}">
                <a16:creationId xmlns:a16="http://schemas.microsoft.com/office/drawing/2014/main" id="{C8BB2A07-4608-44B1-9086-AAB3718102EF}"/>
              </a:ext>
            </a:extLst>
          </p:cNvPr>
          <p:cNvSpPr>
            <a:spLocks noGrp="1"/>
          </p:cNvSpPr>
          <p:nvPr>
            <p:ph idx="1"/>
          </p:nvPr>
        </p:nvSpPr>
        <p:spPr/>
        <p:txBody>
          <a:bodyPr/>
          <a:lstStyle/>
          <a:p>
            <a:pPr>
              <a:buFont typeface="Arial" panose="020B0604020202020204" pitchFamily="34" charset="0"/>
              <a:buChar char="•"/>
            </a:pPr>
            <a:r>
              <a:rPr lang="en-US" dirty="0"/>
              <a:t>Smaller Application Distributable via the Modular Java Platform</a:t>
            </a:r>
            <a:endParaRPr lang="hu-HU" dirty="0"/>
          </a:p>
          <a:p>
            <a:pPr>
              <a:buFont typeface="Arial" panose="020B0604020202020204" pitchFamily="34" charset="0"/>
              <a:buChar char="•"/>
            </a:pPr>
            <a:endParaRPr lang="en-US" dirty="0"/>
          </a:p>
          <a:p>
            <a:pPr>
              <a:buFont typeface="Arial" panose="020B0604020202020204" pitchFamily="34" charset="0"/>
              <a:buChar char="•"/>
            </a:pPr>
            <a:r>
              <a:rPr lang="en-US" dirty="0"/>
              <a:t>Encapsulation of Internal Packages</a:t>
            </a:r>
            <a:endParaRPr lang="hu-HU" dirty="0"/>
          </a:p>
          <a:p>
            <a:pPr>
              <a:buFont typeface="Arial" panose="020B0604020202020204" pitchFamily="34" charset="0"/>
              <a:buChar char="•"/>
            </a:pPr>
            <a:endParaRPr lang="en-US" dirty="0"/>
          </a:p>
          <a:p>
            <a:pPr>
              <a:buFont typeface="Arial" panose="020B0604020202020204" pitchFamily="34" charset="0"/>
              <a:buChar char="•"/>
            </a:pPr>
            <a:r>
              <a:rPr lang="en-US" dirty="0"/>
              <a:t>Startup Detection of Missing Modules</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18156388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07224-8B53-4D8C-967E-248949C99B06}"/>
              </a:ext>
            </a:extLst>
          </p:cNvPr>
          <p:cNvSpPr>
            <a:spLocks noGrp="1"/>
          </p:cNvSpPr>
          <p:nvPr>
            <p:ph type="title"/>
          </p:nvPr>
        </p:nvSpPr>
        <p:spPr>
          <a:xfrm>
            <a:off x="197873" y="0"/>
            <a:ext cx="4653615" cy="1106389"/>
          </a:xfrm>
        </p:spPr>
        <p:txBody>
          <a:bodyPr vert="horz" lIns="91440" tIns="45720" rIns="91440" bIns="45720" rtlCol="0" anchor="b">
            <a:normAutofit/>
          </a:bodyPr>
          <a:lstStyle/>
          <a:p>
            <a:r>
              <a:rPr lang="hu-HU" sz="4600" b="1" dirty="0">
                <a:solidFill>
                  <a:schemeClr val="tx1">
                    <a:lumMod val="85000"/>
                    <a:lumOff val="15000"/>
                  </a:schemeClr>
                </a:solidFill>
              </a:rPr>
              <a:t>JVM improvements</a:t>
            </a:r>
            <a:endParaRPr lang="en-US" sz="4600" dirty="0">
              <a:solidFill>
                <a:schemeClr val="tx1">
                  <a:lumMod val="85000"/>
                  <a:lumOff val="15000"/>
                </a:schemeClr>
              </a:solidFill>
            </a:endParaRPr>
          </a:p>
        </p:txBody>
      </p:sp>
      <p:sp>
        <p:nvSpPr>
          <p:cNvPr id="3" name="Rectangle 2">
            <a:extLst>
              <a:ext uri="{FF2B5EF4-FFF2-40B4-BE49-F238E27FC236}">
                <a16:creationId xmlns:a16="http://schemas.microsoft.com/office/drawing/2014/main" id="{5B8AD861-A1FB-45E9-ABA2-3B7CEC4AD9DD}"/>
              </a:ext>
            </a:extLst>
          </p:cNvPr>
          <p:cNvSpPr/>
          <p:nvPr/>
        </p:nvSpPr>
        <p:spPr>
          <a:xfrm>
            <a:off x="197873" y="1996812"/>
            <a:ext cx="10479294" cy="3108543"/>
          </a:xfrm>
          <a:prstGeom prst="rect">
            <a:avLst/>
          </a:prstGeom>
        </p:spPr>
        <p:txBody>
          <a:bodyPr wrap="square">
            <a:spAutoFit/>
          </a:bodyPr>
          <a:lstStyle/>
          <a:p>
            <a:pPr marL="285750" indent="-285750" algn="just">
              <a:buFont typeface="Arial" panose="020B0604020202020204" pitchFamily="34" charset="0"/>
              <a:buChar char="•"/>
            </a:pPr>
            <a:r>
              <a:rPr lang="en-US" dirty="0"/>
              <a:t>JEP 329: ChaCha20 and Poly1305 Cryptographic Algorithms</a:t>
            </a:r>
          </a:p>
          <a:p>
            <a:pPr marL="285750" indent="-285750" algn="just">
              <a:buFont typeface="Arial" panose="020B0604020202020204" pitchFamily="34" charset="0"/>
              <a:buChar char="•"/>
            </a:pPr>
            <a:r>
              <a:rPr lang="en-US" dirty="0"/>
              <a:t>Java 11 provides ChaCha20 and ChaCha20-Poly1305 Cipher implementations. These algorithms will be implemented in the </a:t>
            </a:r>
            <a:r>
              <a:rPr lang="en-US" dirty="0" err="1"/>
              <a:t>SunJCE</a:t>
            </a:r>
            <a:r>
              <a:rPr lang="en-US" dirty="0"/>
              <a:t> provider.</a:t>
            </a:r>
          </a:p>
          <a:p>
            <a:pPr marL="285750" indent="-285750" algn="just">
              <a:buFont typeface="Arial" panose="020B0604020202020204" pitchFamily="34" charset="0"/>
              <a:buChar char="•"/>
            </a:pPr>
            <a:r>
              <a:rPr lang="en-US" dirty="0"/>
              <a:t>JEP 315: Improve Aarch64 </a:t>
            </a:r>
            <a:r>
              <a:rPr lang="en-US" dirty="0" err="1"/>
              <a:t>Intrinsics</a:t>
            </a:r>
            <a:endParaRPr lang="en-US" dirty="0"/>
          </a:p>
          <a:p>
            <a:pPr marL="285750" indent="-285750" algn="just">
              <a:buFont typeface="Arial" panose="020B0604020202020204" pitchFamily="34" charset="0"/>
              <a:buChar char="•"/>
            </a:pPr>
            <a:r>
              <a:rPr lang="en-US" dirty="0"/>
              <a:t>Improve the existing string and array </a:t>
            </a:r>
            <a:r>
              <a:rPr lang="en-US" dirty="0" err="1"/>
              <a:t>intrinsics</a:t>
            </a:r>
            <a:r>
              <a:rPr lang="en-US" dirty="0"/>
              <a:t>, and implement new </a:t>
            </a:r>
            <a:r>
              <a:rPr lang="en-US" dirty="0" err="1"/>
              <a:t>intrinsics</a:t>
            </a:r>
            <a:r>
              <a:rPr lang="en-US" dirty="0"/>
              <a:t> for the </a:t>
            </a:r>
            <a:r>
              <a:rPr lang="en-US" dirty="0" err="1"/>
              <a:t>java.lang.Math</a:t>
            </a:r>
            <a:r>
              <a:rPr lang="en-US" dirty="0"/>
              <a:t> sin, cos, and log functions, on AArch64 processors.</a:t>
            </a:r>
          </a:p>
          <a:p>
            <a:pPr marL="285750" indent="-285750" algn="just">
              <a:buFont typeface="Arial" panose="020B0604020202020204" pitchFamily="34" charset="0"/>
              <a:buChar char="•"/>
            </a:pPr>
            <a:r>
              <a:rPr lang="en-US" dirty="0"/>
              <a:t>JEP 333: ZGC: A Scalable Low-Latency Garbage Collector (Experimental)</a:t>
            </a:r>
          </a:p>
          <a:p>
            <a:pPr marL="285750" indent="-285750" algn="just">
              <a:buFont typeface="Arial" panose="020B0604020202020204" pitchFamily="34" charset="0"/>
              <a:buChar char="•"/>
            </a:pPr>
            <a:r>
              <a:rPr lang="en-US" dirty="0"/>
              <a:t>Java 11 has introduced a low latency GC. This is an experimental feature.</a:t>
            </a:r>
            <a:br>
              <a:rPr lang="en-US" dirty="0"/>
            </a:br>
            <a:r>
              <a:rPr lang="en-US" dirty="0"/>
              <a:t>It’s good to see that Oracle is giving importance to GC’s.</a:t>
            </a:r>
          </a:p>
          <a:p>
            <a:pPr marL="285750" indent="-285750" algn="just">
              <a:buFont typeface="Arial" panose="020B0604020202020204" pitchFamily="34" charset="0"/>
              <a:buChar char="•"/>
            </a:pPr>
            <a:r>
              <a:rPr lang="en-US" dirty="0"/>
              <a:t>JEP 335: Deprecate the </a:t>
            </a:r>
            <a:r>
              <a:rPr lang="en-US" dirty="0" err="1"/>
              <a:t>Nashorn</a:t>
            </a:r>
            <a:r>
              <a:rPr lang="en-US" dirty="0"/>
              <a:t> JavaScript Engine</a:t>
            </a:r>
          </a:p>
          <a:p>
            <a:pPr marL="285750" indent="-285750" algn="just">
              <a:buFont typeface="Arial" panose="020B0604020202020204" pitchFamily="34" charset="0"/>
              <a:buChar char="•"/>
            </a:pPr>
            <a:endParaRPr lang="en-US" sz="1600" i="0" dirty="0">
              <a:solidFill>
                <a:srgbClr val="515151"/>
              </a:solidFill>
              <a:effectLst/>
              <a:latin typeface="Helvetica Neue"/>
            </a:endParaRPr>
          </a:p>
        </p:txBody>
      </p:sp>
    </p:spTree>
    <p:extLst>
      <p:ext uri="{BB962C8B-B14F-4D97-AF65-F5344CB8AC3E}">
        <p14:creationId xmlns:p14="http://schemas.microsoft.com/office/powerpoint/2010/main" val="12843752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6662C-C3FD-4050-8F2B-B50E94BABB62}"/>
              </a:ext>
            </a:extLst>
          </p:cNvPr>
          <p:cNvSpPr>
            <a:spLocks noGrp="1"/>
          </p:cNvSpPr>
          <p:nvPr>
            <p:ph type="ctrTitle"/>
          </p:nvPr>
        </p:nvSpPr>
        <p:spPr/>
        <p:txBody>
          <a:bodyPr/>
          <a:lstStyle/>
          <a:p>
            <a:r>
              <a:rPr lang="hu-HU" dirty="0"/>
              <a:t>Java </a:t>
            </a:r>
            <a:r>
              <a:rPr lang="en-US" dirty="0"/>
              <a:t>1</a:t>
            </a:r>
            <a:r>
              <a:rPr lang="hu-HU" dirty="0"/>
              <a:t>2 new features</a:t>
            </a:r>
            <a:endParaRPr lang="en-US" dirty="0"/>
          </a:p>
        </p:txBody>
      </p:sp>
      <p:sp>
        <p:nvSpPr>
          <p:cNvPr id="3" name="Subtitle 2">
            <a:extLst>
              <a:ext uri="{FF2B5EF4-FFF2-40B4-BE49-F238E27FC236}">
                <a16:creationId xmlns:a16="http://schemas.microsoft.com/office/drawing/2014/main" id="{32DED8CC-A95A-4BCE-B893-03EE8CBC336F}"/>
              </a:ext>
            </a:extLst>
          </p:cNvPr>
          <p:cNvSpPr>
            <a:spLocks noGrp="1"/>
          </p:cNvSpPr>
          <p:nvPr>
            <p:ph type="subTitle" idx="1"/>
          </p:nvPr>
        </p:nvSpPr>
        <p:spPr/>
        <p:txBody>
          <a:bodyPr/>
          <a:lstStyle/>
          <a:p>
            <a:r>
              <a:rPr lang="hu-HU" dirty="0"/>
              <a:t>For developers</a:t>
            </a:r>
            <a:endParaRPr lang="en-US" dirty="0"/>
          </a:p>
        </p:txBody>
      </p:sp>
    </p:spTree>
    <p:extLst>
      <p:ext uri="{BB962C8B-B14F-4D97-AF65-F5344CB8AC3E}">
        <p14:creationId xmlns:p14="http://schemas.microsoft.com/office/powerpoint/2010/main" val="38233190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BB2B8762-61F0-4F1B-9364-D633EE9D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 name="Rectangle 76">
            <a:extLst>
              <a:ext uri="{FF2B5EF4-FFF2-40B4-BE49-F238E27FC236}">
                <a16:creationId xmlns:a16="http://schemas.microsoft.com/office/drawing/2014/main" id="{E97675C8-1328-460C-9EBF-6B446B67E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9" name="Straight Connector 78">
            <a:extLst>
              <a:ext uri="{FF2B5EF4-FFF2-40B4-BE49-F238E27FC236}">
                <a16:creationId xmlns:a16="http://schemas.microsoft.com/office/drawing/2014/main" id="{514EE78B-AF71-4195-A01B-F1165D923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81" name="Rectangle 80">
            <a:extLst>
              <a:ext uri="{FF2B5EF4-FFF2-40B4-BE49-F238E27FC236}">
                <a16:creationId xmlns:a16="http://schemas.microsoft.com/office/drawing/2014/main" id="{C6417104-D4C1-4710-9982-2154A7F484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C7C479-1C85-416F-80D4-9EECA0E4831C}"/>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3800" b="1" dirty="0">
                <a:solidFill>
                  <a:schemeClr val="tx1">
                    <a:lumMod val="85000"/>
                    <a:lumOff val="15000"/>
                  </a:schemeClr>
                </a:solidFill>
              </a:rPr>
              <a:t>New String methods (from JEP 326): indent and transform</a:t>
            </a:r>
            <a:endParaRPr lang="en-US" sz="3800" dirty="0">
              <a:solidFill>
                <a:schemeClr val="tx1">
                  <a:lumMod val="85000"/>
                  <a:lumOff val="15000"/>
                </a:schemeClr>
              </a:solidFill>
            </a:endParaRPr>
          </a:p>
        </p:txBody>
      </p:sp>
      <p:pic>
        <p:nvPicPr>
          <p:cNvPr id="4" name="Picture 3">
            <a:extLst>
              <a:ext uri="{FF2B5EF4-FFF2-40B4-BE49-F238E27FC236}">
                <a16:creationId xmlns:a16="http://schemas.microsoft.com/office/drawing/2014/main" id="{40455BFD-D888-4AA8-A4EC-351CA1B40854}"/>
              </a:ext>
            </a:extLst>
          </p:cNvPr>
          <p:cNvPicPr>
            <a:picLocks noChangeAspect="1"/>
          </p:cNvPicPr>
          <p:nvPr/>
        </p:nvPicPr>
        <p:blipFill>
          <a:blip r:embed="rId3"/>
          <a:stretch>
            <a:fillRect/>
          </a:stretch>
        </p:blipFill>
        <p:spPr>
          <a:xfrm>
            <a:off x="635457" y="2088647"/>
            <a:ext cx="5131653" cy="705602"/>
          </a:xfrm>
          <a:prstGeom prst="rect">
            <a:avLst/>
          </a:prstGeom>
        </p:spPr>
      </p:pic>
      <p:sp>
        <p:nvSpPr>
          <p:cNvPr id="83" name="Rectangle 82">
            <a:extLst>
              <a:ext uri="{FF2B5EF4-FFF2-40B4-BE49-F238E27FC236}">
                <a16:creationId xmlns:a16="http://schemas.microsoft.com/office/drawing/2014/main" id="{626F1402-2DEC-4071-84AF-350C7BF00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6CD47E2-C4D8-4500-9D85-2CA48145B77B}"/>
              </a:ext>
            </a:extLst>
          </p:cNvPr>
          <p:cNvPicPr>
            <a:picLocks noChangeAspect="1"/>
          </p:cNvPicPr>
          <p:nvPr/>
        </p:nvPicPr>
        <p:blipFill>
          <a:blip r:embed="rId4"/>
          <a:stretch>
            <a:fillRect/>
          </a:stretch>
        </p:blipFill>
        <p:spPr>
          <a:xfrm>
            <a:off x="6424891" y="2070380"/>
            <a:ext cx="5118182" cy="742136"/>
          </a:xfrm>
          <a:prstGeom prst="rect">
            <a:avLst/>
          </a:prstGeom>
        </p:spPr>
      </p:pic>
      <p:cxnSp>
        <p:nvCxnSpPr>
          <p:cNvPr id="85" name="Straight Connector 84">
            <a:extLst>
              <a:ext uri="{FF2B5EF4-FFF2-40B4-BE49-F238E27FC236}">
                <a16:creationId xmlns:a16="http://schemas.microsoft.com/office/drawing/2014/main" id="{04733B62-1719-4677-A612-CA0AC0AD74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DA52A394-10F4-4AA5-90E4-634D1E919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 name="Rectangle 88">
            <a:extLst>
              <a:ext uri="{FF2B5EF4-FFF2-40B4-BE49-F238E27FC236}">
                <a16:creationId xmlns:a16="http://schemas.microsoft.com/office/drawing/2014/main" id="{07BDDC51-8BB2-42BE-8EA8-39B3E9AC1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419230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507224-8B53-4D8C-967E-248949C99B06}"/>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4600" b="1">
                <a:solidFill>
                  <a:schemeClr val="tx1">
                    <a:lumMod val="85000"/>
                    <a:lumOff val="15000"/>
                  </a:schemeClr>
                </a:solidFill>
              </a:rPr>
              <a:t>Switch Expressions (from JEP 325 - Preview Feature)</a:t>
            </a:r>
            <a:endParaRPr lang="en-US" sz="4600">
              <a:solidFill>
                <a:schemeClr val="tx1">
                  <a:lumMod val="85000"/>
                  <a:lumOff val="15000"/>
                </a:schemeClr>
              </a:solidFill>
            </a:endParaRPr>
          </a:p>
        </p:txBody>
      </p:sp>
      <p:pic>
        <p:nvPicPr>
          <p:cNvPr id="4" name="Picture 3">
            <a:extLst>
              <a:ext uri="{FF2B5EF4-FFF2-40B4-BE49-F238E27FC236}">
                <a16:creationId xmlns:a16="http://schemas.microsoft.com/office/drawing/2014/main" id="{3F0900B1-BC2C-4942-8F80-C4FE3810303D}"/>
              </a:ext>
            </a:extLst>
          </p:cNvPr>
          <p:cNvPicPr>
            <a:picLocks noChangeAspect="1"/>
          </p:cNvPicPr>
          <p:nvPr/>
        </p:nvPicPr>
        <p:blipFill>
          <a:blip r:embed="rId3"/>
          <a:stretch>
            <a:fillRect/>
          </a:stretch>
        </p:blipFill>
        <p:spPr>
          <a:xfrm>
            <a:off x="1645160" y="640081"/>
            <a:ext cx="4889894" cy="5054156"/>
          </a:xfrm>
          <a:prstGeom prst="rect">
            <a:avLst/>
          </a:prstGeom>
        </p:spPr>
      </p:pic>
      <p:cxnSp>
        <p:nvCxnSpPr>
          <p:cNvPr id="17" name="Straight Connector 16">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737613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507224-8B53-4D8C-967E-248949C99B06}"/>
              </a:ext>
            </a:extLst>
          </p:cNvPr>
          <p:cNvSpPr>
            <a:spLocks noGrp="1"/>
          </p:cNvSpPr>
          <p:nvPr>
            <p:ph type="title"/>
          </p:nvPr>
        </p:nvSpPr>
        <p:spPr>
          <a:xfrm>
            <a:off x="197873" y="0"/>
            <a:ext cx="4653615" cy="1106389"/>
          </a:xfrm>
        </p:spPr>
        <p:txBody>
          <a:bodyPr vert="horz" lIns="91440" tIns="45720" rIns="91440" bIns="45720" rtlCol="0" anchor="b">
            <a:normAutofit/>
          </a:bodyPr>
          <a:lstStyle/>
          <a:p>
            <a:r>
              <a:rPr lang="hu-HU" sz="4600" b="1" dirty="0">
                <a:solidFill>
                  <a:schemeClr val="tx1">
                    <a:lumMod val="85000"/>
                    <a:lumOff val="15000"/>
                  </a:schemeClr>
                </a:solidFill>
              </a:rPr>
              <a:t>JVM improvements</a:t>
            </a:r>
            <a:endParaRPr lang="en-US" sz="4600" dirty="0">
              <a:solidFill>
                <a:schemeClr val="tx1">
                  <a:lumMod val="85000"/>
                  <a:lumOff val="15000"/>
                </a:schemeClr>
              </a:solidFill>
            </a:endParaRPr>
          </a:p>
        </p:txBody>
      </p:sp>
      <p:cxnSp>
        <p:nvCxnSpPr>
          <p:cNvPr id="17" name="Straight Connector 16">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2">
            <a:extLst>
              <a:ext uri="{FF2B5EF4-FFF2-40B4-BE49-F238E27FC236}">
                <a16:creationId xmlns:a16="http://schemas.microsoft.com/office/drawing/2014/main" id="{5B8AD861-A1FB-45E9-ABA2-3B7CEC4AD9DD}"/>
              </a:ext>
            </a:extLst>
          </p:cNvPr>
          <p:cNvSpPr/>
          <p:nvPr/>
        </p:nvSpPr>
        <p:spPr>
          <a:xfrm>
            <a:off x="197873" y="1536174"/>
            <a:ext cx="8997329" cy="4524315"/>
          </a:xfrm>
          <a:prstGeom prst="rect">
            <a:avLst/>
          </a:prstGeom>
        </p:spPr>
        <p:txBody>
          <a:bodyPr wrap="square">
            <a:spAutoFit/>
          </a:bodyPr>
          <a:lstStyle/>
          <a:p>
            <a:pPr marL="285750" indent="-285750" algn="just">
              <a:buFont typeface="Courier New" panose="02070309020205020404" pitchFamily="49" charset="0"/>
              <a:buChar char="o"/>
            </a:pPr>
            <a:r>
              <a:rPr lang="en-US" dirty="0"/>
              <a:t>JEP 344 – Abortable Mixed Collections for G1: Makes G1 mixed collections abortable if they might exceed the pause target.</a:t>
            </a:r>
          </a:p>
          <a:p>
            <a:pPr marL="285750" indent="-285750" algn="just">
              <a:buFont typeface="Courier New" panose="02070309020205020404" pitchFamily="49" charset="0"/>
              <a:buChar char="o"/>
            </a:pPr>
            <a:r>
              <a:rPr lang="en-US" dirty="0"/>
              <a:t>JEP 346 – Promptly Return Unused Committed Memory from G1: Enhances the G1 garbage collector to automatically return Java heap memory to the operating system when idle.</a:t>
            </a:r>
          </a:p>
          <a:p>
            <a:pPr marL="285750" indent="-285750" algn="just">
              <a:buFont typeface="Courier New" panose="02070309020205020404" pitchFamily="49" charset="0"/>
              <a:buChar char="o"/>
            </a:pPr>
            <a:r>
              <a:rPr lang="en-US" dirty="0"/>
              <a:t>JEP 189 – Shenandoah, A Low-Pause-Time Garbage Collector (experimental): Adds a new garbage collection (GC) algorithm which reduces GC pause times by doing evacuation work concurrently with the running Java threads.</a:t>
            </a:r>
          </a:p>
          <a:p>
            <a:pPr marL="285750" indent="-285750" algn="just">
              <a:buFont typeface="Courier New" panose="02070309020205020404" pitchFamily="49" charset="0"/>
              <a:buChar char="o"/>
            </a:pPr>
            <a:r>
              <a:rPr lang="en-US" dirty="0"/>
              <a:t>JEP 230 – Microbenchmark Suite: Adds a basic suite of microbenchmarks to the JDK source code, and makes it easy for developers to run existing microbenchmarks and create new ones.</a:t>
            </a:r>
          </a:p>
          <a:p>
            <a:pPr marL="285750" indent="-285750" algn="just">
              <a:buFont typeface="Courier New" panose="02070309020205020404" pitchFamily="49" charset="0"/>
              <a:buChar char="o"/>
            </a:pPr>
            <a:r>
              <a:rPr lang="en-US" dirty="0"/>
              <a:t>JEP 334 – JVM Constants API: Introduces an API to model nominal descriptions of key class-file and run-time artifacts, in particular constants that are loadable from the constant pool.</a:t>
            </a:r>
          </a:p>
          <a:p>
            <a:pPr marL="285750" indent="-285750" algn="just">
              <a:buFont typeface="Courier New" panose="02070309020205020404" pitchFamily="49" charset="0"/>
              <a:buChar char="o"/>
            </a:pPr>
            <a:r>
              <a:rPr lang="en-US" dirty="0"/>
              <a:t>JEP 340 – One AArch64 Port, Not Two: Removes all of the sources related to the arm64 port while retaining the 32-bit ARM port and the 64-bit aarch64 port.</a:t>
            </a:r>
          </a:p>
          <a:p>
            <a:pPr marL="285750" indent="-285750" algn="just">
              <a:buFont typeface="Courier New" panose="02070309020205020404" pitchFamily="49" charset="0"/>
              <a:buChar char="o"/>
            </a:pPr>
            <a:r>
              <a:rPr lang="en-US" dirty="0"/>
              <a:t>JEP 341 – Default CDS Archives: Enhance the JDK build process to generate a class data-sharing (CDS) archive, using the default class list, on 64-bit platforms.</a:t>
            </a:r>
            <a:endParaRPr lang="en-US" b="0" i="0" dirty="0">
              <a:effectLst/>
            </a:endParaRPr>
          </a:p>
        </p:txBody>
      </p:sp>
    </p:spTree>
    <p:extLst>
      <p:ext uri="{BB962C8B-B14F-4D97-AF65-F5344CB8AC3E}">
        <p14:creationId xmlns:p14="http://schemas.microsoft.com/office/powerpoint/2010/main" val="1814362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8FBFF-CCE3-485F-AFBE-0A72700EB4BA}"/>
              </a:ext>
            </a:extLst>
          </p:cNvPr>
          <p:cNvSpPr>
            <a:spLocks noGrp="1"/>
          </p:cNvSpPr>
          <p:nvPr>
            <p:ph type="title"/>
          </p:nvPr>
        </p:nvSpPr>
        <p:spPr/>
        <p:txBody>
          <a:bodyPr/>
          <a:lstStyle/>
          <a:p>
            <a:r>
              <a:rPr lang="en-US" b="1" dirty="0"/>
              <a:t>Java Module </a:t>
            </a:r>
            <a:r>
              <a:rPr lang="hu-HU" b="1" dirty="0"/>
              <a:t>Basics</a:t>
            </a:r>
            <a:endParaRPr lang="en-US" dirty="0"/>
          </a:p>
        </p:txBody>
      </p:sp>
      <p:sp>
        <p:nvSpPr>
          <p:cNvPr id="3" name="Content Placeholder 2">
            <a:extLst>
              <a:ext uri="{FF2B5EF4-FFF2-40B4-BE49-F238E27FC236}">
                <a16:creationId xmlns:a16="http://schemas.microsoft.com/office/drawing/2014/main" id="{C8BB2A07-4608-44B1-9086-AAB3718102EF}"/>
              </a:ext>
            </a:extLst>
          </p:cNvPr>
          <p:cNvSpPr>
            <a:spLocks noGrp="1"/>
          </p:cNvSpPr>
          <p:nvPr>
            <p:ph idx="1"/>
          </p:nvPr>
        </p:nvSpPr>
        <p:spPr/>
        <p:txBody>
          <a:bodyPr/>
          <a:lstStyle/>
          <a:p>
            <a:pPr>
              <a:buFont typeface="Arial" panose="020B0604020202020204" pitchFamily="34" charset="0"/>
              <a:buChar char="•"/>
            </a:pPr>
            <a:r>
              <a:rPr lang="en-US" dirty="0"/>
              <a:t>Module Naming</a:t>
            </a:r>
          </a:p>
          <a:p>
            <a:pPr>
              <a:buFont typeface="Arial" panose="020B0604020202020204" pitchFamily="34" charset="0"/>
              <a:buChar char="•"/>
            </a:pPr>
            <a:r>
              <a:rPr lang="en-US" dirty="0"/>
              <a:t>Module Root Directory</a:t>
            </a:r>
            <a:endParaRPr lang="hu-HU" dirty="0"/>
          </a:p>
          <a:p>
            <a:pPr>
              <a:buFont typeface="Arial" panose="020B0604020202020204" pitchFamily="34" charset="0"/>
              <a:buChar char="•"/>
            </a:pPr>
            <a:r>
              <a:rPr lang="en-US" dirty="0"/>
              <a:t>Module Descriptor (module-info.java)</a:t>
            </a:r>
          </a:p>
          <a:p>
            <a:pPr>
              <a:buFont typeface="Arial" panose="020B0604020202020204" pitchFamily="34" charset="0"/>
              <a:buChar char="•"/>
            </a:pPr>
            <a:r>
              <a:rPr lang="en-US" dirty="0"/>
              <a:t>Module Exports</a:t>
            </a:r>
          </a:p>
          <a:p>
            <a:pPr>
              <a:buFont typeface="Arial" panose="020B0604020202020204" pitchFamily="34" charset="0"/>
              <a:buChar char="•"/>
            </a:pPr>
            <a:r>
              <a:rPr lang="en-US" dirty="0"/>
              <a:t>Module Requires</a:t>
            </a:r>
          </a:p>
          <a:p>
            <a:pPr>
              <a:buFont typeface="Arial" panose="020B0604020202020204" pitchFamily="34" charset="0"/>
              <a:buChar char="•"/>
            </a:pPr>
            <a:r>
              <a:rPr lang="en-US" dirty="0"/>
              <a:t>Circular Dependencies Not Allowed</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3238262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8FBFF-CCE3-485F-AFBE-0A72700EB4BA}"/>
              </a:ext>
            </a:extLst>
          </p:cNvPr>
          <p:cNvSpPr>
            <a:spLocks noGrp="1"/>
          </p:cNvSpPr>
          <p:nvPr>
            <p:ph type="title"/>
          </p:nvPr>
        </p:nvSpPr>
        <p:spPr/>
        <p:txBody>
          <a:bodyPr/>
          <a:lstStyle/>
          <a:p>
            <a:r>
              <a:rPr lang="en-US" b="1" dirty="0"/>
              <a:t>Java Module </a:t>
            </a:r>
            <a:r>
              <a:rPr lang="hu-HU" b="1" dirty="0"/>
              <a:t>Basics</a:t>
            </a:r>
            <a:endParaRPr lang="en-US" dirty="0"/>
          </a:p>
        </p:txBody>
      </p:sp>
      <p:sp>
        <p:nvSpPr>
          <p:cNvPr id="3" name="Content Placeholder 2">
            <a:extLst>
              <a:ext uri="{FF2B5EF4-FFF2-40B4-BE49-F238E27FC236}">
                <a16:creationId xmlns:a16="http://schemas.microsoft.com/office/drawing/2014/main" id="{C8BB2A07-4608-44B1-9086-AAB3718102EF}"/>
              </a:ext>
            </a:extLst>
          </p:cNvPr>
          <p:cNvSpPr>
            <a:spLocks noGrp="1"/>
          </p:cNvSpPr>
          <p:nvPr>
            <p:ph idx="1"/>
          </p:nvPr>
        </p:nvSpPr>
        <p:spPr/>
        <p:txBody>
          <a:bodyPr/>
          <a:lstStyle/>
          <a:p>
            <a:pPr>
              <a:buFont typeface="Arial" panose="020B0604020202020204" pitchFamily="34" charset="0"/>
              <a:buChar char="•"/>
            </a:pPr>
            <a:r>
              <a:rPr lang="en-US" dirty="0"/>
              <a:t>Unnamed Module</a:t>
            </a:r>
          </a:p>
          <a:p>
            <a:pPr>
              <a:buFont typeface="Arial" panose="020B0604020202020204" pitchFamily="34" charset="0"/>
              <a:buChar char="•"/>
            </a:pPr>
            <a:r>
              <a:rPr lang="en-US" dirty="0"/>
              <a:t>Automatic Modules</a:t>
            </a:r>
          </a:p>
          <a:p>
            <a:pPr>
              <a:buFont typeface="Arial" panose="020B0604020202020204" pitchFamily="34" charset="0"/>
              <a:buChar char="•"/>
            </a:pPr>
            <a:r>
              <a:rPr lang="en-US" dirty="0"/>
              <a:t>Services</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544093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19B2AE04-6E50-4C58-8F2C-391C64D5804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50042" y="905933"/>
            <a:ext cx="6523920" cy="5039728"/>
          </a:xfrm>
          <a:prstGeom prst="rect">
            <a:avLst/>
          </a:prstGeom>
        </p:spPr>
      </p:pic>
    </p:spTree>
    <p:extLst>
      <p:ext uri="{BB962C8B-B14F-4D97-AF65-F5344CB8AC3E}">
        <p14:creationId xmlns:p14="http://schemas.microsoft.com/office/powerpoint/2010/main" val="149882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5CF57-3E5C-4408-8B4D-81DC00A57EF8}"/>
              </a:ext>
            </a:extLst>
          </p:cNvPr>
          <p:cNvSpPr>
            <a:spLocks noGrp="1"/>
          </p:cNvSpPr>
          <p:nvPr>
            <p:ph type="title"/>
          </p:nvPr>
        </p:nvSpPr>
        <p:spPr/>
        <p:txBody>
          <a:bodyPr/>
          <a:lstStyle/>
          <a:p>
            <a:r>
              <a:rPr lang="hu-HU" dirty="0"/>
              <a:t>Multiversion JAR file</a:t>
            </a:r>
            <a:endParaRPr lang="en-US" dirty="0"/>
          </a:p>
        </p:txBody>
      </p:sp>
      <p:sp>
        <p:nvSpPr>
          <p:cNvPr id="3" name="Content Placeholder 2">
            <a:extLst>
              <a:ext uri="{FF2B5EF4-FFF2-40B4-BE49-F238E27FC236}">
                <a16:creationId xmlns:a16="http://schemas.microsoft.com/office/drawing/2014/main" id="{9EC38913-8A47-4915-9E22-C26F4EDA2C8D}"/>
              </a:ext>
            </a:extLst>
          </p:cNvPr>
          <p:cNvSpPr>
            <a:spLocks noGrp="1"/>
          </p:cNvSpPr>
          <p:nvPr>
            <p:ph idx="1"/>
          </p:nvPr>
        </p:nvSpPr>
        <p:spPr>
          <a:xfrm>
            <a:off x="1097280" y="1845734"/>
            <a:ext cx="10058400" cy="4023360"/>
          </a:xfrm>
        </p:spPr>
        <p:txBody>
          <a:bodyPr>
            <a:normAutofit/>
          </a:bodyPr>
          <a:lstStyle/>
          <a:p>
            <a:r>
              <a:rPr lang="pt-BR" sz="2800" b="1" dirty="0"/>
              <a:t>META-INF</a:t>
            </a:r>
          </a:p>
          <a:p>
            <a:pPr lvl="1"/>
            <a:r>
              <a:rPr lang="pt-BR" sz="2800" b="1" dirty="0"/>
              <a:t>MANIFEST.MF</a:t>
            </a:r>
          </a:p>
          <a:p>
            <a:pPr lvl="1"/>
            <a:r>
              <a:rPr lang="pt-BR" sz="2800" b="1" dirty="0"/>
              <a:t>versions</a:t>
            </a:r>
          </a:p>
          <a:p>
            <a:pPr lvl="2"/>
            <a:r>
              <a:rPr lang="pt-BR" sz="2800" b="1" dirty="0"/>
              <a:t>10</a:t>
            </a:r>
          </a:p>
          <a:p>
            <a:pPr lvl="3"/>
            <a:r>
              <a:rPr lang="pt-BR" sz="2800" b="1" dirty="0"/>
              <a:t>com</a:t>
            </a:r>
          </a:p>
          <a:p>
            <a:pPr lvl="2"/>
            <a:r>
              <a:rPr lang="pt-BR" sz="2800" b="1" dirty="0"/>
              <a:t>9</a:t>
            </a:r>
          </a:p>
          <a:p>
            <a:pPr lvl="3"/>
            <a:r>
              <a:rPr lang="pt-BR" sz="2800" b="1" dirty="0"/>
              <a:t>com</a:t>
            </a:r>
          </a:p>
          <a:p>
            <a:r>
              <a:rPr lang="hu-HU" sz="2800" b="1" dirty="0"/>
              <a:t>c</a:t>
            </a:r>
            <a:r>
              <a:rPr lang="pt-BR" sz="2800" b="1" dirty="0"/>
              <a:t>om</a:t>
            </a:r>
            <a:endParaRPr lang="hu-HU" sz="2800" b="1" dirty="0"/>
          </a:p>
          <a:p>
            <a:endParaRPr lang="pt-BR" sz="2800" b="1" dirty="0"/>
          </a:p>
          <a:p>
            <a:endParaRPr lang="en-US" sz="2800" b="1" dirty="0"/>
          </a:p>
        </p:txBody>
      </p:sp>
    </p:spTree>
    <p:extLst>
      <p:ext uri="{BB962C8B-B14F-4D97-AF65-F5344CB8AC3E}">
        <p14:creationId xmlns:p14="http://schemas.microsoft.com/office/powerpoint/2010/main" val="1469969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A2D1-9037-4B55-9139-6107999E6061}"/>
              </a:ext>
            </a:extLst>
          </p:cNvPr>
          <p:cNvSpPr>
            <a:spLocks noGrp="1"/>
          </p:cNvSpPr>
          <p:nvPr>
            <p:ph type="title"/>
          </p:nvPr>
        </p:nvSpPr>
        <p:spPr/>
        <p:txBody>
          <a:bodyPr/>
          <a:lstStyle/>
          <a:p>
            <a:r>
              <a:rPr lang="en-US" dirty="0"/>
              <a:t>HTTP2 client library</a:t>
            </a:r>
          </a:p>
        </p:txBody>
      </p:sp>
      <p:sp>
        <p:nvSpPr>
          <p:cNvPr id="3" name="Content Placeholder 2">
            <a:extLst>
              <a:ext uri="{FF2B5EF4-FFF2-40B4-BE49-F238E27FC236}">
                <a16:creationId xmlns:a16="http://schemas.microsoft.com/office/drawing/2014/main" id="{5A99929C-C1F9-4A50-AF44-646942DCFDD8}"/>
              </a:ext>
            </a:extLst>
          </p:cNvPr>
          <p:cNvSpPr>
            <a:spLocks noGrp="1"/>
          </p:cNvSpPr>
          <p:nvPr>
            <p:ph idx="1"/>
          </p:nvPr>
        </p:nvSpPr>
        <p:spPr/>
        <p:txBody>
          <a:bodyPr/>
          <a:lstStyle/>
          <a:p>
            <a:pPr>
              <a:buFont typeface="Arial" panose="020B0604020202020204" pitchFamily="34" charset="0"/>
              <a:buChar char="•"/>
            </a:pPr>
            <a:r>
              <a:rPr lang="en-US" dirty="0"/>
              <a:t>New HTTP 2 Client API to support HTTP/2 protocol and WebSocket features. </a:t>
            </a:r>
          </a:p>
          <a:p>
            <a:pPr>
              <a:buFont typeface="Arial" panose="020B0604020202020204" pitchFamily="34" charset="0"/>
              <a:buChar char="•"/>
            </a:pPr>
            <a:endParaRPr lang="en-US" dirty="0"/>
          </a:p>
          <a:p>
            <a:pPr>
              <a:buFont typeface="Arial" panose="020B0604020202020204" pitchFamily="34" charset="0"/>
              <a:buChar char="•"/>
            </a:pPr>
            <a:r>
              <a:rPr lang="en-US" dirty="0"/>
              <a:t>As existing or Legacy HTTP Client API has numerous issues</a:t>
            </a:r>
          </a:p>
          <a:p>
            <a:pPr>
              <a:buFont typeface="Arial" panose="020B0604020202020204" pitchFamily="34" charset="0"/>
              <a:buChar char="•"/>
            </a:pPr>
            <a:endParaRPr lang="en-US" dirty="0"/>
          </a:p>
          <a:p>
            <a:pPr>
              <a:buFont typeface="Arial" panose="020B0604020202020204" pitchFamily="34" charset="0"/>
              <a:buChar char="•"/>
            </a:pPr>
            <a:r>
              <a:rPr lang="en-US" dirty="0"/>
              <a:t> The new API is replacing this </a:t>
            </a:r>
            <a:r>
              <a:rPr lang="en-US" dirty="0" err="1"/>
              <a:t>HttpURLConnection</a:t>
            </a:r>
            <a:r>
              <a:rPr lang="en-US" dirty="0"/>
              <a:t> API with new HTTP client.</a:t>
            </a:r>
          </a:p>
          <a:p>
            <a:pPr>
              <a:buFont typeface="Arial" panose="020B0604020202020204" pitchFamily="34" charset="0"/>
              <a:buChar char="•"/>
            </a:pPr>
            <a:endParaRPr lang="en-US" dirty="0"/>
          </a:p>
          <a:p>
            <a:pPr>
              <a:buFont typeface="Arial" panose="020B0604020202020204" pitchFamily="34" charset="0"/>
              <a:buChar char="•"/>
            </a:pPr>
            <a:r>
              <a:rPr lang="sv-SE" dirty="0"/>
              <a:t> under “</a:t>
            </a:r>
            <a:r>
              <a:rPr lang="sv-SE" b="1" dirty="0"/>
              <a:t>java.net.http</a:t>
            </a:r>
            <a:r>
              <a:rPr lang="sv-SE" dirty="0"/>
              <a:t>” package</a:t>
            </a:r>
            <a:endParaRPr lang="en-US" dirty="0"/>
          </a:p>
        </p:txBody>
      </p:sp>
    </p:spTree>
    <p:extLst>
      <p:ext uri="{BB962C8B-B14F-4D97-AF65-F5344CB8AC3E}">
        <p14:creationId xmlns:p14="http://schemas.microsoft.com/office/powerpoint/2010/main" val="3932794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BF5A0-7DBA-4642-84CA-ED61A47792B5}"/>
              </a:ext>
            </a:extLst>
          </p:cNvPr>
          <p:cNvSpPr>
            <a:spLocks noGrp="1"/>
          </p:cNvSpPr>
          <p:nvPr>
            <p:ph type="title"/>
          </p:nvPr>
        </p:nvSpPr>
        <p:spPr/>
        <p:txBody>
          <a:bodyPr/>
          <a:lstStyle/>
          <a:p>
            <a:r>
              <a:rPr lang="en-US" b="1" dirty="0"/>
              <a:t>Java 9 REPL(</a:t>
            </a:r>
            <a:r>
              <a:rPr lang="en-US" dirty="0"/>
              <a:t>Read Evaluate Print Loop)</a:t>
            </a:r>
          </a:p>
        </p:txBody>
      </p:sp>
      <p:graphicFrame>
        <p:nvGraphicFramePr>
          <p:cNvPr id="5" name="Object 4">
            <a:extLst>
              <a:ext uri="{FF2B5EF4-FFF2-40B4-BE49-F238E27FC236}">
                <a16:creationId xmlns:a16="http://schemas.microsoft.com/office/drawing/2014/main" id="{9485243C-6025-4AA3-9E2C-46E2FD2D1330}"/>
              </a:ext>
            </a:extLst>
          </p:cNvPr>
          <p:cNvGraphicFramePr>
            <a:graphicFrameLocks noChangeAspect="1"/>
          </p:cNvGraphicFramePr>
          <p:nvPr>
            <p:extLst>
              <p:ext uri="{D42A27DB-BD31-4B8C-83A1-F6EECF244321}">
                <p14:modId xmlns:p14="http://schemas.microsoft.com/office/powerpoint/2010/main" val="1245589176"/>
              </p:ext>
            </p:extLst>
          </p:nvPr>
        </p:nvGraphicFramePr>
        <p:xfrm>
          <a:off x="820832" y="2126512"/>
          <a:ext cx="10807627" cy="3791778"/>
        </p:xfrm>
        <a:graphic>
          <a:graphicData uri="http://schemas.openxmlformats.org/presentationml/2006/ole">
            <mc:AlternateContent xmlns:mc="http://schemas.openxmlformats.org/markup-compatibility/2006">
              <mc:Choice xmlns:v="urn:schemas-microsoft-com:vml" Requires="v">
                <p:oleObj spid="_x0000_s2159" name="Bitmap Image" r:id="rId4" imgW="8098920" imgH="2841120" progId="Paint.Picture">
                  <p:embed/>
                </p:oleObj>
              </mc:Choice>
              <mc:Fallback>
                <p:oleObj name="Bitmap Image" r:id="rId4" imgW="8098920" imgH="2841120" progId="Paint.Picture">
                  <p:embed/>
                  <p:pic>
                    <p:nvPicPr>
                      <p:cNvPr id="4" name="Object 3">
                        <a:extLst>
                          <a:ext uri="{FF2B5EF4-FFF2-40B4-BE49-F238E27FC236}">
                            <a16:creationId xmlns:a16="http://schemas.microsoft.com/office/drawing/2014/main" id="{8EE4E191-A091-483A-9B30-5E90D4EE4D3F}"/>
                          </a:ext>
                        </a:extLst>
                      </p:cNvPr>
                      <p:cNvPicPr/>
                      <p:nvPr/>
                    </p:nvPicPr>
                    <p:blipFill>
                      <a:blip r:embed="rId5"/>
                      <a:stretch>
                        <a:fillRect/>
                      </a:stretch>
                    </p:blipFill>
                    <p:spPr>
                      <a:xfrm>
                        <a:off x="820832" y="2126512"/>
                        <a:ext cx="10807627" cy="3791778"/>
                      </a:xfrm>
                      <a:prstGeom prst="rect">
                        <a:avLst/>
                      </a:prstGeom>
                    </p:spPr>
                  </p:pic>
                </p:oleObj>
              </mc:Fallback>
            </mc:AlternateContent>
          </a:graphicData>
        </a:graphic>
      </p:graphicFrame>
    </p:spTree>
    <p:extLst>
      <p:ext uri="{BB962C8B-B14F-4D97-AF65-F5344CB8AC3E}">
        <p14:creationId xmlns:p14="http://schemas.microsoft.com/office/powerpoint/2010/main" val="356697302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1700</Words>
  <Application>Microsoft Office PowerPoint</Application>
  <PresentationFormat>Widescreen</PresentationFormat>
  <Paragraphs>265</Paragraphs>
  <Slides>34</Slides>
  <Notes>27</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1" baseType="lpstr">
      <vt:lpstr>Arial</vt:lpstr>
      <vt:lpstr>Calibri</vt:lpstr>
      <vt:lpstr>Calibri Light</vt:lpstr>
      <vt:lpstr>Courier New</vt:lpstr>
      <vt:lpstr>Helvetica Neue</vt:lpstr>
      <vt:lpstr>Retrospect</vt:lpstr>
      <vt:lpstr>Bitmap Image</vt:lpstr>
      <vt:lpstr>Java 9 new features</vt:lpstr>
      <vt:lpstr>Jigsaw / Java Platform Module System (JPMS)</vt:lpstr>
      <vt:lpstr>Java Module Benefits</vt:lpstr>
      <vt:lpstr>Java Module Basics</vt:lpstr>
      <vt:lpstr>Java Module Basics</vt:lpstr>
      <vt:lpstr>PowerPoint Presentation</vt:lpstr>
      <vt:lpstr>Multiversion JAR file</vt:lpstr>
      <vt:lpstr>HTTP2 client library</vt:lpstr>
      <vt:lpstr>Java 9 REPL(Read Evaluate Print Loop)</vt:lpstr>
      <vt:lpstr>Factory Methods for Immutable List, Set, Map and Map.Entry</vt:lpstr>
      <vt:lpstr>Private methods in Interfaces</vt:lpstr>
      <vt:lpstr>Process API Improvements</vt:lpstr>
      <vt:lpstr>Enhanced @Deprecated annotation</vt:lpstr>
      <vt:lpstr>Other improvements</vt:lpstr>
      <vt:lpstr>Java 10 new features</vt:lpstr>
      <vt:lpstr>Long Term Support Model</vt:lpstr>
      <vt:lpstr>Long Term Support Model</vt:lpstr>
      <vt:lpstr>Local-Variable Type Inference</vt:lpstr>
      <vt:lpstr>Experimental Java-Based JIT Compiler</vt:lpstr>
      <vt:lpstr>API Changes</vt:lpstr>
      <vt:lpstr>Java 11 new features</vt:lpstr>
      <vt:lpstr>The next LTS version </vt:lpstr>
      <vt:lpstr>Running Java File with single command</vt:lpstr>
      <vt:lpstr>Java String Methods isBlank()</vt:lpstr>
      <vt:lpstr>Java String Methods lines()</vt:lpstr>
      <vt:lpstr>Java String Methods strip(), stripTailing(),stripLeading();</vt:lpstr>
      <vt:lpstr>Repeat method()</vt:lpstr>
      <vt:lpstr>Reading/Writing Strings to and from the Files</vt:lpstr>
      <vt:lpstr>Local-Variable Syntax for Lambda Parameters</vt:lpstr>
      <vt:lpstr>JVM improvements</vt:lpstr>
      <vt:lpstr>Java 12 new features</vt:lpstr>
      <vt:lpstr>New String methods (from JEP 326): indent and transform</vt:lpstr>
      <vt:lpstr>Switch Expressions (from JEP 325 - Preview Feature)</vt:lpstr>
      <vt:lpstr>JVM improvements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9 new features</dc:title>
  <dc:creator>Attila Balogh-Biro</dc:creator>
  <cp:lastModifiedBy>Attila Balogh-Biro</cp:lastModifiedBy>
  <cp:revision>5</cp:revision>
  <dcterms:created xsi:type="dcterms:W3CDTF">2019-08-01T09:48:41Z</dcterms:created>
  <dcterms:modified xsi:type="dcterms:W3CDTF">2019-08-01T09:54:17Z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atbalog@microsoft.com</vt:lpwstr>
  </property>
  <property fmtid="{D5CDD505-2E9C-101B-9397-08002B2CF9AE}" pid="5" name="MSIP_Label_f42aa342-8706-4288-bd11-ebb85995028c_SetDate">
    <vt:lpwstr>2019-08-01T09:49:23.8134776Z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20b4b36f-8589-44fc-bb59-4f216649ba09</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