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5128" autoAdjust="0"/>
  </p:normalViewPr>
  <p:slideViewPr>
    <p:cSldViewPr snapToGrid="0">
      <p:cViewPr varScale="1">
        <p:scale>
          <a:sx n="89" d="100"/>
          <a:sy n="89" d="100"/>
        </p:scale>
        <p:origin x="62" y="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F5DDC-2F97-443E-ADBE-90114A5B6D63}"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EE539A-05C8-47FC-9E37-3ED4890C58DB}" type="slidenum">
              <a:rPr lang="en-US" smtClean="0"/>
              <a:t>‹#›</a:t>
            </a:fld>
            <a:endParaRPr lang="en-US"/>
          </a:p>
        </p:txBody>
      </p:sp>
    </p:spTree>
    <p:extLst>
      <p:ext uri="{BB962C8B-B14F-4D97-AF65-F5344CB8AC3E}">
        <p14:creationId xmlns:p14="http://schemas.microsoft.com/office/powerpoint/2010/main" val="156509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Thread Safety</a:t>
            </a:r>
            <a:r>
              <a:rPr lang="en-US" sz="1200" b="0" i="0" kern="1200" dirty="0">
                <a:solidFill>
                  <a:schemeClr val="tx1"/>
                </a:solidFill>
                <a:effectLst/>
                <a:latin typeface="+mn-lt"/>
                <a:ea typeface="+mn-ea"/>
                <a:cs typeface="+mn-cs"/>
              </a:rPr>
              <a:t> – The </a:t>
            </a:r>
            <a:r>
              <a:rPr lang="en-US" sz="1200" b="0" i="1"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Calendar</a:t>
            </a:r>
            <a:r>
              <a:rPr lang="en-US" sz="1200" b="0" i="0" kern="1200" dirty="0">
                <a:solidFill>
                  <a:schemeClr val="tx1"/>
                </a:solidFill>
                <a:effectLst/>
                <a:latin typeface="+mn-lt"/>
                <a:ea typeface="+mn-ea"/>
                <a:cs typeface="+mn-cs"/>
              </a:rPr>
              <a:t> classes are not thread safe, leaving developers to deal with the headache of hard to debug concurrency issues and to write additional code to handle thread safety. On the contrary the new </a:t>
            </a:r>
            <a:r>
              <a:rPr lang="en-US" sz="1200" b="0" i="1"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Time</a:t>
            </a:r>
            <a:r>
              <a:rPr lang="en-US" sz="1200" b="0" i="0" kern="1200" dirty="0">
                <a:solidFill>
                  <a:schemeClr val="tx1"/>
                </a:solidFill>
                <a:effectLst/>
                <a:latin typeface="+mn-lt"/>
                <a:ea typeface="+mn-ea"/>
                <a:cs typeface="+mn-cs"/>
              </a:rPr>
              <a:t> APIs introduced in Java 8 are immutable and thread safe, thus taking that concurrency headache away from developers.</a:t>
            </a:r>
          </a:p>
          <a:p>
            <a:r>
              <a:rPr lang="en-US" sz="1200" b="1" i="0" kern="1200" dirty="0">
                <a:solidFill>
                  <a:schemeClr val="tx1"/>
                </a:solidFill>
                <a:effectLst/>
                <a:latin typeface="+mn-lt"/>
                <a:ea typeface="+mn-ea"/>
                <a:cs typeface="+mn-cs"/>
              </a:rPr>
              <a:t>APIs Design and Ease of Understanding</a:t>
            </a:r>
            <a:r>
              <a:rPr lang="en-US" sz="1200" b="0" i="0" kern="1200" dirty="0">
                <a:solidFill>
                  <a:schemeClr val="tx1"/>
                </a:solidFill>
                <a:effectLst/>
                <a:latin typeface="+mn-lt"/>
                <a:ea typeface="+mn-ea"/>
                <a:cs typeface="+mn-cs"/>
              </a:rPr>
              <a:t> – The </a:t>
            </a:r>
            <a:r>
              <a:rPr lang="en-US" sz="1200" b="0" i="1"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Calendar</a:t>
            </a:r>
            <a:r>
              <a:rPr lang="en-US" sz="1200" b="0" i="0" kern="1200" dirty="0">
                <a:solidFill>
                  <a:schemeClr val="tx1"/>
                </a:solidFill>
                <a:effectLst/>
                <a:latin typeface="+mn-lt"/>
                <a:ea typeface="+mn-ea"/>
                <a:cs typeface="+mn-cs"/>
              </a:rPr>
              <a:t> APIs are poorly designed with inadequate methods to perform day-to-day operations. </a:t>
            </a:r>
          </a:p>
          <a:p>
            <a:r>
              <a:rPr lang="en-US" sz="1200" b="0" i="0" kern="1200" dirty="0">
                <a:solidFill>
                  <a:schemeClr val="tx1"/>
                </a:solidFill>
                <a:effectLst/>
                <a:latin typeface="+mn-lt"/>
                <a:ea typeface="+mn-ea"/>
                <a:cs typeface="+mn-cs"/>
              </a:rPr>
              <a:t>The new </a:t>
            </a:r>
            <a:r>
              <a:rPr lang="en-US" sz="1200" b="0" i="1" kern="1200" dirty="0">
                <a:solidFill>
                  <a:schemeClr val="tx1"/>
                </a:solidFill>
                <a:effectLst/>
                <a:latin typeface="+mn-lt"/>
                <a:ea typeface="+mn-ea"/>
                <a:cs typeface="+mn-cs"/>
              </a:rPr>
              <a:t>Date/Time </a:t>
            </a:r>
            <a:r>
              <a:rPr lang="en-US" sz="1200" b="0" i="0" kern="1200" dirty="0">
                <a:solidFill>
                  <a:schemeClr val="tx1"/>
                </a:solidFill>
                <a:effectLst/>
                <a:latin typeface="+mn-lt"/>
                <a:ea typeface="+mn-ea"/>
                <a:cs typeface="+mn-cs"/>
              </a:rPr>
              <a:t>APIs is ISO centric and follows consistent domain models for date, time, duration and periods. There are a wide variety of utility methods that support the commonest operations.</a:t>
            </a:r>
          </a:p>
          <a:p>
            <a:r>
              <a:rPr lang="en-US" sz="1200" b="1" i="1" kern="1200" dirty="0" err="1">
                <a:solidFill>
                  <a:schemeClr val="tx1"/>
                </a:solidFill>
                <a:effectLst/>
                <a:latin typeface="+mn-lt"/>
                <a:ea typeface="+mn-ea"/>
                <a:cs typeface="+mn-cs"/>
              </a:rPr>
              <a:t>ZonedDate</a:t>
            </a:r>
            <a:r>
              <a:rPr lang="en-US" sz="1200" b="1" i="0" kern="1200" dirty="0">
                <a:solidFill>
                  <a:schemeClr val="tx1"/>
                </a:solidFill>
                <a:effectLst/>
                <a:latin typeface="+mn-lt"/>
                <a:ea typeface="+mn-ea"/>
                <a:cs typeface="+mn-cs"/>
              </a:rPr>
              <a:t> and </a:t>
            </a:r>
            <a:r>
              <a:rPr lang="en-US" sz="1200" b="1" i="1" kern="1200" dirty="0">
                <a:solidFill>
                  <a:schemeClr val="tx1"/>
                </a:solidFill>
                <a:effectLst/>
                <a:latin typeface="+mn-lt"/>
                <a:ea typeface="+mn-ea"/>
                <a:cs typeface="+mn-cs"/>
              </a:rPr>
              <a:t>Time</a:t>
            </a:r>
            <a:r>
              <a:rPr lang="en-US" sz="1200" b="0" i="0" kern="1200" dirty="0">
                <a:solidFill>
                  <a:schemeClr val="tx1"/>
                </a:solidFill>
                <a:effectLst/>
                <a:latin typeface="+mn-lt"/>
                <a:ea typeface="+mn-ea"/>
                <a:cs typeface="+mn-cs"/>
              </a:rPr>
              <a:t> – Developers had to write additional logic to handle </a:t>
            </a:r>
            <a:r>
              <a:rPr lang="en-US" sz="1200" b="0" i="0" kern="1200" dirty="0" err="1">
                <a:solidFill>
                  <a:schemeClr val="tx1"/>
                </a:solidFill>
                <a:effectLst/>
                <a:latin typeface="+mn-lt"/>
                <a:ea typeface="+mn-ea"/>
                <a:cs typeface="+mn-cs"/>
              </a:rPr>
              <a:t>timezone</a:t>
            </a:r>
            <a:r>
              <a:rPr lang="en-US" sz="1200" b="0" i="0" kern="1200" dirty="0">
                <a:solidFill>
                  <a:schemeClr val="tx1"/>
                </a:solidFill>
                <a:effectLst/>
                <a:latin typeface="+mn-lt"/>
                <a:ea typeface="+mn-ea"/>
                <a:cs typeface="+mn-cs"/>
              </a:rPr>
              <a:t> logic with the old APIs, whereas with the new APIs, handling of </a:t>
            </a:r>
            <a:r>
              <a:rPr lang="en-US" sz="1200" b="0" i="0" kern="1200" dirty="0" err="1">
                <a:solidFill>
                  <a:schemeClr val="tx1"/>
                </a:solidFill>
                <a:effectLst/>
                <a:latin typeface="+mn-lt"/>
                <a:ea typeface="+mn-ea"/>
                <a:cs typeface="+mn-cs"/>
              </a:rPr>
              <a:t>timezone</a:t>
            </a:r>
            <a:r>
              <a:rPr lang="en-US" sz="1200" b="0" i="0" kern="1200" dirty="0">
                <a:solidFill>
                  <a:schemeClr val="tx1"/>
                </a:solidFill>
                <a:effectLst/>
                <a:latin typeface="+mn-lt"/>
                <a:ea typeface="+mn-ea"/>
                <a:cs typeface="+mn-cs"/>
              </a:rPr>
              <a:t> can be done with </a:t>
            </a:r>
            <a:r>
              <a:rPr lang="en-US" sz="1200" b="0" i="1" kern="1200" dirty="0">
                <a:solidFill>
                  <a:schemeClr val="tx1"/>
                </a:solidFill>
                <a:effectLst/>
                <a:latin typeface="+mn-lt"/>
                <a:ea typeface="+mn-ea"/>
                <a:cs typeface="+mn-cs"/>
              </a:rPr>
              <a:t>Local</a:t>
            </a:r>
            <a:r>
              <a:rPr lang="en-US" sz="1200" b="0" i="0"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ZonedDate</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Time</a:t>
            </a:r>
            <a:r>
              <a:rPr lang="en-US" sz="1200" b="0" i="0" kern="1200" dirty="0">
                <a:solidFill>
                  <a:schemeClr val="tx1"/>
                </a:solidFill>
                <a:effectLst/>
                <a:latin typeface="+mn-lt"/>
                <a:ea typeface="+mn-ea"/>
                <a:cs typeface="+mn-cs"/>
              </a:rPr>
              <a:t> APIs.</a:t>
            </a:r>
          </a:p>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2</a:t>
            </a:fld>
            <a:endParaRPr lang="en-US"/>
          </a:p>
        </p:txBody>
      </p:sp>
    </p:spTree>
    <p:extLst>
      <p:ext uri="{BB962C8B-B14F-4D97-AF65-F5344CB8AC3E}">
        <p14:creationId xmlns:p14="http://schemas.microsoft.com/office/powerpoint/2010/main" val="68068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represents </a:t>
            </a:r>
            <a:r>
              <a:rPr lang="en-US" sz="1200" b="1" i="0" kern="1200" dirty="0">
                <a:solidFill>
                  <a:schemeClr val="tx1"/>
                </a:solidFill>
                <a:effectLst/>
                <a:latin typeface="+mn-lt"/>
                <a:ea typeface="+mn-ea"/>
                <a:cs typeface="+mn-cs"/>
              </a:rPr>
              <a:t>a date in ISO format (</a:t>
            </a:r>
            <a:r>
              <a:rPr lang="en-US" sz="1200" b="1" i="0" kern="1200" dirty="0" err="1">
                <a:solidFill>
                  <a:schemeClr val="tx1"/>
                </a:solidFill>
                <a:effectLst/>
                <a:latin typeface="+mn-lt"/>
                <a:ea typeface="+mn-ea"/>
                <a:cs typeface="+mn-cs"/>
              </a:rPr>
              <a:t>yyyy</a:t>
            </a:r>
            <a:r>
              <a:rPr lang="en-US" sz="1200" b="1" i="0" kern="1200" dirty="0">
                <a:solidFill>
                  <a:schemeClr val="tx1"/>
                </a:solidFill>
                <a:effectLst/>
                <a:latin typeface="+mn-lt"/>
                <a:ea typeface="+mn-ea"/>
                <a:cs typeface="+mn-cs"/>
              </a:rPr>
              <a:t>-MM-dd) without time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It can be used to store dates like birthdays and paydays.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representing a specific day, month and year can be obtained using the “</a:t>
            </a:r>
            <a:r>
              <a:rPr lang="en-US" sz="1200" b="0" i="1" kern="1200" dirty="0">
                <a:solidFill>
                  <a:schemeClr val="tx1"/>
                </a:solidFill>
                <a:effectLst/>
                <a:latin typeface="+mn-lt"/>
                <a:ea typeface="+mn-ea"/>
                <a:cs typeface="+mn-cs"/>
              </a:rPr>
              <a:t>of</a:t>
            </a:r>
            <a:r>
              <a:rPr lang="en-US" sz="1200" b="0" i="0" kern="1200" dirty="0">
                <a:solidFill>
                  <a:schemeClr val="tx1"/>
                </a:solidFill>
                <a:effectLst/>
                <a:latin typeface="+mn-lt"/>
                <a:ea typeface="+mn-ea"/>
                <a:cs typeface="+mn-cs"/>
              </a:rPr>
              <a:t>” method or by using the “</a:t>
            </a:r>
            <a:r>
              <a:rPr lang="en-US" sz="1200" b="0" i="1" kern="1200" dirty="0">
                <a:solidFill>
                  <a:schemeClr val="tx1"/>
                </a:solidFill>
                <a:effectLst/>
                <a:latin typeface="+mn-lt"/>
                <a:ea typeface="+mn-ea"/>
                <a:cs typeface="+mn-cs"/>
              </a:rPr>
              <a:t>parse</a:t>
            </a:r>
            <a:r>
              <a:rPr lang="en-US" sz="1200" b="0" i="0" kern="1200" dirty="0">
                <a:solidFill>
                  <a:schemeClr val="tx1"/>
                </a:solidFill>
                <a:effectLst/>
                <a:latin typeface="+mn-lt"/>
                <a:ea typeface="+mn-ea"/>
                <a:cs typeface="+mn-cs"/>
              </a:rPr>
              <a:t>” method. For example the below code snippets represents the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for 20 February 2015: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provides various utility methods to obtain a variety of information. Let’s have a quick peek at some of these APIs methods.</a:t>
            </a:r>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8</a:t>
            </a:fld>
            <a:endParaRPr lang="en-US"/>
          </a:p>
        </p:txBody>
      </p:sp>
    </p:spTree>
    <p:extLst>
      <p:ext uri="{BB962C8B-B14F-4D97-AF65-F5344CB8AC3E}">
        <p14:creationId xmlns:p14="http://schemas.microsoft.com/office/powerpoint/2010/main" val="245347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LocalTime</a:t>
            </a:r>
            <a:r>
              <a:rPr lang="en-US" sz="1200" b="0" i="0" kern="1200" dirty="0">
                <a:solidFill>
                  <a:schemeClr val="tx1"/>
                </a:solidFill>
                <a:effectLst/>
                <a:latin typeface="+mn-lt"/>
                <a:ea typeface="+mn-ea"/>
                <a:cs typeface="+mn-cs"/>
              </a:rPr>
              <a:t> represents </a:t>
            </a:r>
            <a:r>
              <a:rPr lang="en-US" sz="1200" b="1" i="0" kern="1200" dirty="0">
                <a:solidFill>
                  <a:schemeClr val="tx1"/>
                </a:solidFill>
                <a:effectLst/>
                <a:latin typeface="+mn-lt"/>
                <a:ea typeface="+mn-ea"/>
                <a:cs typeface="+mn-cs"/>
              </a:rPr>
              <a:t>time without a date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Similar to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an instance of </a:t>
            </a:r>
            <a:r>
              <a:rPr lang="en-US" sz="1200" b="0" i="1" kern="1200" dirty="0" err="1">
                <a:solidFill>
                  <a:schemeClr val="tx1"/>
                </a:solidFill>
                <a:effectLst/>
                <a:latin typeface="+mn-lt"/>
                <a:ea typeface="+mn-ea"/>
                <a:cs typeface="+mn-cs"/>
              </a:rPr>
              <a:t>LocalTime</a:t>
            </a:r>
            <a:r>
              <a:rPr lang="en-US" sz="1200" b="0" i="0" kern="1200" dirty="0">
                <a:solidFill>
                  <a:schemeClr val="tx1"/>
                </a:solidFill>
                <a:effectLst/>
                <a:latin typeface="+mn-lt"/>
                <a:ea typeface="+mn-ea"/>
                <a:cs typeface="+mn-cs"/>
              </a:rPr>
              <a:t> can be created from system clock or by using “parse” and “of” method. Quick look at some of the commonly used APIs below.</a:t>
            </a:r>
          </a:p>
          <a:p>
            <a:r>
              <a:rPr lang="en-US" sz="1200" b="0" i="0" kern="1200" dirty="0">
                <a:solidFill>
                  <a:schemeClr val="tx1"/>
                </a:solidFill>
                <a:effectLst/>
                <a:latin typeface="+mn-lt"/>
                <a:ea typeface="+mn-ea"/>
                <a:cs typeface="+mn-cs"/>
              </a:rPr>
              <a:t>An instance of current </a:t>
            </a:r>
            <a:r>
              <a:rPr lang="en-US" sz="1200" b="0" i="1" kern="1200" dirty="0" err="1">
                <a:solidFill>
                  <a:schemeClr val="tx1"/>
                </a:solidFill>
                <a:effectLst/>
                <a:latin typeface="+mn-lt"/>
                <a:ea typeface="+mn-ea"/>
                <a:cs typeface="+mn-cs"/>
              </a:rPr>
              <a:t>LocalTime</a:t>
            </a:r>
            <a:r>
              <a:rPr lang="en-US" sz="1200" b="0" i="0" kern="1200" dirty="0">
                <a:solidFill>
                  <a:schemeClr val="tx1"/>
                </a:solidFill>
                <a:effectLst/>
                <a:latin typeface="+mn-lt"/>
                <a:ea typeface="+mn-ea"/>
                <a:cs typeface="+mn-cs"/>
              </a:rPr>
              <a:t> can be created from the system clock as below:</a:t>
            </a:r>
          </a:p>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13</a:t>
            </a:fld>
            <a:endParaRPr lang="en-US"/>
          </a:p>
        </p:txBody>
      </p:sp>
    </p:spTree>
    <p:extLst>
      <p:ext uri="{BB962C8B-B14F-4D97-AF65-F5344CB8AC3E}">
        <p14:creationId xmlns:p14="http://schemas.microsoft.com/office/powerpoint/2010/main" val="13793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LocalDate</a:t>
            </a:r>
            <a:r>
              <a:rPr lang="en-US" dirty="0"/>
              <a:t>, </a:t>
            </a:r>
            <a:r>
              <a:rPr lang="en-US" dirty="0" err="1"/>
              <a:t>LocalTime</a:t>
            </a:r>
            <a:r>
              <a:rPr lang="en-US" dirty="0"/>
              <a:t> and </a:t>
            </a:r>
            <a:r>
              <a:rPr lang="en-US" dirty="0" err="1"/>
              <a:t>LocalDateTime</a:t>
            </a:r>
            <a:r>
              <a:rPr lang="en-US" dirty="0"/>
              <a:t> objects doesn’t contain information regarding time-zone. As it is ‘Local’.</a:t>
            </a:r>
          </a:p>
          <a:p>
            <a:r>
              <a:rPr lang="en-US" sz="1200" b="0" i="0"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LocalDateTime</a:t>
            </a:r>
            <a:r>
              <a:rPr lang="en-US" sz="1200" b="0" i="0" kern="1200" dirty="0">
                <a:solidFill>
                  <a:schemeClr val="tx1"/>
                </a:solidFill>
                <a:effectLst/>
                <a:latin typeface="+mn-lt"/>
                <a:ea typeface="+mn-ea"/>
                <a:cs typeface="+mn-cs"/>
              </a:rPr>
              <a:t> is used to represent </a:t>
            </a:r>
            <a:r>
              <a:rPr lang="en-US" sz="1200" b="1" i="0" kern="1200" dirty="0">
                <a:solidFill>
                  <a:schemeClr val="tx1"/>
                </a:solidFill>
                <a:effectLst/>
                <a:latin typeface="+mn-lt"/>
                <a:ea typeface="+mn-ea"/>
                <a:cs typeface="+mn-cs"/>
              </a:rPr>
              <a:t>a combination of date and time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This is the most commonly used class when we need a combination of date and time. The class offers a variety of APIs and we will look at some of the most commonly used ones.</a:t>
            </a:r>
          </a:p>
          <a:p>
            <a:r>
              <a:rPr lang="en-US" sz="1200" b="0" i="0" kern="1200" dirty="0">
                <a:solidFill>
                  <a:schemeClr val="tx1"/>
                </a:solidFill>
                <a:effectLst/>
                <a:latin typeface="+mn-lt"/>
                <a:ea typeface="+mn-ea"/>
                <a:cs typeface="+mn-cs"/>
              </a:rPr>
              <a:t>An instance of </a:t>
            </a:r>
            <a:r>
              <a:rPr lang="en-US" sz="1200" b="0" i="1" kern="1200" dirty="0" err="1">
                <a:solidFill>
                  <a:schemeClr val="tx1"/>
                </a:solidFill>
                <a:effectLst/>
                <a:latin typeface="+mn-lt"/>
                <a:ea typeface="+mn-ea"/>
                <a:cs typeface="+mn-cs"/>
              </a:rPr>
              <a:t>LocalDateTime</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be obtained from the system clock similar to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LocalTime</a:t>
            </a:r>
            <a:r>
              <a:rPr lang="en-US" sz="1200" b="0" i="1" kern="1200" dirty="0">
                <a:solidFill>
                  <a:schemeClr val="tx1"/>
                </a:solidFill>
                <a:effectLst/>
                <a:latin typeface="+mn-lt"/>
                <a:ea typeface="+mn-ea"/>
                <a:cs typeface="+mn-cs"/>
              </a:rPr>
              <a:t>:</a:t>
            </a:r>
          </a:p>
          <a:p>
            <a:endParaRPr lang="en-US" sz="1200" b="0"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Instant is point in time without time zone” and one could say that a point in time is nothing more than a date and time within that date. But there is a difference: </a:t>
            </a:r>
            <a:r>
              <a:rPr lang="en-US" sz="1200" b="0" i="0" kern="1200" dirty="0" err="1">
                <a:solidFill>
                  <a:schemeClr val="tx1"/>
                </a:solidFill>
                <a:effectLst/>
                <a:latin typeface="+mn-lt"/>
                <a:ea typeface="+mn-ea"/>
                <a:cs typeface="+mn-cs"/>
              </a:rPr>
              <a:t>LocalDateTime</a:t>
            </a:r>
            <a:r>
              <a:rPr lang="en-US" sz="1200" b="0" i="0" kern="1200" dirty="0">
                <a:solidFill>
                  <a:schemeClr val="tx1"/>
                </a:solidFill>
                <a:effectLst/>
                <a:latin typeface="+mn-lt"/>
                <a:ea typeface="+mn-ea"/>
                <a:cs typeface="+mn-cs"/>
              </a:rPr>
              <a:t> is not a point on the time line as Instant is, </a:t>
            </a:r>
            <a:r>
              <a:rPr lang="en-US" sz="1200" b="0" i="0" kern="1200" dirty="0" err="1">
                <a:solidFill>
                  <a:schemeClr val="tx1"/>
                </a:solidFill>
                <a:effectLst/>
                <a:latin typeface="+mn-lt"/>
                <a:ea typeface="+mn-ea"/>
                <a:cs typeface="+mn-cs"/>
              </a:rPr>
              <a:t>LocalDateTime</a:t>
            </a:r>
            <a:r>
              <a:rPr lang="en-US" sz="1200" b="0" i="0" kern="1200" dirty="0">
                <a:solidFill>
                  <a:schemeClr val="tx1"/>
                </a:solidFill>
                <a:effectLst/>
                <a:latin typeface="+mn-lt"/>
                <a:ea typeface="+mn-ea"/>
                <a:cs typeface="+mn-cs"/>
              </a:rPr>
              <a:t> is just a date and time as a person would write on a note. Consider the following example: two persons which were born at 11am, July the 2nd 2013. The first was born in the UK while the second in California. If we ask any of them for their birth date it will look that they were born on the same time (this is the </a:t>
            </a:r>
            <a:r>
              <a:rPr lang="en-US" sz="1200" b="0" i="0" kern="1200" dirty="0" err="1">
                <a:solidFill>
                  <a:schemeClr val="tx1"/>
                </a:solidFill>
                <a:effectLst/>
                <a:latin typeface="+mn-lt"/>
                <a:ea typeface="+mn-ea"/>
                <a:cs typeface="+mn-cs"/>
              </a:rPr>
              <a:t>LocalDateTime</a:t>
            </a:r>
            <a:r>
              <a:rPr lang="en-US" sz="1200" b="0" i="0" kern="1200" dirty="0">
                <a:solidFill>
                  <a:schemeClr val="tx1"/>
                </a:solidFill>
                <a:effectLst/>
                <a:latin typeface="+mn-lt"/>
                <a:ea typeface="+mn-ea"/>
                <a:cs typeface="+mn-cs"/>
              </a:rPr>
              <a:t>) but if we align the dates on the timeline (using Instant) we will find out that the one born in California is few hours younger than the one born in the UK (NB: to create the appropriate Instant we have to convert the time to UTC, this is where the difference lays). Beside of that </a:t>
            </a:r>
            <a:r>
              <a:rPr lang="en-US" sz="1200" b="0" i="0" kern="1200" dirty="0" err="1">
                <a:solidFill>
                  <a:schemeClr val="tx1"/>
                </a:solidFill>
                <a:effectLst/>
                <a:latin typeface="+mn-lt"/>
                <a:ea typeface="+mn-ea"/>
                <a:cs typeface="+mn-cs"/>
              </a:rPr>
              <a:t>LocalDateTime</a:t>
            </a:r>
            <a:r>
              <a:rPr lang="en-US" sz="1200" b="0" i="0" kern="1200" dirty="0">
                <a:solidFill>
                  <a:schemeClr val="tx1"/>
                </a:solidFill>
                <a:effectLst/>
                <a:latin typeface="+mn-lt"/>
                <a:ea typeface="+mn-ea"/>
                <a:cs typeface="+mn-cs"/>
              </a:rPr>
              <a:t> behaves very similar to the other classes illustrated above:</a:t>
            </a:r>
          </a:p>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17</a:t>
            </a:fld>
            <a:endParaRPr lang="en-US"/>
          </a:p>
        </p:txBody>
      </p:sp>
    </p:spTree>
    <p:extLst>
      <p:ext uri="{BB962C8B-B14F-4D97-AF65-F5344CB8AC3E}">
        <p14:creationId xmlns:p14="http://schemas.microsoft.com/office/powerpoint/2010/main" val="2367854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Java 8 provides </a:t>
            </a:r>
            <a:r>
              <a:rPr lang="en-US" sz="1200" b="0" i="1" kern="1200" dirty="0" err="1">
                <a:solidFill>
                  <a:schemeClr val="tx1"/>
                </a:solidFill>
                <a:effectLst/>
                <a:latin typeface="+mn-lt"/>
                <a:ea typeface="+mn-ea"/>
                <a:cs typeface="+mn-cs"/>
              </a:rPr>
              <a:t>ZonedDateTime</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when we need to deal with time zone specific date and time. The </a:t>
            </a:r>
            <a:r>
              <a:rPr lang="en-US" sz="1200" b="0" i="1" kern="1200" dirty="0" err="1">
                <a:solidFill>
                  <a:schemeClr val="tx1"/>
                </a:solidFill>
                <a:effectLst/>
                <a:latin typeface="+mn-lt"/>
                <a:ea typeface="+mn-ea"/>
                <a:cs typeface="+mn-cs"/>
              </a:rPr>
              <a:t>ZoneId</a:t>
            </a:r>
            <a:r>
              <a:rPr lang="en-US" sz="1200" b="0" i="0" kern="1200" dirty="0">
                <a:solidFill>
                  <a:schemeClr val="tx1"/>
                </a:solidFill>
                <a:effectLst/>
                <a:latin typeface="+mn-lt"/>
                <a:ea typeface="+mn-ea"/>
                <a:cs typeface="+mn-cs"/>
              </a:rPr>
              <a:t> is an identifier used to represent different zones. There are about 40 different time zones and the </a:t>
            </a:r>
            <a:r>
              <a:rPr lang="en-US" sz="1200" b="0" i="1" kern="1200" dirty="0" err="1">
                <a:solidFill>
                  <a:schemeClr val="tx1"/>
                </a:solidFill>
                <a:effectLst/>
                <a:latin typeface="+mn-lt"/>
                <a:ea typeface="+mn-ea"/>
                <a:cs typeface="+mn-cs"/>
              </a:rPr>
              <a:t>ZoneId</a:t>
            </a:r>
            <a:r>
              <a:rPr lang="en-US" sz="1200" b="0" i="0" kern="1200" dirty="0">
                <a:solidFill>
                  <a:schemeClr val="tx1"/>
                </a:solidFill>
                <a:effectLst/>
                <a:latin typeface="+mn-lt"/>
                <a:ea typeface="+mn-ea"/>
                <a:cs typeface="+mn-cs"/>
              </a:rPr>
              <a:t> are used to represent them as follows.</a:t>
            </a:r>
          </a:p>
          <a:p>
            <a:r>
              <a:rPr lang="en-US" sz="1200" b="0" i="0" kern="1200" dirty="0">
                <a:solidFill>
                  <a:schemeClr val="tx1"/>
                </a:solidFill>
                <a:effectLst/>
                <a:latin typeface="+mn-lt"/>
                <a:ea typeface="+mn-ea"/>
                <a:cs typeface="+mn-cs"/>
              </a:rPr>
              <a:t>In this code snippet we create a </a:t>
            </a:r>
            <a:r>
              <a:rPr lang="en-US" sz="1200" b="0" i="1" kern="1200" dirty="0">
                <a:solidFill>
                  <a:schemeClr val="tx1"/>
                </a:solidFill>
                <a:effectLst/>
                <a:latin typeface="+mn-lt"/>
                <a:ea typeface="+mn-ea"/>
                <a:cs typeface="+mn-cs"/>
              </a:rPr>
              <a:t>Zone</a:t>
            </a:r>
            <a:r>
              <a:rPr lang="en-US" sz="1200" b="0" i="0" kern="1200" dirty="0">
                <a:solidFill>
                  <a:schemeClr val="tx1"/>
                </a:solidFill>
                <a:effectLst/>
                <a:latin typeface="+mn-lt"/>
                <a:ea typeface="+mn-ea"/>
                <a:cs typeface="+mn-cs"/>
              </a:rPr>
              <a:t> for Paris:</a:t>
            </a:r>
          </a:p>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18</a:t>
            </a:fld>
            <a:endParaRPr lang="en-US"/>
          </a:p>
        </p:txBody>
      </p:sp>
    </p:spTree>
    <p:extLst>
      <p:ext uri="{BB962C8B-B14F-4D97-AF65-F5344CB8AC3E}">
        <p14:creationId xmlns:p14="http://schemas.microsoft.com/office/powerpoint/2010/main" val="248845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19</a:t>
            </a:fld>
            <a:endParaRPr lang="en-US"/>
          </a:p>
        </p:txBody>
      </p:sp>
    </p:spTree>
    <p:extLst>
      <p:ext uri="{BB962C8B-B14F-4D97-AF65-F5344CB8AC3E}">
        <p14:creationId xmlns:p14="http://schemas.microsoft.com/office/powerpoint/2010/main" val="360210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21</a:t>
            </a:fld>
            <a:endParaRPr lang="en-US"/>
          </a:p>
        </p:txBody>
      </p:sp>
    </p:spTree>
    <p:extLst>
      <p:ext uri="{BB962C8B-B14F-4D97-AF65-F5344CB8AC3E}">
        <p14:creationId xmlns:p14="http://schemas.microsoft.com/office/powerpoint/2010/main" val="63268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22</a:t>
            </a:fld>
            <a:endParaRPr lang="en-US"/>
          </a:p>
        </p:txBody>
      </p:sp>
    </p:spTree>
    <p:extLst>
      <p:ext uri="{BB962C8B-B14F-4D97-AF65-F5344CB8AC3E}">
        <p14:creationId xmlns:p14="http://schemas.microsoft.com/office/powerpoint/2010/main" val="22543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FAA1-5148-4BDD-97A9-7A204C94AC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F187E-B5E3-4811-ADB3-4850B8736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29D77-1DCC-49BE-A429-BCD428A43FF4}"/>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14C2DB7B-A29D-4B30-82CC-5E17221BB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9706D-3B44-4AE4-B7EE-417C5A2D3C09}"/>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153211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9FEA-4BBC-45DA-93A5-B666C82380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E9426B-679A-44FC-999A-A4C9F1D27F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0A88C-5407-462C-8B8E-1E005669B25A}"/>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A5979E6A-6259-44FD-A12D-53FF9D2A2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26D4F-BCAA-4972-82B7-7D7689E30E4D}"/>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224597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C8F290-1804-4B98-BCCE-C55A459889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26F9B2-37CD-46B6-B938-26C6A8B345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CA89B-A2A8-4C6C-B681-F5638C841B8E}"/>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1002B6EC-F6F2-4450-9F78-EA5569CD3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125ED-07A5-496E-8BC3-2AA0B2C2A568}"/>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305917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488F-FAC7-4EBE-851A-9E659C3EA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66B5A-5B9C-4C94-8F11-4685E38B5B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51CAC-7C6E-4A8F-8042-BA31409A91EF}"/>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14195AA6-8E1A-4525-ADB4-AF813DD8C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6BB6A-4022-4670-A8D6-D7E2BF50E47E}"/>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31453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C030-4CDA-4B61-AC5E-A0FC4F634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385492-47A7-447E-985C-1A84D99FD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5B70C6-6B74-4C3A-A071-FD3C177E6A0B}"/>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7765FFA9-C99C-4630-AB87-9E4E5797E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15FEB-625E-4524-9257-33417E38F0C5}"/>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43233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39B4-1CF2-41CE-B2CA-8289145A45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A0B2-8C85-4271-9559-5CF93D13F6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5BF964-3FB0-4192-8821-76A3EC289F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6E6382-E43A-45E7-A8B5-EE453CC81166}"/>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6" name="Footer Placeholder 5">
            <a:extLst>
              <a:ext uri="{FF2B5EF4-FFF2-40B4-BE49-F238E27FC236}">
                <a16:creationId xmlns:a16="http://schemas.microsoft.com/office/drawing/2014/main" id="{F26F956E-7744-446E-A116-2804F7301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888EA-C1E8-48F8-863C-6C5F66950747}"/>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163089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A769-4322-4181-AB99-72DB0CA9B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3BF8B7-476A-47C4-8D25-8D8939351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CE0D03-70B7-40F4-8318-36C3C94F5B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9C7BBA-F318-4717-8791-1DDE45F02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DF02C0-4F8C-459D-B5A8-4335846169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81559-7A81-4A9F-A153-41F100C0E4E2}"/>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8" name="Footer Placeholder 7">
            <a:extLst>
              <a:ext uri="{FF2B5EF4-FFF2-40B4-BE49-F238E27FC236}">
                <a16:creationId xmlns:a16="http://schemas.microsoft.com/office/drawing/2014/main" id="{A3866E3C-B17D-449D-B5D9-5BDADA4238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FEAFD2-ECC0-4F3F-A208-F0B9C4B93951}"/>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176419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423F-EF20-4F2D-A004-194F945E5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662B5-07ED-4EE6-9DF9-D55E954B27EB}"/>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4" name="Footer Placeholder 3">
            <a:extLst>
              <a:ext uri="{FF2B5EF4-FFF2-40B4-BE49-F238E27FC236}">
                <a16:creationId xmlns:a16="http://schemas.microsoft.com/office/drawing/2014/main" id="{0B94E0F5-B9F1-4382-90C0-45EAD2EB0A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80AE3F-70B9-4351-B5A0-879711E031B3}"/>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172455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2B8EC-A07A-49B0-9B16-7164C76B9196}"/>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3" name="Footer Placeholder 2">
            <a:extLst>
              <a:ext uri="{FF2B5EF4-FFF2-40B4-BE49-F238E27FC236}">
                <a16:creationId xmlns:a16="http://schemas.microsoft.com/office/drawing/2014/main" id="{037C0BA1-281F-400E-BE10-0308F67F04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CAB096-B8D8-455C-BC38-B9EABA62209F}"/>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345682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12CD-DBF4-4579-8B5D-B2BE2EDB4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837BBD-84F3-4652-BE3B-C5BF02D87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8DE12C-23EC-4458-B717-C6EC6492C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02EB7B-D930-40F1-A6A6-AA1FF5E7B189}"/>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6" name="Footer Placeholder 5">
            <a:extLst>
              <a:ext uri="{FF2B5EF4-FFF2-40B4-BE49-F238E27FC236}">
                <a16:creationId xmlns:a16="http://schemas.microsoft.com/office/drawing/2014/main" id="{18E22C46-FF9C-4900-9A96-7256BB023F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6C322-F9CA-427F-B125-440803014F05}"/>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2435008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FDDA-35F5-4D4E-9D4B-D955361CF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E0CD5D-B405-4180-B8BC-216A9E68D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D0A535-0B84-4CAE-980B-2FF605EE7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8AE52D-2541-447C-A185-1AC6E6FA4D21}"/>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6" name="Footer Placeholder 5">
            <a:extLst>
              <a:ext uri="{FF2B5EF4-FFF2-40B4-BE49-F238E27FC236}">
                <a16:creationId xmlns:a16="http://schemas.microsoft.com/office/drawing/2014/main" id="{692EAFAD-5E1F-49DD-ADFB-3BA3AA518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B1271-04AF-4AED-AA4B-C1168C3E838C}"/>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250502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CE84DC-4C73-4592-A1CF-C57E29439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63F117-4038-4F0B-AF5E-0B2A7746B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1819A-A1AC-4FF6-903F-4D0B5632D6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1A049645-BE2C-4E16-9D6C-5FF9ECA1B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C5027E-4B04-442E-8037-CE0C827B6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4BF0D-F0BE-41BD-B01B-C0ADC023420B}" type="slidenum">
              <a:rPr lang="en-US" smtClean="0"/>
              <a:t>‹#›</a:t>
            </a:fld>
            <a:endParaRPr lang="en-US"/>
          </a:p>
        </p:txBody>
      </p:sp>
    </p:spTree>
    <p:extLst>
      <p:ext uri="{BB962C8B-B14F-4D97-AF65-F5344CB8AC3E}">
        <p14:creationId xmlns:p14="http://schemas.microsoft.com/office/powerpoint/2010/main" val="114539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3BC3-5478-45AA-890C-FBD919B6204E}"/>
              </a:ext>
            </a:extLst>
          </p:cNvPr>
          <p:cNvSpPr>
            <a:spLocks noGrp="1"/>
          </p:cNvSpPr>
          <p:nvPr>
            <p:ph type="title"/>
          </p:nvPr>
        </p:nvSpPr>
        <p:spPr>
          <a:xfrm>
            <a:off x="919934" y="2832473"/>
            <a:ext cx="10515600" cy="1325563"/>
          </a:xfrm>
        </p:spPr>
        <p:txBody>
          <a:bodyPr/>
          <a:lstStyle/>
          <a:p>
            <a:r>
              <a:rPr lang="en-US" dirty="0"/>
              <a:t>What is Java 8 Date-Time offering ? (JSR-310</a:t>
            </a:r>
            <a:r>
              <a:rPr lang="hu-HU" dirty="0"/>
              <a:t>)</a:t>
            </a:r>
            <a:br>
              <a:rPr lang="en-US" dirty="0"/>
            </a:br>
            <a:endParaRPr lang="en-US" dirty="0"/>
          </a:p>
        </p:txBody>
      </p:sp>
    </p:spTree>
    <p:extLst>
      <p:ext uri="{BB962C8B-B14F-4D97-AF65-F5344CB8AC3E}">
        <p14:creationId xmlns:p14="http://schemas.microsoft.com/office/powerpoint/2010/main" val="2309245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BAD9-F4C0-4031-AAAA-497EE583C319}"/>
              </a:ext>
            </a:extLst>
          </p:cNvPr>
          <p:cNvSpPr>
            <a:spLocks noGrp="1"/>
          </p:cNvSpPr>
          <p:nvPr>
            <p:ph type="title"/>
          </p:nvPr>
        </p:nvSpPr>
        <p:spPr/>
        <p:txBody>
          <a:bodyPr/>
          <a:lstStyle/>
          <a:p>
            <a:r>
              <a:rPr lang="en-US" dirty="0"/>
              <a:t>What is previous date ?</a:t>
            </a:r>
          </a:p>
        </p:txBody>
      </p:sp>
      <p:sp>
        <p:nvSpPr>
          <p:cNvPr id="3" name="Content Placeholder 2">
            <a:extLst>
              <a:ext uri="{FF2B5EF4-FFF2-40B4-BE49-F238E27FC236}">
                <a16:creationId xmlns:a16="http://schemas.microsoft.com/office/drawing/2014/main" id="{E765666D-D3A6-40A9-95A1-39D9C26DC80E}"/>
              </a:ext>
            </a:extLst>
          </p:cNvPr>
          <p:cNvSpPr>
            <a:spLocks noGrp="1"/>
          </p:cNvSpPr>
          <p:nvPr>
            <p:ph idx="1"/>
          </p:nvPr>
        </p:nvSpPr>
        <p:spPr/>
        <p:txBody>
          <a:bodyPr/>
          <a:lstStyle/>
          <a:p>
            <a:r>
              <a:rPr lang="en-US" dirty="0" err="1"/>
              <a:t>LocalDate</a:t>
            </a:r>
            <a:r>
              <a:rPr lang="en-US" dirty="0"/>
              <a:t> today = </a:t>
            </a:r>
            <a:r>
              <a:rPr lang="en-US" dirty="0" err="1"/>
              <a:t>LocalDate.now</a:t>
            </a:r>
            <a:r>
              <a:rPr lang="en-US" dirty="0"/>
              <a:t>();</a:t>
            </a:r>
            <a:endParaRPr lang="hu-HU" dirty="0"/>
          </a:p>
          <a:p>
            <a:r>
              <a:rPr lang="en-US" dirty="0" err="1"/>
              <a:t>System.out.println</a:t>
            </a:r>
            <a:r>
              <a:rPr lang="en-US" dirty="0"/>
              <a:t>("Previous Date : "+ </a:t>
            </a:r>
            <a:r>
              <a:rPr lang="en-US" dirty="0" err="1"/>
              <a:t>today.minusDays</a:t>
            </a:r>
            <a:r>
              <a:rPr lang="en-US" dirty="0"/>
              <a:t>(1));</a:t>
            </a:r>
            <a:endParaRPr lang="hu-HU" dirty="0"/>
          </a:p>
          <a:p>
            <a:r>
              <a:rPr lang="en-US" dirty="0"/>
              <a:t>Output :- “Previous Date : 201</a:t>
            </a:r>
            <a:r>
              <a:rPr lang="hu-HU" dirty="0"/>
              <a:t>9</a:t>
            </a:r>
            <a:r>
              <a:rPr lang="en-US" dirty="0"/>
              <a:t>-</a:t>
            </a:r>
            <a:r>
              <a:rPr lang="hu-HU" dirty="0"/>
              <a:t>04</a:t>
            </a:r>
            <a:r>
              <a:rPr lang="en-US" dirty="0"/>
              <a:t>-1</a:t>
            </a:r>
            <a:r>
              <a:rPr lang="hu-HU" dirty="0"/>
              <a:t>5</a:t>
            </a:r>
            <a:r>
              <a:rPr lang="en-US" dirty="0"/>
              <a:t>”</a:t>
            </a:r>
          </a:p>
        </p:txBody>
      </p:sp>
    </p:spTree>
    <p:extLst>
      <p:ext uri="{BB962C8B-B14F-4D97-AF65-F5344CB8AC3E}">
        <p14:creationId xmlns:p14="http://schemas.microsoft.com/office/powerpoint/2010/main" val="116398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5AB6-3AE5-4B99-AAB9-BCEB11459AF3}"/>
              </a:ext>
            </a:extLst>
          </p:cNvPr>
          <p:cNvSpPr>
            <a:spLocks noGrp="1"/>
          </p:cNvSpPr>
          <p:nvPr>
            <p:ph type="title"/>
          </p:nvPr>
        </p:nvSpPr>
        <p:spPr/>
        <p:txBody>
          <a:bodyPr/>
          <a:lstStyle/>
          <a:p>
            <a:r>
              <a:rPr lang="en-US" dirty="0"/>
              <a:t>What is next date ?</a:t>
            </a:r>
          </a:p>
        </p:txBody>
      </p:sp>
      <p:sp>
        <p:nvSpPr>
          <p:cNvPr id="3" name="Content Placeholder 2">
            <a:extLst>
              <a:ext uri="{FF2B5EF4-FFF2-40B4-BE49-F238E27FC236}">
                <a16:creationId xmlns:a16="http://schemas.microsoft.com/office/drawing/2014/main" id="{D7240E40-454A-4C81-A9AC-C5F839320D24}"/>
              </a:ext>
            </a:extLst>
          </p:cNvPr>
          <p:cNvSpPr>
            <a:spLocks noGrp="1"/>
          </p:cNvSpPr>
          <p:nvPr>
            <p:ph idx="1"/>
          </p:nvPr>
        </p:nvSpPr>
        <p:spPr/>
        <p:txBody>
          <a:bodyPr/>
          <a:lstStyle/>
          <a:p>
            <a:r>
              <a:rPr lang="en-US" dirty="0" err="1"/>
              <a:t>LocalDate</a:t>
            </a:r>
            <a:r>
              <a:rPr lang="en-US" dirty="0"/>
              <a:t> today = </a:t>
            </a:r>
            <a:r>
              <a:rPr lang="en-US" dirty="0" err="1"/>
              <a:t>LocalDate.now</a:t>
            </a:r>
            <a:r>
              <a:rPr lang="en-US" dirty="0"/>
              <a:t>();</a:t>
            </a:r>
            <a:endParaRPr lang="hu-HU" dirty="0"/>
          </a:p>
          <a:p>
            <a:endParaRPr lang="hu-HU" dirty="0"/>
          </a:p>
          <a:p>
            <a:r>
              <a:rPr lang="en-US" dirty="0" err="1"/>
              <a:t>System.out.println</a:t>
            </a:r>
            <a:r>
              <a:rPr lang="en-US" dirty="0"/>
              <a:t>("Next Date : "+ </a:t>
            </a:r>
            <a:r>
              <a:rPr lang="en-US" dirty="0" err="1"/>
              <a:t>today.plusDays</a:t>
            </a:r>
            <a:r>
              <a:rPr lang="en-US" dirty="0"/>
              <a:t>(1)); </a:t>
            </a:r>
            <a:endParaRPr lang="hu-HU" dirty="0"/>
          </a:p>
          <a:p>
            <a:endParaRPr lang="hu-HU" dirty="0"/>
          </a:p>
          <a:p>
            <a:r>
              <a:rPr lang="en-US" dirty="0"/>
              <a:t>Output :- “Next Date : 2016-0</a:t>
            </a:r>
            <a:r>
              <a:rPr lang="hu-HU" dirty="0"/>
              <a:t>4</a:t>
            </a:r>
            <a:r>
              <a:rPr lang="en-US" dirty="0"/>
              <a:t>-1</a:t>
            </a:r>
            <a:r>
              <a:rPr lang="hu-HU" dirty="0"/>
              <a:t>7</a:t>
            </a:r>
            <a:r>
              <a:rPr lang="en-US" dirty="0"/>
              <a:t>”</a:t>
            </a:r>
          </a:p>
        </p:txBody>
      </p:sp>
    </p:spTree>
    <p:extLst>
      <p:ext uri="{BB962C8B-B14F-4D97-AF65-F5344CB8AC3E}">
        <p14:creationId xmlns:p14="http://schemas.microsoft.com/office/powerpoint/2010/main" val="1035025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A78F-2040-4225-930E-25D3C9C04DFB}"/>
              </a:ext>
            </a:extLst>
          </p:cNvPr>
          <p:cNvSpPr>
            <a:spLocks noGrp="1"/>
          </p:cNvSpPr>
          <p:nvPr>
            <p:ph type="title"/>
          </p:nvPr>
        </p:nvSpPr>
        <p:spPr/>
        <p:txBody>
          <a:bodyPr/>
          <a:lstStyle/>
          <a:p>
            <a:r>
              <a:rPr lang="en-US" dirty="0"/>
              <a:t>What is the length of year ?</a:t>
            </a:r>
          </a:p>
        </p:txBody>
      </p:sp>
      <p:sp>
        <p:nvSpPr>
          <p:cNvPr id="3" name="Content Placeholder 2">
            <a:extLst>
              <a:ext uri="{FF2B5EF4-FFF2-40B4-BE49-F238E27FC236}">
                <a16:creationId xmlns:a16="http://schemas.microsoft.com/office/drawing/2014/main" id="{D355220F-230F-4D75-A60D-11D32E433A3D}"/>
              </a:ext>
            </a:extLst>
          </p:cNvPr>
          <p:cNvSpPr>
            <a:spLocks noGrp="1"/>
          </p:cNvSpPr>
          <p:nvPr>
            <p:ph idx="1"/>
          </p:nvPr>
        </p:nvSpPr>
        <p:spPr/>
        <p:txBody>
          <a:bodyPr/>
          <a:lstStyle/>
          <a:p>
            <a:r>
              <a:rPr lang="en-US" dirty="0" err="1"/>
              <a:t>LocalDate</a:t>
            </a:r>
            <a:r>
              <a:rPr lang="en-US" dirty="0"/>
              <a:t> today = </a:t>
            </a:r>
            <a:r>
              <a:rPr lang="en-US" dirty="0" err="1"/>
              <a:t>LocalDate.now</a:t>
            </a:r>
            <a:r>
              <a:rPr lang="en-US" dirty="0"/>
              <a:t>();</a:t>
            </a:r>
            <a:endParaRPr lang="hu-HU" dirty="0"/>
          </a:p>
          <a:p>
            <a:endParaRPr lang="hu-HU" dirty="0"/>
          </a:p>
          <a:p>
            <a:r>
              <a:rPr lang="en-US" dirty="0" err="1"/>
              <a:t>System.out.printf</a:t>
            </a:r>
            <a:r>
              <a:rPr lang="en-US" dirty="0"/>
              <a:t>("%s days in %s \n",</a:t>
            </a:r>
            <a:r>
              <a:rPr lang="en-US" dirty="0" err="1"/>
              <a:t>today.lengthOfYear</a:t>
            </a:r>
            <a:r>
              <a:rPr lang="en-US" dirty="0"/>
              <a:t>(),</a:t>
            </a:r>
            <a:r>
              <a:rPr lang="en-US" dirty="0" err="1"/>
              <a:t>today.getYear</a:t>
            </a:r>
            <a:r>
              <a:rPr lang="en-US" dirty="0"/>
              <a:t>());</a:t>
            </a:r>
            <a:endParaRPr lang="hu-HU" dirty="0"/>
          </a:p>
          <a:p>
            <a:endParaRPr lang="hu-HU" dirty="0"/>
          </a:p>
          <a:p>
            <a:r>
              <a:rPr lang="en-US" dirty="0"/>
              <a:t>Output :- “365 days in 2019”</a:t>
            </a:r>
          </a:p>
        </p:txBody>
      </p:sp>
    </p:spTree>
    <p:extLst>
      <p:ext uri="{BB962C8B-B14F-4D97-AF65-F5344CB8AC3E}">
        <p14:creationId xmlns:p14="http://schemas.microsoft.com/office/powerpoint/2010/main" val="413853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026C2-7F31-497C-92EE-3BBA1B30EC0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4800" b="1" dirty="0" err="1">
                <a:solidFill>
                  <a:schemeClr val="bg1"/>
                </a:solidFill>
              </a:rPr>
              <a:t>LocalTime</a:t>
            </a:r>
            <a:endParaRPr lang="en-US" sz="4800" b="1" dirty="0">
              <a:solidFill>
                <a:schemeClr val="bg1"/>
              </a:solidFill>
            </a:endParaRPr>
          </a:p>
        </p:txBody>
      </p:sp>
      <p:sp>
        <p:nvSpPr>
          <p:cNvPr id="3" name="Content Placeholder 2">
            <a:extLst>
              <a:ext uri="{FF2B5EF4-FFF2-40B4-BE49-F238E27FC236}">
                <a16:creationId xmlns:a16="http://schemas.microsoft.com/office/drawing/2014/main" id="{24400BF1-6353-4B93-9BD5-AD5CBE55C10D}"/>
              </a:ext>
            </a:extLst>
          </p:cNvPr>
          <p:cNvSpPr>
            <a:spLocks noGrp="1"/>
          </p:cNvSpPr>
          <p:nvPr>
            <p:ph idx="1"/>
          </p:nvPr>
        </p:nvSpPr>
        <p:spPr>
          <a:xfrm>
            <a:off x="643468" y="2638044"/>
            <a:ext cx="3363974" cy="3415622"/>
          </a:xfrm>
        </p:spPr>
        <p:txBody>
          <a:bodyPr>
            <a:normAutofit/>
          </a:bodyPr>
          <a:lstStyle/>
          <a:p>
            <a:r>
              <a:rPr lang="en-US" sz="2000">
                <a:solidFill>
                  <a:schemeClr val="bg1"/>
                </a:solidFill>
              </a:rPr>
              <a:t>This object only contain time component.</a:t>
            </a:r>
          </a:p>
          <a:p>
            <a:endParaRPr lang="en-US" sz="2000">
              <a:solidFill>
                <a:schemeClr val="bg1"/>
              </a:solidFill>
            </a:endParaRPr>
          </a:p>
          <a:p>
            <a:r>
              <a:rPr lang="en-US" sz="2000">
                <a:solidFill>
                  <a:schemeClr val="bg1"/>
                </a:solidFill>
              </a:rPr>
              <a:t>It is consist of hour, minute and second.</a:t>
            </a:r>
          </a:p>
          <a:p>
            <a:endParaRPr lang="en-US" sz="2000">
              <a:solidFill>
                <a:schemeClr val="bg1"/>
              </a:solidFill>
            </a:endParaRPr>
          </a:p>
          <a:p>
            <a:r>
              <a:rPr lang="en-US" sz="2000">
                <a:solidFill>
                  <a:schemeClr val="bg1"/>
                </a:solidFill>
              </a:rPr>
              <a:t>E.g. What is the time now ? “05:40 AM”</a:t>
            </a:r>
          </a:p>
        </p:txBody>
      </p:sp>
      <p:pic>
        <p:nvPicPr>
          <p:cNvPr id="5" name="Picture 4">
            <a:extLst>
              <a:ext uri="{FF2B5EF4-FFF2-40B4-BE49-F238E27FC236}">
                <a16:creationId xmlns:a16="http://schemas.microsoft.com/office/drawing/2014/main" id="{5919DBCE-A950-4626-949F-D8E8CDE1A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048" y="643467"/>
            <a:ext cx="5410199" cy="5410199"/>
          </a:xfrm>
          <a:prstGeom prst="rect">
            <a:avLst/>
          </a:prstGeom>
        </p:spPr>
      </p:pic>
    </p:spTree>
    <p:extLst>
      <p:ext uri="{BB962C8B-B14F-4D97-AF65-F5344CB8AC3E}">
        <p14:creationId xmlns:p14="http://schemas.microsoft.com/office/powerpoint/2010/main" val="281603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3AC0-E9FE-4706-9320-6F7566E1F1A6}"/>
              </a:ext>
            </a:extLst>
          </p:cNvPr>
          <p:cNvSpPr>
            <a:spLocks noGrp="1"/>
          </p:cNvSpPr>
          <p:nvPr>
            <p:ph type="title"/>
          </p:nvPr>
        </p:nvSpPr>
        <p:spPr/>
        <p:txBody>
          <a:bodyPr/>
          <a:lstStyle/>
          <a:p>
            <a:r>
              <a:rPr lang="en-US" dirty="0"/>
              <a:t>What is the time ‘now’ ?</a:t>
            </a:r>
          </a:p>
        </p:txBody>
      </p:sp>
      <p:sp>
        <p:nvSpPr>
          <p:cNvPr id="3" name="Content Placeholder 2">
            <a:extLst>
              <a:ext uri="{FF2B5EF4-FFF2-40B4-BE49-F238E27FC236}">
                <a16:creationId xmlns:a16="http://schemas.microsoft.com/office/drawing/2014/main" id="{37AE02AB-52DB-421B-8334-CED258B486A4}"/>
              </a:ext>
            </a:extLst>
          </p:cNvPr>
          <p:cNvSpPr>
            <a:spLocks noGrp="1"/>
          </p:cNvSpPr>
          <p:nvPr>
            <p:ph idx="1"/>
          </p:nvPr>
        </p:nvSpPr>
        <p:spPr/>
        <p:txBody>
          <a:bodyPr/>
          <a:lstStyle/>
          <a:p>
            <a:r>
              <a:rPr lang="en-US" dirty="0" err="1"/>
              <a:t>LocalTime</a:t>
            </a:r>
            <a:r>
              <a:rPr lang="en-US" dirty="0"/>
              <a:t> </a:t>
            </a:r>
            <a:r>
              <a:rPr lang="en-US" dirty="0" err="1"/>
              <a:t>timeNow</a:t>
            </a:r>
            <a:r>
              <a:rPr lang="en-US" dirty="0"/>
              <a:t> = </a:t>
            </a:r>
            <a:r>
              <a:rPr lang="en-US" dirty="0" err="1"/>
              <a:t>LocalTime.now</a:t>
            </a:r>
            <a:r>
              <a:rPr lang="en-US" dirty="0"/>
              <a:t>();</a:t>
            </a:r>
          </a:p>
          <a:p>
            <a:pPr marL="0" indent="0">
              <a:buNone/>
            </a:pPr>
            <a:endParaRPr lang="en-US" dirty="0"/>
          </a:p>
          <a:p>
            <a:r>
              <a:rPr lang="en-US" dirty="0" err="1"/>
              <a:t>System.out.println</a:t>
            </a:r>
            <a:r>
              <a:rPr lang="en-US" dirty="0"/>
              <a:t>("Time now : "+ </a:t>
            </a:r>
            <a:r>
              <a:rPr lang="en-US" dirty="0" err="1"/>
              <a:t>timeNow</a:t>
            </a:r>
            <a:r>
              <a:rPr lang="en-US" dirty="0"/>
              <a:t>)</a:t>
            </a:r>
          </a:p>
        </p:txBody>
      </p:sp>
    </p:spTree>
    <p:extLst>
      <p:ext uri="{BB962C8B-B14F-4D97-AF65-F5344CB8AC3E}">
        <p14:creationId xmlns:p14="http://schemas.microsoft.com/office/powerpoint/2010/main" val="202636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A812-C72A-4A23-B96D-EB60827C9177}"/>
              </a:ext>
            </a:extLst>
          </p:cNvPr>
          <p:cNvSpPr>
            <a:spLocks noGrp="1"/>
          </p:cNvSpPr>
          <p:nvPr>
            <p:ph type="title"/>
          </p:nvPr>
        </p:nvSpPr>
        <p:spPr/>
        <p:txBody>
          <a:bodyPr/>
          <a:lstStyle/>
          <a:p>
            <a:r>
              <a:rPr lang="en-US" dirty="0"/>
              <a:t>Simply add an hour to current time</a:t>
            </a:r>
          </a:p>
        </p:txBody>
      </p:sp>
      <p:sp>
        <p:nvSpPr>
          <p:cNvPr id="3" name="Content Placeholder 2">
            <a:extLst>
              <a:ext uri="{FF2B5EF4-FFF2-40B4-BE49-F238E27FC236}">
                <a16:creationId xmlns:a16="http://schemas.microsoft.com/office/drawing/2014/main" id="{E53C8D9F-509B-4E6E-B8D9-C19AADBC2DB3}"/>
              </a:ext>
            </a:extLst>
          </p:cNvPr>
          <p:cNvSpPr>
            <a:spLocks noGrp="1"/>
          </p:cNvSpPr>
          <p:nvPr>
            <p:ph idx="1"/>
          </p:nvPr>
        </p:nvSpPr>
        <p:spPr/>
        <p:txBody>
          <a:bodyPr/>
          <a:lstStyle/>
          <a:p>
            <a:r>
              <a:rPr lang="en-US" dirty="0" err="1"/>
              <a:t>LocalTime</a:t>
            </a:r>
            <a:r>
              <a:rPr lang="en-US" dirty="0"/>
              <a:t> </a:t>
            </a:r>
            <a:r>
              <a:rPr lang="en-US" dirty="0" err="1"/>
              <a:t>timeNow</a:t>
            </a:r>
            <a:r>
              <a:rPr lang="en-US" dirty="0"/>
              <a:t> = </a:t>
            </a:r>
            <a:r>
              <a:rPr lang="en-US" dirty="0" err="1"/>
              <a:t>LocalTime.now</a:t>
            </a:r>
            <a:r>
              <a:rPr lang="en-US" dirty="0"/>
              <a:t>();</a:t>
            </a:r>
          </a:p>
          <a:p>
            <a:endParaRPr lang="en-US" dirty="0"/>
          </a:p>
          <a:p>
            <a:r>
              <a:rPr lang="en-US" dirty="0" err="1"/>
              <a:t>System.out.println</a:t>
            </a:r>
            <a:r>
              <a:rPr lang="en-US" dirty="0"/>
              <a:t>("Meeting in next hour : "+ </a:t>
            </a:r>
            <a:r>
              <a:rPr lang="en-US" dirty="0" err="1"/>
              <a:t>timeNow.plus</a:t>
            </a:r>
            <a:r>
              <a:rPr lang="en-US" dirty="0"/>
              <a:t>(1, </a:t>
            </a:r>
            <a:r>
              <a:rPr lang="en-US" dirty="0" err="1"/>
              <a:t>ChronoUnit.HOURS</a:t>
            </a:r>
            <a:r>
              <a:rPr lang="en-US" dirty="0"/>
              <a:t>));</a:t>
            </a:r>
          </a:p>
        </p:txBody>
      </p:sp>
    </p:spTree>
    <p:extLst>
      <p:ext uri="{BB962C8B-B14F-4D97-AF65-F5344CB8AC3E}">
        <p14:creationId xmlns:p14="http://schemas.microsoft.com/office/powerpoint/2010/main" val="244056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8C38-C764-4CFA-A3DF-DD0499FAEA97}"/>
              </a:ext>
            </a:extLst>
          </p:cNvPr>
          <p:cNvSpPr>
            <a:spLocks noGrp="1"/>
          </p:cNvSpPr>
          <p:nvPr>
            <p:ph type="title"/>
          </p:nvPr>
        </p:nvSpPr>
        <p:spPr/>
        <p:txBody>
          <a:bodyPr/>
          <a:lstStyle/>
          <a:p>
            <a:r>
              <a:rPr lang="en-US" dirty="0"/>
              <a:t>Only take out minutes</a:t>
            </a:r>
          </a:p>
        </p:txBody>
      </p:sp>
      <p:sp>
        <p:nvSpPr>
          <p:cNvPr id="3" name="Content Placeholder 2">
            <a:extLst>
              <a:ext uri="{FF2B5EF4-FFF2-40B4-BE49-F238E27FC236}">
                <a16:creationId xmlns:a16="http://schemas.microsoft.com/office/drawing/2014/main" id="{B7B49F67-680A-40E4-85BE-C9BE79307500}"/>
              </a:ext>
            </a:extLst>
          </p:cNvPr>
          <p:cNvSpPr>
            <a:spLocks noGrp="1"/>
          </p:cNvSpPr>
          <p:nvPr>
            <p:ph idx="1"/>
          </p:nvPr>
        </p:nvSpPr>
        <p:spPr/>
        <p:txBody>
          <a:bodyPr/>
          <a:lstStyle/>
          <a:p>
            <a:r>
              <a:rPr lang="en-US" dirty="0" err="1"/>
              <a:t>LocalTime</a:t>
            </a:r>
            <a:r>
              <a:rPr lang="en-US" dirty="0"/>
              <a:t> </a:t>
            </a:r>
            <a:r>
              <a:rPr lang="en-US" dirty="0" err="1"/>
              <a:t>timeNow</a:t>
            </a:r>
            <a:r>
              <a:rPr lang="en-US" dirty="0"/>
              <a:t> = </a:t>
            </a:r>
            <a:r>
              <a:rPr lang="en-US" dirty="0" err="1"/>
              <a:t>LocalTime.now</a:t>
            </a:r>
            <a:r>
              <a:rPr lang="en-US" dirty="0"/>
              <a:t>();</a:t>
            </a:r>
          </a:p>
          <a:p>
            <a:endParaRPr lang="en-US" dirty="0"/>
          </a:p>
          <a:p>
            <a:r>
              <a:rPr lang="en-US" dirty="0" err="1"/>
              <a:t>System.out.println</a:t>
            </a:r>
            <a:r>
              <a:rPr lang="en-US" dirty="0"/>
              <a:t>("Only </a:t>
            </a:r>
            <a:r>
              <a:rPr lang="en-US" dirty="0" err="1"/>
              <a:t>upto</a:t>
            </a:r>
            <a:r>
              <a:rPr lang="en-US" dirty="0"/>
              <a:t> minutes : "+ </a:t>
            </a:r>
            <a:r>
              <a:rPr lang="en-US" dirty="0" err="1"/>
              <a:t>timeNow.truncatedTo</a:t>
            </a:r>
            <a:r>
              <a:rPr lang="en-US" dirty="0"/>
              <a:t>(</a:t>
            </a:r>
            <a:r>
              <a:rPr lang="en-US" dirty="0" err="1"/>
              <a:t>ChronoUnit.MINUTES</a:t>
            </a:r>
            <a:r>
              <a:rPr lang="en-US" dirty="0"/>
              <a:t>));</a:t>
            </a:r>
          </a:p>
        </p:txBody>
      </p:sp>
    </p:spTree>
    <p:extLst>
      <p:ext uri="{BB962C8B-B14F-4D97-AF65-F5344CB8AC3E}">
        <p14:creationId xmlns:p14="http://schemas.microsoft.com/office/powerpoint/2010/main" val="108052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B10E-69CF-41B2-8AE2-E8D02525E662}"/>
              </a:ext>
            </a:extLst>
          </p:cNvPr>
          <p:cNvSpPr>
            <a:spLocks noGrp="1"/>
          </p:cNvSpPr>
          <p:nvPr>
            <p:ph type="title"/>
          </p:nvPr>
        </p:nvSpPr>
        <p:spPr>
          <a:xfrm>
            <a:off x="648929" y="629266"/>
            <a:ext cx="3651467" cy="1676603"/>
          </a:xfrm>
        </p:spPr>
        <p:txBody>
          <a:bodyPr>
            <a:normAutofit/>
          </a:bodyPr>
          <a:lstStyle/>
          <a:p>
            <a:r>
              <a:rPr lang="en-US" b="1" dirty="0" err="1"/>
              <a:t>LocalDateTime</a:t>
            </a:r>
            <a:endParaRPr lang="en-US" b="1" dirty="0"/>
          </a:p>
        </p:txBody>
      </p:sp>
      <p:sp>
        <p:nvSpPr>
          <p:cNvPr id="3" name="Content Placeholder 2">
            <a:extLst>
              <a:ext uri="{FF2B5EF4-FFF2-40B4-BE49-F238E27FC236}">
                <a16:creationId xmlns:a16="http://schemas.microsoft.com/office/drawing/2014/main" id="{47189C02-CE6C-4EF1-99A7-6416562A8C28}"/>
              </a:ext>
            </a:extLst>
          </p:cNvPr>
          <p:cNvSpPr>
            <a:spLocks noGrp="1"/>
          </p:cNvSpPr>
          <p:nvPr>
            <p:ph idx="1"/>
          </p:nvPr>
        </p:nvSpPr>
        <p:spPr>
          <a:xfrm>
            <a:off x="648931" y="2438400"/>
            <a:ext cx="3651466" cy="3785419"/>
          </a:xfrm>
        </p:spPr>
        <p:txBody>
          <a:bodyPr>
            <a:normAutofit/>
          </a:bodyPr>
          <a:lstStyle/>
          <a:p>
            <a:r>
              <a:rPr lang="en-US" sz="1800" dirty="0"/>
              <a:t>This object contain date and time components.</a:t>
            </a:r>
          </a:p>
          <a:p>
            <a:endParaRPr lang="en-US" sz="1800" dirty="0"/>
          </a:p>
          <a:p>
            <a:r>
              <a:rPr lang="en-US" sz="1800" dirty="0"/>
              <a:t>It is consist of </a:t>
            </a:r>
            <a:r>
              <a:rPr lang="en-US" sz="1800" dirty="0" err="1"/>
              <a:t>year,month,day,hour</a:t>
            </a:r>
            <a:r>
              <a:rPr lang="en-US" sz="1800" dirty="0"/>
              <a:t>, minute and second</a:t>
            </a:r>
          </a:p>
        </p:txBody>
      </p:sp>
      <p:pic>
        <p:nvPicPr>
          <p:cNvPr id="5" name="Picture 4">
            <a:extLst>
              <a:ext uri="{FF2B5EF4-FFF2-40B4-BE49-F238E27FC236}">
                <a16:creationId xmlns:a16="http://schemas.microsoft.com/office/drawing/2014/main" id="{36335366-6E61-4099-AB12-B24C2F5C090A}"/>
              </a:ext>
            </a:extLst>
          </p:cNvPr>
          <p:cNvPicPr>
            <a:picLocks noChangeAspect="1"/>
          </p:cNvPicPr>
          <p:nvPr/>
        </p:nvPicPr>
        <p:blipFill rotWithShape="1">
          <a:blip r:embed="rId3">
            <a:extLst>
              <a:ext uri="{28A0092B-C50C-407E-A947-70E740481C1C}">
                <a14:useLocalDpi xmlns:a14="http://schemas.microsoft.com/office/drawing/2010/main" val="0"/>
              </a:ext>
            </a:extLst>
          </a:blip>
          <a:srcRect l="1195" r="25566"/>
          <a:stretch/>
        </p:blipFill>
        <p:spPr>
          <a:xfrm>
            <a:off x="4639056" y="10"/>
            <a:ext cx="7552944" cy="6857990"/>
          </a:xfrm>
          <a:prstGeom prst="rect">
            <a:avLst/>
          </a:prstGeom>
          <a:effectLst/>
        </p:spPr>
      </p:pic>
    </p:spTree>
    <p:extLst>
      <p:ext uri="{BB962C8B-B14F-4D97-AF65-F5344CB8AC3E}">
        <p14:creationId xmlns:p14="http://schemas.microsoft.com/office/powerpoint/2010/main" val="80680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8B38-6D57-45FF-B346-DF071109586B}"/>
              </a:ext>
            </a:extLst>
          </p:cNvPr>
          <p:cNvSpPr>
            <a:spLocks noGrp="1"/>
          </p:cNvSpPr>
          <p:nvPr>
            <p:ph type="title"/>
          </p:nvPr>
        </p:nvSpPr>
        <p:spPr/>
        <p:txBody>
          <a:bodyPr/>
          <a:lstStyle/>
          <a:p>
            <a:r>
              <a:rPr lang="en-US" dirty="0"/>
              <a:t>Time Zone</a:t>
            </a:r>
          </a:p>
        </p:txBody>
      </p:sp>
      <p:sp>
        <p:nvSpPr>
          <p:cNvPr id="3" name="Content Placeholder 2">
            <a:extLst>
              <a:ext uri="{FF2B5EF4-FFF2-40B4-BE49-F238E27FC236}">
                <a16:creationId xmlns:a16="http://schemas.microsoft.com/office/drawing/2014/main" id="{D85DDA2E-89A7-47EA-97D7-95CDEFBF46F7}"/>
              </a:ext>
            </a:extLst>
          </p:cNvPr>
          <p:cNvSpPr>
            <a:spLocks noGrp="1"/>
          </p:cNvSpPr>
          <p:nvPr>
            <p:ph idx="1"/>
          </p:nvPr>
        </p:nvSpPr>
        <p:spPr/>
        <p:txBody>
          <a:bodyPr/>
          <a:lstStyle/>
          <a:p>
            <a:r>
              <a:rPr lang="en-US" dirty="0"/>
              <a:t>Numerous of Time-Zones are covered.</a:t>
            </a:r>
          </a:p>
          <a:p>
            <a:endParaRPr lang="en-US" dirty="0"/>
          </a:p>
          <a:p>
            <a:r>
              <a:rPr lang="en-US" dirty="0"/>
              <a:t>These Time-Zones are govern by political rules.</a:t>
            </a:r>
          </a:p>
          <a:p>
            <a:endParaRPr lang="en-US" dirty="0"/>
          </a:p>
          <a:p>
            <a:r>
              <a:rPr lang="en-US" dirty="0"/>
              <a:t>These rules are complex and might frequently change.</a:t>
            </a:r>
          </a:p>
        </p:txBody>
      </p:sp>
    </p:spTree>
    <p:extLst>
      <p:ext uri="{BB962C8B-B14F-4D97-AF65-F5344CB8AC3E}">
        <p14:creationId xmlns:p14="http://schemas.microsoft.com/office/powerpoint/2010/main" val="52902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CF8D-7352-4DD7-A509-2A61B134F764}"/>
              </a:ext>
            </a:extLst>
          </p:cNvPr>
          <p:cNvSpPr>
            <a:spLocks noGrp="1"/>
          </p:cNvSpPr>
          <p:nvPr>
            <p:ph type="title"/>
          </p:nvPr>
        </p:nvSpPr>
        <p:spPr/>
        <p:txBody>
          <a:bodyPr/>
          <a:lstStyle/>
          <a:p>
            <a:r>
              <a:rPr lang="en-US" dirty="0"/>
              <a:t>Zone Id</a:t>
            </a:r>
          </a:p>
        </p:txBody>
      </p:sp>
      <p:sp>
        <p:nvSpPr>
          <p:cNvPr id="3" name="Content Placeholder 2">
            <a:extLst>
              <a:ext uri="{FF2B5EF4-FFF2-40B4-BE49-F238E27FC236}">
                <a16:creationId xmlns:a16="http://schemas.microsoft.com/office/drawing/2014/main" id="{C86357D4-BC62-4705-A499-A0B172EA6429}"/>
              </a:ext>
            </a:extLst>
          </p:cNvPr>
          <p:cNvSpPr>
            <a:spLocks noGrp="1"/>
          </p:cNvSpPr>
          <p:nvPr>
            <p:ph idx="1"/>
          </p:nvPr>
        </p:nvSpPr>
        <p:spPr/>
        <p:txBody>
          <a:bodyPr/>
          <a:lstStyle/>
          <a:p>
            <a:r>
              <a:rPr lang="en-US" dirty="0"/>
              <a:t>A </a:t>
            </a:r>
            <a:r>
              <a:rPr lang="en-US" dirty="0" err="1"/>
              <a:t>ZoneId</a:t>
            </a:r>
            <a:r>
              <a:rPr lang="en-US" dirty="0"/>
              <a:t> is used to identify the rules used to convert between an Instant and a </a:t>
            </a:r>
            <a:r>
              <a:rPr lang="en-US" dirty="0" err="1"/>
              <a:t>LocalDateTime</a:t>
            </a:r>
            <a:r>
              <a:rPr lang="en-US" dirty="0"/>
              <a:t>.</a:t>
            </a:r>
          </a:p>
          <a:p>
            <a:endParaRPr lang="en-US" dirty="0"/>
          </a:p>
          <a:p>
            <a:r>
              <a:rPr lang="en-US" dirty="0"/>
              <a:t>It is replacement for </a:t>
            </a:r>
            <a:r>
              <a:rPr lang="en-US" dirty="0" err="1"/>
              <a:t>TimeZone</a:t>
            </a:r>
            <a:r>
              <a:rPr lang="en-US" dirty="0"/>
              <a:t> class</a:t>
            </a:r>
          </a:p>
          <a:p>
            <a:endParaRPr lang="en-US" dirty="0"/>
          </a:p>
          <a:p>
            <a:r>
              <a:rPr lang="en-US" dirty="0"/>
              <a:t>• </a:t>
            </a:r>
            <a:r>
              <a:rPr lang="en-US" dirty="0" err="1"/>
              <a:t>Eg.</a:t>
            </a:r>
            <a:r>
              <a:rPr lang="en-US" dirty="0"/>
              <a:t> “</a:t>
            </a:r>
            <a:r>
              <a:rPr lang="en-US" b="1" dirty="0"/>
              <a:t>Europe/Paris</a:t>
            </a:r>
            <a:r>
              <a:rPr lang="en-US" dirty="0"/>
              <a:t>” , “</a:t>
            </a:r>
            <a:r>
              <a:rPr lang="en-US" dirty="0" err="1"/>
              <a:t>Etc</a:t>
            </a:r>
            <a:r>
              <a:rPr lang="en-US" dirty="0"/>
              <a:t>/GMT-1”</a:t>
            </a:r>
          </a:p>
        </p:txBody>
      </p:sp>
    </p:spTree>
    <p:extLst>
      <p:ext uri="{BB962C8B-B14F-4D97-AF65-F5344CB8AC3E}">
        <p14:creationId xmlns:p14="http://schemas.microsoft.com/office/powerpoint/2010/main" val="273472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C716-DC75-4DB8-BFFF-26ECFD3473F8}"/>
              </a:ext>
            </a:extLst>
          </p:cNvPr>
          <p:cNvSpPr>
            <a:spLocks noGrp="1"/>
          </p:cNvSpPr>
          <p:nvPr>
            <p:ph type="title"/>
          </p:nvPr>
        </p:nvSpPr>
        <p:spPr/>
        <p:txBody>
          <a:bodyPr/>
          <a:lstStyle/>
          <a:p>
            <a:r>
              <a:rPr lang="en-US" dirty="0"/>
              <a:t>Why another set of Date Time ?</a:t>
            </a:r>
          </a:p>
        </p:txBody>
      </p:sp>
      <p:sp>
        <p:nvSpPr>
          <p:cNvPr id="3" name="Content Placeholder 2">
            <a:extLst>
              <a:ext uri="{FF2B5EF4-FFF2-40B4-BE49-F238E27FC236}">
                <a16:creationId xmlns:a16="http://schemas.microsoft.com/office/drawing/2014/main" id="{7D2C71A9-9B51-4203-9BC9-0646B984830A}"/>
              </a:ext>
            </a:extLst>
          </p:cNvPr>
          <p:cNvSpPr>
            <a:spLocks noGrp="1"/>
          </p:cNvSpPr>
          <p:nvPr>
            <p:ph idx="1"/>
          </p:nvPr>
        </p:nvSpPr>
        <p:spPr/>
        <p:txBody>
          <a:bodyPr/>
          <a:lstStyle/>
          <a:p>
            <a:pPr marL="0" indent="0">
              <a:buNone/>
            </a:pPr>
            <a:r>
              <a:rPr lang="en-US" dirty="0"/>
              <a:t>• Date and Calendar class didn’t have adequate support. </a:t>
            </a:r>
            <a:endParaRPr lang="hu-HU" dirty="0"/>
          </a:p>
          <a:p>
            <a:endParaRPr lang="hu-HU" dirty="0"/>
          </a:p>
          <a:p>
            <a:pPr marL="0" indent="0">
              <a:buNone/>
            </a:pPr>
            <a:r>
              <a:rPr lang="en-US" dirty="0"/>
              <a:t>• Date and Calendar objects are not thread safe. </a:t>
            </a:r>
            <a:endParaRPr lang="hu-HU" dirty="0"/>
          </a:p>
          <a:p>
            <a:endParaRPr lang="hu-HU" dirty="0"/>
          </a:p>
          <a:p>
            <a:pPr marL="0" indent="0">
              <a:buNone/>
            </a:pPr>
            <a:r>
              <a:rPr lang="en-US" dirty="0"/>
              <a:t>• Date and Calendar didn’t allow different calendar system like Japanese, Thai Buddhist and other calendars</a:t>
            </a:r>
          </a:p>
        </p:txBody>
      </p:sp>
    </p:spTree>
    <p:extLst>
      <p:ext uri="{BB962C8B-B14F-4D97-AF65-F5344CB8AC3E}">
        <p14:creationId xmlns:p14="http://schemas.microsoft.com/office/powerpoint/2010/main" val="795727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4258-54CD-4104-8171-8994BD1F5859}"/>
              </a:ext>
            </a:extLst>
          </p:cNvPr>
          <p:cNvSpPr>
            <a:spLocks noGrp="1"/>
          </p:cNvSpPr>
          <p:nvPr>
            <p:ph type="title"/>
          </p:nvPr>
        </p:nvSpPr>
        <p:spPr/>
        <p:txBody>
          <a:bodyPr/>
          <a:lstStyle/>
          <a:p>
            <a:r>
              <a:rPr lang="en-US" dirty="0" err="1"/>
              <a:t>ZoneOffset</a:t>
            </a:r>
            <a:endParaRPr lang="en-US" dirty="0"/>
          </a:p>
        </p:txBody>
      </p:sp>
      <p:sp>
        <p:nvSpPr>
          <p:cNvPr id="3" name="Content Placeholder 2">
            <a:extLst>
              <a:ext uri="{FF2B5EF4-FFF2-40B4-BE49-F238E27FC236}">
                <a16:creationId xmlns:a16="http://schemas.microsoft.com/office/drawing/2014/main" id="{504FD326-9CEB-408D-8744-D605E2CC1876}"/>
              </a:ext>
            </a:extLst>
          </p:cNvPr>
          <p:cNvSpPr>
            <a:spLocks noGrp="1"/>
          </p:cNvSpPr>
          <p:nvPr>
            <p:ph idx="1"/>
          </p:nvPr>
        </p:nvSpPr>
        <p:spPr/>
        <p:txBody>
          <a:bodyPr/>
          <a:lstStyle/>
          <a:p>
            <a:r>
              <a:rPr lang="en-US" dirty="0"/>
              <a:t>This object represent the time zone difference from Greenwich/UTC.</a:t>
            </a:r>
          </a:p>
          <a:p>
            <a:endParaRPr lang="en-US" dirty="0"/>
          </a:p>
          <a:p>
            <a:r>
              <a:rPr lang="en-US" dirty="0"/>
              <a:t>This is usually a fixed number of hours and minutes.</a:t>
            </a:r>
          </a:p>
        </p:txBody>
      </p:sp>
    </p:spTree>
    <p:extLst>
      <p:ext uri="{BB962C8B-B14F-4D97-AF65-F5344CB8AC3E}">
        <p14:creationId xmlns:p14="http://schemas.microsoft.com/office/powerpoint/2010/main" val="491113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2567-FBAE-454C-8C50-870C5354540C}"/>
              </a:ext>
            </a:extLst>
          </p:cNvPr>
          <p:cNvSpPr>
            <a:spLocks noGrp="1"/>
          </p:cNvSpPr>
          <p:nvPr>
            <p:ph type="title"/>
          </p:nvPr>
        </p:nvSpPr>
        <p:spPr>
          <a:xfrm>
            <a:off x="650449" y="4445251"/>
            <a:ext cx="10901471" cy="1350712"/>
          </a:xfrm>
          <a:noFill/>
        </p:spPr>
        <p:txBody>
          <a:bodyPr vert="horz" lIns="91440" tIns="45720" rIns="91440" bIns="45720" rtlCol="0" anchor="b">
            <a:normAutofit/>
          </a:bodyPr>
          <a:lstStyle/>
          <a:p>
            <a:pPr algn="ctr"/>
            <a:r>
              <a:rPr lang="en-US" sz="6000"/>
              <a:t>ZoneDateTime</a:t>
            </a:r>
          </a:p>
        </p:txBody>
      </p:sp>
      <p:sp>
        <p:nvSpPr>
          <p:cNvPr id="3" name="Content Placeholder 2">
            <a:extLst>
              <a:ext uri="{FF2B5EF4-FFF2-40B4-BE49-F238E27FC236}">
                <a16:creationId xmlns:a16="http://schemas.microsoft.com/office/drawing/2014/main" id="{BC75062D-74B4-48DB-A995-9E3E91D3456F}"/>
              </a:ext>
            </a:extLst>
          </p:cNvPr>
          <p:cNvSpPr>
            <a:spLocks noGrp="1"/>
          </p:cNvSpPr>
          <p:nvPr>
            <p:ph idx="1"/>
          </p:nvPr>
        </p:nvSpPr>
        <p:spPr>
          <a:xfrm>
            <a:off x="650449" y="5795963"/>
            <a:ext cx="10901471" cy="560388"/>
          </a:xfrm>
          <a:noFill/>
        </p:spPr>
        <p:txBody>
          <a:bodyPr vert="horz" lIns="91440" tIns="45720" rIns="91440" bIns="45720" rtlCol="0">
            <a:normAutofit/>
          </a:bodyPr>
          <a:lstStyle/>
          <a:p>
            <a:pPr marL="0" indent="0" algn="ctr">
              <a:buNone/>
            </a:pPr>
            <a:r>
              <a:rPr lang="en-US" sz="2400"/>
              <a:t>It contain date and time along with time zone details.</a:t>
            </a:r>
          </a:p>
        </p:txBody>
      </p:sp>
      <p:sp>
        <p:nvSpPr>
          <p:cNvPr id="10" name="Rounded Rectangle 18">
            <a:extLst>
              <a:ext uri="{FF2B5EF4-FFF2-40B4-BE49-F238E27FC236}">
                <a16:creationId xmlns:a16="http://schemas.microsoft.com/office/drawing/2014/main" id="{283A93BD-A469-4D4C-8A1F-5668AE975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8565" y="503573"/>
            <a:ext cx="7134870" cy="3599401"/>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FB61541-C87C-44F5-832A-A7201A1863F1}"/>
              </a:ext>
            </a:extLst>
          </p:cNvPr>
          <p:cNvPicPr>
            <a:picLocks noChangeAspect="1"/>
          </p:cNvPicPr>
          <p:nvPr/>
        </p:nvPicPr>
        <p:blipFill rotWithShape="1">
          <a:blip r:embed="rId3">
            <a:extLst>
              <a:ext uri="{28A0092B-C50C-407E-A947-70E740481C1C}">
                <a14:useLocalDpi xmlns:a14="http://schemas.microsoft.com/office/drawing/2010/main" val="0"/>
              </a:ext>
            </a:extLst>
          </a:blip>
          <a:srcRect t="1961" r="1" b="14355"/>
          <a:stretch/>
        </p:blipFill>
        <p:spPr>
          <a:xfrm>
            <a:off x="2694432" y="666497"/>
            <a:ext cx="6803136" cy="3273552"/>
          </a:xfrm>
          <a:prstGeom prst="rect">
            <a:avLst/>
          </a:prstGeom>
          <a:effectLst/>
        </p:spPr>
      </p:pic>
    </p:spTree>
    <p:extLst>
      <p:ext uri="{BB962C8B-B14F-4D97-AF65-F5344CB8AC3E}">
        <p14:creationId xmlns:p14="http://schemas.microsoft.com/office/powerpoint/2010/main" val="120946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14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47D4445-5E24-46B9-B7B4-D13C4CE608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0565" y="643467"/>
            <a:ext cx="8570869" cy="5571066"/>
          </a:xfrm>
          <a:prstGeom prst="rect">
            <a:avLst/>
          </a:prstGeom>
        </p:spPr>
      </p:pic>
    </p:spTree>
    <p:extLst>
      <p:ext uri="{BB962C8B-B14F-4D97-AF65-F5344CB8AC3E}">
        <p14:creationId xmlns:p14="http://schemas.microsoft.com/office/powerpoint/2010/main" val="190850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14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5F4AAA-DB2E-4310-82BC-4BDB7F3D92DC}"/>
              </a:ext>
            </a:extLst>
          </p:cNvPr>
          <p:cNvSpPr>
            <a:spLocks noGrp="1"/>
          </p:cNvSpPr>
          <p:nvPr>
            <p:ph type="title"/>
          </p:nvPr>
        </p:nvSpPr>
        <p:spPr>
          <a:xfrm>
            <a:off x="524256" y="4767072"/>
            <a:ext cx="6594189" cy="1625210"/>
          </a:xfrm>
        </p:spPr>
        <p:txBody>
          <a:bodyPr>
            <a:normAutofit/>
          </a:bodyPr>
          <a:lstStyle/>
          <a:p>
            <a:pPr algn="ctr"/>
            <a:r>
              <a:rPr lang="hu-HU" dirty="0">
                <a:solidFill>
                  <a:srgbClr val="FFFFFF"/>
                </a:solidFill>
              </a:rPr>
              <a:t>Immutability is safe</a:t>
            </a:r>
            <a:endParaRPr lang="en-US" dirty="0">
              <a:solidFill>
                <a:srgbClr val="FFFFFF"/>
              </a:solidFill>
            </a:endParaRPr>
          </a:p>
        </p:txBody>
      </p:sp>
      <p:pic>
        <p:nvPicPr>
          <p:cNvPr id="5" name="Picture 4">
            <a:extLst>
              <a:ext uri="{FF2B5EF4-FFF2-40B4-BE49-F238E27FC236}">
                <a16:creationId xmlns:a16="http://schemas.microsoft.com/office/drawing/2014/main" id="{8176CE1C-CC82-41B8-835A-5E01AC4632E4}"/>
              </a:ext>
            </a:extLst>
          </p:cNvPr>
          <p:cNvPicPr>
            <a:picLocks noChangeAspect="1"/>
          </p:cNvPicPr>
          <p:nvPr/>
        </p:nvPicPr>
        <p:blipFill rotWithShape="1">
          <a:blip r:embed="rId2">
            <a:extLst>
              <a:ext uri="{28A0092B-C50C-407E-A947-70E740481C1C}">
                <a14:useLocalDpi xmlns:a14="http://schemas.microsoft.com/office/drawing/2010/main" val="0"/>
              </a:ext>
            </a:extLst>
          </a:blip>
          <a:srcRect l="13109" r="970" b="1"/>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243112-12EF-46A3-A460-03B53A8B22B1}"/>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Object are immutable as a result they are thread safe. </a:t>
            </a:r>
          </a:p>
        </p:txBody>
      </p:sp>
    </p:spTree>
    <p:extLst>
      <p:ext uri="{BB962C8B-B14F-4D97-AF65-F5344CB8AC3E}">
        <p14:creationId xmlns:p14="http://schemas.microsoft.com/office/powerpoint/2010/main" val="419443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DE37-E489-4DCC-8D71-8468CE593B75}"/>
              </a:ext>
            </a:extLst>
          </p:cNvPr>
          <p:cNvSpPr>
            <a:spLocks noGrp="1"/>
          </p:cNvSpPr>
          <p:nvPr>
            <p:ph type="title"/>
          </p:nvPr>
        </p:nvSpPr>
        <p:spPr/>
        <p:txBody>
          <a:bodyPr/>
          <a:lstStyle/>
          <a:p>
            <a:r>
              <a:rPr lang="en-US" dirty="0"/>
              <a:t>Basic understanding of Date-Time</a:t>
            </a:r>
          </a:p>
        </p:txBody>
      </p:sp>
      <p:sp>
        <p:nvSpPr>
          <p:cNvPr id="3" name="Content Placeholder 2">
            <a:extLst>
              <a:ext uri="{FF2B5EF4-FFF2-40B4-BE49-F238E27FC236}">
                <a16:creationId xmlns:a16="http://schemas.microsoft.com/office/drawing/2014/main" id="{FE541E8F-0C14-4D99-A7AE-ABD9835E9D9D}"/>
              </a:ext>
            </a:extLst>
          </p:cNvPr>
          <p:cNvSpPr>
            <a:spLocks noGrp="1"/>
          </p:cNvSpPr>
          <p:nvPr>
            <p:ph idx="1"/>
          </p:nvPr>
        </p:nvSpPr>
        <p:spPr/>
        <p:txBody>
          <a:bodyPr/>
          <a:lstStyle/>
          <a:p>
            <a:pPr marL="0" indent="0">
              <a:buNone/>
            </a:pPr>
            <a:r>
              <a:rPr lang="en-US" dirty="0"/>
              <a:t>• In Java 8 Date-Time have representation of two type. </a:t>
            </a:r>
            <a:endParaRPr lang="hu-HU" dirty="0"/>
          </a:p>
          <a:p>
            <a:pPr marL="0" indent="0">
              <a:buNone/>
            </a:pPr>
            <a:endParaRPr lang="hu-HU" dirty="0"/>
          </a:p>
          <a:p>
            <a:pPr marL="0" indent="0">
              <a:buNone/>
            </a:pPr>
            <a:r>
              <a:rPr lang="en-US" dirty="0"/>
              <a:t>• One way of represents Date-Time is in human terms such as year, month, day, hour, minute and second. </a:t>
            </a:r>
            <a:endParaRPr lang="hu-HU" dirty="0"/>
          </a:p>
          <a:p>
            <a:pPr marL="0" indent="0">
              <a:buNone/>
            </a:pPr>
            <a:endParaRPr lang="hu-HU" dirty="0"/>
          </a:p>
          <a:p>
            <a:pPr marL="0" indent="0">
              <a:buNone/>
            </a:pPr>
            <a:r>
              <a:rPr lang="en-US" dirty="0"/>
              <a:t>• Other way is in machine terms, measures time continuously along a timeline from an origin, called the epoch, in nanosecond resolution.</a:t>
            </a:r>
          </a:p>
        </p:txBody>
      </p:sp>
    </p:spTree>
    <p:extLst>
      <p:ext uri="{BB962C8B-B14F-4D97-AF65-F5344CB8AC3E}">
        <p14:creationId xmlns:p14="http://schemas.microsoft.com/office/powerpoint/2010/main" val="60867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745C-0A00-49BE-9660-9160A9BB2190}"/>
              </a:ext>
            </a:extLst>
          </p:cNvPr>
          <p:cNvSpPr>
            <a:spLocks noGrp="1"/>
          </p:cNvSpPr>
          <p:nvPr>
            <p:ph type="title"/>
          </p:nvPr>
        </p:nvSpPr>
        <p:spPr/>
        <p:txBody>
          <a:bodyPr/>
          <a:lstStyle/>
          <a:p>
            <a:r>
              <a:rPr lang="en-US" dirty="0"/>
              <a:t>What is epoch ?</a:t>
            </a:r>
          </a:p>
        </p:txBody>
      </p:sp>
      <p:sp>
        <p:nvSpPr>
          <p:cNvPr id="3" name="Content Placeholder 2">
            <a:extLst>
              <a:ext uri="{FF2B5EF4-FFF2-40B4-BE49-F238E27FC236}">
                <a16:creationId xmlns:a16="http://schemas.microsoft.com/office/drawing/2014/main" id="{6D83ECDE-F709-4C7A-94D2-1AA154BE0D12}"/>
              </a:ext>
            </a:extLst>
          </p:cNvPr>
          <p:cNvSpPr>
            <a:spLocks noGrp="1"/>
          </p:cNvSpPr>
          <p:nvPr>
            <p:ph idx="1"/>
          </p:nvPr>
        </p:nvSpPr>
        <p:spPr/>
        <p:txBody>
          <a:bodyPr/>
          <a:lstStyle/>
          <a:p>
            <a:r>
              <a:rPr lang="hu-HU" dirty="0"/>
              <a:t>I</a:t>
            </a:r>
            <a:r>
              <a:rPr lang="en-US" dirty="0"/>
              <a:t>n the fields of chronology and periodization, an epoch is an instant in time chosen as the origin of a particular era. </a:t>
            </a:r>
            <a:endParaRPr lang="hu-HU" dirty="0"/>
          </a:p>
          <a:p>
            <a:r>
              <a:rPr lang="en-US" dirty="0"/>
              <a:t>The "epoch" then serves as a reference point from which time is measured. </a:t>
            </a:r>
            <a:endParaRPr lang="hu-HU" dirty="0"/>
          </a:p>
          <a:p>
            <a:r>
              <a:rPr lang="en-US" dirty="0"/>
              <a:t>For us it is Unix Time [Epoch Time].</a:t>
            </a:r>
          </a:p>
        </p:txBody>
      </p:sp>
    </p:spTree>
    <p:extLst>
      <p:ext uri="{BB962C8B-B14F-4D97-AF65-F5344CB8AC3E}">
        <p14:creationId xmlns:p14="http://schemas.microsoft.com/office/powerpoint/2010/main" val="208511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B53F-51F9-4035-B5F4-41241D38D9D3}"/>
              </a:ext>
            </a:extLst>
          </p:cNvPr>
          <p:cNvSpPr>
            <a:spLocks noGrp="1"/>
          </p:cNvSpPr>
          <p:nvPr>
            <p:ph type="title"/>
          </p:nvPr>
        </p:nvSpPr>
        <p:spPr/>
        <p:txBody>
          <a:bodyPr/>
          <a:lstStyle/>
          <a:p>
            <a:r>
              <a:rPr lang="en-US" dirty="0"/>
              <a:t>What is Unix time ?</a:t>
            </a:r>
          </a:p>
        </p:txBody>
      </p:sp>
      <p:sp>
        <p:nvSpPr>
          <p:cNvPr id="3" name="Content Placeholder 2">
            <a:extLst>
              <a:ext uri="{FF2B5EF4-FFF2-40B4-BE49-F238E27FC236}">
                <a16:creationId xmlns:a16="http://schemas.microsoft.com/office/drawing/2014/main" id="{794B2693-929A-42F6-A2D9-B8FBD5BFC215}"/>
              </a:ext>
            </a:extLst>
          </p:cNvPr>
          <p:cNvSpPr>
            <a:spLocks noGrp="1"/>
          </p:cNvSpPr>
          <p:nvPr>
            <p:ph idx="1"/>
          </p:nvPr>
        </p:nvSpPr>
        <p:spPr/>
        <p:txBody>
          <a:bodyPr/>
          <a:lstStyle/>
          <a:p>
            <a:r>
              <a:rPr lang="en-US" dirty="0"/>
              <a:t>• Unix time (also known as POSIX time or Epoch time) is a system for describing instants in time, defined as the number of seconds that have elapsed since 00:00:00 Coordinated Universal Time (UTC), Thursday, 1 January 1970,[1][note 1] not counting leap seconds.</a:t>
            </a:r>
          </a:p>
        </p:txBody>
      </p:sp>
    </p:spTree>
    <p:extLst>
      <p:ext uri="{BB962C8B-B14F-4D97-AF65-F5344CB8AC3E}">
        <p14:creationId xmlns:p14="http://schemas.microsoft.com/office/powerpoint/2010/main" val="102262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476F-F7AB-4577-994D-5FF888DB954E}"/>
              </a:ext>
            </a:extLst>
          </p:cNvPr>
          <p:cNvSpPr>
            <a:spLocks noGrp="1"/>
          </p:cNvSpPr>
          <p:nvPr>
            <p:ph type="title"/>
          </p:nvPr>
        </p:nvSpPr>
        <p:spPr/>
        <p:txBody>
          <a:bodyPr/>
          <a:lstStyle/>
          <a:p>
            <a:r>
              <a:rPr lang="en-US" dirty="0"/>
              <a:t>Overview of </a:t>
            </a:r>
            <a:r>
              <a:rPr lang="en-US" dirty="0" err="1"/>
              <a:t>java.time</a:t>
            </a:r>
            <a:r>
              <a:rPr lang="en-US" dirty="0"/>
              <a:t> package</a:t>
            </a:r>
          </a:p>
        </p:txBody>
      </p:sp>
      <p:sp>
        <p:nvSpPr>
          <p:cNvPr id="3" name="Content Placeholder 2">
            <a:extLst>
              <a:ext uri="{FF2B5EF4-FFF2-40B4-BE49-F238E27FC236}">
                <a16:creationId xmlns:a16="http://schemas.microsoft.com/office/drawing/2014/main" id="{95C26295-3205-479D-BEB2-8DCFCB60161E}"/>
              </a:ext>
            </a:extLst>
          </p:cNvPr>
          <p:cNvSpPr>
            <a:spLocks noGrp="1"/>
          </p:cNvSpPr>
          <p:nvPr>
            <p:ph idx="1"/>
          </p:nvPr>
        </p:nvSpPr>
        <p:spPr/>
        <p:txBody>
          <a:bodyPr>
            <a:normAutofit fontScale="92500" lnSpcReduction="10000"/>
          </a:bodyPr>
          <a:lstStyle/>
          <a:p>
            <a:pPr algn="just"/>
            <a:r>
              <a:rPr lang="en-US" dirty="0" err="1"/>
              <a:t>java.time</a:t>
            </a:r>
            <a:r>
              <a:rPr lang="en-US" dirty="0"/>
              <a:t> - the base package containing the value objects</a:t>
            </a:r>
            <a:endParaRPr lang="hu-HU" dirty="0"/>
          </a:p>
          <a:p>
            <a:pPr algn="just"/>
            <a:endParaRPr lang="hu-HU" dirty="0"/>
          </a:p>
          <a:p>
            <a:pPr algn="just"/>
            <a:r>
              <a:rPr lang="en-US" dirty="0"/>
              <a:t> </a:t>
            </a:r>
            <a:r>
              <a:rPr lang="en-US" dirty="0" err="1"/>
              <a:t>java.time.chrono</a:t>
            </a:r>
            <a:r>
              <a:rPr lang="en-US" dirty="0"/>
              <a:t> -provides access to different calendar systems [like Thai Buddhist ]</a:t>
            </a:r>
            <a:endParaRPr lang="hu-HU" dirty="0"/>
          </a:p>
          <a:p>
            <a:pPr algn="just"/>
            <a:endParaRPr lang="hu-HU" dirty="0"/>
          </a:p>
          <a:p>
            <a:pPr algn="just"/>
            <a:r>
              <a:rPr lang="en-US" dirty="0" err="1"/>
              <a:t>java.time.format</a:t>
            </a:r>
            <a:r>
              <a:rPr lang="en-US" dirty="0"/>
              <a:t> - allows date and time to be formatted and parsed </a:t>
            </a:r>
            <a:endParaRPr lang="hu-HU" dirty="0"/>
          </a:p>
          <a:p>
            <a:pPr algn="just"/>
            <a:endParaRPr lang="hu-HU" dirty="0"/>
          </a:p>
          <a:p>
            <a:pPr algn="just"/>
            <a:r>
              <a:rPr lang="en-US" dirty="0" err="1"/>
              <a:t>java.time.temporal</a:t>
            </a:r>
            <a:r>
              <a:rPr lang="en-US" dirty="0"/>
              <a:t>- the low level framework and extended features</a:t>
            </a:r>
            <a:endParaRPr lang="hu-HU" dirty="0"/>
          </a:p>
          <a:p>
            <a:pPr algn="just"/>
            <a:endParaRPr lang="hu-HU" dirty="0"/>
          </a:p>
          <a:p>
            <a:pPr algn="just"/>
            <a:r>
              <a:rPr lang="en-US" dirty="0"/>
              <a:t> </a:t>
            </a:r>
            <a:r>
              <a:rPr lang="en-US" dirty="0" err="1"/>
              <a:t>java.time.zone</a:t>
            </a:r>
            <a:r>
              <a:rPr lang="en-US" dirty="0"/>
              <a:t> - support classes for time-zones</a:t>
            </a:r>
          </a:p>
        </p:txBody>
      </p:sp>
    </p:spTree>
    <p:extLst>
      <p:ext uri="{BB962C8B-B14F-4D97-AF65-F5344CB8AC3E}">
        <p14:creationId xmlns:p14="http://schemas.microsoft.com/office/powerpoint/2010/main" val="24728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BB044B-B389-4F40-B501-556DAF797D6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6600" b="1" kern="1200" dirty="0" err="1">
                <a:solidFill>
                  <a:srgbClr val="FFFFFF"/>
                </a:solidFill>
                <a:latin typeface="+mj-lt"/>
                <a:ea typeface="+mj-ea"/>
                <a:cs typeface="+mj-cs"/>
              </a:rPr>
              <a:t>LocalDate</a:t>
            </a:r>
            <a:endParaRPr lang="en-US" sz="6600" b="1"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F8C6502-0C7D-4C6F-96EC-541F0BD814B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dirty="0">
                <a:solidFill>
                  <a:srgbClr val="FFFFFF"/>
                </a:solidFill>
                <a:latin typeface="+mn-lt"/>
                <a:ea typeface="+mn-ea"/>
                <a:cs typeface="+mn-cs"/>
              </a:rPr>
              <a:t>This object only contain date component</a:t>
            </a:r>
            <a:r>
              <a:rPr lang="hu-HU" sz="2000" dirty="0">
                <a:solidFill>
                  <a:srgbClr val="FFFFFF"/>
                </a:solidFill>
              </a:rPr>
              <a:t>.</a:t>
            </a:r>
            <a:r>
              <a:rPr lang="en-US" sz="2000" dirty="0"/>
              <a:t> </a:t>
            </a:r>
            <a:r>
              <a:rPr lang="en-US" sz="2000" dirty="0">
                <a:solidFill>
                  <a:schemeClr val="bg1"/>
                </a:solidFill>
              </a:rPr>
              <a:t>It is consist of Day, Month, Year.</a:t>
            </a:r>
            <a:endParaRPr lang="en-US" sz="2000" kern="1200" dirty="0">
              <a:solidFill>
                <a:schemeClr val="bg1"/>
              </a:solidFill>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88EDB57-990C-4F0E-8BDA-6A7F86D3F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975392"/>
            <a:ext cx="6553545" cy="4915158"/>
          </a:xfrm>
          <a:prstGeom prst="rect">
            <a:avLst/>
          </a:prstGeom>
        </p:spPr>
      </p:pic>
    </p:spTree>
    <p:extLst>
      <p:ext uri="{BB962C8B-B14F-4D97-AF65-F5344CB8AC3E}">
        <p14:creationId xmlns:p14="http://schemas.microsoft.com/office/powerpoint/2010/main" val="169931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3A01-724E-4AC1-B5F4-2C84546B6BC3}"/>
              </a:ext>
            </a:extLst>
          </p:cNvPr>
          <p:cNvSpPr>
            <a:spLocks noGrp="1"/>
          </p:cNvSpPr>
          <p:nvPr>
            <p:ph type="title"/>
          </p:nvPr>
        </p:nvSpPr>
        <p:spPr/>
        <p:txBody>
          <a:bodyPr/>
          <a:lstStyle/>
          <a:p>
            <a:r>
              <a:rPr lang="en-US" dirty="0"/>
              <a:t>What is today date ?</a:t>
            </a:r>
          </a:p>
        </p:txBody>
      </p:sp>
      <p:sp>
        <p:nvSpPr>
          <p:cNvPr id="3" name="Content Placeholder 2">
            <a:extLst>
              <a:ext uri="{FF2B5EF4-FFF2-40B4-BE49-F238E27FC236}">
                <a16:creationId xmlns:a16="http://schemas.microsoft.com/office/drawing/2014/main" id="{6BDDF483-A472-4B28-91C2-E8F4E27F6339}"/>
              </a:ext>
            </a:extLst>
          </p:cNvPr>
          <p:cNvSpPr>
            <a:spLocks noGrp="1"/>
          </p:cNvSpPr>
          <p:nvPr>
            <p:ph idx="1"/>
          </p:nvPr>
        </p:nvSpPr>
        <p:spPr/>
        <p:txBody>
          <a:bodyPr/>
          <a:lstStyle/>
          <a:p>
            <a:r>
              <a:rPr lang="en-US" dirty="0" err="1"/>
              <a:t>LocalDate</a:t>
            </a:r>
            <a:r>
              <a:rPr lang="en-US" dirty="0"/>
              <a:t> today = </a:t>
            </a:r>
            <a:r>
              <a:rPr lang="en-US" dirty="0" err="1"/>
              <a:t>LocalDate.now</a:t>
            </a:r>
            <a:r>
              <a:rPr lang="en-US" dirty="0"/>
              <a:t>(); </a:t>
            </a:r>
            <a:endParaRPr lang="hu-HU" dirty="0"/>
          </a:p>
          <a:p>
            <a:endParaRPr lang="hu-HU" dirty="0"/>
          </a:p>
          <a:p>
            <a:r>
              <a:rPr lang="en-US" dirty="0" err="1"/>
              <a:t>System.out.println</a:t>
            </a:r>
            <a:r>
              <a:rPr lang="en-US" dirty="0"/>
              <a:t>("Today's Date : "+ today); </a:t>
            </a:r>
            <a:endParaRPr lang="hu-HU" dirty="0"/>
          </a:p>
          <a:p>
            <a:endParaRPr lang="hu-HU" dirty="0"/>
          </a:p>
          <a:p>
            <a:r>
              <a:rPr lang="en-US" dirty="0"/>
              <a:t> Output :- “Today's Date : 201</a:t>
            </a:r>
            <a:r>
              <a:rPr lang="hu-HU" dirty="0"/>
              <a:t>9</a:t>
            </a:r>
            <a:r>
              <a:rPr lang="en-US" dirty="0"/>
              <a:t>-0</a:t>
            </a:r>
            <a:r>
              <a:rPr lang="hu-HU" dirty="0"/>
              <a:t>4</a:t>
            </a:r>
            <a:r>
              <a:rPr lang="en-US" dirty="0"/>
              <a:t>-1</a:t>
            </a:r>
            <a:r>
              <a:rPr lang="hu-HU" dirty="0"/>
              <a:t>6</a:t>
            </a:r>
            <a:endParaRPr lang="en-US" dirty="0"/>
          </a:p>
        </p:txBody>
      </p:sp>
    </p:spTree>
    <p:extLst>
      <p:ext uri="{BB962C8B-B14F-4D97-AF65-F5344CB8AC3E}">
        <p14:creationId xmlns:p14="http://schemas.microsoft.com/office/powerpoint/2010/main" val="397400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784</Words>
  <Application>Microsoft Office PowerPoint</Application>
  <PresentationFormat>Widescreen</PresentationFormat>
  <Paragraphs>125</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What is Java 8 Date-Time offering ? (JSR-310) </vt:lpstr>
      <vt:lpstr>Why another set of Date Time ?</vt:lpstr>
      <vt:lpstr>Immutability is safe</vt:lpstr>
      <vt:lpstr>Basic understanding of Date-Time</vt:lpstr>
      <vt:lpstr>What is epoch ?</vt:lpstr>
      <vt:lpstr>What is Unix time ?</vt:lpstr>
      <vt:lpstr>Overview of java.time package</vt:lpstr>
      <vt:lpstr>LocalDate</vt:lpstr>
      <vt:lpstr>What is today date ?</vt:lpstr>
      <vt:lpstr>What is previous date ?</vt:lpstr>
      <vt:lpstr>What is next date ?</vt:lpstr>
      <vt:lpstr>What is the length of year ?</vt:lpstr>
      <vt:lpstr>LocalTime</vt:lpstr>
      <vt:lpstr>What is the time ‘now’ ?</vt:lpstr>
      <vt:lpstr>Simply add an hour to current time</vt:lpstr>
      <vt:lpstr>Only take out minutes</vt:lpstr>
      <vt:lpstr>LocalDateTime</vt:lpstr>
      <vt:lpstr>Time Zone</vt:lpstr>
      <vt:lpstr>Zone Id</vt:lpstr>
      <vt:lpstr>ZoneOffset</vt:lpstr>
      <vt:lpstr>ZoneDateTime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 8 Date-Time offering ? (JSR-310) </dc:title>
  <dc:creator>Attila Balogh-Biro</dc:creator>
  <cp:lastModifiedBy>Attila Balogh-Biro</cp:lastModifiedBy>
  <cp:revision>1</cp:revision>
  <dcterms:created xsi:type="dcterms:W3CDTF">2019-04-16T10:51:57Z</dcterms:created>
  <dcterms:modified xsi:type="dcterms:W3CDTF">2019-04-16T10:52:24Z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atbalog@microsoft.com</vt:lpwstr>
  </property>
  <property fmtid="{D5CDD505-2E9C-101B-9397-08002B2CF9AE}" pid="5" name="MSIP_Label_f42aa342-8706-4288-bd11-ebb85995028c_SetDate">
    <vt:lpwstr>2019-04-16T10:52:24.7842641Z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9ab09950-3ab9-41be-9b24-1fb86fa58ba2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