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85" r:id="rId3"/>
  </p:sldMasterIdLst>
  <p:notesMasterIdLst>
    <p:notesMasterId r:id="rId113"/>
  </p:notesMasterIdLst>
  <p:handoutMasterIdLst>
    <p:handoutMasterId r:id="rId114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47" r:id="rId32"/>
    <p:sldId id="545" r:id="rId33"/>
    <p:sldId id="546" r:id="rId34"/>
    <p:sldId id="548" r:id="rId35"/>
    <p:sldId id="549" r:id="rId36"/>
    <p:sldId id="550" r:id="rId37"/>
    <p:sldId id="551" r:id="rId38"/>
    <p:sldId id="552" r:id="rId39"/>
    <p:sldId id="6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74" r:id="rId50"/>
    <p:sldId id="575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5" r:id="rId68"/>
    <p:sldId id="596" r:id="rId69"/>
    <p:sldId id="597" r:id="rId70"/>
    <p:sldId id="598" r:id="rId71"/>
    <p:sldId id="59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2" r:id="rId84"/>
    <p:sldId id="614" r:id="rId85"/>
    <p:sldId id="615" r:id="rId86"/>
    <p:sldId id="616" r:id="rId87"/>
    <p:sldId id="617" r:id="rId88"/>
    <p:sldId id="618" r:id="rId89"/>
    <p:sldId id="624" r:id="rId90"/>
    <p:sldId id="625" r:id="rId91"/>
    <p:sldId id="626" r:id="rId92"/>
    <p:sldId id="627" r:id="rId93"/>
    <p:sldId id="630" r:id="rId94"/>
    <p:sldId id="631" r:id="rId95"/>
    <p:sldId id="555" r:id="rId96"/>
    <p:sldId id="556" r:id="rId97"/>
    <p:sldId id="576" r:id="rId98"/>
    <p:sldId id="558" r:id="rId99"/>
    <p:sldId id="559" r:id="rId100"/>
    <p:sldId id="560" r:id="rId101"/>
    <p:sldId id="561" r:id="rId102"/>
    <p:sldId id="577" r:id="rId103"/>
    <p:sldId id="563" r:id="rId104"/>
    <p:sldId id="564" r:id="rId105"/>
    <p:sldId id="565" r:id="rId106"/>
    <p:sldId id="566" r:id="rId107"/>
    <p:sldId id="567" r:id="rId108"/>
    <p:sldId id="568" r:id="rId109"/>
    <p:sldId id="569" r:id="rId110"/>
    <p:sldId id="570" r:id="rId111"/>
    <p:sldId id="57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64003" autoAdjust="0"/>
  </p:normalViewPr>
  <p:slideViewPr>
    <p:cSldViewPr>
      <p:cViewPr varScale="1">
        <p:scale>
          <a:sx n="93" d="100"/>
          <a:sy n="93" d="100"/>
        </p:scale>
        <p:origin x="2308" y="7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cloning/a-guide-to-object-cloning-in-java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owtodoinjava.com/array/java-array-clone-shallow-copy/" TargetMode="External"/><Relationship Id="rId5" Type="http://schemas.openxmlformats.org/officeDocument/2006/relationships/hyperlink" Target="https://howtodoinjava.com/java/multi-threading/wait-notify-and-notifyall-methods/" TargetMode="External"/><Relationship Id="rId4" Type="http://schemas.openxmlformats.org/officeDocument/2006/relationships/hyperlink" Target="https://howtodoinjava.com/java/collections/java-hashset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RandomAcces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owtodoinjava.com/java-array/" TargetMode="External"/><Relationship Id="rId5" Type="http://schemas.openxmlformats.org/officeDocument/2006/relationships/hyperlink" Target="https://howtodoinjava.com/java-arraylist/" TargetMode="External"/><Relationship Id="rId4" Type="http://schemas.openxmlformats.org/officeDocument/2006/relationships/hyperlink" Target="https://docs.oracle.com/javase/7/docs/api/java/util/ListIterator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difference between the Java Set and List interface is, that the same element cannot occur more than once in a Java Set.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different from a Java List where each element can occur more than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difference between a Java Set and Java List interfaces is, that the elements in a Set has no guaranteed internal order.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a List has an internal order, and the elements can be iterated in that order.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implements Set Interface.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values are not allowed in HashSet.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NULL element is allowed in HashSet.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un-ordered collection and makes no guarantees as to the iteration order of the set.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offers constant time performance for the basic operations(add, remove, contains and size).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is not synchronized. If multiple threads access a hash set concurrently, and at least one of the threads modifies the set, it must 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HashSet())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get the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class’s iterator method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fail-fast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set is modified at any time after the iterator is created, in any way except through the iterator’s own remove() method.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also implements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HashSet class offers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time performance of O(1)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basic operations(add, remove, contains and size), assuming the hash function disperses the elements properly among the buckets.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which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implements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NavigableSet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which extends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values are not allowed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is not allowed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store the elements in sorted order.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HashSet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class offers constant time performance for the basic operations(add, remove, contains and size).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allow to insert heterogeneous objects because it must compare objects to determine sort order.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multiple threads access a hash set concurrently, and at least one of the threads modifies the set, it must 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Collections.synchronizedSortedSet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get the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class’s iterator method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fail-fast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set is modified at any time after the iterator is created, in any way except through the iterator’s own remove() method.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implements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 HashMap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cannot contain duplicate keys.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allows multiple null values but only one null key.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does not guarantee any specific order of the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thread-safe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must explicitly synchronize concurrent modifications to the HashMap. Or you can 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the synchronized version of HashMap.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value can be retrieved only using the associated key.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stores only object references. So primitives must be used with their corresponding wrapper classes. Such as int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stored as Integer.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implements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important things to learn about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stores key-value pairs similar to HashMap.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only unique keys. Duplicate keys are not allowed.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have one null key and multiple null 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maintains the order of K,V pairs inserted to it by adding elements to internally managed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doubly-linked 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the performance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most operations like add(), remove() and contains().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 performs with constant-time performance O(1) for same operations. In that way, HashMap performs much better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better performance in memory management as it does not maintain an array internally to store key-value pairs. In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 array size is determined while initialization or resizing which if is often more than needed at the time. It waste the memory.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3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0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0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4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understand and use the Java Collections API effectively it is useful to have an overview of the interfaces it contains. So, that is what I will provide here.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"groups" of interfaces: Collection's and Map's.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graphical overview of the Collection interface hierarchy: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represents an object capable of iterating through a collection of Java objects, one object at a time.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is one of the oldest mechanisms in Java for iterating collections of objects (although not the oldest - </a:t>
            </a:r>
            <a:r>
              <a:rPr lang="en-US" dirty="0"/>
              <a:t>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predated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following features –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Elements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preserve their ordering which is by default the order in which they were added to the list.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based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Elements can be randomly accessed using index positions. Index start with '0'.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resizing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grows dynamically when more elements needs to be added than it’s current size.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synchronized, by default. Programmer needs to use synchronized keyword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appropiately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simply use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Duplicates allowed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We can add duplicate elements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not possible in sets.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Features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 linked 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which implements List and Deque interfaces. Therefore, It can also be used as a Queue, Deque or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Permits all elements including duplicates and NULL.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maintains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insertion order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elements.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synchronized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multiple threads access a linked list concurrently, and at least one of the threads modifies the list structurally, it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synchronized externally.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Collections.synchronizedList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LinkedList()) to get synchronized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iterators returned by this class are fail-fast and may throw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implement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RandomAccess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So we can access elements in sequential order only. It does not support accessing elements randomly.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ListIterator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iterate LinkedList elements.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LinkedList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implemented with the concept of dynamic resizable array. While LinkedList is a doubly linked list implementation.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random access to it’s elements while LinkedList does not.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LinkedList, also implements Queue interface which adds more methods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offer(), peek(), poll(), etc.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comparing to LinkedList,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slower in add and remove, but faster in get, because there is no need of resizing array and copying content to new array if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gets full in LinkedList.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 has more memory overhead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index only holds actual object but in case of LinkedList each node holds both data and address of next and previous node.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99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3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4284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134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689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12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04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141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10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488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55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731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676400" y="22860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/>
              <a:t>Introduction to Java SE</a:t>
            </a: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[\n\r\f\t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THANK YOU </a:t>
            </a:r>
          </a:p>
          <a:p>
            <a:r>
              <a:rPr lang="hu-HU" b="0" dirty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ordering may be "consistent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828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Balogh-Bir</a:t>
            </a:r>
            <a:r>
              <a:rPr lang="hu-HU" sz="2400" b="1" dirty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/>
              <a:t>Cloud Solution Architect </a:t>
            </a:r>
            <a:r>
              <a:rPr lang="hu-HU" sz="2400" b="1" dirty="0"/>
              <a:t>at Microsoft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Cloud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parenthesis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incur no runtime overhead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br>
              <a:rPr lang="en-US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Annotation 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</p:spTree>
    <p:extLst>
      <p:ext uri="{BB962C8B-B14F-4D97-AF65-F5344CB8AC3E}">
        <p14:creationId xmlns:p14="http://schemas.microsoft.com/office/powerpoint/2010/main" val="189462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7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4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28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193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Streams,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 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Writer 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bytes according to local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hu-HU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It’s a collection of different things, such as:</a:t>
            </a:r>
          </a:p>
          <a:p>
            <a:pPr lvl="1"/>
            <a:r>
              <a:rPr lang="en-US" altLang="en-US" sz="1800" dirty="0"/>
              <a:t>Fields</a:t>
            </a:r>
          </a:p>
          <a:p>
            <a:pPr lvl="1"/>
            <a:r>
              <a:rPr lang="en-US" altLang="en-US" sz="1800" dirty="0"/>
              <a:t>Methods</a:t>
            </a:r>
          </a:p>
          <a:p>
            <a:pPr lvl="1"/>
            <a:r>
              <a:rPr lang="en-US" altLang="en-US" sz="1800" dirty="0"/>
              <a:t>Constructors</a:t>
            </a:r>
          </a:p>
          <a:p>
            <a:endParaRPr lang="en-US" altLang="en-US" sz="1800" dirty="0"/>
          </a:p>
          <a:p>
            <a:r>
              <a:rPr lang="en-US" altLang="en-US" sz="1800" dirty="0"/>
              <a:t>We define these different things with names, types, parameters, values, expressions,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ready 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We use reflection to manipulate things that already exist and, normally, are set.</a:t>
            </a:r>
          </a:p>
          <a:p>
            <a:r>
              <a:rPr lang="en-US" altLang="en-US" sz="1800" dirty="0"/>
              <a:t>But unlike programming, we are not tied to specific names, types or views.</a:t>
            </a:r>
          </a:p>
          <a:p>
            <a:r>
              <a:rPr lang="en-US" altLang="en-US" sz="1800" dirty="0"/>
              <a:t>We have the ability to dynamically change what things are, regardless of how they were written!</a:t>
            </a:r>
          </a:p>
          <a:p>
            <a:r>
              <a:rPr lang="en-US" altLang="en-US" sz="1800" dirty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Normally you program something like this: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endParaRPr lang="en-US" altLang="en-US" sz="1800" dirty="0"/>
          </a:p>
          <a:p>
            <a:r>
              <a:rPr lang="en-US" altLang="en-US" sz="1800" dirty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With reflection, we can manipulate a class without ever recompiling it: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pPr lvl="1"/>
            <a:r>
              <a:rPr lang="en-US" altLang="en-US" sz="1800" dirty="0"/>
              <a:t>Modify the class here!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It is important to note that </a:t>
            </a:r>
            <a:r>
              <a:rPr lang="en-US" altLang="en-US" sz="1800" b="1" i="1" u="sng" dirty="0"/>
              <a:t>another</a:t>
            </a:r>
            <a:r>
              <a:rPr lang="en-US" altLang="en-US" sz="1800" dirty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common uses of reflection:</a:t>
            </a:r>
          </a:p>
          <a:p>
            <a:pPr lvl="1"/>
            <a:r>
              <a:rPr lang="en-US" altLang="en-US" sz="1800" dirty="0"/>
              <a:t>To load and use classes unknown at compile time, but have set methods.</a:t>
            </a:r>
          </a:p>
          <a:p>
            <a:pPr lvl="2"/>
            <a:r>
              <a:rPr lang="en-US" altLang="en-US" sz="1800" dirty="0"/>
              <a:t>Example: The Critters assignment</a:t>
            </a:r>
          </a:p>
          <a:p>
            <a:pPr lvl="1"/>
            <a:r>
              <a:rPr lang="en-US" altLang="en-US" sz="1800" dirty="0"/>
              <a:t>Test programs by forcing specific states</a:t>
            </a:r>
          </a:p>
          <a:p>
            <a:pPr lvl="1"/>
            <a:r>
              <a:rPr lang="en-US" altLang="en-US" sz="1800" dirty="0"/>
              <a:t>By debuggers to inspect running programs</a:t>
            </a:r>
          </a:p>
          <a:p>
            <a:pPr lvl="1"/>
            <a:r>
              <a:rPr lang="en-US" altLang="en-US" sz="1800" dirty="0"/>
              <a:t>Malicious things</a:t>
            </a:r>
          </a:p>
          <a:p>
            <a:pPr lvl="2"/>
            <a:r>
              <a:rPr lang="en-US" altLang="en-US" sz="1800" dirty="0"/>
              <a:t>Hacking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program with reflection, we must put on our meta-thinking caps.</a:t>
            </a:r>
          </a:p>
          <a:p>
            <a:r>
              <a:rPr lang="en-US" altLang="en-US" sz="1800" dirty="0"/>
              <a:t>We are going to modify classes from classes with classes!</a:t>
            </a:r>
          </a:p>
          <a:p>
            <a:r>
              <a:rPr lang="en-US" altLang="en-US" sz="1800" dirty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/>
              <a:t>AccessibleObject</a:t>
            </a:r>
            <a:endParaRPr lang="en-US" altLang="en-US" sz="1800" dirty="0"/>
          </a:p>
          <a:p>
            <a:pPr lvl="1"/>
            <a:r>
              <a:rPr lang="en-US" altLang="en-US" sz="1800" dirty="0"/>
              <a:t>Describes the accessibility of an object, i.e. its view public, private, protected, default.</a:t>
            </a:r>
          </a:p>
          <a:p>
            <a:r>
              <a:rPr lang="en-US" altLang="en-US" sz="1800" dirty="0"/>
              <a:t>Array</a:t>
            </a:r>
          </a:p>
          <a:p>
            <a:pPr lvl="1"/>
            <a:r>
              <a:rPr lang="en-US" altLang="en-US" sz="1800" dirty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 Using the </a:t>
            </a:r>
            <a:r>
              <a:rPr lang="en-US" sz="1800" dirty="0" err="1">
                <a:cs typeface="Courier New" pitchFamily="49" charset="0"/>
              </a:rPr>
              <a:t>java.lang.Class</a:t>
            </a:r>
            <a:r>
              <a:rPr lang="en-US" sz="1800" dirty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Class&lt;? </a:t>
            </a:r>
            <a:r>
              <a:rPr lang="en-US" sz="1800" dirty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>
                <a:cs typeface="Courier New" pitchFamily="49" charset="0"/>
              </a:rPr>
              <a:t>Object&gt;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b="1" i="1" dirty="0" err="1">
                <a:cs typeface="Courier New" pitchFamily="49" charset="0"/>
              </a:rPr>
              <a:t>ClassName</a:t>
            </a:r>
            <a:r>
              <a:rPr lang="en-US" sz="1800" dirty="0" err="1"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>
                <a:cs typeface="Courier New" pitchFamily="49" charset="0"/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Or if we need to cause it to load: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dirty="0" err="1">
                <a:cs typeface="Courier New" pitchFamily="49" charset="0"/>
              </a:rPr>
              <a:t>Class.forName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b="1" i="1" dirty="0" err="1">
                <a:cs typeface="Courier New" pitchFamily="49" charset="0"/>
              </a:rPr>
              <a:t>class.package</a:t>
            </a:r>
            <a:r>
              <a:rPr lang="en-US" sz="1800" dirty="0">
                <a:cs typeface="Courier New" pitchFamily="49" charset="0"/>
              </a:rPr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Example Package: “</a:t>
            </a:r>
            <a:r>
              <a:rPr lang="en-US" sz="1800" dirty="0" err="1">
                <a:cs typeface="Courier New" pitchFamily="49" charset="0"/>
              </a:rPr>
              <a:t>java.lang.String</a:t>
            </a:r>
            <a:r>
              <a:rPr lang="en-US" sz="1800" dirty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now we have the definition of a class.</a:t>
            </a:r>
          </a:p>
          <a:p>
            <a:r>
              <a:rPr lang="en-US" altLang="en-US" sz="1800" dirty="0"/>
              <a:t>This is like the blueprint to the entire thing, it lists where everything is and how to get to it.</a:t>
            </a:r>
          </a:p>
          <a:p>
            <a:r>
              <a:rPr lang="en-US" altLang="en-US" sz="1800" dirty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Fields</a:t>
            </a:r>
          </a:p>
          <a:p>
            <a:r>
              <a:rPr lang="en-US" altLang="en-US" sz="1800" dirty="0"/>
              <a:t>Methods</a:t>
            </a:r>
          </a:p>
          <a:p>
            <a:r>
              <a:rPr lang="en-US" altLang="en-US" sz="1800" dirty="0"/>
              <a:t>Constructors</a:t>
            </a:r>
          </a:p>
          <a:p>
            <a:r>
              <a:rPr lang="en-US" altLang="en-US" sz="1800" dirty="0"/>
              <a:t>Miscellaneous 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There are two ways to get class fields: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regardless of view.</a:t>
            </a:r>
          </a:p>
          <a:p>
            <a:r>
              <a:rPr lang="en-US" altLang="en-US" sz="1800" dirty="0"/>
              <a:t>Optionally if you know the field name: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</a:t>
            </a:r>
            <a:r>
              <a:rPr lang="en-US" altLang="en-US" sz="1800" dirty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Like Fields there are two ways to get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methods for this class only regardless of view.</a:t>
            </a:r>
          </a:p>
          <a:p>
            <a:r>
              <a:rPr lang="en-US" altLang="en-US" sz="1800" dirty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a specific method you call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</a:t>
            </a:r>
            <a:r>
              <a:rPr lang="en-US" altLang="en-US" sz="1800" dirty="0">
                <a:cs typeface="Courier New" pitchFamily="49" charset="0"/>
              </a:rPr>
              <a:t>(String name, 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r>
              <a:rPr lang="en-US" altLang="en-US" sz="1800" dirty="0"/>
              <a:t>The name parameter is pretty straight forward, but does </a:t>
            </a:r>
            <a:r>
              <a:rPr lang="en-US" altLang="en-US" sz="1800" dirty="0">
                <a:cs typeface="Courier New" pitchFamily="49" charset="0"/>
              </a:rPr>
              <a:t>Class&lt;?&gt;…</a:t>
            </a:r>
            <a:r>
              <a:rPr lang="en-US" altLang="en-US" sz="1800" dirty="0"/>
              <a:t> mean?</a:t>
            </a:r>
          </a:p>
          <a:p>
            <a:r>
              <a:rPr lang="en-US" altLang="en-US" sz="1800" dirty="0"/>
              <a:t>This means you can pass any number of </a:t>
            </a:r>
            <a:r>
              <a:rPr lang="en-US" altLang="en-US" sz="1800" dirty="0">
                <a:cs typeface="Courier New" pitchFamily="49" charset="0"/>
              </a:rPr>
              <a:t>Class&lt;?&gt;</a:t>
            </a:r>
            <a:r>
              <a:rPr lang="en-US" altLang="en-US" sz="1800" dirty="0"/>
              <a:t> parameters after the name.</a:t>
            </a:r>
          </a:p>
          <a:p>
            <a:r>
              <a:rPr lang="en-US" altLang="en-US" sz="1800" dirty="0"/>
              <a:t>The </a:t>
            </a:r>
            <a:r>
              <a:rPr lang="en-US" altLang="en-US" sz="1800" dirty="0">
                <a:cs typeface="Courier New" pitchFamily="49" charset="0"/>
              </a:rPr>
              <a:t>Class&lt;?&gt; </a:t>
            </a:r>
            <a:r>
              <a:rPr lang="en-US" altLang="en-US" sz="1800" dirty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public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(String stuff,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times,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If we were trying to get this specific method we would have to call </a:t>
            </a:r>
            <a:r>
              <a:rPr lang="en-US" sz="1800" dirty="0" err="1"/>
              <a:t>getMethod</a:t>
            </a:r>
            <a:r>
              <a:rPr lang="en-US" sz="1800" dirty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getMethod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”, </a:t>
            </a:r>
            <a:r>
              <a:rPr lang="en-US" sz="1800" dirty="0" err="1">
                <a:cs typeface="Courier New" pitchFamily="49" charset="0"/>
              </a:rPr>
              <a:t>String.class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the </a:t>
            </a:r>
            <a:r>
              <a:rPr lang="en-US" altLang="en-US" sz="1800" dirty="0" err="1"/>
              <a:t>constructos</a:t>
            </a:r>
            <a:r>
              <a:rPr lang="en-US" altLang="en-US" sz="1800" dirty="0"/>
              <a:t> we have the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public constructors for the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constructors for the class, regardless of view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We can again get specific constructors with: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</a:t>
            </a:r>
            <a:r>
              <a:rPr lang="en-US" altLang="en-US" sz="1800" dirty="0">
                <a:cs typeface="Courier New" pitchFamily="49" charset="0"/>
              </a:rPr>
              <a:t>(Class&lt;?&gt;…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getEnclosingMethod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 that declared an anonymous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class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</a:t>
            </a:r>
          </a:p>
          <a:p>
            <a:r>
              <a:rPr lang="en-US" altLang="en-US" sz="1800" dirty="0"/>
              <a:t>Method</a:t>
            </a:r>
          </a:p>
          <a:p>
            <a:r>
              <a:rPr lang="en-US" altLang="en-US" sz="1800" dirty="0"/>
              <a:t>Constructor</a:t>
            </a:r>
          </a:p>
          <a:p>
            <a:r>
              <a:rPr lang="en-US" altLang="en-US" sz="1800" dirty="0"/>
              <a:t>????????????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The Collection </a:t>
            </a:r>
            <a:r>
              <a:rPr lang="en-US" sz="2000" b="1" dirty="0" err="1"/>
              <a:t>Superinterface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Some useful methods: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  <a:endParaRPr lang="en-US" altLang="en-US" sz="2100" dirty="0">
              <a:cs typeface="Courier New" pitchFamily="49" charset="0"/>
            </a:endParaRPr>
          </a:p>
          <a:p>
            <a:pPr lvl="2"/>
            <a:r>
              <a:rPr lang="en-US" altLang="en-US" sz="1800" dirty="0"/>
              <a:t>Gets the value of this field in the given object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/>
              <a:t>Sets the value of this field in the given object, if possible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type of this field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You may have noticed the two methods </a:t>
            </a:r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i="1" dirty="0">
                <a:cs typeface="Courier New" pitchFamily="49" charset="0"/>
              </a:rPr>
              <a:t>(..) </a:t>
            </a:r>
            <a:r>
              <a:rPr lang="en-US" altLang="en-US" i="1" dirty="0"/>
              <a:t>and </a:t>
            </a:r>
            <a:r>
              <a:rPr lang="en-US" altLang="en-US" sz="1800" i="1" dirty="0" err="1">
                <a:cs typeface="Courier New" pitchFamily="49" charset="0"/>
              </a:rPr>
              <a:t>setPrimitiveType</a:t>
            </a:r>
            <a:r>
              <a:rPr lang="en-US" altLang="en-US" sz="1800" i="1" dirty="0">
                <a:cs typeface="Courier New" pitchFamily="49" charset="0"/>
              </a:rPr>
              <a:t>(..)</a:t>
            </a:r>
            <a:endParaRPr lang="en-US" altLang="en-US" sz="1800" dirty="0">
              <a:cs typeface="Courier New" pitchFamily="49" charset="0"/>
            </a:endParaRPr>
          </a:p>
          <a:p>
            <a:r>
              <a:rPr lang="en-US" altLang="en-US" dirty="0"/>
              <a:t>Here</a:t>
            </a:r>
            <a:r>
              <a:rPr lang="en-US" altLang="en-US" i="1" dirty="0"/>
              <a:t> </a:t>
            </a:r>
            <a:r>
              <a:rPr lang="en-US" altLang="en-US" sz="2000" i="1" dirty="0" err="1">
                <a:cs typeface="Courier New" pitchFamily="49" charset="0"/>
              </a:rPr>
              <a:t>PrimitiveType</a:t>
            </a:r>
            <a:r>
              <a:rPr lang="en-US" altLang="en-US" dirty="0"/>
              <a:t> is replaced with a real </a:t>
            </a:r>
            <a:r>
              <a:rPr lang="en-US" altLang="en-US" dirty="0" err="1"/>
              <a:t>primative</a:t>
            </a:r>
            <a:r>
              <a:rPr lang="en-US" altLang="en-US" dirty="0"/>
              <a:t> type, so if a field represents an </a:t>
            </a:r>
            <a:r>
              <a:rPr lang="en-US" altLang="en-US" sz="2400" dirty="0" err="1">
                <a:cs typeface="Courier New" pitchFamily="49" charset="0"/>
              </a:rPr>
              <a:t>int</a:t>
            </a:r>
            <a:r>
              <a:rPr lang="en-US" altLang="en-US" dirty="0"/>
              <a:t> you would say, </a:t>
            </a:r>
            <a:r>
              <a:rPr lang="en-US" altLang="en-US" sz="2000" dirty="0" err="1">
                <a:cs typeface="Courier New" pitchFamily="49" charset="0"/>
              </a:rPr>
              <a:t>getInt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2400" dirty="0"/>
              <a:t> </a:t>
            </a:r>
            <a:r>
              <a:rPr lang="en-US" altLang="en-US" dirty="0"/>
              <a:t>or </a:t>
            </a:r>
            <a:r>
              <a:rPr lang="en-US" altLang="en-US" sz="2000" dirty="0" err="1">
                <a:cs typeface="Courier New" pitchFamily="49" charset="0"/>
              </a:rPr>
              <a:t>setInt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1800" dirty="0"/>
              <a:t>.</a:t>
            </a:r>
          </a:p>
          <a:p>
            <a:r>
              <a:rPr lang="en-US" altLang="en-US" dirty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first parameter to all of those methods was </a:t>
            </a:r>
            <a:r>
              <a:rPr lang="en-US" sz="1800" dirty="0">
                <a:cs typeface="Courier New" pitchFamily="49" charset="0"/>
              </a:rPr>
              <a:t>Object </a:t>
            </a:r>
            <a:r>
              <a:rPr lang="en-US" sz="1800" dirty="0" err="1">
                <a:cs typeface="Courier New" pitchFamily="49" charset="0"/>
              </a:rPr>
              <a:t>obj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get a value we must provide a class that has been constructed already.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Don’t forget we can have two types of fields, static/non-static</a:t>
            </a:r>
          </a:p>
          <a:p>
            <a:r>
              <a:rPr lang="en-US" altLang="en-US" sz="1800" dirty="0"/>
              <a:t>If we want to get the value of a static field, we can pass null as the Object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 parameter.</a:t>
            </a:r>
          </a:p>
          <a:p>
            <a:endParaRPr lang="en-US" alt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useful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getReturnType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type of variable returned by this method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an array of parameters in the order the method takes them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main method of this class that we will use is </a:t>
            </a:r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Object... </a:t>
            </a:r>
            <a:r>
              <a:rPr lang="en-US" altLang="en-US" sz="1800" dirty="0" err="1">
                <a:cs typeface="Courier New" pitchFamily="49" charset="0"/>
              </a:rPr>
              <a:t>params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r>
              <a:rPr lang="en-US" altLang="en-US" sz="1800" dirty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method we are most concerned with is </a:t>
            </a: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This is similar to </a:t>
            </a:r>
            <a:r>
              <a:rPr lang="en-US" sz="1800" dirty="0">
                <a:cs typeface="Courier New" pitchFamily="49" charset="0"/>
              </a:rPr>
              <a:t>invoke(..) </a:t>
            </a:r>
            <a:r>
              <a:rPr lang="en-US" sz="1800" dirty="0"/>
              <a:t>for methods except we don’t pass an already instantiate object because we are making a new one!</a:t>
            </a:r>
            <a:endParaRPr lang="en-US" sz="1800" dirty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Like methods we will probably call </a:t>
            </a: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 first.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can get a class blueprint and it’s a class of type Class from </a:t>
            </a:r>
            <a:r>
              <a:rPr lang="en-US" sz="1800" dirty="0" err="1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From each of these reflection classes we have the ability to manipulate instances of classes.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it turned out what we learned works pretty well for everything with a public visibility.</a:t>
            </a:r>
          </a:p>
          <a:p>
            <a:r>
              <a:rPr lang="en-US" altLang="en-US" sz="1800" dirty="0"/>
              <a:t>But what about those private, protected, and default views?</a:t>
            </a:r>
          </a:p>
          <a:p>
            <a:r>
              <a:rPr lang="en-US" altLang="en-US" sz="1800" dirty="0"/>
              <a:t>Java kept throwing an </a:t>
            </a:r>
            <a:r>
              <a:rPr lang="en-US" altLang="en-US" sz="1800" dirty="0" err="1"/>
              <a:t>IllegalAccessException</a:t>
            </a:r>
            <a:r>
              <a:rPr lang="en-US" altLang="en-US" sz="1800" dirty="0"/>
              <a:t>, we just don’t have permissions to edit those.</a:t>
            </a:r>
          </a:p>
          <a:p>
            <a:r>
              <a:rPr lang="en-US" altLang="en-US" sz="1800" dirty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/>
              <a:t>AccessibleObject</a:t>
            </a:r>
            <a:r>
              <a:rPr lang="en-US" sz="1800" dirty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/>
              <a:t>How convenient!</a:t>
            </a:r>
          </a:p>
          <a:p>
            <a:r>
              <a:rPr lang="en-US" altLang="en-US" sz="1800" dirty="0"/>
              <a:t>But what does it do?</a:t>
            </a:r>
          </a:p>
          <a:p>
            <a:r>
              <a:rPr lang="en-US" altLang="en-US" sz="1800" dirty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</a:t>
            </a:r>
            <a:r>
              <a:rPr lang="en-US" altLang="en-US" sz="1800" i="1" dirty="0"/>
              <a:t>very </a:t>
            </a:r>
            <a:r>
              <a:rPr lang="en-US" altLang="en-US" sz="1800" dirty="0"/>
              <a:t>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isAccessible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Tells whether or not the object can be accessed based on its view type</a:t>
            </a:r>
          </a:p>
          <a:p>
            <a:pPr lvl="2"/>
            <a:r>
              <a:rPr lang="en-US" altLang="en-US" sz="1800" dirty="0"/>
              <a:t>A public field, method, or constructor will return true</a:t>
            </a:r>
          </a:p>
          <a:p>
            <a:pPr lvl="2"/>
            <a:r>
              <a:rPr lang="en-US" altLang="en-US" sz="1800" dirty="0"/>
              <a:t>The other types will return false.</a:t>
            </a:r>
          </a:p>
          <a:p>
            <a:pPr lvl="1"/>
            <a:r>
              <a:rPr lang="en-US" altLang="en-US" sz="1800" dirty="0" err="1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how can we use this?</a:t>
            </a:r>
          </a:p>
          <a:p>
            <a:r>
              <a:rPr lang="en-US" altLang="en-US" sz="1800" dirty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private String </a:t>
            </a:r>
            <a:r>
              <a:rPr lang="en-US" altLang="en-US" sz="1800" dirty="0" err="1">
                <a:cs typeface="Courier New" pitchFamily="49" charset="0"/>
              </a:rPr>
              <a:t>secretMessage</a:t>
            </a:r>
            <a:r>
              <a:rPr lang="en-US" altLang="en-US" sz="1800" dirty="0">
                <a:cs typeface="Courier New" pitchFamily="49" charset="0"/>
              </a:rPr>
              <a:t>;</a:t>
            </a:r>
          </a:p>
          <a:p>
            <a:r>
              <a:rPr lang="en-US" altLang="en-US" sz="1800" dirty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theField.setAccessible</a:t>
            </a:r>
            <a:r>
              <a:rPr lang="en-US" altLang="en-US" sz="1800" dirty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Now before you start the triangle pyramid of evil, note:</a:t>
            </a:r>
          </a:p>
          <a:p>
            <a:pPr lvl="1"/>
            <a:r>
              <a:rPr lang="en-US" altLang="en-US" sz="1800" dirty="0"/>
              <a:t>It is possible to prevent use of </a:t>
            </a:r>
            <a:r>
              <a:rPr lang="en-US" altLang="en-US" sz="1800" dirty="0" err="1"/>
              <a:t>setAccessible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You do this using a </a:t>
            </a:r>
            <a:r>
              <a:rPr lang="en-US" altLang="en-US" sz="1800" dirty="0" err="1"/>
              <a:t>SecurityManager</a:t>
            </a:r>
            <a:r>
              <a:rPr lang="en-US" altLang="en-US" sz="1800" dirty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If you wish to manipulate arrays with Reflection you must use the </a:t>
            </a:r>
            <a:r>
              <a:rPr lang="en-US" altLang="en-US" sz="1800" dirty="0" err="1"/>
              <a:t>java.lang.reflect.Array</a:t>
            </a:r>
            <a:r>
              <a:rPr lang="en-US" altLang="en-US" sz="1800" dirty="0"/>
              <a:t> class, you cannot use the Field class</a:t>
            </a:r>
          </a:p>
          <a:p>
            <a:r>
              <a:rPr lang="en-US" altLang="en-US" sz="1800" dirty="0"/>
              <a:t>This is because Java does not handle Arrays in the same way it handles Objects or </a:t>
            </a:r>
            <a:r>
              <a:rPr lang="en-US" altLang="en-US" sz="1800" dirty="0" err="1"/>
              <a:t>Primatives</a:t>
            </a:r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Useful Methods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/>
              <a:t>Gets the value from the array at the given index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/>
              <a:t>Sets the value in the array at the index to the given value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Just like the Field class, the </a:t>
            </a:r>
            <a:r>
              <a:rPr lang="en-US" altLang="en-US" sz="1800" i="1" dirty="0" err="1"/>
              <a:t>PrimitiveType</a:t>
            </a:r>
            <a:r>
              <a:rPr lang="en-US" altLang="en-US" sz="1800" dirty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/>
              <a:t>But there are a couple more methods that are unique to this class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objects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Unique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getLength</a:t>
            </a:r>
            <a:r>
              <a:rPr lang="en-US" altLang="en-US" sz="1800" dirty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/>
              <a:t>Returns the length of the given array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/>
              <a:t>Creates a new array of the given type and with the given dimensions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Architecture 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Java Management Extensions (JMX) technology is a standard part of the Java Platform, Standard Edition (Java SE platform).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29567</TotalTime>
  <Words>5155</Words>
  <Application>Microsoft Office PowerPoint</Application>
  <PresentationFormat>On-screen Show (4:3)</PresentationFormat>
  <Paragraphs>1165</Paragraphs>
  <Slides>109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Arial</vt:lpstr>
      <vt:lpstr>Calibri</vt:lpstr>
      <vt:lpstr>Calibri Light</vt:lpstr>
      <vt:lpstr>Courier New</vt:lpstr>
      <vt:lpstr>Franklin Gothic Book</vt:lpstr>
      <vt:lpstr>Franklin Gothic Medium</vt:lpstr>
      <vt:lpstr>Wingdings</vt:lpstr>
      <vt:lpstr>Wingdings 2</vt:lpstr>
      <vt:lpstr>epam-ppt-cover</vt:lpstr>
      <vt:lpstr>epam-ppt-light</vt:lpstr>
      <vt:lpstr>Retrospect</vt:lpstr>
      <vt:lpstr>Introduction to Java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Attila Balogh-Biro</cp:lastModifiedBy>
  <cp:revision>1095</cp:revision>
  <cp:lastPrinted>2012-02-27T18:53:02Z</cp:lastPrinted>
  <dcterms:created xsi:type="dcterms:W3CDTF">2011-09-13T23:33:50Z</dcterms:created>
  <dcterms:modified xsi:type="dcterms:W3CDTF">2019-07-29T08:00:04Z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2019-04-15T01:46:44.5339296Z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8a004e03-305b-4a8e-8505-8341c8e2a4fb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