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88" r:id="rId4"/>
  </p:sldMasterIdLst>
  <p:notesMasterIdLst>
    <p:notesMasterId r:id="rId45"/>
  </p:notesMasterIdLst>
  <p:handoutMasterIdLst>
    <p:handoutMasterId r:id="rId46"/>
  </p:handoutMasterIdLst>
  <p:sldIdLst>
    <p:sldId id="256" r:id="rId5"/>
    <p:sldId id="263" r:id="rId6"/>
    <p:sldId id="302" r:id="rId7"/>
    <p:sldId id="265" r:id="rId8"/>
    <p:sldId id="287" r:id="rId9"/>
    <p:sldId id="293" r:id="rId10"/>
    <p:sldId id="291" r:id="rId11"/>
    <p:sldId id="292" r:id="rId12"/>
    <p:sldId id="273" r:id="rId13"/>
    <p:sldId id="324" r:id="rId14"/>
    <p:sldId id="330" r:id="rId15"/>
    <p:sldId id="355" r:id="rId16"/>
    <p:sldId id="356" r:id="rId17"/>
    <p:sldId id="331" r:id="rId18"/>
    <p:sldId id="335" r:id="rId19"/>
    <p:sldId id="336" r:id="rId20"/>
    <p:sldId id="337" r:id="rId21"/>
    <p:sldId id="338" r:id="rId22"/>
    <p:sldId id="339" r:id="rId23"/>
    <p:sldId id="347" r:id="rId24"/>
    <p:sldId id="340" r:id="rId25"/>
    <p:sldId id="342" r:id="rId26"/>
    <p:sldId id="343" r:id="rId27"/>
    <p:sldId id="344" r:id="rId28"/>
    <p:sldId id="345" r:id="rId29"/>
    <p:sldId id="341" r:id="rId30"/>
    <p:sldId id="357" r:id="rId31"/>
    <p:sldId id="332" r:id="rId32"/>
    <p:sldId id="348" r:id="rId33"/>
    <p:sldId id="346" r:id="rId34"/>
    <p:sldId id="353" r:id="rId35"/>
    <p:sldId id="349" r:id="rId36"/>
    <p:sldId id="350" r:id="rId37"/>
    <p:sldId id="351" r:id="rId38"/>
    <p:sldId id="352" r:id="rId39"/>
    <p:sldId id="358" r:id="rId40"/>
    <p:sldId id="333" r:id="rId41"/>
    <p:sldId id="354" r:id="rId42"/>
    <p:sldId id="334" r:id="rId43"/>
    <p:sldId id="26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13" autoAdjust="0"/>
    <p:restoredTop sz="69102" autoAdjust="0"/>
  </p:normalViewPr>
  <p:slideViewPr>
    <p:cSldViewPr snapToGrid="0">
      <p:cViewPr>
        <p:scale>
          <a:sx n="116" d="100"/>
          <a:sy n="116" d="100"/>
        </p:scale>
        <p:origin x="92" y="60"/>
      </p:cViewPr>
      <p:guideLst/>
    </p:cSldViewPr>
  </p:slideViewPr>
  <p:notesTextViewPr>
    <p:cViewPr>
      <p:scale>
        <a:sx n="1" d="1"/>
        <a:sy n="1" d="1"/>
      </p:scale>
      <p:origin x="0" y="0"/>
    </p:cViewPr>
  </p:notesTextViewPr>
  <p:notesViewPr>
    <p:cSldViewPr snapToGrid="0">
      <p:cViewPr varScale="1">
        <p:scale>
          <a:sx n="68" d="100"/>
          <a:sy n="68" d="100"/>
        </p:scale>
        <p:origin x="3288" y="3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1" Type="http://schemas.openxmlformats.org/officeDocument/2006/relationships/hyperlink" Target="https://martinfowler.com/bliki/ProjectionalEditing.html"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martinfowler.com/bliki/ProjectionalEditing.html"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C61317-0C44-40A8-B1E5-0549DCA030D6}" type="doc">
      <dgm:prSet loTypeId="urn:microsoft.com/office/officeart/2005/8/layout/matrix2" loCatId="matrix" qsTypeId="urn:microsoft.com/office/officeart/2005/8/quickstyle/simple1" qsCatId="simple" csTypeId="urn:microsoft.com/office/officeart/2005/8/colors/colorful2" csCatId="colorful"/>
      <dgm:spPr/>
      <dgm:t>
        <a:bodyPr/>
        <a:lstStyle/>
        <a:p>
          <a:endParaRPr lang="en-US"/>
        </a:p>
      </dgm:t>
    </dgm:pt>
    <dgm:pt modelId="{68CA41F6-82B6-4C2C-B3F9-F21F802E80E5}">
      <dgm:prSet/>
      <dgm:spPr/>
      <dgm:t>
        <a:bodyPr/>
        <a:lstStyle/>
        <a:p>
          <a:r>
            <a:rPr lang="en-US"/>
            <a:t>MDSE can be defined as a methodology</a:t>
          </a:r>
        </a:p>
      </dgm:t>
    </dgm:pt>
    <dgm:pt modelId="{01E4CAC6-6CA2-4321-AB6A-AE3B1F52A9CE}" type="parTrans" cxnId="{FE970635-16C3-4D81-9257-6D1F35FE14FE}">
      <dgm:prSet/>
      <dgm:spPr/>
      <dgm:t>
        <a:bodyPr/>
        <a:lstStyle/>
        <a:p>
          <a:endParaRPr lang="en-US"/>
        </a:p>
      </dgm:t>
    </dgm:pt>
    <dgm:pt modelId="{2AC70F48-ED79-4D57-820B-FE931EBDA221}" type="sibTrans" cxnId="{FE970635-16C3-4D81-9257-6D1F35FE14FE}">
      <dgm:prSet/>
      <dgm:spPr/>
      <dgm:t>
        <a:bodyPr/>
        <a:lstStyle/>
        <a:p>
          <a:endParaRPr lang="en-US"/>
        </a:p>
      </dgm:t>
    </dgm:pt>
    <dgm:pt modelId="{13157138-D17A-4AA2-87F2-C8BDAA560083}">
      <dgm:prSet/>
      <dgm:spPr/>
      <dgm:t>
        <a:bodyPr/>
        <a:lstStyle/>
        <a:p>
          <a:r>
            <a:rPr lang="en-US" dirty="0"/>
            <a:t>Model Driven Software Development (MDSD) is a style of software development that considers itself as an alternative to the traditional style of programming</a:t>
          </a:r>
        </a:p>
      </dgm:t>
    </dgm:pt>
    <dgm:pt modelId="{8CD17D40-1612-4E6F-9648-664E21867C4E}" type="parTrans" cxnId="{8B85F542-54AE-4E58-9DE8-3C7231A49B04}">
      <dgm:prSet/>
      <dgm:spPr/>
      <dgm:t>
        <a:bodyPr/>
        <a:lstStyle/>
        <a:p>
          <a:endParaRPr lang="en-US"/>
        </a:p>
      </dgm:t>
    </dgm:pt>
    <dgm:pt modelId="{06337E19-2330-4663-9275-D2F63DCA8123}" type="sibTrans" cxnId="{8B85F542-54AE-4E58-9DE8-3C7231A49B04}">
      <dgm:prSet/>
      <dgm:spPr/>
      <dgm:t>
        <a:bodyPr/>
        <a:lstStyle/>
        <a:p>
          <a:endParaRPr lang="en-US"/>
        </a:p>
      </dgm:t>
    </dgm:pt>
    <dgm:pt modelId="{44116AE0-2406-4201-899E-5EB4712462D9}">
      <dgm:prSet/>
      <dgm:spPr/>
      <dgm:t>
        <a:bodyPr/>
        <a:lstStyle/>
        <a:p>
          <a:r>
            <a:rPr lang="en-US"/>
            <a:t>To use MDSD you need tools that support </a:t>
          </a:r>
          <a:r>
            <a:rPr lang="en-US">
              <a:hlinkClick xmlns:r="http://schemas.openxmlformats.org/officeDocument/2006/relationships" r:id="rId1"/>
            </a:rPr>
            <a:t>ProjectionalEditing</a:t>
          </a:r>
          <a:endParaRPr lang="en-US"/>
        </a:p>
      </dgm:t>
    </dgm:pt>
    <dgm:pt modelId="{23A71368-A7C1-4FFA-BBE0-E47F7534E8E5}" type="parTrans" cxnId="{4953B3CB-2ABC-4B74-995F-C65456303D89}">
      <dgm:prSet/>
      <dgm:spPr/>
      <dgm:t>
        <a:bodyPr/>
        <a:lstStyle/>
        <a:p>
          <a:endParaRPr lang="en-US"/>
        </a:p>
      </dgm:t>
    </dgm:pt>
    <dgm:pt modelId="{70DBEAF6-8952-4766-BB58-69892EB5B0CA}" type="sibTrans" cxnId="{4953B3CB-2ABC-4B74-995F-C65456303D89}">
      <dgm:prSet/>
      <dgm:spPr/>
      <dgm:t>
        <a:bodyPr/>
        <a:lstStyle/>
        <a:p>
          <a:endParaRPr lang="en-US"/>
        </a:p>
      </dgm:t>
    </dgm:pt>
    <dgm:pt modelId="{204A426B-0969-4A01-8327-BC94E157029D}">
      <dgm:prSet/>
      <dgm:spPr/>
      <dgm:t>
        <a:bodyPr/>
        <a:lstStyle/>
        <a:p>
          <a:r>
            <a:rPr lang="en-US" dirty="0"/>
            <a:t>MDSD is surrounded by a terminological mess</a:t>
          </a:r>
        </a:p>
      </dgm:t>
    </dgm:pt>
    <dgm:pt modelId="{FDE9595A-88A0-414B-B521-784B0CEED033}" type="parTrans" cxnId="{78FD7B35-F953-40D1-9A7A-DDA6747E0BD5}">
      <dgm:prSet/>
      <dgm:spPr/>
      <dgm:t>
        <a:bodyPr/>
        <a:lstStyle/>
        <a:p>
          <a:endParaRPr lang="en-US"/>
        </a:p>
      </dgm:t>
    </dgm:pt>
    <dgm:pt modelId="{8FA3C1E6-A94D-49C0-B5EA-C68071BDD6BD}" type="sibTrans" cxnId="{78FD7B35-F953-40D1-9A7A-DDA6747E0BD5}">
      <dgm:prSet/>
      <dgm:spPr/>
      <dgm:t>
        <a:bodyPr/>
        <a:lstStyle/>
        <a:p>
          <a:endParaRPr lang="en-US"/>
        </a:p>
      </dgm:t>
    </dgm:pt>
    <dgm:pt modelId="{29EE0B7C-019E-4374-A4AA-0BEC679C15AB}" type="pres">
      <dgm:prSet presAssocID="{40C61317-0C44-40A8-B1E5-0549DCA030D6}" presName="matrix" presStyleCnt="0">
        <dgm:presLayoutVars>
          <dgm:chMax val="1"/>
          <dgm:dir/>
          <dgm:resizeHandles val="exact"/>
        </dgm:presLayoutVars>
      </dgm:prSet>
      <dgm:spPr/>
    </dgm:pt>
    <dgm:pt modelId="{0AACAAFA-E6AE-4A9A-83F3-D39FE556F6AE}" type="pres">
      <dgm:prSet presAssocID="{40C61317-0C44-40A8-B1E5-0549DCA030D6}" presName="axisShape" presStyleLbl="bgShp" presStyleIdx="0" presStyleCnt="1"/>
      <dgm:spPr/>
    </dgm:pt>
    <dgm:pt modelId="{E6A03DB4-8B25-4433-9317-C20C7861B50F}" type="pres">
      <dgm:prSet presAssocID="{40C61317-0C44-40A8-B1E5-0549DCA030D6}" presName="rect1" presStyleLbl="node1" presStyleIdx="0" presStyleCnt="4">
        <dgm:presLayoutVars>
          <dgm:chMax val="0"/>
          <dgm:chPref val="0"/>
          <dgm:bulletEnabled val="1"/>
        </dgm:presLayoutVars>
      </dgm:prSet>
      <dgm:spPr/>
    </dgm:pt>
    <dgm:pt modelId="{36E72E6C-EB35-423E-88F0-D05C0A97E510}" type="pres">
      <dgm:prSet presAssocID="{40C61317-0C44-40A8-B1E5-0549DCA030D6}" presName="rect2" presStyleLbl="node1" presStyleIdx="1" presStyleCnt="4">
        <dgm:presLayoutVars>
          <dgm:chMax val="0"/>
          <dgm:chPref val="0"/>
          <dgm:bulletEnabled val="1"/>
        </dgm:presLayoutVars>
      </dgm:prSet>
      <dgm:spPr/>
    </dgm:pt>
    <dgm:pt modelId="{66BC1CA7-E161-4E53-A9C4-A424804A4712}" type="pres">
      <dgm:prSet presAssocID="{40C61317-0C44-40A8-B1E5-0549DCA030D6}" presName="rect3" presStyleLbl="node1" presStyleIdx="2" presStyleCnt="4">
        <dgm:presLayoutVars>
          <dgm:chMax val="0"/>
          <dgm:chPref val="0"/>
          <dgm:bulletEnabled val="1"/>
        </dgm:presLayoutVars>
      </dgm:prSet>
      <dgm:spPr/>
    </dgm:pt>
    <dgm:pt modelId="{CE231D82-9941-44A3-8059-42CAC74FD29D}" type="pres">
      <dgm:prSet presAssocID="{40C61317-0C44-40A8-B1E5-0549DCA030D6}" presName="rect4" presStyleLbl="node1" presStyleIdx="3" presStyleCnt="4">
        <dgm:presLayoutVars>
          <dgm:chMax val="0"/>
          <dgm:chPref val="0"/>
          <dgm:bulletEnabled val="1"/>
        </dgm:presLayoutVars>
      </dgm:prSet>
      <dgm:spPr/>
    </dgm:pt>
  </dgm:ptLst>
  <dgm:cxnLst>
    <dgm:cxn modelId="{2ACD8C02-6F4A-4C8C-81CC-2C2AD555BC29}" type="presOf" srcId="{40C61317-0C44-40A8-B1E5-0549DCA030D6}" destId="{29EE0B7C-019E-4374-A4AA-0BEC679C15AB}" srcOrd="0" destOrd="0" presId="urn:microsoft.com/office/officeart/2005/8/layout/matrix2"/>
    <dgm:cxn modelId="{0225CF24-DC50-4F9C-8398-10F88217A87A}" type="presOf" srcId="{204A426B-0969-4A01-8327-BC94E157029D}" destId="{CE231D82-9941-44A3-8059-42CAC74FD29D}" srcOrd="0" destOrd="0" presId="urn:microsoft.com/office/officeart/2005/8/layout/matrix2"/>
    <dgm:cxn modelId="{FE970635-16C3-4D81-9257-6D1F35FE14FE}" srcId="{40C61317-0C44-40A8-B1E5-0549DCA030D6}" destId="{68CA41F6-82B6-4C2C-B3F9-F21F802E80E5}" srcOrd="0" destOrd="0" parTransId="{01E4CAC6-6CA2-4321-AB6A-AE3B1F52A9CE}" sibTransId="{2AC70F48-ED79-4D57-820B-FE931EBDA221}"/>
    <dgm:cxn modelId="{78FD7B35-F953-40D1-9A7A-DDA6747E0BD5}" srcId="{40C61317-0C44-40A8-B1E5-0549DCA030D6}" destId="{204A426B-0969-4A01-8327-BC94E157029D}" srcOrd="3" destOrd="0" parTransId="{FDE9595A-88A0-414B-B521-784B0CEED033}" sibTransId="{8FA3C1E6-A94D-49C0-B5EA-C68071BDD6BD}"/>
    <dgm:cxn modelId="{8B85F542-54AE-4E58-9DE8-3C7231A49B04}" srcId="{40C61317-0C44-40A8-B1E5-0549DCA030D6}" destId="{13157138-D17A-4AA2-87F2-C8BDAA560083}" srcOrd="1" destOrd="0" parTransId="{8CD17D40-1612-4E6F-9648-664E21867C4E}" sibTransId="{06337E19-2330-4663-9275-D2F63DCA8123}"/>
    <dgm:cxn modelId="{C9C9B469-050E-432F-922D-82FE04DEDFAC}" type="presOf" srcId="{13157138-D17A-4AA2-87F2-C8BDAA560083}" destId="{36E72E6C-EB35-423E-88F0-D05C0A97E510}" srcOrd="0" destOrd="0" presId="urn:microsoft.com/office/officeart/2005/8/layout/matrix2"/>
    <dgm:cxn modelId="{2992AD9E-D5FB-4061-A16C-E63A7DF83E07}" type="presOf" srcId="{68CA41F6-82B6-4C2C-B3F9-F21F802E80E5}" destId="{E6A03DB4-8B25-4433-9317-C20C7861B50F}" srcOrd="0" destOrd="0" presId="urn:microsoft.com/office/officeart/2005/8/layout/matrix2"/>
    <dgm:cxn modelId="{9409F7AF-8AB6-4F83-A558-CE77EAC451F5}" type="presOf" srcId="{44116AE0-2406-4201-899E-5EB4712462D9}" destId="{66BC1CA7-E161-4E53-A9C4-A424804A4712}" srcOrd="0" destOrd="0" presId="urn:microsoft.com/office/officeart/2005/8/layout/matrix2"/>
    <dgm:cxn modelId="{4953B3CB-2ABC-4B74-995F-C65456303D89}" srcId="{40C61317-0C44-40A8-B1E5-0549DCA030D6}" destId="{44116AE0-2406-4201-899E-5EB4712462D9}" srcOrd="2" destOrd="0" parTransId="{23A71368-A7C1-4FFA-BBE0-E47F7534E8E5}" sibTransId="{70DBEAF6-8952-4766-BB58-69892EB5B0CA}"/>
    <dgm:cxn modelId="{E3FD1F29-7B17-4FEA-A93C-C75F2F942897}" type="presParOf" srcId="{29EE0B7C-019E-4374-A4AA-0BEC679C15AB}" destId="{0AACAAFA-E6AE-4A9A-83F3-D39FE556F6AE}" srcOrd="0" destOrd="0" presId="urn:microsoft.com/office/officeart/2005/8/layout/matrix2"/>
    <dgm:cxn modelId="{06CF9CF9-9730-4771-B760-E7EC47AA5554}" type="presParOf" srcId="{29EE0B7C-019E-4374-A4AA-0BEC679C15AB}" destId="{E6A03DB4-8B25-4433-9317-C20C7861B50F}" srcOrd="1" destOrd="0" presId="urn:microsoft.com/office/officeart/2005/8/layout/matrix2"/>
    <dgm:cxn modelId="{8C14C1B0-A5A3-4AFE-B65F-5741E752EB9A}" type="presParOf" srcId="{29EE0B7C-019E-4374-A4AA-0BEC679C15AB}" destId="{36E72E6C-EB35-423E-88F0-D05C0A97E510}" srcOrd="2" destOrd="0" presId="urn:microsoft.com/office/officeart/2005/8/layout/matrix2"/>
    <dgm:cxn modelId="{1DE737E1-527B-41EC-BB61-44ABC83E4ECB}" type="presParOf" srcId="{29EE0B7C-019E-4374-A4AA-0BEC679C15AB}" destId="{66BC1CA7-E161-4E53-A9C4-A424804A4712}" srcOrd="3" destOrd="0" presId="urn:microsoft.com/office/officeart/2005/8/layout/matrix2"/>
    <dgm:cxn modelId="{2EA80ECB-1CB6-479E-9276-BCFF0D82600C}" type="presParOf" srcId="{29EE0B7C-019E-4374-A4AA-0BEC679C15AB}" destId="{CE231D82-9941-44A3-8059-42CAC74FD29D}"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ACAAFA-E6AE-4A9A-83F3-D39FE556F6AE}">
      <dsp:nvSpPr>
        <dsp:cNvPr id="0" name=""/>
        <dsp:cNvSpPr/>
      </dsp:nvSpPr>
      <dsp:spPr>
        <a:xfrm>
          <a:off x="3082131" y="0"/>
          <a:ext cx="4351338" cy="4351338"/>
        </a:xfrm>
        <a:prstGeom prst="quadArrow">
          <a:avLst>
            <a:gd name="adj1" fmla="val 2000"/>
            <a:gd name="adj2" fmla="val 4000"/>
            <a:gd name="adj3" fmla="val 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A03DB4-8B25-4433-9317-C20C7861B50F}">
      <dsp:nvSpPr>
        <dsp:cNvPr id="0" name=""/>
        <dsp:cNvSpPr/>
      </dsp:nvSpPr>
      <dsp:spPr>
        <a:xfrm>
          <a:off x="3364967" y="282836"/>
          <a:ext cx="1740535" cy="174053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MDSE can be defined as a methodology</a:t>
          </a:r>
        </a:p>
      </dsp:txBody>
      <dsp:txXfrm>
        <a:off x="3449933" y="367802"/>
        <a:ext cx="1570603" cy="1570603"/>
      </dsp:txXfrm>
    </dsp:sp>
    <dsp:sp modelId="{36E72E6C-EB35-423E-88F0-D05C0A97E510}">
      <dsp:nvSpPr>
        <dsp:cNvPr id="0" name=""/>
        <dsp:cNvSpPr/>
      </dsp:nvSpPr>
      <dsp:spPr>
        <a:xfrm>
          <a:off x="5410096" y="282836"/>
          <a:ext cx="1740535" cy="1740535"/>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Model Driven Software Development (MDSD) is a style of software development that considers itself as an alternative to the traditional style of programming</a:t>
          </a:r>
        </a:p>
      </dsp:txBody>
      <dsp:txXfrm>
        <a:off x="5495062" y="367802"/>
        <a:ext cx="1570603" cy="1570603"/>
      </dsp:txXfrm>
    </dsp:sp>
    <dsp:sp modelId="{66BC1CA7-E161-4E53-A9C4-A424804A4712}">
      <dsp:nvSpPr>
        <dsp:cNvPr id="0" name=""/>
        <dsp:cNvSpPr/>
      </dsp:nvSpPr>
      <dsp:spPr>
        <a:xfrm>
          <a:off x="3364967" y="2327965"/>
          <a:ext cx="1740535" cy="1740535"/>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To use MDSD you need tools that support </a:t>
          </a:r>
          <a:r>
            <a:rPr lang="en-US" sz="1000" kern="1200">
              <a:hlinkClick xmlns:r="http://schemas.openxmlformats.org/officeDocument/2006/relationships" r:id="rId1"/>
            </a:rPr>
            <a:t>ProjectionalEditing</a:t>
          </a:r>
          <a:endParaRPr lang="en-US" sz="1000" kern="1200"/>
        </a:p>
      </dsp:txBody>
      <dsp:txXfrm>
        <a:off x="3449933" y="2412931"/>
        <a:ext cx="1570603" cy="1570603"/>
      </dsp:txXfrm>
    </dsp:sp>
    <dsp:sp modelId="{CE231D82-9941-44A3-8059-42CAC74FD29D}">
      <dsp:nvSpPr>
        <dsp:cNvPr id="0" name=""/>
        <dsp:cNvSpPr/>
      </dsp:nvSpPr>
      <dsp:spPr>
        <a:xfrm>
          <a:off x="5410096" y="2327965"/>
          <a:ext cx="1740535" cy="174053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MDSD is surrounded by a terminological mess</a:t>
          </a:r>
        </a:p>
      </dsp:txBody>
      <dsp:txXfrm>
        <a:off x="5495062" y="2412931"/>
        <a:ext cx="1570603" cy="1570603"/>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9A7646-64A1-4BED-BA0B-77C27DE51A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BEFC0-5AA8-4302-B8B2-9ACD77A2E1D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82F98B-3DC8-431B-BBBF-B7C2B94E730B}" type="datetimeFigureOut">
              <a:rPr lang="en-US" smtClean="0"/>
              <a:t>11/7/2019</a:t>
            </a:fld>
            <a:endParaRPr lang="en-US" dirty="0"/>
          </a:p>
        </p:txBody>
      </p:sp>
      <p:sp>
        <p:nvSpPr>
          <p:cNvPr id="4" name="Footer Placeholder 3">
            <a:extLst>
              <a:ext uri="{FF2B5EF4-FFF2-40B4-BE49-F238E27FC236}">
                <a16:creationId xmlns:a16="http://schemas.microsoft.com/office/drawing/2014/main" id="{016656EA-4150-44D1-821F-53CA0DBA1A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6184F06-C917-4D16-B46F-633E54CA499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1F4691-38BC-4357-BA2E-AC7731A10A45}" type="slidenum">
              <a:rPr lang="en-US" smtClean="0"/>
              <a:t>‹#›</a:t>
            </a:fld>
            <a:endParaRPr lang="en-US" dirty="0"/>
          </a:p>
        </p:txBody>
      </p:sp>
    </p:spTree>
    <p:extLst>
      <p:ext uri="{BB962C8B-B14F-4D97-AF65-F5344CB8AC3E}">
        <p14:creationId xmlns:p14="http://schemas.microsoft.com/office/powerpoint/2010/main" val="3290060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300D2-6E0D-49B5-9AB1-C6683F5C846D}" type="datetimeFigureOut">
              <a:rPr lang="en-US" smtClean="0"/>
              <a:t>11/7/2019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025FD9-6782-4777-BD37-B8EEBEF1E497}" type="slidenum">
              <a:rPr lang="en-US" smtClean="0"/>
              <a:t>‹#›</a:t>
            </a:fld>
            <a:endParaRPr lang="en-US" dirty="0"/>
          </a:p>
        </p:txBody>
      </p:sp>
    </p:spTree>
    <p:extLst>
      <p:ext uri="{BB962C8B-B14F-4D97-AF65-F5344CB8AC3E}">
        <p14:creationId xmlns:p14="http://schemas.microsoft.com/office/powerpoint/2010/main" val="3720810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ww.uml-diagrams.org/profile-metaclass.html" TargetMode="External"/><Relationship Id="rId2" Type="http://schemas.openxmlformats.org/officeDocument/2006/relationships/slide" Target="../slides/slide32.xml"/><Relationship Id="rId1" Type="http://schemas.openxmlformats.org/officeDocument/2006/relationships/notesMaster" Target="../notesMasters/notesMaster1.xml"/><Relationship Id="rId5" Type="http://schemas.openxmlformats.org/officeDocument/2006/relationships/hyperlink" Target="https://www.uml-diagrams.org/profile-application.html" TargetMode="External"/><Relationship Id="rId4" Type="http://schemas.openxmlformats.org/officeDocument/2006/relationships/hyperlink" Target="https://www.uml-diagrams.org/profile-extension.html"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uml-diagrams.org/property.htm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artinfowler.com/bliki/ModelDrivenArchitecture.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1</a:t>
            </a:fld>
            <a:endParaRPr lang="en-US" dirty="0"/>
          </a:p>
        </p:txBody>
      </p:sp>
    </p:spTree>
    <p:extLst>
      <p:ext uri="{BB962C8B-B14F-4D97-AF65-F5344CB8AC3E}">
        <p14:creationId xmlns:p14="http://schemas.microsoft.com/office/powerpoint/2010/main" val="2793835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12</a:t>
            </a:fld>
            <a:endParaRPr lang="en-US" dirty="0"/>
          </a:p>
        </p:txBody>
      </p:sp>
    </p:spTree>
    <p:extLst>
      <p:ext uri="{BB962C8B-B14F-4D97-AF65-F5344CB8AC3E}">
        <p14:creationId xmlns:p14="http://schemas.microsoft.com/office/powerpoint/2010/main" val="3783781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13</a:t>
            </a:fld>
            <a:endParaRPr lang="en-US" dirty="0"/>
          </a:p>
        </p:txBody>
      </p:sp>
    </p:spTree>
    <p:extLst>
      <p:ext uri="{BB962C8B-B14F-4D97-AF65-F5344CB8AC3E}">
        <p14:creationId xmlns:p14="http://schemas.microsoft.com/office/powerpoint/2010/main" val="702441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14</a:t>
            </a:fld>
            <a:endParaRPr lang="en-US" dirty="0"/>
          </a:p>
        </p:txBody>
      </p:sp>
    </p:spTree>
    <p:extLst>
      <p:ext uri="{BB962C8B-B14F-4D97-AF65-F5344CB8AC3E}">
        <p14:creationId xmlns:p14="http://schemas.microsoft.com/office/powerpoint/2010/main" val="200222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Package may have version control applied to it - whether it is the model's Root node, a View or a sub-Package</a:t>
            </a:r>
            <a:endParaRPr lang="hu-HU" dirty="0"/>
          </a:p>
          <a:p>
            <a:endParaRPr lang="hu-HU" dirty="0"/>
          </a:p>
          <a:p>
            <a:r>
              <a:rPr lang="en-US" dirty="0"/>
              <a:t>Model Baselines: This built-in capability, stores point-in-time snapshots of a Package in the model repository itself. </a:t>
            </a:r>
            <a:endParaRPr lang="hu-HU" dirty="0"/>
          </a:p>
          <a:p>
            <a:r>
              <a:rPr lang="en-US" dirty="0"/>
              <a:t>The Model Baselines concept also forms the basis of Enterprise Architect's 'compare and merge' facility. </a:t>
            </a:r>
            <a:endParaRPr lang="hu-HU" dirty="0"/>
          </a:p>
          <a:p>
            <a:r>
              <a:rPr lang="en-US" dirty="0"/>
              <a:t>When deciding on approaches to version control, strong consideration should be given to the use of Model Baselines, especially where the need is essentially to maintain a revision history for purposes of comparison, merge and roll-back. </a:t>
            </a:r>
            <a:endParaRPr lang="hu-HU" dirty="0"/>
          </a:p>
          <a:p>
            <a:endParaRPr lang="hu-HU" dirty="0"/>
          </a:p>
          <a:p>
            <a:r>
              <a:rPr lang="en-US" dirty="0"/>
              <a:t>2. Version Control Integration: Enterprise Architect supports integration with third-party version control systems, </a:t>
            </a:r>
            <a:endParaRPr lang="hu-HU" dirty="0"/>
          </a:p>
          <a:p>
            <a:r>
              <a:rPr lang="en-US" dirty="0"/>
              <a:t>allowing users to store Package revisions in their preferred tool. Version control tools supported by Enterprise Architect include Subversion, CVS, Microsoft's TFS and SCC compatible tools, such as </a:t>
            </a:r>
            <a:r>
              <a:rPr lang="en-US" dirty="0" err="1"/>
              <a:t>Accurev</a:t>
            </a:r>
            <a:r>
              <a:rPr lang="en-US" dirty="0"/>
              <a:t> and Visual Source Safe</a:t>
            </a:r>
            <a:endParaRPr lang="hu-HU" dirty="0"/>
          </a:p>
          <a:p>
            <a:endParaRPr lang="hu-HU" dirty="0"/>
          </a:p>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15</a:t>
            </a:fld>
            <a:endParaRPr lang="en-US" dirty="0"/>
          </a:p>
        </p:txBody>
      </p:sp>
    </p:spTree>
    <p:extLst>
      <p:ext uri="{BB962C8B-B14F-4D97-AF65-F5344CB8AC3E}">
        <p14:creationId xmlns:p14="http://schemas.microsoft.com/office/powerpoint/2010/main" val="381958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Package may have version control applied to it - whether it is the model's Root node, a View or a sub-Package</a:t>
            </a:r>
            <a:endParaRPr lang="hu-HU" dirty="0"/>
          </a:p>
          <a:p>
            <a:endParaRPr lang="hu-HU" dirty="0"/>
          </a:p>
          <a:p>
            <a:r>
              <a:rPr lang="en-US" dirty="0"/>
              <a:t>Model Baselines: This built-in capability, stores point-in-time snapshots of a Package in the model repository itself. </a:t>
            </a:r>
            <a:endParaRPr lang="hu-HU" dirty="0"/>
          </a:p>
          <a:p>
            <a:r>
              <a:rPr lang="en-US" dirty="0"/>
              <a:t>The Model Baselines concept also forms the basis of Enterprise Architect's 'compare and merge' facility. </a:t>
            </a:r>
            <a:endParaRPr lang="hu-HU" dirty="0"/>
          </a:p>
          <a:p>
            <a:r>
              <a:rPr lang="en-US" dirty="0"/>
              <a:t>When deciding on approaches to version control, strong consideration should be given to the use of Model Baselines, especially where the need is essentially to maintain a revision history for purposes of comparison, merge and roll-back. </a:t>
            </a:r>
            <a:endParaRPr lang="hu-HU" dirty="0"/>
          </a:p>
          <a:p>
            <a:endParaRPr lang="hu-HU" dirty="0"/>
          </a:p>
          <a:p>
            <a:r>
              <a:rPr lang="en-US" dirty="0"/>
              <a:t>2. Version Control Integration: Enterprise Architect supports integration with third-party version control systems, </a:t>
            </a:r>
            <a:endParaRPr lang="hu-HU" dirty="0"/>
          </a:p>
          <a:p>
            <a:r>
              <a:rPr lang="en-US" dirty="0"/>
              <a:t>allowing users to store Package revisions in their preferred tool. Version control tools supported by Enterprise Architect include Subversion, CVS, Microsoft's TFS and SCC compatible tools, such as </a:t>
            </a:r>
            <a:r>
              <a:rPr lang="en-US" dirty="0" err="1"/>
              <a:t>Accurev</a:t>
            </a:r>
            <a:r>
              <a:rPr lang="en-US" dirty="0"/>
              <a:t> and Visual Source Safe</a:t>
            </a:r>
            <a:endParaRPr lang="hu-HU" dirty="0"/>
          </a:p>
          <a:p>
            <a:endParaRPr lang="hu-HU" dirty="0"/>
          </a:p>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16</a:t>
            </a:fld>
            <a:endParaRPr lang="en-US" dirty="0"/>
          </a:p>
        </p:txBody>
      </p:sp>
    </p:spTree>
    <p:extLst>
      <p:ext uri="{BB962C8B-B14F-4D97-AF65-F5344CB8AC3E}">
        <p14:creationId xmlns:p14="http://schemas.microsoft.com/office/powerpoint/2010/main" val="2129199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consideration in deciding which approach to take in version controlling your model is how the model editors, or authors, are distributed: • Is each member of the team in the same central location and connected via a high-speed network? • Are the editors likely to work remotely and independently, perhaps disconnected from a shared network for extended periods of time? • Are there several key locations across the globe where the model will be shared and edited? Answers to these questions will determine how the Enterprise Architect model itself is shared1 and consequently how version control is applied. In the following sections we describe how to apply version control in some common scenarios. Listed below are the scenarios we will consider in detail:</a:t>
            </a:r>
          </a:p>
          <a:p>
            <a:endParaRPr lang="en-US" dirty="0"/>
          </a:p>
          <a:p>
            <a:endParaRPr lang="en-US" dirty="0"/>
          </a:p>
          <a:p>
            <a:r>
              <a:rPr lang="en-US" dirty="0"/>
              <a:t>Centralized Team: All editors are connected via a high-speed network and can therefore share the same physical model hosted in a Database Management System (DBMS).</a:t>
            </a:r>
          </a:p>
          <a:p>
            <a:r>
              <a:rPr lang="en-US" dirty="0"/>
              <a:t>Distributed Team: Editors are rarely connected to the same network. They may have to contribute to the model offline, and therefore require a local copy of the model on their own machine.</a:t>
            </a:r>
          </a:p>
          <a:p>
            <a:r>
              <a:rPr lang="en-US" dirty="0"/>
              <a:t>Multiple Site Locations: Several geographically dispersed sites contribute to the same model. There is no high-speed connection between sites. Teams at each site share access to a local copy of the model.</a:t>
            </a:r>
          </a:p>
        </p:txBody>
      </p:sp>
      <p:sp>
        <p:nvSpPr>
          <p:cNvPr id="4" name="Slide Number Placeholder 3"/>
          <p:cNvSpPr>
            <a:spLocks noGrp="1"/>
          </p:cNvSpPr>
          <p:nvPr>
            <p:ph type="sldNum" sz="quarter" idx="5"/>
          </p:nvPr>
        </p:nvSpPr>
        <p:spPr/>
        <p:txBody>
          <a:bodyPr/>
          <a:lstStyle/>
          <a:p>
            <a:fld id="{F7025FD9-6782-4777-BD37-B8EEBEF1E497}" type="slidenum">
              <a:rPr lang="en-US" smtClean="0"/>
              <a:t>17</a:t>
            </a:fld>
            <a:endParaRPr lang="en-US" dirty="0"/>
          </a:p>
        </p:txBody>
      </p:sp>
    </p:spTree>
    <p:extLst>
      <p:ext uri="{BB962C8B-B14F-4D97-AF65-F5344CB8AC3E}">
        <p14:creationId xmlns:p14="http://schemas.microsoft.com/office/powerpoint/2010/main" val="3913005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scenario, we have the benefit of all team members being connected by high-speed network infrastructure. </a:t>
            </a:r>
          </a:p>
          <a:p>
            <a:r>
              <a:rPr lang="en-US" dirty="0"/>
              <a:t>If our team exceeds 5 members who concurrently access the model, we can no longer safely access a single EAP file located on a network share. Instead, it is recommended to use a dedicated DBMS to host our model. The advantage of using a shared DBMS in this situation (as opposed to local copies of the model) is that all team members view and edit the current-state model, without the need for a separate synchronization process required to “get the latest.”</a:t>
            </a:r>
          </a:p>
          <a:p>
            <a:endParaRPr lang="en-US" dirty="0"/>
          </a:p>
          <a:p>
            <a:r>
              <a:rPr lang="en-US" dirty="0"/>
              <a:t>Therefore, the role of the version control repository in this situation is not to provide a mechanism for distributing model information – a function that is already achieved by the DBMS. Instead, the version control repository helps to manage revisions and allow for roll-back of changes</a:t>
            </a:r>
          </a:p>
        </p:txBody>
      </p:sp>
      <p:sp>
        <p:nvSpPr>
          <p:cNvPr id="4" name="Slide Number Placeholder 3"/>
          <p:cNvSpPr>
            <a:spLocks noGrp="1"/>
          </p:cNvSpPr>
          <p:nvPr>
            <p:ph type="sldNum" sz="quarter" idx="5"/>
          </p:nvPr>
        </p:nvSpPr>
        <p:spPr/>
        <p:txBody>
          <a:bodyPr/>
          <a:lstStyle/>
          <a:p>
            <a:fld id="{F7025FD9-6782-4777-BD37-B8EEBEF1E497}" type="slidenum">
              <a:rPr lang="en-US" smtClean="0"/>
              <a:t>18</a:t>
            </a:fld>
            <a:endParaRPr lang="en-US" dirty="0"/>
          </a:p>
        </p:txBody>
      </p:sp>
    </p:spTree>
    <p:extLst>
      <p:ext uri="{BB962C8B-B14F-4D97-AF65-F5344CB8AC3E}">
        <p14:creationId xmlns:p14="http://schemas.microsoft.com/office/powerpoint/2010/main" val="1286886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scenario we have multiple individuals editing the model, but without being connected via a shared Model Repository. Instead, each editor maintains a local copy of the model as an EAP file and periodically updates their copy from a shared Version Control Repository. </a:t>
            </a:r>
          </a:p>
          <a:p>
            <a:r>
              <a:rPr lang="en-US" dirty="0"/>
              <a:t>This approach facilitates broad-scale replication of the model without the need for administering a DBMS.</a:t>
            </a:r>
          </a:p>
          <a:p>
            <a:endParaRPr lang="en-US" dirty="0"/>
          </a:p>
          <a:p>
            <a:pPr marL="228600" indent="-228600">
              <a:buAutoNum type="arabicPeriod"/>
            </a:pPr>
            <a:r>
              <a:rPr lang="en-US" dirty="0"/>
              <a:t>Set up an initial version controlled Enterprise Architect model:</a:t>
            </a:r>
          </a:p>
          <a:p>
            <a:pPr marL="0" indent="0">
              <a:buNone/>
            </a:pPr>
            <a:r>
              <a:rPr lang="en-US" dirty="0"/>
              <a:t>	 a) Create a version control repository. </a:t>
            </a:r>
          </a:p>
          <a:p>
            <a:pPr marL="0" indent="0">
              <a:buNone/>
            </a:pPr>
            <a:r>
              <a:rPr lang="en-US" dirty="0"/>
              <a:t>	 b) Using your version control system, create an entry in your version control repository that will be used to store your Enterprise Architect Package files. </a:t>
            </a:r>
          </a:p>
          <a:p>
            <a:pPr marL="0" indent="0">
              <a:buNone/>
            </a:pPr>
            <a:r>
              <a:rPr lang="en-US" dirty="0"/>
              <a:t>	c) Create a working copy in a local folder (for example, in CVS and Subversion this requires checking-out the entry created in the previous step). </a:t>
            </a:r>
          </a:p>
          <a:p>
            <a:pPr marL="0" indent="0">
              <a:buNone/>
            </a:pPr>
            <a:r>
              <a:rPr lang="en-US" dirty="0"/>
              <a:t>	d) Have one user create an Enterprise Architect project (EAP) file and define a version control configuration. The configuration provides access to the working copy files within Enterprise Architect. </a:t>
            </a:r>
          </a:p>
          <a:p>
            <a:pPr marL="0" indent="0">
              <a:buNone/>
            </a:pPr>
            <a:r>
              <a:rPr lang="en-US" dirty="0"/>
              <a:t>	e) In Enterprise Architect, apply version control to individual Packages. Refer to Appendix C for details. </a:t>
            </a:r>
          </a:p>
          <a:p>
            <a:pPr marL="0" indent="0">
              <a:buNone/>
            </a:pPr>
            <a:endParaRPr lang="en-US" dirty="0"/>
          </a:p>
          <a:p>
            <a:pPr marL="0" indent="0">
              <a:buNone/>
            </a:pPr>
            <a:r>
              <a:rPr lang="en-US" dirty="0"/>
              <a:t>2. Distribute the model to the rest of the team: </a:t>
            </a:r>
          </a:p>
          <a:p>
            <a:pPr marL="0" indent="0">
              <a:buNone/>
            </a:pPr>
            <a:r>
              <a:rPr lang="en-US" dirty="0"/>
              <a:t>	a) Once the model is created with version control applied, distribute the EAP file to the rest of the team. </a:t>
            </a:r>
          </a:p>
          <a:p>
            <a:pPr marL="0" indent="0">
              <a:buNone/>
            </a:pPr>
            <a:r>
              <a:rPr lang="en-US" dirty="0"/>
              <a:t>	b) Every team member that will access the version controlled Packages from Enterprise Architect must create a working copy as in step 1c. </a:t>
            </a:r>
          </a:p>
          <a:p>
            <a:pPr marL="0" indent="0">
              <a:buNone/>
            </a:pPr>
            <a:r>
              <a:rPr lang="en-US" dirty="0"/>
              <a:t>	c) As team members subsequently open the model for the first time, they will be prompted by Enterprise Architect to complete the definition for all version control configurations that are used by the model. This entails simply specifying the path to the local working copy files and saving the definition. </a:t>
            </a:r>
          </a:p>
          <a:p>
            <a:pPr marL="0" indent="0">
              <a:buNone/>
            </a:pPr>
            <a:r>
              <a:rPr lang="en-US" dirty="0"/>
              <a:t>	d) The model is now connected to version control and ready for use. </a:t>
            </a:r>
          </a:p>
        </p:txBody>
      </p:sp>
      <p:sp>
        <p:nvSpPr>
          <p:cNvPr id="4" name="Slide Number Placeholder 3"/>
          <p:cNvSpPr>
            <a:spLocks noGrp="1"/>
          </p:cNvSpPr>
          <p:nvPr>
            <p:ph type="sldNum" sz="quarter" idx="5"/>
          </p:nvPr>
        </p:nvSpPr>
        <p:spPr/>
        <p:txBody>
          <a:bodyPr/>
          <a:lstStyle/>
          <a:p>
            <a:fld id="{F7025FD9-6782-4777-BD37-B8EEBEF1E497}" type="slidenum">
              <a:rPr lang="en-US" smtClean="0"/>
              <a:t>19</a:t>
            </a:fld>
            <a:endParaRPr lang="en-US" dirty="0"/>
          </a:p>
        </p:txBody>
      </p:sp>
    </p:spTree>
    <p:extLst>
      <p:ext uri="{BB962C8B-B14F-4D97-AF65-F5344CB8AC3E}">
        <p14:creationId xmlns:p14="http://schemas.microsoft.com/office/powerpoint/2010/main" val="1461933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becoming increasingly common for large corporations to share model information across multiple, geographically dispersed development sites. </a:t>
            </a:r>
            <a:endParaRPr lang="hu-HU" dirty="0"/>
          </a:p>
          <a:p>
            <a:r>
              <a:rPr lang="en-US" dirty="0"/>
              <a:t>The challenge then is to keep each site updated with the latest model information. </a:t>
            </a:r>
            <a:endParaRPr lang="hu-HU" dirty="0"/>
          </a:p>
          <a:p>
            <a:r>
              <a:rPr lang="en-US" dirty="0"/>
              <a:t>While DBMS-level replication between sites may be possible using synchronization tools, leveraging version controlled Packages provides a simple, effective alternative. The situation represents a combination of the deployments defined in Scenarios 1 and 2. Each site may still benefit from a model repository hosted on a local DBMS, or EAP files may be used by individual editors, as shown in Figure 15.</a:t>
            </a:r>
          </a:p>
        </p:txBody>
      </p:sp>
      <p:sp>
        <p:nvSpPr>
          <p:cNvPr id="4" name="Slide Number Placeholder 3"/>
          <p:cNvSpPr>
            <a:spLocks noGrp="1"/>
          </p:cNvSpPr>
          <p:nvPr>
            <p:ph type="sldNum" sz="quarter" idx="5"/>
          </p:nvPr>
        </p:nvSpPr>
        <p:spPr/>
        <p:txBody>
          <a:bodyPr/>
          <a:lstStyle/>
          <a:p>
            <a:fld id="{F7025FD9-6782-4777-BD37-B8EEBEF1E497}" type="slidenum">
              <a:rPr lang="en-US" smtClean="0"/>
              <a:t>20</a:t>
            </a:fld>
            <a:endParaRPr lang="en-US" dirty="0"/>
          </a:p>
        </p:txBody>
      </p:sp>
    </p:spTree>
    <p:extLst>
      <p:ext uri="{BB962C8B-B14F-4D97-AF65-F5344CB8AC3E}">
        <p14:creationId xmlns:p14="http://schemas.microsoft.com/office/powerpoint/2010/main" val="127114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consideration in deciding which approach to take in version controlling your model is how the model editors, or authors, are distributed: • Is each member of the team in the same central location and connected via a high-speed network? • Are the editors likely to work remotely and independently, perhaps disconnected from a shared network for extended periods of time? • Are there several key locations across the globe where the model will be shared and edited? Answers to these questions will determine how the Enterprise Architect model itself is shared1 and consequently how version control is applied. In the following sections we describe how to apply version control in some common scenarios. Listed below are the scenarios we will consider in detail:</a:t>
            </a:r>
          </a:p>
          <a:p>
            <a:endParaRPr lang="en-US" dirty="0"/>
          </a:p>
          <a:p>
            <a:endParaRPr lang="en-US" dirty="0"/>
          </a:p>
          <a:p>
            <a:r>
              <a:rPr lang="en-US" dirty="0"/>
              <a:t>Centralized Team: All editors are connected via a high-speed network and can therefore share the same physical model hosted in a Database Management System (DBMS).</a:t>
            </a:r>
          </a:p>
          <a:p>
            <a:r>
              <a:rPr lang="en-US" dirty="0"/>
              <a:t>Distributed Team: Editors are rarely connected to the same network. They may have to contribute to the model offline, and therefore require a local copy of the model on their own machine.</a:t>
            </a:r>
          </a:p>
          <a:p>
            <a:r>
              <a:rPr lang="en-US" dirty="0"/>
              <a:t>Multiple Site Locations: Several geographically dispersed sites contribute to the same model. There is no high-speed connection between sites. Teams at each site share access to a local copy of the model.</a:t>
            </a:r>
          </a:p>
        </p:txBody>
      </p:sp>
      <p:sp>
        <p:nvSpPr>
          <p:cNvPr id="4" name="Slide Number Placeholder 3"/>
          <p:cNvSpPr>
            <a:spLocks noGrp="1"/>
          </p:cNvSpPr>
          <p:nvPr>
            <p:ph type="sldNum" sz="quarter" idx="5"/>
          </p:nvPr>
        </p:nvSpPr>
        <p:spPr/>
        <p:txBody>
          <a:bodyPr/>
          <a:lstStyle/>
          <a:p>
            <a:fld id="{F7025FD9-6782-4777-BD37-B8EEBEF1E497}" type="slidenum">
              <a:rPr lang="en-US" smtClean="0"/>
              <a:t>21</a:t>
            </a:fld>
            <a:endParaRPr lang="en-US" dirty="0"/>
          </a:p>
        </p:txBody>
      </p:sp>
    </p:spTree>
    <p:extLst>
      <p:ext uri="{BB962C8B-B14F-4D97-AF65-F5344CB8AC3E}">
        <p14:creationId xmlns:p14="http://schemas.microsoft.com/office/powerpoint/2010/main" val="1394333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2</a:t>
            </a:fld>
            <a:endParaRPr lang="en-US" dirty="0"/>
          </a:p>
        </p:txBody>
      </p:sp>
    </p:spTree>
    <p:extLst>
      <p:ext uri="{BB962C8B-B14F-4D97-AF65-F5344CB8AC3E}">
        <p14:creationId xmlns:p14="http://schemas.microsoft.com/office/powerpoint/2010/main" val="4201466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goal is to work more efficiently with large files and binary files into your repository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when you have large files in your repository and/or a lot of binaries, then it is advisable to use Git LFS. Git LFS uses pointers instead of the actual files when the files or file types are marked as LFS files. When a Git LFS file is pulled to your local repository, the file is sent through a filter which will replace the pointer with the actual file. The actual files are located on the remote server and the pulled actual files are located in a cache in your local repository. This means that your local repository will be limited in size, but the remote repository of course will contain all the actual files and differences.</a:t>
            </a:r>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22</a:t>
            </a:fld>
            <a:endParaRPr lang="en-US" dirty="0"/>
          </a:p>
        </p:txBody>
      </p:sp>
    </p:spTree>
    <p:extLst>
      <p:ext uri="{BB962C8B-B14F-4D97-AF65-F5344CB8AC3E}">
        <p14:creationId xmlns:p14="http://schemas.microsoft.com/office/powerpoint/2010/main" val="2068529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goal is to work more efficiently with large files and binary files into your repository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when you have large files in your repository and/or a lot of binaries, then it is advisable to use Git LFS. Git LFS uses pointers instead of the actual files when the files or file types are marked as LFS files. When a Git LFS file is pulled to your local repository, the file is sent through a filter which will replace the pointer with the actual file. The actual files are located on the remote server and the pulled actual files are located in a cache in your local repository. This means that your local repository will be limited in size, but the remote repository of course will contain all the actual files and differences.</a:t>
            </a:r>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23</a:t>
            </a:fld>
            <a:endParaRPr lang="en-US" dirty="0"/>
          </a:p>
        </p:txBody>
      </p:sp>
    </p:spTree>
    <p:extLst>
      <p:ext uri="{BB962C8B-B14F-4D97-AF65-F5344CB8AC3E}">
        <p14:creationId xmlns:p14="http://schemas.microsoft.com/office/powerpoint/2010/main" val="34972301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goal is to work more efficiently with large files and binary files into your repository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when you have large files in your repository and/or a lot of binaries, then it is advisable to use Git LFS. Git LFS uses pointers instead of the actual files when the files or file types are marked as LFS files. When a Git LFS file is pulled to your local repository, the file is sent through a filter which will replace the pointer with the actual file. The actual files are located on the remote server and the pulled actual files are located in a cache in your local repository. This means that your local repository will be limited in size, but the remote repository of course will contain all the actual files and differences.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local Git LFS cache will not be cleaned up automatically. Just like you have to prune remote branches on a regular basis, you also have to prune your Git LFS content with the following command: git </a:t>
            </a:r>
            <a:r>
              <a:rPr lang="en-US" sz="1200" b="0" i="0" kern="1200" dirty="0" err="1">
                <a:solidFill>
                  <a:schemeClr val="tx1"/>
                </a:solidFill>
                <a:effectLst/>
                <a:latin typeface="+mn-lt"/>
                <a:ea typeface="+mn-ea"/>
                <a:cs typeface="+mn-cs"/>
              </a:rPr>
              <a:t>lfs</a:t>
            </a:r>
            <a:r>
              <a:rPr lang="en-US" sz="1200" b="0" i="0" kern="1200" dirty="0">
                <a:solidFill>
                  <a:schemeClr val="tx1"/>
                </a:solidFill>
                <a:effectLst/>
                <a:latin typeface="+mn-lt"/>
                <a:ea typeface="+mn-ea"/>
                <a:cs typeface="+mn-cs"/>
              </a:rPr>
              <a:t> prune</a:t>
            </a:r>
          </a:p>
          <a:p>
            <a:r>
              <a:rPr lang="en-US" sz="1200" b="0" i="0" kern="1200" dirty="0">
                <a:solidFill>
                  <a:schemeClr val="tx1"/>
                </a:solidFill>
                <a:effectLst/>
                <a:latin typeface="+mn-lt"/>
                <a:ea typeface="+mn-ea"/>
                <a:cs typeface="+mn-cs"/>
              </a:rPr>
              <a:t>Ensure that all the developers have Git LFS installed. When someone without Git LFS installed commits a file which should be associated with Git LFS, you will get some strange errors. They can be fixed, but it is better to prevent this from happening.</a:t>
            </a:r>
          </a:p>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24</a:t>
            </a:fld>
            <a:endParaRPr lang="en-US" dirty="0"/>
          </a:p>
        </p:txBody>
      </p:sp>
    </p:spTree>
    <p:extLst>
      <p:ext uri="{BB962C8B-B14F-4D97-AF65-F5344CB8AC3E}">
        <p14:creationId xmlns:p14="http://schemas.microsoft.com/office/powerpoint/2010/main" val="40691535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LemonTree allows parallel editing of models by a team of developers, which are then subsequent merged. All changes are presented to the user in an intuitive, easy-to-understand fashion, whereby the user can decide which changes are relevant for display.</a:t>
            </a:r>
          </a:p>
          <a:p>
            <a:pPr fontAlgn="base"/>
            <a:r>
              <a:rPr lang="en-US" dirty="0"/>
              <a:t>The LemonTree impact analysis shows changes in elements and their dependencies in advance in order to clearly see the relationships in the model. Before the automatic merging of the versions can be started, the user is presented with a preview of how the model will look after the merging process.</a:t>
            </a:r>
          </a:p>
          <a:p>
            <a:pPr fontAlgn="base"/>
            <a:r>
              <a:rPr lang="en-US" dirty="0"/>
              <a:t>LemonTree includes a native option to integrate with version-control systems (VCS) such as SVN, Git or MKS/PTC, which is also why all of the features offered by popular clients (e.g. Tortoise) can be used for the models. (You can experience these features for yourself using SVN with the test version.)</a:t>
            </a:r>
          </a:p>
          <a:p>
            <a:pPr fontAlgn="base"/>
            <a:r>
              <a:rPr lang="en-US" dirty="0"/>
              <a:t>Last, but not least, comparing versions is much faster in LemonTree than in Enterprise Architect</a:t>
            </a:r>
          </a:p>
          <a:p>
            <a:endParaRPr lang="en-US" dirty="0"/>
          </a:p>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25</a:t>
            </a:fld>
            <a:endParaRPr lang="en-US" dirty="0"/>
          </a:p>
        </p:txBody>
      </p:sp>
    </p:spTree>
    <p:extLst>
      <p:ext uri="{BB962C8B-B14F-4D97-AF65-F5344CB8AC3E}">
        <p14:creationId xmlns:p14="http://schemas.microsoft.com/office/powerpoint/2010/main" val="26606991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LemonTree allows parallel editing of models by a team of developers, which are then subsequent merged. All changes are presented to the user in an intuitive, easy-to-understand fashion, whereby the user can decide which changes are relevant for display.</a:t>
            </a:r>
          </a:p>
          <a:p>
            <a:pPr fontAlgn="base"/>
            <a:r>
              <a:rPr lang="en-US" dirty="0"/>
              <a:t>The LemonTree impact analysis shows changes in elements and their dependencies in advance in order to clearly see the relationships in the model. Before the automatic merging of the versions can be started, the user is presented with a preview of how the model will look after the merging process.</a:t>
            </a:r>
          </a:p>
          <a:p>
            <a:pPr fontAlgn="base"/>
            <a:r>
              <a:rPr lang="en-US" dirty="0"/>
              <a:t>LemonTree includes a native option to integrate with version-control systems (VCS) such as SVN, Git or MKS/PTC, which is also why all of the features offered by popular clients (e.g. Tortoise) can be used for the models. (You can experience these features for yourself using SVN with the test version.)</a:t>
            </a:r>
          </a:p>
          <a:p>
            <a:pPr fontAlgn="base"/>
            <a:r>
              <a:rPr lang="en-US" dirty="0"/>
              <a:t>Last, but not least, comparing versions is much faster in LemonTree than in Enterprise Architect</a:t>
            </a:r>
          </a:p>
          <a:p>
            <a:endParaRPr lang="en-US" dirty="0"/>
          </a:p>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26</a:t>
            </a:fld>
            <a:endParaRPr lang="en-US" dirty="0"/>
          </a:p>
        </p:txBody>
      </p:sp>
    </p:spTree>
    <p:extLst>
      <p:ext uri="{BB962C8B-B14F-4D97-AF65-F5344CB8AC3E}">
        <p14:creationId xmlns:p14="http://schemas.microsoft.com/office/powerpoint/2010/main" val="734256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27</a:t>
            </a:fld>
            <a:endParaRPr lang="en-US" dirty="0"/>
          </a:p>
        </p:txBody>
      </p:sp>
    </p:spTree>
    <p:extLst>
      <p:ext uri="{BB962C8B-B14F-4D97-AF65-F5344CB8AC3E}">
        <p14:creationId xmlns:p14="http://schemas.microsoft.com/office/powerpoint/2010/main" val="21925674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28</a:t>
            </a:fld>
            <a:endParaRPr lang="en-US" dirty="0"/>
          </a:p>
        </p:txBody>
      </p:sp>
    </p:spTree>
    <p:extLst>
      <p:ext uri="{BB962C8B-B14F-4D97-AF65-F5344CB8AC3E}">
        <p14:creationId xmlns:p14="http://schemas.microsoft.com/office/powerpoint/2010/main" val="8893642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Profile diagram, a kind of structural diagram in the Unified Modeling Language (UML), provides a generic extension mechanism for customizing </a:t>
            </a:r>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UML models for particular domains and platforms. Extension mechanisms allow refining standard semantics in strictly additive manner, preventing them from contradicting standard semantics. </a:t>
            </a:r>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Profiles are defined using </a:t>
            </a:r>
            <a:r>
              <a:rPr lang="en-US" sz="1200" b="1" i="0" kern="1200" dirty="0">
                <a:solidFill>
                  <a:schemeClr val="tx1"/>
                </a:solidFill>
                <a:effectLst/>
                <a:latin typeface="+mn-lt"/>
                <a:ea typeface="+mn-ea"/>
                <a:cs typeface="+mn-cs"/>
              </a:rPr>
              <a:t>stereotypes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tagged value definitions</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constraints</a:t>
            </a:r>
            <a:r>
              <a:rPr lang="en-US" sz="1200" b="0" i="0" kern="1200" dirty="0">
                <a:solidFill>
                  <a:schemeClr val="tx1"/>
                </a:solidFill>
                <a:effectLst/>
                <a:latin typeface="+mn-lt"/>
                <a:ea typeface="+mn-ea"/>
                <a:cs typeface="+mn-cs"/>
              </a:rPr>
              <a:t> which are applied to specific model elements, like Classes, Attributes, Operations, and Activities. A Profile is a collection of such extensions that collectively customize UML for a particular domain (e.g., aerospace, healthcare, financial) or platform (J2EE, .NET).</a:t>
            </a:r>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29</a:t>
            </a:fld>
            <a:endParaRPr lang="en-US" dirty="0"/>
          </a:p>
        </p:txBody>
      </p:sp>
    </p:spTree>
    <p:extLst>
      <p:ext uri="{BB962C8B-B14F-4D97-AF65-F5344CB8AC3E}">
        <p14:creationId xmlns:p14="http://schemas.microsoft.com/office/powerpoint/2010/main" val="10309951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30</a:t>
            </a:fld>
            <a:endParaRPr lang="en-US" dirty="0"/>
          </a:p>
        </p:txBody>
      </p:sp>
    </p:spTree>
    <p:extLst>
      <p:ext uri="{BB962C8B-B14F-4D97-AF65-F5344CB8AC3E}">
        <p14:creationId xmlns:p14="http://schemas.microsoft.com/office/powerpoint/2010/main" val="10231650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31</a:t>
            </a:fld>
            <a:endParaRPr lang="en-US" dirty="0"/>
          </a:p>
        </p:txBody>
      </p:sp>
    </p:spTree>
    <p:extLst>
      <p:ext uri="{BB962C8B-B14F-4D97-AF65-F5344CB8AC3E}">
        <p14:creationId xmlns:p14="http://schemas.microsoft.com/office/powerpoint/2010/main" val="1744027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3</a:t>
            </a:fld>
            <a:endParaRPr lang="en-US" dirty="0"/>
          </a:p>
        </p:txBody>
      </p:sp>
    </p:spTree>
    <p:extLst>
      <p:ext uri="{BB962C8B-B14F-4D97-AF65-F5344CB8AC3E}">
        <p14:creationId xmlns:p14="http://schemas.microsoft.com/office/powerpoint/2010/main" val="21542755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Stereotypes allow you to increase vocabulary of UML. </a:t>
            </a:r>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add, create new model elements, derived from existing ones but that have specific properties that are suitable to your problem domain. </a:t>
            </a:r>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Stereotypes are used to introduce new building blocks that speak the language of your domain and look primitive. It allows you to introduce new graphical symbols.</a:t>
            </a:r>
            <a:endParaRPr lang="hu-HU" sz="1200" b="0" i="0" kern="1200" dirty="0">
              <a:solidFill>
                <a:schemeClr val="tx1"/>
              </a:solidFill>
              <a:effectLst/>
              <a:latin typeface="+mn-lt"/>
              <a:ea typeface="+mn-ea"/>
              <a:cs typeface="+mn-cs"/>
            </a:endParaRPr>
          </a:p>
          <a:p>
            <a:endParaRPr lang="hu-HU"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Stereotype</a:t>
            </a:r>
            <a:r>
              <a:rPr lang="en-US" sz="1200" b="0" i="0" kern="1200" dirty="0">
                <a:solidFill>
                  <a:schemeClr val="tx1"/>
                </a:solidFill>
                <a:effectLst/>
                <a:latin typeface="+mn-lt"/>
                <a:ea typeface="+mn-ea"/>
                <a:cs typeface="+mn-cs"/>
              </a:rPr>
              <a:t> is a </a:t>
            </a:r>
            <a:r>
              <a:rPr lang="en-US" sz="1200" b="1" i="0" kern="1200" dirty="0">
                <a:solidFill>
                  <a:schemeClr val="tx1"/>
                </a:solidFill>
                <a:effectLst/>
                <a:latin typeface="+mn-lt"/>
                <a:ea typeface="+mn-ea"/>
                <a:cs typeface="+mn-cs"/>
              </a:rPr>
              <a:t>profile class</a:t>
            </a:r>
            <a:r>
              <a:rPr lang="en-US" sz="1200" b="0" i="0" kern="1200" dirty="0">
                <a:solidFill>
                  <a:schemeClr val="tx1"/>
                </a:solidFill>
                <a:effectLst/>
                <a:latin typeface="+mn-lt"/>
                <a:ea typeface="+mn-ea"/>
                <a:cs typeface="+mn-cs"/>
              </a:rPr>
              <a:t> which defines how an existing </a:t>
            </a:r>
            <a:r>
              <a:rPr lang="en-US" sz="1200" b="1" i="0" u="none" strike="noStrike" kern="1200" dirty="0" err="1">
                <a:solidFill>
                  <a:schemeClr val="tx1"/>
                </a:solidFill>
                <a:effectLst/>
                <a:latin typeface="+mn-lt"/>
                <a:ea typeface="+mn-ea"/>
                <a:cs typeface="+mn-cs"/>
                <a:hlinkClick r:id="rId3"/>
              </a:rPr>
              <a:t>metaclass</a:t>
            </a:r>
            <a:r>
              <a:rPr lang="en-US" sz="1200" b="0" i="0" kern="1200" dirty="0">
                <a:solidFill>
                  <a:schemeClr val="tx1"/>
                </a:solidFill>
                <a:effectLst/>
                <a:latin typeface="+mn-lt"/>
                <a:ea typeface="+mn-ea"/>
                <a:cs typeface="+mn-cs"/>
              </a:rPr>
              <a:t> may be </a:t>
            </a:r>
            <a:r>
              <a:rPr lang="en-US" sz="1200" b="1" i="0" u="none" strike="noStrike" kern="1200" dirty="0">
                <a:solidFill>
                  <a:schemeClr val="tx1"/>
                </a:solidFill>
                <a:effectLst/>
                <a:latin typeface="+mn-lt"/>
                <a:ea typeface="+mn-ea"/>
                <a:cs typeface="+mn-cs"/>
                <a:hlinkClick r:id="rId4"/>
              </a:rPr>
              <a:t>extended</a:t>
            </a:r>
            <a:r>
              <a:rPr lang="en-US" sz="1200" b="0" i="0" kern="1200" dirty="0">
                <a:solidFill>
                  <a:schemeClr val="tx1"/>
                </a:solidFill>
                <a:effectLst/>
                <a:latin typeface="+mn-lt"/>
                <a:ea typeface="+mn-ea"/>
                <a:cs typeface="+mn-cs"/>
              </a:rPr>
              <a:t> as part of a profile. It enables the use of a platform or domain specific terminology or notation in place of, or in addition to, the ones used for the extended </a:t>
            </a:r>
            <a:r>
              <a:rPr lang="en-US" sz="1200" b="0" i="0" kern="1200" dirty="0" err="1">
                <a:solidFill>
                  <a:schemeClr val="tx1"/>
                </a:solidFill>
                <a:effectLst/>
                <a:latin typeface="+mn-lt"/>
                <a:ea typeface="+mn-ea"/>
                <a:cs typeface="+mn-cs"/>
              </a:rPr>
              <a:t>metaclass</a:t>
            </a:r>
            <a:r>
              <a:rPr lang="en-US" sz="1200" b="0" i="0" kern="1200" dirty="0">
                <a:solidFill>
                  <a:schemeClr val="tx1"/>
                </a:solidFill>
                <a:effectLst/>
                <a:latin typeface="+mn-lt"/>
                <a:ea typeface="+mn-ea"/>
                <a:cs typeface="+mn-cs"/>
              </a:rPr>
              <a:t>.</a:t>
            </a:r>
            <a:endParaRPr lang="hu-HU" sz="1200" b="0" i="0" kern="1200" dirty="0">
              <a:solidFill>
                <a:schemeClr val="tx1"/>
              </a:solidFill>
              <a:effectLst/>
              <a:latin typeface="+mn-lt"/>
              <a:ea typeface="+mn-ea"/>
              <a:cs typeface="+mn-cs"/>
            </a:endParaRPr>
          </a:p>
          <a:p>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Stereotype is </a:t>
            </a:r>
            <a:r>
              <a:rPr lang="en-US" sz="1200" b="1" i="0" u="none" strike="noStrike" kern="1200" dirty="0">
                <a:solidFill>
                  <a:schemeClr val="tx1"/>
                </a:solidFill>
                <a:effectLst/>
                <a:latin typeface="+mn-lt"/>
                <a:ea typeface="+mn-ea"/>
                <a:cs typeface="+mn-cs"/>
                <a:hlinkClick r:id="rId5"/>
              </a:rPr>
              <a:t>applied</a:t>
            </a:r>
            <a:r>
              <a:rPr lang="en-US" sz="1200" b="0" i="0" kern="1200" dirty="0">
                <a:solidFill>
                  <a:schemeClr val="tx1"/>
                </a:solidFill>
                <a:effectLst/>
                <a:latin typeface="+mn-lt"/>
                <a:ea typeface="+mn-ea"/>
                <a:cs typeface="+mn-cs"/>
              </a:rPr>
              <a:t> when it is used on use case diagrams, class diagrams, deployment diagrams, etc.</a:t>
            </a:r>
            <a:endParaRPr lang="en-US" dirty="0"/>
          </a:p>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32</a:t>
            </a:fld>
            <a:endParaRPr lang="en-US" dirty="0"/>
          </a:p>
        </p:txBody>
      </p:sp>
    </p:spTree>
    <p:extLst>
      <p:ext uri="{BB962C8B-B14F-4D97-AF65-F5344CB8AC3E}">
        <p14:creationId xmlns:p14="http://schemas.microsoft.com/office/powerpoint/2010/main" val="38577921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Tagged values are used to extend the properties of UML so that you can add additional information in the specification of a model element. It allows you to specify keyword value pairs of a model where keywords are the attributes. </a:t>
            </a:r>
            <a:endParaRPr lang="hu-HU" sz="1200" b="0" i="0"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hlinkClick r:id="rId3"/>
              </a:rPr>
              <a:t>Properties</a:t>
            </a:r>
            <a:r>
              <a:rPr lang="en-US" sz="1200" b="0" i="0" kern="1200" dirty="0">
                <a:solidFill>
                  <a:schemeClr val="tx1"/>
                </a:solidFill>
                <a:effectLst/>
                <a:latin typeface="+mn-lt"/>
                <a:ea typeface="+mn-ea"/>
                <a:cs typeface="+mn-cs"/>
              </a:rPr>
              <a:t> of a stereotype are referred to as </a:t>
            </a:r>
            <a:r>
              <a:rPr lang="en-US" sz="1200" b="1" i="0" kern="1200" dirty="0">
                <a:solidFill>
                  <a:schemeClr val="tx1"/>
                </a:solidFill>
                <a:effectLst/>
                <a:latin typeface="+mn-lt"/>
                <a:ea typeface="+mn-ea"/>
                <a:cs typeface="+mn-cs"/>
              </a:rPr>
              <a:t>tag definitions</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metaproperties</a:t>
            </a:r>
            <a:r>
              <a:rPr lang="en-US" sz="1200" b="0" i="0" kern="1200" dirty="0">
                <a:solidFill>
                  <a:schemeClr val="tx1"/>
                </a:solidFill>
                <a:effectLst/>
                <a:latin typeface="+mn-lt"/>
                <a:ea typeface="+mn-ea"/>
                <a:cs typeface="+mn-cs"/>
              </a:rPr>
              <a:t>).</a:t>
            </a:r>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Tagged values are graphically rendered as string enclose in brackets.</a:t>
            </a:r>
          </a:p>
          <a:p>
            <a:r>
              <a:rPr lang="en-US" sz="1200" b="0" i="0" kern="1200" dirty="0">
                <a:solidFill>
                  <a:schemeClr val="tx1"/>
                </a:solidFill>
                <a:effectLst/>
                <a:latin typeface="+mn-lt"/>
                <a:ea typeface="+mn-ea"/>
                <a:cs typeface="+mn-cs"/>
              </a:rPr>
              <a:t>For Example: Consider a release team responsible for assembling, </a:t>
            </a:r>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testing and deployment of a system. In such case it is necessary to keep a track on version and test results of the main subsystem. </a:t>
            </a:r>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Tagged values are used to add such info.</a:t>
            </a:r>
            <a:endParaRPr lang="hu-HU" sz="1200" b="0" i="0" kern="1200" dirty="0">
              <a:solidFill>
                <a:schemeClr val="tx1"/>
              </a:solidFill>
              <a:effectLst/>
              <a:latin typeface="+mn-lt"/>
              <a:ea typeface="+mn-ea"/>
              <a:cs typeface="+mn-cs"/>
            </a:endParaRPr>
          </a:p>
          <a:p>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Code generation</a:t>
            </a:r>
          </a:p>
          <a:p>
            <a:r>
              <a:rPr lang="en-US" sz="1200" b="0" i="0" kern="1200" dirty="0">
                <a:solidFill>
                  <a:schemeClr val="tx1"/>
                </a:solidFill>
                <a:effectLst/>
                <a:latin typeface="+mn-lt"/>
                <a:ea typeface="+mn-ea"/>
                <a:cs typeface="+mn-cs"/>
              </a:rPr>
              <a:t>Version control</a:t>
            </a:r>
          </a:p>
          <a:p>
            <a:r>
              <a:rPr lang="en-US" sz="1200" b="0" i="0" kern="1200" dirty="0">
                <a:solidFill>
                  <a:schemeClr val="tx1"/>
                </a:solidFill>
                <a:effectLst/>
                <a:latin typeface="+mn-lt"/>
                <a:ea typeface="+mn-ea"/>
                <a:cs typeface="+mn-cs"/>
              </a:rPr>
              <a:t>Configuration management</a:t>
            </a:r>
          </a:p>
          <a:p>
            <a:r>
              <a:rPr lang="en-US" sz="1200" b="0" i="0" kern="1200" dirty="0">
                <a:solidFill>
                  <a:schemeClr val="tx1"/>
                </a:solidFill>
                <a:effectLst/>
                <a:latin typeface="+mn-lt"/>
                <a:ea typeface="+mn-ea"/>
                <a:cs typeface="+mn-cs"/>
              </a:rPr>
              <a:t>Authorship</a:t>
            </a:r>
          </a:p>
          <a:p>
            <a:r>
              <a:rPr lang="en-US" sz="1200" b="0" i="0" kern="1200" dirty="0" err="1">
                <a:solidFill>
                  <a:schemeClr val="tx1"/>
                </a:solidFill>
                <a:effectLst/>
                <a:latin typeface="+mn-lt"/>
                <a:ea typeface="+mn-ea"/>
                <a:cs typeface="+mn-cs"/>
              </a:rPr>
              <a:t>Etc</a:t>
            </a:r>
            <a:endParaRPr lang="en-US" sz="1200" b="0" i="0" kern="1200" dirty="0">
              <a:solidFill>
                <a:schemeClr val="tx1"/>
              </a:solidFill>
              <a:effectLst/>
              <a:latin typeface="+mn-lt"/>
              <a:ea typeface="+mn-ea"/>
              <a:cs typeface="+mn-cs"/>
            </a:endParaRPr>
          </a:p>
          <a:p>
            <a:endParaRPr lang="hu-HU" sz="1200" b="0" i="0" kern="1200" dirty="0">
              <a:solidFill>
                <a:schemeClr val="tx1"/>
              </a:solidFill>
              <a:effectLst/>
              <a:latin typeface="+mn-lt"/>
              <a:ea typeface="+mn-ea"/>
              <a:cs typeface="+mn-cs"/>
            </a:endParaRPr>
          </a:p>
          <a:p>
            <a:endParaRPr lang="hu-HU"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Tagged Values</a:t>
            </a:r>
            <a:r>
              <a:rPr lang="en-US" sz="1200" b="0" i="0" kern="1200" dirty="0">
                <a:solidFill>
                  <a:schemeClr val="tx1"/>
                </a:solidFill>
                <a:effectLst/>
                <a:latin typeface="+mn-lt"/>
                <a:ea typeface="+mn-ea"/>
                <a:cs typeface="+mn-cs"/>
              </a:rPr>
              <a:t> are additional properties that can be assigned to UML elements and connectors. The UML defines properties such as name and description for elements and connectors, and Enterprise Architect adds a number of additional properties such as status, phase and author, but Tagged Values provide a means of defining your own properties (tags) and their values.</a:t>
            </a:r>
          </a:p>
        </p:txBody>
      </p:sp>
      <p:sp>
        <p:nvSpPr>
          <p:cNvPr id="4" name="Slide Number Placeholder 3"/>
          <p:cNvSpPr>
            <a:spLocks noGrp="1"/>
          </p:cNvSpPr>
          <p:nvPr>
            <p:ph type="sldNum" sz="quarter" idx="5"/>
          </p:nvPr>
        </p:nvSpPr>
        <p:spPr/>
        <p:txBody>
          <a:bodyPr/>
          <a:lstStyle/>
          <a:p>
            <a:fld id="{F7025FD9-6782-4777-BD37-B8EEBEF1E497}" type="slidenum">
              <a:rPr lang="en-US" smtClean="0"/>
              <a:t>33</a:t>
            </a:fld>
            <a:endParaRPr lang="en-US" dirty="0"/>
          </a:p>
        </p:txBody>
      </p:sp>
    </p:spTree>
    <p:extLst>
      <p:ext uri="{BB962C8B-B14F-4D97-AF65-F5344CB8AC3E}">
        <p14:creationId xmlns:p14="http://schemas.microsoft.com/office/powerpoint/2010/main" val="10007676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They are the properties for specifying semantics or conditions that must be held true at all the time. It allows you to extend the semantics of UML building block by adding new protocols. Graphically a constraint is rendered as string enclose in brackets placed near associated element.</a:t>
            </a:r>
          </a:p>
          <a:p>
            <a:r>
              <a:rPr lang="en-US" sz="1200" b="0" i="0" kern="1200" dirty="0">
                <a:solidFill>
                  <a:schemeClr val="tx1"/>
                </a:solidFill>
                <a:effectLst/>
                <a:latin typeface="+mn-lt"/>
                <a:ea typeface="+mn-ea"/>
                <a:cs typeface="+mn-cs"/>
              </a:rPr>
              <a:t>For example: In development of a real time system it is necessary to adorn the model with some necessary information such as response time. A constraint defines a relationship between model elements that must be use </a:t>
            </a:r>
            <a:r>
              <a:rPr lang="en-US" sz="1200" b="0" i="1" kern="1200" dirty="0">
                <a:solidFill>
                  <a:schemeClr val="tx1"/>
                </a:solidFill>
                <a:effectLst/>
                <a:latin typeface="+mn-lt"/>
                <a:ea typeface="+mn-ea"/>
                <a:cs typeface="+mn-cs"/>
              </a:rPr>
              <a:t>{subset}</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a:t>
            </a:r>
            <a:r>
              <a:rPr lang="en-US" sz="1200" b="0" i="1" kern="1200" dirty="0" err="1">
                <a:solidFill>
                  <a:schemeClr val="tx1"/>
                </a:solidFill>
                <a:effectLst/>
                <a:latin typeface="+mn-lt"/>
                <a:ea typeface="+mn-ea"/>
                <a:cs typeface="+mn-cs"/>
              </a:rPr>
              <a:t>xor</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Constraints can be on attributes, derived attributes and associations. It can be attached to one or more model elements shown as a note as well.</a:t>
            </a:r>
          </a:p>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34</a:t>
            </a:fld>
            <a:endParaRPr lang="en-US" dirty="0"/>
          </a:p>
        </p:txBody>
      </p:sp>
    </p:spTree>
    <p:extLst>
      <p:ext uri="{BB962C8B-B14F-4D97-AF65-F5344CB8AC3E}">
        <p14:creationId xmlns:p14="http://schemas.microsoft.com/office/powerpoint/2010/main" val="3823191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figure below, we define a profile of EJB as a package. The bean itself is extended from component metamodel as an abstract bean. The abstract bean can be concreted as either an Entity Bean or Session Bean. An EJB has two types of remote and home interfaces. An EJB also contains a special kind of artifact called JAR file for storing a collection of Java code.</a:t>
            </a:r>
            <a:endParaRPr lang="hu-HU" sz="1200" b="0" i="0" kern="1200" dirty="0">
              <a:solidFill>
                <a:schemeClr val="tx1"/>
              </a:solidFill>
              <a:effectLst/>
              <a:latin typeface="+mn-lt"/>
              <a:ea typeface="+mn-ea"/>
              <a:cs typeface="+mn-cs"/>
            </a:endParaRPr>
          </a:p>
          <a:p>
            <a:endParaRPr lang="hu-H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7025FD9-6782-4777-BD37-B8EEBEF1E497}" type="slidenum">
              <a:rPr lang="en-US" smtClean="0"/>
              <a:t>35</a:t>
            </a:fld>
            <a:endParaRPr lang="en-US" dirty="0"/>
          </a:p>
        </p:txBody>
      </p:sp>
    </p:spTree>
    <p:extLst>
      <p:ext uri="{BB962C8B-B14F-4D97-AF65-F5344CB8AC3E}">
        <p14:creationId xmlns:p14="http://schemas.microsoft.com/office/powerpoint/2010/main" val="8762328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36</a:t>
            </a:fld>
            <a:endParaRPr lang="en-US" dirty="0"/>
          </a:p>
        </p:txBody>
      </p:sp>
    </p:spTree>
    <p:extLst>
      <p:ext uri="{BB962C8B-B14F-4D97-AF65-F5344CB8AC3E}">
        <p14:creationId xmlns:p14="http://schemas.microsoft.com/office/powerpoint/2010/main" val="7566360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37</a:t>
            </a:fld>
            <a:endParaRPr lang="en-US" dirty="0"/>
          </a:p>
        </p:txBody>
      </p:sp>
    </p:spTree>
    <p:extLst>
      <p:ext uri="{BB962C8B-B14F-4D97-AF65-F5344CB8AC3E}">
        <p14:creationId xmlns:p14="http://schemas.microsoft.com/office/powerpoint/2010/main" val="31504949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38</a:t>
            </a:fld>
            <a:endParaRPr lang="en-US" dirty="0"/>
          </a:p>
        </p:txBody>
      </p:sp>
    </p:spTree>
    <p:extLst>
      <p:ext uri="{BB962C8B-B14F-4D97-AF65-F5344CB8AC3E}">
        <p14:creationId xmlns:p14="http://schemas.microsoft.com/office/powerpoint/2010/main" val="24469763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39</a:t>
            </a:fld>
            <a:endParaRPr lang="en-US" dirty="0"/>
          </a:p>
        </p:txBody>
      </p:sp>
    </p:spTree>
    <p:extLst>
      <p:ext uri="{BB962C8B-B14F-4D97-AF65-F5344CB8AC3E}">
        <p14:creationId xmlns:p14="http://schemas.microsoft.com/office/powerpoint/2010/main" val="33929889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40</a:t>
            </a:fld>
            <a:endParaRPr lang="en-US" dirty="0"/>
          </a:p>
        </p:txBody>
      </p:sp>
    </p:spTree>
    <p:extLst>
      <p:ext uri="{BB962C8B-B14F-4D97-AF65-F5344CB8AC3E}">
        <p14:creationId xmlns:p14="http://schemas.microsoft.com/office/powerpoint/2010/main" val="2822790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approach centers itself on building models of a software system. </a:t>
            </a:r>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These models are typically made manifest through diagrammatic design notations - the UML is one option. </a:t>
            </a:r>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idea is that you use these diagrams, to specify your system to a modeling tool and then you generate code in a conventional programming language.</a:t>
            </a:r>
            <a:endParaRPr lang="hu-HU" sz="1200" b="0" i="0" kern="1200" dirty="0">
              <a:solidFill>
                <a:schemeClr val="tx1"/>
              </a:solidFill>
              <a:effectLst/>
              <a:latin typeface="+mn-lt"/>
              <a:ea typeface="+mn-ea"/>
              <a:cs typeface="+mn-cs"/>
            </a:endParaRPr>
          </a:p>
          <a:p>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MDSD is surrounded by a terminological mess. </a:t>
            </a:r>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particular vision of MDSD is </a:t>
            </a:r>
            <a:r>
              <a:rPr lang="en-US" sz="1200" b="0" i="0" u="none" strike="noStrike" kern="1200" dirty="0" err="1">
                <a:solidFill>
                  <a:schemeClr val="tx1"/>
                </a:solidFill>
                <a:effectLst/>
                <a:latin typeface="+mn-lt"/>
                <a:ea typeface="+mn-ea"/>
                <a:cs typeface="+mn-cs"/>
                <a:hlinkClick r:id="rId3"/>
              </a:rPr>
              <a:t>ModelDrivenArchitecture</a:t>
            </a:r>
            <a:r>
              <a:rPr lang="en-US" sz="1200" b="0" i="0" kern="1200" dirty="0">
                <a:solidFill>
                  <a:schemeClr val="tx1"/>
                </a:solidFill>
                <a:effectLst/>
                <a:latin typeface="+mn-lt"/>
                <a:ea typeface="+mn-ea"/>
                <a:cs typeface="+mn-cs"/>
              </a:rPr>
              <a:t> (MDA) which is an OMG initiative based on the UML. Many people in the MDSD community, </a:t>
            </a:r>
            <a:br>
              <a:rPr lang="hu-HU"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however, don't think that MDA or UML is the right vision for MDSD. </a:t>
            </a:r>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a long time I would hear people talking about Model Driven Development (MDD) as the general concept and MDA as the OMG's specific vision. </a:t>
            </a:r>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However the OMG has trademarks on several "Model Driven *" and "Model Based *" phrases - including MDD. As a consequence people have to be careful about what model driven phrase they use</a:t>
            </a:r>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4</a:t>
            </a:fld>
            <a:endParaRPr lang="en-US" dirty="0"/>
          </a:p>
        </p:txBody>
      </p:sp>
    </p:spTree>
    <p:extLst>
      <p:ext uri="{BB962C8B-B14F-4D97-AF65-F5344CB8AC3E}">
        <p14:creationId xmlns:p14="http://schemas.microsoft.com/office/powerpoint/2010/main" val="4155866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5</a:t>
            </a:fld>
            <a:endParaRPr lang="en-US" dirty="0"/>
          </a:p>
        </p:txBody>
      </p:sp>
    </p:spTree>
    <p:extLst>
      <p:ext uri="{BB962C8B-B14F-4D97-AF65-F5344CB8AC3E}">
        <p14:creationId xmlns:p14="http://schemas.microsoft.com/office/powerpoint/2010/main" val="2449146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each phase, different models are constructed</a:t>
            </a:r>
            <a:endParaRPr lang="hu-HU" dirty="0"/>
          </a:p>
          <a:p>
            <a:r>
              <a:rPr lang="en-US" dirty="0"/>
              <a:t>In each phase, we reuse parts of models as input for other models </a:t>
            </a:r>
            <a:endParaRPr lang="hu-HU" dirty="0"/>
          </a:p>
          <a:p>
            <a:r>
              <a:rPr lang="en-US" dirty="0"/>
              <a:t>– Test scenarios are partially derived from Use Case Diagrams – Design Class Diagram may reuse parts of Domain Class Diagram  MDSE focuses on automatically generating parts of models or code from other models </a:t>
            </a:r>
            <a:endParaRPr lang="hu-HU" dirty="0"/>
          </a:p>
        </p:txBody>
      </p:sp>
      <p:sp>
        <p:nvSpPr>
          <p:cNvPr id="4" name="Slide Number Placeholder 3"/>
          <p:cNvSpPr>
            <a:spLocks noGrp="1"/>
          </p:cNvSpPr>
          <p:nvPr>
            <p:ph type="sldNum" sz="quarter" idx="5"/>
          </p:nvPr>
        </p:nvSpPr>
        <p:spPr/>
        <p:txBody>
          <a:bodyPr/>
          <a:lstStyle/>
          <a:p>
            <a:fld id="{F7025FD9-6782-4777-BD37-B8EEBEF1E497}" type="slidenum">
              <a:rPr lang="en-US" smtClean="0"/>
              <a:t>8</a:t>
            </a:fld>
            <a:endParaRPr lang="en-US" dirty="0"/>
          </a:p>
        </p:txBody>
      </p:sp>
    </p:spTree>
    <p:extLst>
      <p:ext uri="{BB962C8B-B14F-4D97-AF65-F5344CB8AC3E}">
        <p14:creationId xmlns:p14="http://schemas.microsoft.com/office/powerpoint/2010/main" val="2215967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Model-Driven Development (MDD)</a:t>
            </a:r>
            <a:r>
              <a:rPr lang="en-US" sz="1200" b="0" i="0" kern="1200" dirty="0">
                <a:solidFill>
                  <a:schemeClr val="tx1"/>
                </a:solidFill>
                <a:effectLst/>
                <a:latin typeface="+mn-lt"/>
                <a:ea typeface="+mn-ea"/>
                <a:cs typeface="+mn-cs"/>
              </a:rPr>
              <a:t> is a development paradigm that uses models as the primary artifact of the development process. Usually, in MDD the implementation is (semi)automatically generated from the models.</a:t>
            </a:r>
          </a:p>
          <a:p>
            <a:r>
              <a:rPr lang="en-US" sz="1200" b="0" i="1" kern="1200" dirty="0">
                <a:solidFill>
                  <a:schemeClr val="tx1"/>
                </a:solidFill>
                <a:effectLst/>
                <a:latin typeface="+mn-lt"/>
                <a:ea typeface="+mn-ea"/>
                <a:cs typeface="+mn-cs"/>
              </a:rPr>
              <a:t>Model-driven Architecture (MDA)</a:t>
            </a:r>
            <a:r>
              <a:rPr lang="en-US" sz="1200" b="0" i="0" kern="1200" dirty="0">
                <a:solidFill>
                  <a:schemeClr val="tx1"/>
                </a:solidFill>
                <a:effectLst/>
                <a:latin typeface="+mn-lt"/>
                <a:ea typeface="+mn-ea"/>
                <a:cs typeface="+mn-cs"/>
              </a:rPr>
              <a:t> is the particular vision of MDD proposed by the Object Management Group (OMG) and thus relies on the use of OMG standards. Therefore, MDA can be regarded as a subset of MDD, where the modeling and transformation languages are standardized by OMG.</a:t>
            </a:r>
            <a:endParaRPr lang="hu-HU"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 the other hand, MDE would be a superset of MDD because, as the E in MDE suggests, MDE goes beyond of the pure development activities and encompasses other model-based tasks of a complete software engineering process (e.g., the model-based evolution of the system or the model-driven reverse engineering of a legacy system).</a:t>
            </a:r>
          </a:p>
          <a:p>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Finally, we use “model-based engineering” (or “model-based development”) to refer to a softer version of MDE. That is, the MBE process is a process in which software models play an important role although they are not necessarily the key artifacts of the development (i.e., they do NOT “drive” the process as in MDE). An example would be a development process where, in the analysis phase, designers specify the domain models of the system but then these models are directly handed out to the programmers as blueprints to manually write the code (no automatic code-generation involved and no explicit definition of any platform-specific model). In this process, models still play an important role but are not the central artifacts of the development process and may be less complete (i.e., they can be used more as blueprints or sketches of the system) than those in a MDD approach. MBE is a superset of MDE. All model-driven processes are model-based, but not the other way round.</a:t>
            </a:r>
            <a:endParaRPr lang="hu-HU" sz="1200" b="0" i="0" kern="1200" dirty="0">
              <a:solidFill>
                <a:schemeClr val="tx1"/>
              </a:solidFill>
              <a:effectLst/>
              <a:latin typeface="+mn-lt"/>
              <a:ea typeface="+mn-ea"/>
              <a:cs typeface="+mn-cs"/>
            </a:endParaRPr>
          </a:p>
          <a:p>
            <a:endParaRPr lang="hu-HU" sz="1200" b="0" i="0" kern="1200" dirty="0">
              <a:solidFill>
                <a:schemeClr val="tx1"/>
              </a:solidFill>
              <a:effectLst/>
              <a:latin typeface="+mn-lt"/>
              <a:ea typeface="+mn-ea"/>
              <a:cs typeface="+mn-cs"/>
            </a:endParaRPr>
          </a:p>
          <a:p>
            <a:r>
              <a:rPr lang="en-US" dirty="0"/>
              <a:t>MD</a:t>
            </a:r>
            <a:r>
              <a:rPr lang="hu-HU" dirty="0"/>
              <a:t>E</a:t>
            </a:r>
            <a:r>
              <a:rPr lang="en-US" dirty="0"/>
              <a:t> does not focus on iterative model refinement by transformations, no intermediate models are created</a:t>
            </a:r>
            <a:endParaRPr lang="hu-HU" dirty="0"/>
          </a:p>
          <a:p>
            <a:r>
              <a:rPr lang="en-US" dirty="0"/>
              <a:t>Transformations are primarily used for translating models into code</a:t>
            </a:r>
            <a:endParaRPr lang="hu-HU" dirty="0"/>
          </a:p>
          <a:p>
            <a:r>
              <a:rPr lang="en-US" dirty="0"/>
              <a:t> A PIM model contains all necessary details to be translated into code which is then platform specific</a:t>
            </a:r>
            <a:endParaRPr lang="hu-HU" dirty="0"/>
          </a:p>
          <a:p>
            <a:r>
              <a:rPr lang="en-US" dirty="0"/>
              <a:t>Roundtrip engineering is avoided, design changes have to be made to the model  Focus on software architecture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7025FD9-6782-4777-BD37-B8EEBEF1E497}" type="slidenum">
              <a:rPr lang="en-US" smtClean="0"/>
              <a:t>9</a:t>
            </a:fld>
            <a:endParaRPr lang="en-US" dirty="0"/>
          </a:p>
        </p:txBody>
      </p:sp>
    </p:spTree>
    <p:extLst>
      <p:ext uri="{BB962C8B-B14F-4D97-AF65-F5344CB8AC3E}">
        <p14:creationId xmlns:p14="http://schemas.microsoft.com/office/powerpoint/2010/main" val="2614732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Independent Model (CIM) defines domain vocabulary</a:t>
            </a:r>
            <a:endParaRPr lang="hu-HU" dirty="0"/>
          </a:p>
          <a:p>
            <a:endParaRPr lang="hu-HU" dirty="0"/>
          </a:p>
          <a:p>
            <a:r>
              <a:rPr lang="en-US" dirty="0"/>
              <a:t>Platform Independent Model (PIM) captures domain</a:t>
            </a:r>
            <a:r>
              <a:rPr lang="hu-HU" dirty="0"/>
              <a:t> </a:t>
            </a:r>
            <a:r>
              <a:rPr lang="en-US" dirty="0"/>
              <a:t>related specifications</a:t>
            </a:r>
            <a:endParaRPr lang="hu-HU" dirty="0"/>
          </a:p>
          <a:p>
            <a:r>
              <a:rPr lang="en-US" dirty="0"/>
              <a:t>PIM does not contain platform details, independent of a platform  </a:t>
            </a:r>
            <a:r>
              <a:rPr lang="en-US" dirty="0" err="1"/>
              <a:t>Platform</a:t>
            </a:r>
            <a:r>
              <a:rPr lang="en-US" dirty="0"/>
              <a:t> Specific Model (PSM) captures specifications with platform details  For expressing PIM and PSM, domain-specific languages are used – UML profiles and other techniques for defining DSLs  Model transformations transform PIMs into PSMs</a:t>
            </a:r>
          </a:p>
          <a:p>
            <a:endParaRPr lang="hu-HU" dirty="0"/>
          </a:p>
          <a:p>
            <a:endParaRPr lang="hu-HU" dirty="0"/>
          </a:p>
          <a:p>
            <a:r>
              <a:rPr lang="en-US" sz="1200" b="0" i="0" kern="1200" dirty="0">
                <a:solidFill>
                  <a:schemeClr val="tx1"/>
                </a:solidFill>
                <a:effectLst/>
                <a:latin typeface="+mn-lt"/>
                <a:ea typeface="+mn-ea"/>
                <a:cs typeface="+mn-cs"/>
              </a:rPr>
              <a:t>Computation-Independent Model (CIM): The most abstract modeling level, which represents the context, requirements, and purpose of the solution without any binding to computational implications. It presents exactly what the solution is expected to do, but hides all the IT-related specifications, to remain independent of if and how a system will be (or currently is) implemented. The CIM is often referred to as a business model or domain model because it uses a vocabulary that is familiar to the subject matter experts (S</a:t>
            </a:r>
            <a:endParaRPr lang="hu-HU" sz="1200" b="0" i="0" kern="1200" dirty="0">
              <a:solidFill>
                <a:schemeClr val="tx1"/>
              </a:solidFill>
              <a:effectLst/>
              <a:latin typeface="+mn-lt"/>
              <a:ea typeface="+mn-ea"/>
              <a:cs typeface="+mn-cs"/>
            </a:endParaRPr>
          </a:p>
          <a:p>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Platform-Independent Model (PIM): The level that describes the behavior and structure of the application, regardless of the implementation platform. Notice that the PIM is only for the part of the CIM that will be solved using a software-based solution and that refines it in terms of requirements for a software system</a:t>
            </a:r>
            <a:endParaRPr lang="hu-HU" sz="1200" b="0" i="0" kern="1200" dirty="0">
              <a:solidFill>
                <a:schemeClr val="tx1"/>
              </a:solidFill>
              <a:effectLst/>
              <a:latin typeface="+mn-lt"/>
              <a:ea typeface="+mn-ea"/>
              <a:cs typeface="+mn-cs"/>
            </a:endParaRPr>
          </a:p>
          <a:p>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Platform-Specific Model (PSM): Even if it is not executed itself, this model must contain all required information regarding the behavior and structure of an application on a specific platform that developers may use to implement the executable code.</a:t>
            </a:r>
            <a:endParaRPr lang="hu-HU" sz="1200" b="0" i="0" kern="1200" dirty="0">
              <a:solidFill>
                <a:schemeClr val="tx1"/>
              </a:solidFill>
              <a:effectLst/>
              <a:latin typeface="+mn-lt"/>
              <a:ea typeface="+mn-ea"/>
              <a:cs typeface="+mn-cs"/>
            </a:endParaRPr>
          </a:p>
          <a:p>
            <a:endParaRPr lang="hu-HU" sz="1200" b="0" i="0" kern="1200" dirty="0">
              <a:solidFill>
                <a:schemeClr val="tx1"/>
              </a:solidFill>
              <a:effectLst/>
              <a:latin typeface="+mn-lt"/>
              <a:ea typeface="+mn-ea"/>
              <a:cs typeface="+mn-cs"/>
            </a:endParaRPr>
          </a:p>
          <a:p>
            <a:endParaRPr lang="hu-HU"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10</a:t>
            </a:fld>
            <a:endParaRPr lang="en-US" dirty="0"/>
          </a:p>
        </p:txBody>
      </p:sp>
    </p:spTree>
    <p:extLst>
      <p:ext uri="{BB962C8B-B14F-4D97-AF65-F5344CB8AC3E}">
        <p14:creationId xmlns:p14="http://schemas.microsoft.com/office/powerpoint/2010/main" val="2484608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11</a:t>
            </a:fld>
            <a:endParaRPr lang="en-US" dirty="0"/>
          </a:p>
        </p:txBody>
      </p:sp>
    </p:spTree>
    <p:extLst>
      <p:ext uri="{BB962C8B-B14F-4D97-AF65-F5344CB8AC3E}">
        <p14:creationId xmlns:p14="http://schemas.microsoft.com/office/powerpoint/2010/main" val="1349187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6535-8258-4C3C-9F8F-8461A4A9D3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6502D2-34BF-4593-B738-9E6339C02B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FA4177-36DE-4A32-B3BA-8F7EB289657F}"/>
              </a:ext>
            </a:extLst>
          </p:cNvPr>
          <p:cNvSpPr>
            <a:spLocks noGrp="1"/>
          </p:cNvSpPr>
          <p:nvPr>
            <p:ph type="dt" sz="half" idx="10"/>
          </p:nvPr>
        </p:nvSpPr>
        <p:spPr/>
        <p:txBody>
          <a:bodyPr/>
          <a:lstStyle/>
          <a:p>
            <a:fld id="{5586B75A-687E-405C-8A0B-8D00578BA2C3}" type="datetimeFigureOut">
              <a:rPr lang="en-US" smtClean="0"/>
              <a:pPr/>
              <a:t>11/7/2019</a:t>
            </a:fld>
            <a:endParaRPr lang="en-US" dirty="0"/>
          </a:p>
        </p:txBody>
      </p:sp>
      <p:sp>
        <p:nvSpPr>
          <p:cNvPr id="5" name="Footer Placeholder 4">
            <a:extLst>
              <a:ext uri="{FF2B5EF4-FFF2-40B4-BE49-F238E27FC236}">
                <a16:creationId xmlns:a16="http://schemas.microsoft.com/office/drawing/2014/main" id="{4CD378F5-D044-44DF-A23D-244B18556E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D7EE16A-28FF-4A3C-9792-AB64D255A35D}"/>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93847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60AE1-6CBC-4E5D-8E57-CD1B139164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81D6BF-170E-4BFB-9725-8A5EF09423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4E327-64C1-45CC-9B36-CC2A417AE4A7}"/>
              </a:ext>
            </a:extLst>
          </p:cNvPr>
          <p:cNvSpPr>
            <a:spLocks noGrp="1"/>
          </p:cNvSpPr>
          <p:nvPr>
            <p:ph type="dt" sz="half" idx="10"/>
          </p:nvPr>
        </p:nvSpPr>
        <p:spPr/>
        <p:txBody>
          <a:bodyPr/>
          <a:lstStyle/>
          <a:p>
            <a:fld id="{5586B75A-687E-405C-8A0B-8D00578BA2C3}" type="datetimeFigureOut">
              <a:rPr lang="en-US" smtClean="0"/>
              <a:pPr/>
              <a:t>11/7/2019</a:t>
            </a:fld>
            <a:endParaRPr lang="en-US" dirty="0"/>
          </a:p>
        </p:txBody>
      </p:sp>
      <p:sp>
        <p:nvSpPr>
          <p:cNvPr id="5" name="Footer Placeholder 4">
            <a:extLst>
              <a:ext uri="{FF2B5EF4-FFF2-40B4-BE49-F238E27FC236}">
                <a16:creationId xmlns:a16="http://schemas.microsoft.com/office/drawing/2014/main" id="{958D5876-E048-47F0-A3E5-EAD1E6851C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591DCE-DBEE-41A9-ADE0-A2B88BEE6F58}"/>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78428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F9DC34-C225-4F7B-9779-510F65678D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8F76EF-5876-4E8B-B64B-A2ACDF3C09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038773-B64B-4188-86C0-C6414529C382}"/>
              </a:ext>
            </a:extLst>
          </p:cNvPr>
          <p:cNvSpPr>
            <a:spLocks noGrp="1"/>
          </p:cNvSpPr>
          <p:nvPr>
            <p:ph type="dt" sz="half" idx="10"/>
          </p:nvPr>
        </p:nvSpPr>
        <p:spPr/>
        <p:txBody>
          <a:bodyPr/>
          <a:lstStyle/>
          <a:p>
            <a:fld id="{5586B75A-687E-405C-8A0B-8D00578BA2C3}" type="datetimeFigureOut">
              <a:rPr lang="en-US" smtClean="0"/>
              <a:pPr/>
              <a:t>11/7/2019</a:t>
            </a:fld>
            <a:endParaRPr lang="en-US" dirty="0"/>
          </a:p>
        </p:txBody>
      </p:sp>
      <p:sp>
        <p:nvSpPr>
          <p:cNvPr id="5" name="Footer Placeholder 4">
            <a:extLst>
              <a:ext uri="{FF2B5EF4-FFF2-40B4-BE49-F238E27FC236}">
                <a16:creationId xmlns:a16="http://schemas.microsoft.com/office/drawing/2014/main" id="{1F97B6AF-AA95-4936-969B-288FDF38AD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1D4A7C-F4BF-4A2E-9B37-0A87041F8ADC}"/>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16860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906981" y="1852122"/>
            <a:ext cx="2458230" cy="200867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11/7/2019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Content Placeholder 2">
            <a:extLst>
              <a:ext uri="{FF2B5EF4-FFF2-40B4-BE49-F238E27FC236}">
                <a16:creationId xmlns:a16="http://schemas.microsoft.com/office/drawing/2014/main" id="{87B0DF2F-DAFD-4616-9E25-0C28D75BF306}"/>
              </a:ext>
            </a:extLst>
          </p:cNvPr>
          <p:cNvSpPr>
            <a:spLocks noGrp="1"/>
          </p:cNvSpPr>
          <p:nvPr>
            <p:ph idx="13"/>
          </p:nvPr>
        </p:nvSpPr>
        <p:spPr>
          <a:xfrm>
            <a:off x="6491805" y="1852122"/>
            <a:ext cx="2458230" cy="200867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336DA0F9-D851-437C-A45B-EC125A3D3DB3}"/>
              </a:ext>
            </a:extLst>
          </p:cNvPr>
          <p:cNvSpPr>
            <a:spLocks noGrp="1"/>
          </p:cNvSpPr>
          <p:nvPr>
            <p:ph idx="14"/>
          </p:nvPr>
        </p:nvSpPr>
        <p:spPr>
          <a:xfrm>
            <a:off x="9076629" y="1852122"/>
            <a:ext cx="2458230" cy="200867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a:extLst>
              <a:ext uri="{FF2B5EF4-FFF2-40B4-BE49-F238E27FC236}">
                <a16:creationId xmlns:a16="http://schemas.microsoft.com/office/drawing/2014/main" id="{0FF0BA98-3AB4-4D88-B1C2-6279BCACFAD9}"/>
              </a:ext>
            </a:extLst>
          </p:cNvPr>
          <p:cNvSpPr>
            <a:spLocks noGrp="1"/>
          </p:cNvSpPr>
          <p:nvPr>
            <p:ph type="body" sz="quarter" idx="15"/>
          </p:nvPr>
        </p:nvSpPr>
        <p:spPr>
          <a:xfrm>
            <a:off x="3887792" y="3971924"/>
            <a:ext cx="2477419" cy="80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5">
            <a:extLst>
              <a:ext uri="{FF2B5EF4-FFF2-40B4-BE49-F238E27FC236}">
                <a16:creationId xmlns:a16="http://schemas.microsoft.com/office/drawing/2014/main" id="{D9DEF72B-B924-4A0D-8C83-3B370632C0D3}"/>
              </a:ext>
            </a:extLst>
          </p:cNvPr>
          <p:cNvSpPr>
            <a:spLocks noGrp="1"/>
          </p:cNvSpPr>
          <p:nvPr>
            <p:ph type="body" sz="quarter" idx="16"/>
          </p:nvPr>
        </p:nvSpPr>
        <p:spPr>
          <a:xfrm>
            <a:off x="6472616" y="3971925"/>
            <a:ext cx="2477419" cy="80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5">
            <a:extLst>
              <a:ext uri="{FF2B5EF4-FFF2-40B4-BE49-F238E27FC236}">
                <a16:creationId xmlns:a16="http://schemas.microsoft.com/office/drawing/2014/main" id="{E9D30C54-E9E8-4300-8DA4-352DB3A71A4F}"/>
              </a:ext>
            </a:extLst>
          </p:cNvPr>
          <p:cNvSpPr>
            <a:spLocks noGrp="1"/>
          </p:cNvSpPr>
          <p:nvPr>
            <p:ph type="body" sz="quarter" idx="17"/>
          </p:nvPr>
        </p:nvSpPr>
        <p:spPr>
          <a:xfrm>
            <a:off x="9070240" y="3971924"/>
            <a:ext cx="2458230" cy="80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5080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4E923-C8AD-4C2A-902D-3F9D9D729E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80EF5A-7DBE-4A16-BD51-DDDD28E6EB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11A87-5FEA-462E-8D2C-7576931B15EA}"/>
              </a:ext>
            </a:extLst>
          </p:cNvPr>
          <p:cNvSpPr>
            <a:spLocks noGrp="1"/>
          </p:cNvSpPr>
          <p:nvPr>
            <p:ph type="dt" sz="half" idx="10"/>
          </p:nvPr>
        </p:nvSpPr>
        <p:spPr/>
        <p:txBody>
          <a:bodyPr/>
          <a:lstStyle/>
          <a:p>
            <a:fld id="{5586B75A-687E-405C-8A0B-8D00578BA2C3}" type="datetimeFigureOut">
              <a:rPr lang="en-US" smtClean="0"/>
              <a:pPr/>
              <a:t>11/7/2019</a:t>
            </a:fld>
            <a:endParaRPr lang="en-US" dirty="0"/>
          </a:p>
        </p:txBody>
      </p:sp>
      <p:sp>
        <p:nvSpPr>
          <p:cNvPr id="5" name="Footer Placeholder 4">
            <a:extLst>
              <a:ext uri="{FF2B5EF4-FFF2-40B4-BE49-F238E27FC236}">
                <a16:creationId xmlns:a16="http://schemas.microsoft.com/office/drawing/2014/main" id="{A4466762-FA08-444A-AA42-B53EBE54B5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58C70D9-1532-4A51-ACC9-E6147B6F5202}"/>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32261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CC319-A3FD-4B31-A5E0-DA1CB141BB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74EA2C-59C9-49AC-BDC0-DFF711B704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DD7F7B-7F61-4674-B8D4-F13F4CE18D64}"/>
              </a:ext>
            </a:extLst>
          </p:cNvPr>
          <p:cNvSpPr>
            <a:spLocks noGrp="1"/>
          </p:cNvSpPr>
          <p:nvPr>
            <p:ph type="dt" sz="half" idx="10"/>
          </p:nvPr>
        </p:nvSpPr>
        <p:spPr/>
        <p:txBody>
          <a:bodyPr/>
          <a:lstStyle/>
          <a:p>
            <a:fld id="{5586B75A-687E-405C-8A0B-8D00578BA2C3}" type="datetimeFigureOut">
              <a:rPr lang="en-US" smtClean="0"/>
              <a:pPr/>
              <a:t>11/7/2019</a:t>
            </a:fld>
            <a:endParaRPr lang="en-US" dirty="0"/>
          </a:p>
        </p:txBody>
      </p:sp>
      <p:sp>
        <p:nvSpPr>
          <p:cNvPr id="5" name="Footer Placeholder 4">
            <a:extLst>
              <a:ext uri="{FF2B5EF4-FFF2-40B4-BE49-F238E27FC236}">
                <a16:creationId xmlns:a16="http://schemas.microsoft.com/office/drawing/2014/main" id="{40087DA4-6F15-4A82-815F-6065E5AEB7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CB7A6FA-AD90-4AE1-B5D1-B9C65CB60586}"/>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3258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29123-E285-4937-A14B-D22E803C3B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8C03EF-929E-4D13-8636-28FC18167E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9D4B4F-0581-4C38-A3D5-9F2BC90F35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1E464A-D53C-4E6B-89B1-168AB03619B0}"/>
              </a:ext>
            </a:extLst>
          </p:cNvPr>
          <p:cNvSpPr>
            <a:spLocks noGrp="1"/>
          </p:cNvSpPr>
          <p:nvPr>
            <p:ph type="dt" sz="half" idx="10"/>
          </p:nvPr>
        </p:nvSpPr>
        <p:spPr/>
        <p:txBody>
          <a:bodyPr/>
          <a:lstStyle/>
          <a:p>
            <a:fld id="{5586B75A-687E-405C-8A0B-8D00578BA2C3}" type="datetimeFigureOut">
              <a:rPr lang="en-US" smtClean="0"/>
              <a:pPr/>
              <a:t>11/7/2019</a:t>
            </a:fld>
            <a:endParaRPr lang="en-US" dirty="0"/>
          </a:p>
        </p:txBody>
      </p:sp>
      <p:sp>
        <p:nvSpPr>
          <p:cNvPr id="6" name="Footer Placeholder 5">
            <a:extLst>
              <a:ext uri="{FF2B5EF4-FFF2-40B4-BE49-F238E27FC236}">
                <a16:creationId xmlns:a16="http://schemas.microsoft.com/office/drawing/2014/main" id="{EF414471-0FD5-40C2-BE59-8BD72D2C17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62A2A33-AA2A-4CA8-8E8F-C890E2419575}"/>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55172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98574-ED7E-4F0A-8E3C-3FE0898E7F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9E7F17-ECC1-43F4-8B41-B04C625AE8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23C717-09FE-4DEA-AEA4-2DB9AE4C65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8B6D11-A137-4738-8D3A-803951E91E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B79ED0-8A59-49CB-9135-EA81DD0AC4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E8FFE1-BBE1-4026-8104-6DAB4ECADD47}"/>
              </a:ext>
            </a:extLst>
          </p:cNvPr>
          <p:cNvSpPr>
            <a:spLocks noGrp="1"/>
          </p:cNvSpPr>
          <p:nvPr>
            <p:ph type="dt" sz="half" idx="10"/>
          </p:nvPr>
        </p:nvSpPr>
        <p:spPr/>
        <p:txBody>
          <a:bodyPr/>
          <a:lstStyle/>
          <a:p>
            <a:fld id="{5586B75A-687E-405C-8A0B-8D00578BA2C3}" type="datetimeFigureOut">
              <a:rPr lang="en-US" smtClean="0"/>
              <a:pPr/>
              <a:t>11/7/2019</a:t>
            </a:fld>
            <a:endParaRPr lang="en-US" dirty="0"/>
          </a:p>
        </p:txBody>
      </p:sp>
      <p:sp>
        <p:nvSpPr>
          <p:cNvPr id="8" name="Footer Placeholder 7">
            <a:extLst>
              <a:ext uri="{FF2B5EF4-FFF2-40B4-BE49-F238E27FC236}">
                <a16:creationId xmlns:a16="http://schemas.microsoft.com/office/drawing/2014/main" id="{37532C45-6E9C-4FE4-8936-4A1BBA2D08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896E9EC-0DDD-4125-806B-E1E5884A9ED6}"/>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15736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412F-8F29-4E0A-91DB-6AE5B35A39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FE8EB5-6B3A-4846-A320-20E7E42F7A95}"/>
              </a:ext>
            </a:extLst>
          </p:cNvPr>
          <p:cNvSpPr>
            <a:spLocks noGrp="1"/>
          </p:cNvSpPr>
          <p:nvPr>
            <p:ph type="dt" sz="half" idx="10"/>
          </p:nvPr>
        </p:nvSpPr>
        <p:spPr/>
        <p:txBody>
          <a:bodyPr/>
          <a:lstStyle/>
          <a:p>
            <a:fld id="{5586B75A-687E-405C-8A0B-8D00578BA2C3}" type="datetimeFigureOut">
              <a:rPr lang="en-US" smtClean="0"/>
              <a:pPr/>
              <a:t>11/7/2019</a:t>
            </a:fld>
            <a:endParaRPr lang="en-US" dirty="0"/>
          </a:p>
        </p:txBody>
      </p:sp>
      <p:sp>
        <p:nvSpPr>
          <p:cNvPr id="4" name="Footer Placeholder 3">
            <a:extLst>
              <a:ext uri="{FF2B5EF4-FFF2-40B4-BE49-F238E27FC236}">
                <a16:creationId xmlns:a16="http://schemas.microsoft.com/office/drawing/2014/main" id="{0FDCF15F-37FE-420A-90CC-BC49B3FC0F5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3EDAB0B-0A7D-4EC4-AB91-FDD66DF7871E}"/>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9361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59D0A7-5921-4508-92B6-7C857BC8973C}"/>
              </a:ext>
            </a:extLst>
          </p:cNvPr>
          <p:cNvSpPr>
            <a:spLocks noGrp="1"/>
          </p:cNvSpPr>
          <p:nvPr>
            <p:ph type="dt" sz="half" idx="10"/>
          </p:nvPr>
        </p:nvSpPr>
        <p:spPr/>
        <p:txBody>
          <a:bodyPr/>
          <a:lstStyle/>
          <a:p>
            <a:fld id="{5586B75A-687E-405C-8A0B-8D00578BA2C3}" type="datetimeFigureOut">
              <a:rPr lang="en-US" smtClean="0"/>
              <a:pPr/>
              <a:t>11/7/2019</a:t>
            </a:fld>
            <a:endParaRPr lang="en-US" dirty="0"/>
          </a:p>
        </p:txBody>
      </p:sp>
      <p:sp>
        <p:nvSpPr>
          <p:cNvPr id="3" name="Footer Placeholder 2">
            <a:extLst>
              <a:ext uri="{FF2B5EF4-FFF2-40B4-BE49-F238E27FC236}">
                <a16:creationId xmlns:a16="http://schemas.microsoft.com/office/drawing/2014/main" id="{18C1E4DD-9C36-435D-B916-228EAB565A4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0E7A5B0-4513-4045-AEE9-8DB6F1546951}"/>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2512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E816-7A19-4357-9A9C-1754B23F47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2E13CC-D3C0-46E5-9789-2D167153AE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5AB01E-94A2-4C61-8A3B-E4F32CF0DE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5A768A-A37D-48B3-8E86-696C7DF0A9FD}"/>
              </a:ext>
            </a:extLst>
          </p:cNvPr>
          <p:cNvSpPr>
            <a:spLocks noGrp="1"/>
          </p:cNvSpPr>
          <p:nvPr>
            <p:ph type="dt" sz="half" idx="10"/>
          </p:nvPr>
        </p:nvSpPr>
        <p:spPr/>
        <p:txBody>
          <a:bodyPr/>
          <a:lstStyle/>
          <a:p>
            <a:fld id="{5586B75A-687E-405C-8A0B-8D00578BA2C3}" type="datetimeFigureOut">
              <a:rPr lang="en-US" smtClean="0"/>
              <a:pPr/>
              <a:t>11/7/2019</a:t>
            </a:fld>
            <a:endParaRPr lang="en-US" dirty="0"/>
          </a:p>
        </p:txBody>
      </p:sp>
      <p:sp>
        <p:nvSpPr>
          <p:cNvPr id="6" name="Footer Placeholder 5">
            <a:extLst>
              <a:ext uri="{FF2B5EF4-FFF2-40B4-BE49-F238E27FC236}">
                <a16:creationId xmlns:a16="http://schemas.microsoft.com/office/drawing/2014/main" id="{EF89F72B-D17B-4EF5-9458-C1663907F31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BD87D6B-71CB-477F-BBD8-5336ECE3FBB4}"/>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3433705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3C720-F0C8-449B-A6A3-36F275AB3D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CFE169-DF89-47A7-9E35-59D99E7000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78DABB-0DE9-4A45-9453-AE275DA03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2F36AA-5070-4CEC-8AEF-6BE12AA5F259}"/>
              </a:ext>
            </a:extLst>
          </p:cNvPr>
          <p:cNvSpPr>
            <a:spLocks noGrp="1"/>
          </p:cNvSpPr>
          <p:nvPr>
            <p:ph type="dt" sz="half" idx="10"/>
          </p:nvPr>
        </p:nvSpPr>
        <p:spPr/>
        <p:txBody>
          <a:bodyPr/>
          <a:lstStyle/>
          <a:p>
            <a:fld id="{5586B75A-687E-405C-8A0B-8D00578BA2C3}" type="datetimeFigureOut">
              <a:rPr lang="en-US" smtClean="0"/>
              <a:pPr/>
              <a:t>11/7/2019</a:t>
            </a:fld>
            <a:endParaRPr lang="en-US" dirty="0"/>
          </a:p>
        </p:txBody>
      </p:sp>
      <p:sp>
        <p:nvSpPr>
          <p:cNvPr id="6" name="Footer Placeholder 5">
            <a:extLst>
              <a:ext uri="{FF2B5EF4-FFF2-40B4-BE49-F238E27FC236}">
                <a16:creationId xmlns:a16="http://schemas.microsoft.com/office/drawing/2014/main" id="{7CE6515A-4638-4D29-A844-80F2183428B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883188-C209-4C00-9F87-AE0F6422C40E}"/>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62270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F68D7B-8D62-467C-B075-954F1B0DB7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0F87DD-2AD6-4347-BBAB-C3D616ABA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722A5F-A550-4D83-8802-410FE25E13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6B75A-687E-405C-8A0B-8D00578BA2C3}" type="datetimeFigureOut">
              <a:rPr lang="en-US" smtClean="0"/>
              <a:pPr/>
              <a:t>11/7/2019</a:t>
            </a:fld>
            <a:endParaRPr lang="en-US" dirty="0"/>
          </a:p>
        </p:txBody>
      </p:sp>
      <p:sp>
        <p:nvSpPr>
          <p:cNvPr id="5" name="Footer Placeholder 4">
            <a:extLst>
              <a:ext uri="{FF2B5EF4-FFF2-40B4-BE49-F238E27FC236}">
                <a16:creationId xmlns:a16="http://schemas.microsoft.com/office/drawing/2014/main" id="{374DCE4B-AE58-473E-9C8A-0B347EEA8C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B5C0CC7-107A-4934-B9B4-BD1FF905C7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75459984"/>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872"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lieberlieber.com/lemontree/en/"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8.xml.rels><?xml version="1.0" encoding="UTF-8" standalone="yes"?>
<Relationships xmlns="http://schemas.openxmlformats.org/package/2006/relationships"><Relationship Id="rId3" Type="http://schemas.openxmlformats.org/officeDocument/2006/relationships/hyperlink" Target="https://sparxsystems.com.au/resources/mdg_tech/"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lans">
            <a:extLst>
              <a:ext uri="{FF2B5EF4-FFF2-40B4-BE49-F238E27FC236}">
                <a16:creationId xmlns:a16="http://schemas.microsoft.com/office/drawing/2014/main" id="{A3A2E0DA-DA21-447D-AD1F-3DB915DD051B}"/>
              </a:ext>
            </a:extLst>
          </p:cNvPr>
          <p:cNvPicPr>
            <a:picLocks noChangeAspect="1"/>
          </p:cNvPicPr>
          <p:nvPr/>
        </p:nvPicPr>
        <p:blipFill rotWithShape="1">
          <a:blip r:embed="rId3" cstate="screen">
            <a:alphaModFix amt="50000"/>
            <a:extLst>
              <a:ext uri="{28A0092B-C50C-407E-A947-70E740481C1C}">
                <a14:useLocalDpi xmlns:a14="http://schemas.microsoft.com/office/drawing/2010/main"/>
              </a:ext>
            </a:extLst>
          </a:blip>
          <a:srcRect b="442"/>
          <a:stretch/>
        </p:blipFill>
        <p:spPr>
          <a:xfrm>
            <a:off x="20" y="1"/>
            <a:ext cx="12191980" cy="6857999"/>
          </a:xfrm>
          <a:prstGeom prst="rect">
            <a:avLst/>
          </a:prstGeom>
        </p:spPr>
      </p:pic>
      <p:sp>
        <p:nvSpPr>
          <p:cNvPr id="2" name="Title 1">
            <a:extLst>
              <a:ext uri="{FF2B5EF4-FFF2-40B4-BE49-F238E27FC236}">
                <a16:creationId xmlns:a16="http://schemas.microsoft.com/office/drawing/2014/main" id="{7D6CA50C-1A88-4B3F-A34F-FE199F4205A2}"/>
              </a:ext>
            </a:extLst>
          </p:cNvPr>
          <p:cNvSpPr>
            <a:spLocks noGrp="1"/>
          </p:cNvSpPr>
          <p:nvPr>
            <p:ph type="ctrTitle"/>
          </p:nvPr>
        </p:nvSpPr>
        <p:spPr>
          <a:xfrm>
            <a:off x="4387349" y="1200152"/>
            <a:ext cx="6897171" cy="4457696"/>
          </a:xfrm>
        </p:spPr>
        <p:txBody>
          <a:bodyPr anchor="ctr">
            <a:normAutofit fontScale="90000"/>
          </a:bodyPr>
          <a:lstStyle/>
          <a:p>
            <a:pPr algn="l"/>
            <a:r>
              <a:rPr lang="hu-HU" sz="8000" dirty="0">
                <a:solidFill>
                  <a:srgbClr val="FFFFFF"/>
                </a:solidFill>
              </a:rPr>
              <a:t>Enterprise Architect advanced capabilities</a:t>
            </a:r>
            <a:endParaRPr lang="en-US" sz="8000" dirty="0">
              <a:solidFill>
                <a:srgbClr val="FFFFFF"/>
              </a:solidFill>
            </a:endParaRPr>
          </a:p>
        </p:txBody>
      </p:sp>
      <p:sp>
        <p:nvSpPr>
          <p:cNvPr id="3" name="Subtitle 2">
            <a:extLst>
              <a:ext uri="{FF2B5EF4-FFF2-40B4-BE49-F238E27FC236}">
                <a16:creationId xmlns:a16="http://schemas.microsoft.com/office/drawing/2014/main" id="{C9CC2D51-705E-403A-AC0E-9157DC5513A8}"/>
              </a:ext>
            </a:extLst>
          </p:cNvPr>
          <p:cNvSpPr>
            <a:spLocks noGrp="1"/>
          </p:cNvSpPr>
          <p:nvPr>
            <p:ph type="subTitle" idx="1"/>
          </p:nvPr>
        </p:nvSpPr>
        <p:spPr>
          <a:xfrm>
            <a:off x="849963" y="1200152"/>
            <a:ext cx="2816535" cy="4457696"/>
          </a:xfrm>
        </p:spPr>
        <p:txBody>
          <a:bodyPr anchor="ctr">
            <a:normAutofit/>
          </a:bodyPr>
          <a:lstStyle/>
          <a:p>
            <a:pPr algn="r"/>
            <a:r>
              <a:rPr lang="hu-HU" sz="2800">
                <a:solidFill>
                  <a:srgbClr val="FFFFFF"/>
                </a:solidFill>
              </a:rPr>
              <a:t>Attila Balogh-Biró 2019</a:t>
            </a:r>
            <a:endParaRPr lang="en-US" sz="2800">
              <a:solidFill>
                <a:srgbClr val="FFFFFF"/>
              </a:solidFill>
            </a:endParaRPr>
          </a:p>
        </p:txBody>
      </p:sp>
      <p:cxnSp>
        <p:nvCxnSpPr>
          <p:cNvPr id="12" name="Straight Connector 11">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82891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ED80D-5163-4A0C-861F-85685739AD6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4000" dirty="0"/>
              <a:t>MDA Concept Overview</a:t>
            </a:r>
          </a:p>
        </p:txBody>
      </p:sp>
      <p:pic>
        <p:nvPicPr>
          <p:cNvPr id="6" name="Picture 5" descr="A screenshot of a cell phone&#10;&#10;Description automatically generated">
            <a:extLst>
              <a:ext uri="{FF2B5EF4-FFF2-40B4-BE49-F238E27FC236}">
                <a16:creationId xmlns:a16="http://schemas.microsoft.com/office/drawing/2014/main" id="{7C6F4DC0-6439-4171-B50F-14AC2115882F}"/>
              </a:ext>
            </a:extLst>
          </p:cNvPr>
          <p:cNvPicPr>
            <a:picLocks noChangeAspect="1"/>
          </p:cNvPicPr>
          <p:nvPr/>
        </p:nvPicPr>
        <p:blipFill>
          <a:blip r:embed="rId3"/>
          <a:stretch>
            <a:fillRect/>
          </a:stretch>
        </p:blipFill>
        <p:spPr>
          <a:xfrm>
            <a:off x="3898900" y="1675227"/>
            <a:ext cx="4394199" cy="4394199"/>
          </a:xfrm>
          <a:prstGeom prst="rect">
            <a:avLst/>
          </a:prstGeom>
        </p:spPr>
      </p:pic>
    </p:spTree>
    <p:extLst>
      <p:ext uri="{BB962C8B-B14F-4D97-AF65-F5344CB8AC3E}">
        <p14:creationId xmlns:p14="http://schemas.microsoft.com/office/powerpoint/2010/main" val="1768214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FA1923-EDA2-4238-901F-F01F3D982C2B}"/>
              </a:ext>
            </a:extLst>
          </p:cNvPr>
          <p:cNvSpPr>
            <a:spLocks noGrp="1"/>
          </p:cNvSpPr>
          <p:nvPr>
            <p:ph idx="1"/>
          </p:nvPr>
        </p:nvSpPr>
        <p:spPr>
          <a:xfrm>
            <a:off x="1813857" y="2286811"/>
            <a:ext cx="6289807" cy="2438546"/>
          </a:xfrm>
        </p:spPr>
        <p:txBody>
          <a:bodyPr>
            <a:normAutofit/>
          </a:bodyPr>
          <a:lstStyle/>
          <a:p>
            <a:pPr marL="0" indent="0">
              <a:buNone/>
            </a:pPr>
            <a:r>
              <a:rPr lang="hu-HU" sz="4800" dirty="0"/>
              <a:t>Project exercise</a:t>
            </a:r>
            <a:endParaRPr lang="en-US" sz="4800" dirty="0"/>
          </a:p>
        </p:txBody>
      </p:sp>
      <p:sp>
        <p:nvSpPr>
          <p:cNvPr id="12"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4"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7" name="Graphic 6" descr="Monitor">
            <a:extLst>
              <a:ext uri="{FF2B5EF4-FFF2-40B4-BE49-F238E27FC236}">
                <a16:creationId xmlns:a16="http://schemas.microsoft.com/office/drawing/2014/main" id="{0B33F8C3-594A-45EE-BD6C-1152886D10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25899" y="3191551"/>
            <a:ext cx="2194559" cy="2194559"/>
          </a:xfrm>
          <a:prstGeom prst="rect">
            <a:avLst/>
          </a:prstGeom>
        </p:spPr>
      </p:pic>
    </p:spTree>
    <p:extLst>
      <p:ext uri="{BB962C8B-B14F-4D97-AF65-F5344CB8AC3E}">
        <p14:creationId xmlns:p14="http://schemas.microsoft.com/office/powerpoint/2010/main" val="1974064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35D086-191D-4C64-8990-BDB1022BA9EA}"/>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Timesheet management system</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DF222089-82FA-40C3-B5E1-C8DDD1B4D05D}"/>
              </a:ext>
            </a:extLst>
          </p:cNvPr>
          <p:cNvPicPr>
            <a:picLocks noGrp="1" noChangeAspect="1"/>
          </p:cNvPicPr>
          <p:nvPr>
            <p:ph idx="1"/>
          </p:nvPr>
        </p:nvPicPr>
        <p:blipFill>
          <a:blip r:embed="rId3"/>
          <a:stretch>
            <a:fillRect/>
          </a:stretch>
        </p:blipFill>
        <p:spPr>
          <a:xfrm>
            <a:off x="5153822" y="1188382"/>
            <a:ext cx="6553545" cy="4489178"/>
          </a:xfrm>
          <a:prstGeom prst="rect">
            <a:avLst/>
          </a:prstGeom>
        </p:spPr>
      </p:pic>
    </p:spTree>
    <p:extLst>
      <p:ext uri="{BB962C8B-B14F-4D97-AF65-F5344CB8AC3E}">
        <p14:creationId xmlns:p14="http://schemas.microsoft.com/office/powerpoint/2010/main" val="1878302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3A8FB-C1AE-41DD-9423-D29CAFCC341F}"/>
              </a:ext>
            </a:extLst>
          </p:cNvPr>
          <p:cNvSpPr>
            <a:spLocks noGrp="1"/>
          </p:cNvSpPr>
          <p:nvPr>
            <p:ph type="title"/>
          </p:nvPr>
        </p:nvSpPr>
        <p:spPr/>
        <p:txBody>
          <a:bodyPr/>
          <a:lstStyle/>
          <a:p>
            <a:r>
              <a:rPr lang="en-US" dirty="0"/>
              <a:t>Exercise 1</a:t>
            </a:r>
          </a:p>
        </p:txBody>
      </p:sp>
      <p:sp>
        <p:nvSpPr>
          <p:cNvPr id="3" name="Content Placeholder 2">
            <a:extLst>
              <a:ext uri="{FF2B5EF4-FFF2-40B4-BE49-F238E27FC236}">
                <a16:creationId xmlns:a16="http://schemas.microsoft.com/office/drawing/2014/main" id="{1A9FCAEF-51C4-4203-9C11-2E8E7771071F}"/>
              </a:ext>
            </a:extLst>
          </p:cNvPr>
          <p:cNvSpPr>
            <a:spLocks noGrp="1"/>
          </p:cNvSpPr>
          <p:nvPr>
            <p:ph idx="1"/>
          </p:nvPr>
        </p:nvSpPr>
        <p:spPr/>
        <p:txBody>
          <a:bodyPr/>
          <a:lstStyle/>
          <a:p>
            <a:r>
              <a:rPr lang="en-US" dirty="0"/>
              <a:t>Create a new EA project</a:t>
            </a:r>
          </a:p>
          <a:p>
            <a:endParaRPr lang="en-US" dirty="0"/>
          </a:p>
          <a:p>
            <a:r>
              <a:rPr lang="en-US" dirty="0"/>
              <a:t>Define a proper model structure with packages, views</a:t>
            </a:r>
          </a:p>
          <a:p>
            <a:endParaRPr lang="en-US" dirty="0"/>
          </a:p>
          <a:p>
            <a:r>
              <a:rPr lang="en-US" dirty="0"/>
              <a:t>Implement the use case model</a:t>
            </a:r>
          </a:p>
          <a:p>
            <a:endParaRPr lang="en-US" dirty="0"/>
          </a:p>
          <a:p>
            <a:r>
              <a:rPr lang="en-US" dirty="0"/>
              <a:t>Implement a class diagram</a:t>
            </a:r>
          </a:p>
        </p:txBody>
      </p:sp>
    </p:spTree>
    <p:extLst>
      <p:ext uri="{BB962C8B-B14F-4D97-AF65-F5344CB8AC3E}">
        <p14:creationId xmlns:p14="http://schemas.microsoft.com/office/powerpoint/2010/main" val="3439450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FA1923-EDA2-4238-901F-F01F3D982C2B}"/>
              </a:ext>
            </a:extLst>
          </p:cNvPr>
          <p:cNvSpPr>
            <a:spLocks noGrp="1"/>
          </p:cNvSpPr>
          <p:nvPr>
            <p:ph idx="1"/>
          </p:nvPr>
        </p:nvSpPr>
        <p:spPr>
          <a:xfrm>
            <a:off x="1813858" y="2286811"/>
            <a:ext cx="6066118" cy="2438546"/>
          </a:xfrm>
        </p:spPr>
        <p:txBody>
          <a:bodyPr>
            <a:normAutofit/>
          </a:bodyPr>
          <a:lstStyle/>
          <a:p>
            <a:pPr marL="0" indent="0">
              <a:buNone/>
            </a:pPr>
            <a:r>
              <a:rPr lang="hu-HU" sz="4800" dirty="0"/>
              <a:t>Enterprise Architect version controlling, GIT support</a:t>
            </a:r>
            <a:endParaRPr lang="en-US" sz="4800" dirty="0"/>
          </a:p>
        </p:txBody>
      </p:sp>
      <p:sp>
        <p:nvSpPr>
          <p:cNvPr id="12"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4"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7" name="Graphic 6" descr="Monitor">
            <a:extLst>
              <a:ext uri="{FF2B5EF4-FFF2-40B4-BE49-F238E27FC236}">
                <a16:creationId xmlns:a16="http://schemas.microsoft.com/office/drawing/2014/main" id="{0B33F8C3-594A-45EE-BD6C-1152886D10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25899" y="3191551"/>
            <a:ext cx="2194559" cy="2194559"/>
          </a:xfrm>
          <a:prstGeom prst="rect">
            <a:avLst/>
          </a:prstGeom>
        </p:spPr>
      </p:pic>
    </p:spTree>
    <p:extLst>
      <p:ext uri="{BB962C8B-B14F-4D97-AF65-F5344CB8AC3E}">
        <p14:creationId xmlns:p14="http://schemas.microsoft.com/office/powerpoint/2010/main" val="4264553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179E-32BA-4C0E-AD9A-22A2CD629B85}"/>
              </a:ext>
            </a:extLst>
          </p:cNvPr>
          <p:cNvSpPr>
            <a:spLocks noGrp="1"/>
          </p:cNvSpPr>
          <p:nvPr>
            <p:ph type="title"/>
          </p:nvPr>
        </p:nvSpPr>
        <p:spPr/>
        <p:txBody>
          <a:bodyPr/>
          <a:lstStyle/>
          <a:p>
            <a:r>
              <a:rPr lang="en-US" dirty="0"/>
              <a:t>What does 'version control' mean in Enterprise Architect?</a:t>
            </a:r>
          </a:p>
        </p:txBody>
      </p:sp>
      <p:sp>
        <p:nvSpPr>
          <p:cNvPr id="3" name="Content Placeholder 2">
            <a:extLst>
              <a:ext uri="{FF2B5EF4-FFF2-40B4-BE49-F238E27FC236}">
                <a16:creationId xmlns:a16="http://schemas.microsoft.com/office/drawing/2014/main" id="{5B3A4567-91D7-450B-BD88-4D62AE135581}"/>
              </a:ext>
            </a:extLst>
          </p:cNvPr>
          <p:cNvSpPr>
            <a:spLocks noGrp="1"/>
          </p:cNvSpPr>
          <p:nvPr>
            <p:ph idx="1"/>
          </p:nvPr>
        </p:nvSpPr>
        <p:spPr/>
        <p:txBody>
          <a:bodyPr/>
          <a:lstStyle/>
          <a:p>
            <a:r>
              <a:rPr lang="en-US" dirty="0"/>
              <a:t>Enterprise Architect applies version control to Packages within a model</a:t>
            </a:r>
            <a:endParaRPr lang="hu-HU" dirty="0"/>
          </a:p>
          <a:p>
            <a:endParaRPr lang="hu-HU" dirty="0"/>
          </a:p>
          <a:p>
            <a:r>
              <a:rPr lang="en-US" dirty="0"/>
              <a:t>A Package is the primary organizational construct for UML models</a:t>
            </a:r>
            <a:endParaRPr lang="hu-HU" dirty="0"/>
          </a:p>
          <a:p>
            <a:endParaRPr lang="hu-HU" dirty="0"/>
          </a:p>
          <a:p>
            <a:r>
              <a:rPr lang="en-US" dirty="0"/>
              <a:t>Enterprise Architect supports two primary ways of version controlling Packages in a model</a:t>
            </a:r>
          </a:p>
        </p:txBody>
      </p:sp>
    </p:spTree>
    <p:extLst>
      <p:ext uri="{BB962C8B-B14F-4D97-AF65-F5344CB8AC3E}">
        <p14:creationId xmlns:p14="http://schemas.microsoft.com/office/powerpoint/2010/main" val="3897555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179E-32BA-4C0E-AD9A-22A2CD629B85}"/>
              </a:ext>
            </a:extLst>
          </p:cNvPr>
          <p:cNvSpPr>
            <a:spLocks noGrp="1"/>
          </p:cNvSpPr>
          <p:nvPr>
            <p:ph type="title"/>
          </p:nvPr>
        </p:nvSpPr>
        <p:spPr/>
        <p:txBody>
          <a:bodyPr/>
          <a:lstStyle/>
          <a:p>
            <a:r>
              <a:rPr lang="en-US" dirty="0"/>
              <a:t>What does 'version control' mean in Enterprise Architect?</a:t>
            </a:r>
          </a:p>
        </p:txBody>
      </p:sp>
      <p:sp>
        <p:nvSpPr>
          <p:cNvPr id="3" name="Content Placeholder 2">
            <a:extLst>
              <a:ext uri="{FF2B5EF4-FFF2-40B4-BE49-F238E27FC236}">
                <a16:creationId xmlns:a16="http://schemas.microsoft.com/office/drawing/2014/main" id="{5B3A4567-91D7-450B-BD88-4D62AE135581}"/>
              </a:ext>
            </a:extLst>
          </p:cNvPr>
          <p:cNvSpPr>
            <a:spLocks noGrp="1"/>
          </p:cNvSpPr>
          <p:nvPr>
            <p:ph idx="1"/>
          </p:nvPr>
        </p:nvSpPr>
        <p:spPr/>
        <p:txBody>
          <a:bodyPr/>
          <a:lstStyle/>
          <a:p>
            <a:r>
              <a:rPr lang="en-US" dirty="0"/>
              <a:t>Enterprise Architect applies version control to Packages within a model</a:t>
            </a:r>
            <a:endParaRPr lang="hu-HU" dirty="0"/>
          </a:p>
          <a:p>
            <a:endParaRPr lang="hu-HU" dirty="0"/>
          </a:p>
          <a:p>
            <a:r>
              <a:rPr lang="en-US" dirty="0"/>
              <a:t>A Package is the primary organizational construct for UML models</a:t>
            </a:r>
            <a:endParaRPr lang="hu-HU" dirty="0"/>
          </a:p>
          <a:p>
            <a:endParaRPr lang="hu-HU" dirty="0"/>
          </a:p>
          <a:p>
            <a:r>
              <a:rPr lang="en-US" dirty="0"/>
              <a:t>Enterprise Architect supports two primary ways of version controlling Packages in a model</a:t>
            </a:r>
            <a:r>
              <a:rPr lang="hu-HU" dirty="0"/>
              <a:t> </a:t>
            </a:r>
            <a:r>
              <a:rPr lang="hu-HU" dirty="0">
                <a:sym typeface="Wingdings" panose="05000000000000000000" pitchFamily="2" charset="2"/>
              </a:rPr>
              <a:t></a:t>
            </a:r>
            <a:r>
              <a:rPr lang="en-US" dirty="0">
                <a:sym typeface="Wingdings" panose="05000000000000000000" pitchFamily="2" charset="2"/>
              </a:rPr>
              <a:t> Baselines and version control integration</a:t>
            </a:r>
            <a:endParaRPr lang="en-US" dirty="0"/>
          </a:p>
        </p:txBody>
      </p:sp>
    </p:spTree>
    <p:extLst>
      <p:ext uri="{BB962C8B-B14F-4D97-AF65-F5344CB8AC3E}">
        <p14:creationId xmlns:p14="http://schemas.microsoft.com/office/powerpoint/2010/main" val="3269799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179E-32BA-4C0E-AD9A-22A2CD629B85}"/>
              </a:ext>
            </a:extLst>
          </p:cNvPr>
          <p:cNvSpPr>
            <a:spLocks noGrp="1"/>
          </p:cNvSpPr>
          <p:nvPr>
            <p:ph type="title"/>
          </p:nvPr>
        </p:nvSpPr>
        <p:spPr/>
        <p:txBody>
          <a:bodyPr/>
          <a:lstStyle/>
          <a:p>
            <a:r>
              <a:rPr lang="en-US" dirty="0"/>
              <a:t>Team Deployment: Centralized or Distributed</a:t>
            </a:r>
          </a:p>
        </p:txBody>
      </p:sp>
      <p:sp>
        <p:nvSpPr>
          <p:cNvPr id="3" name="Content Placeholder 2">
            <a:extLst>
              <a:ext uri="{FF2B5EF4-FFF2-40B4-BE49-F238E27FC236}">
                <a16:creationId xmlns:a16="http://schemas.microsoft.com/office/drawing/2014/main" id="{5B3A4567-91D7-450B-BD88-4D62AE135581}"/>
              </a:ext>
            </a:extLst>
          </p:cNvPr>
          <p:cNvSpPr>
            <a:spLocks noGrp="1"/>
          </p:cNvSpPr>
          <p:nvPr>
            <p:ph idx="1"/>
          </p:nvPr>
        </p:nvSpPr>
        <p:spPr/>
        <p:txBody>
          <a:bodyPr/>
          <a:lstStyle/>
          <a:p>
            <a:r>
              <a:rPr lang="en-US" dirty="0"/>
              <a:t>Centralized Team</a:t>
            </a:r>
          </a:p>
          <a:p>
            <a:endParaRPr lang="en-US" dirty="0"/>
          </a:p>
          <a:p>
            <a:r>
              <a:rPr lang="en-US" dirty="0"/>
              <a:t>Distributed Team</a:t>
            </a:r>
          </a:p>
          <a:p>
            <a:endParaRPr lang="en-US" dirty="0"/>
          </a:p>
          <a:p>
            <a:r>
              <a:rPr lang="en-US" dirty="0"/>
              <a:t>Multiple Site Locations</a:t>
            </a:r>
          </a:p>
        </p:txBody>
      </p:sp>
    </p:spTree>
    <p:extLst>
      <p:ext uri="{BB962C8B-B14F-4D97-AF65-F5344CB8AC3E}">
        <p14:creationId xmlns:p14="http://schemas.microsoft.com/office/powerpoint/2010/main" val="3266904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B7D30C-63BA-4B9B-995E-2DD51A5219C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Centralized team setup</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388B25E-C24B-495D-B2DB-B885F343F3CE}"/>
              </a:ext>
            </a:extLst>
          </p:cNvPr>
          <p:cNvPicPr>
            <a:picLocks noChangeAspect="1"/>
          </p:cNvPicPr>
          <p:nvPr/>
        </p:nvPicPr>
        <p:blipFill>
          <a:blip r:embed="rId3"/>
          <a:stretch>
            <a:fillRect/>
          </a:stretch>
        </p:blipFill>
        <p:spPr>
          <a:xfrm>
            <a:off x="5310808" y="492573"/>
            <a:ext cx="6239572" cy="5880796"/>
          </a:xfrm>
          <a:prstGeom prst="rect">
            <a:avLst/>
          </a:prstGeom>
        </p:spPr>
      </p:pic>
    </p:spTree>
    <p:extLst>
      <p:ext uri="{BB962C8B-B14F-4D97-AF65-F5344CB8AC3E}">
        <p14:creationId xmlns:p14="http://schemas.microsoft.com/office/powerpoint/2010/main" val="3561675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B7D30C-63BA-4B9B-995E-2DD51A5219C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Distributed setup</a:t>
            </a:r>
          </a:p>
        </p:txBody>
      </p:sp>
      <p:cxnSp>
        <p:nvCxnSpPr>
          <p:cNvPr id="18" name="Straight Connector 17">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6397B1B-33F8-470C-A333-D7149DC9DFC5}"/>
              </a:ext>
            </a:extLst>
          </p:cNvPr>
          <p:cNvPicPr>
            <a:picLocks noChangeAspect="1"/>
          </p:cNvPicPr>
          <p:nvPr/>
        </p:nvPicPr>
        <p:blipFill>
          <a:blip r:embed="rId3"/>
          <a:stretch>
            <a:fillRect/>
          </a:stretch>
        </p:blipFill>
        <p:spPr>
          <a:xfrm>
            <a:off x="5563707" y="492573"/>
            <a:ext cx="5733775" cy="5880796"/>
          </a:xfrm>
          <a:prstGeom prst="rect">
            <a:avLst/>
          </a:prstGeom>
        </p:spPr>
      </p:pic>
    </p:spTree>
    <p:extLst>
      <p:ext uri="{BB962C8B-B14F-4D97-AF65-F5344CB8AC3E}">
        <p14:creationId xmlns:p14="http://schemas.microsoft.com/office/powerpoint/2010/main" val="3110238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FD523-7412-48D6-8465-694AF7CF0743}"/>
              </a:ext>
            </a:extLst>
          </p:cNvPr>
          <p:cNvSpPr>
            <a:spLocks noGrp="1"/>
          </p:cNvSpPr>
          <p:nvPr>
            <p:ph type="title"/>
          </p:nvPr>
        </p:nvSpPr>
        <p:spPr/>
        <p:txBody>
          <a:bodyPr/>
          <a:lstStyle/>
          <a:p>
            <a:r>
              <a:rPr lang="hu-HU" dirty="0"/>
              <a:t>Course agenda</a:t>
            </a:r>
            <a:endParaRPr lang="en-US" dirty="0"/>
          </a:p>
        </p:txBody>
      </p:sp>
      <p:sp>
        <p:nvSpPr>
          <p:cNvPr id="3" name="Content Placeholder 2">
            <a:extLst>
              <a:ext uri="{FF2B5EF4-FFF2-40B4-BE49-F238E27FC236}">
                <a16:creationId xmlns:a16="http://schemas.microsoft.com/office/drawing/2014/main" id="{BEFFFC48-CD08-459F-910B-85FB78FA468C}"/>
              </a:ext>
            </a:extLst>
          </p:cNvPr>
          <p:cNvSpPr>
            <a:spLocks noGrp="1"/>
          </p:cNvSpPr>
          <p:nvPr>
            <p:ph idx="1"/>
          </p:nvPr>
        </p:nvSpPr>
        <p:spPr/>
        <p:txBody>
          <a:bodyPr>
            <a:normAutofit fontScale="85000" lnSpcReduction="20000"/>
          </a:bodyPr>
          <a:lstStyle/>
          <a:p>
            <a:r>
              <a:rPr lang="hu-HU" dirty="0"/>
              <a:t>Short refresher, modelling and EA basics</a:t>
            </a:r>
          </a:p>
          <a:p>
            <a:endParaRPr lang="hu-HU" dirty="0"/>
          </a:p>
          <a:p>
            <a:r>
              <a:rPr lang="hu-HU" dirty="0"/>
              <a:t>Project execirse</a:t>
            </a:r>
          </a:p>
          <a:p>
            <a:endParaRPr lang="hu-HU" dirty="0"/>
          </a:p>
          <a:p>
            <a:r>
              <a:rPr lang="hu-HU" dirty="0"/>
              <a:t>GIT version control, Git LFS and LemonTree introduction</a:t>
            </a:r>
          </a:p>
          <a:p>
            <a:endParaRPr lang="hu-HU" dirty="0"/>
          </a:p>
          <a:p>
            <a:r>
              <a:rPr lang="hu-HU" dirty="0"/>
              <a:t>Introduction to UML profiles</a:t>
            </a:r>
          </a:p>
          <a:p>
            <a:pPr marL="0" indent="0">
              <a:buNone/>
            </a:pPr>
            <a:endParaRPr lang="hu-HU" dirty="0"/>
          </a:p>
          <a:p>
            <a:r>
              <a:rPr lang="hu-HU" dirty="0"/>
              <a:t>MDG technology introduction, apply custom UML profile</a:t>
            </a:r>
          </a:p>
          <a:p>
            <a:endParaRPr lang="hu-HU" dirty="0"/>
          </a:p>
          <a:p>
            <a:r>
              <a:rPr lang="hu-HU" dirty="0"/>
              <a:t>YAKINDU-EA Bridge demo</a:t>
            </a:r>
          </a:p>
        </p:txBody>
      </p:sp>
    </p:spTree>
    <p:extLst>
      <p:ext uri="{BB962C8B-B14F-4D97-AF65-F5344CB8AC3E}">
        <p14:creationId xmlns:p14="http://schemas.microsoft.com/office/powerpoint/2010/main" val="1004730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B7D30C-63BA-4B9B-995E-2DD51A5219C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hu-HU" sz="4800" kern="1200" dirty="0">
                <a:solidFill>
                  <a:srgbClr val="FFFFFF"/>
                </a:solidFill>
                <a:latin typeface="+mj-lt"/>
                <a:ea typeface="+mj-ea"/>
                <a:cs typeface="+mj-cs"/>
              </a:rPr>
              <a:t>Multiple site location</a:t>
            </a:r>
            <a:endParaRPr lang="en-US" sz="4800" kern="1200" dirty="0">
              <a:solidFill>
                <a:srgbClr val="FFFFFF"/>
              </a:solidFill>
              <a:latin typeface="+mj-lt"/>
              <a:ea typeface="+mj-ea"/>
              <a:cs typeface="+mj-cs"/>
            </a:endParaRPr>
          </a:p>
        </p:txBody>
      </p:sp>
      <p:cxnSp>
        <p:nvCxnSpPr>
          <p:cNvPr id="25" name="Straight Connector 24">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9C66905-A68D-44B2-B59C-0CDEC17F358A}"/>
              </a:ext>
            </a:extLst>
          </p:cNvPr>
          <p:cNvPicPr>
            <a:picLocks noChangeAspect="1"/>
          </p:cNvPicPr>
          <p:nvPr/>
        </p:nvPicPr>
        <p:blipFill>
          <a:blip r:embed="rId3"/>
          <a:stretch>
            <a:fillRect/>
          </a:stretch>
        </p:blipFill>
        <p:spPr>
          <a:xfrm>
            <a:off x="5153822" y="1098271"/>
            <a:ext cx="6553545" cy="4669400"/>
          </a:xfrm>
          <a:prstGeom prst="rect">
            <a:avLst/>
          </a:prstGeom>
        </p:spPr>
      </p:pic>
    </p:spTree>
    <p:extLst>
      <p:ext uri="{BB962C8B-B14F-4D97-AF65-F5344CB8AC3E}">
        <p14:creationId xmlns:p14="http://schemas.microsoft.com/office/powerpoint/2010/main" val="2325889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179E-32BA-4C0E-AD9A-22A2CD629B85}"/>
              </a:ext>
            </a:extLst>
          </p:cNvPr>
          <p:cNvSpPr>
            <a:spLocks noGrp="1"/>
          </p:cNvSpPr>
          <p:nvPr>
            <p:ph type="title"/>
          </p:nvPr>
        </p:nvSpPr>
        <p:spPr/>
        <p:txBody>
          <a:bodyPr/>
          <a:lstStyle/>
          <a:p>
            <a:r>
              <a:rPr lang="en-US" dirty="0"/>
              <a:t>GIT integration, and problems</a:t>
            </a:r>
          </a:p>
        </p:txBody>
      </p:sp>
      <p:sp>
        <p:nvSpPr>
          <p:cNvPr id="3" name="Content Placeholder 2">
            <a:extLst>
              <a:ext uri="{FF2B5EF4-FFF2-40B4-BE49-F238E27FC236}">
                <a16:creationId xmlns:a16="http://schemas.microsoft.com/office/drawing/2014/main" id="{5B3A4567-91D7-450B-BD88-4D62AE135581}"/>
              </a:ext>
            </a:extLst>
          </p:cNvPr>
          <p:cNvSpPr>
            <a:spLocks noGrp="1"/>
          </p:cNvSpPr>
          <p:nvPr>
            <p:ph idx="1"/>
          </p:nvPr>
        </p:nvSpPr>
        <p:spPr/>
        <p:txBody>
          <a:bodyPr/>
          <a:lstStyle/>
          <a:p>
            <a:r>
              <a:rPr lang="en-US" dirty="0"/>
              <a:t>EA uses exclusive locks on the package level before it can edited, we need a tool to handle targeted merging of changes</a:t>
            </a:r>
          </a:p>
          <a:p>
            <a:endParaRPr lang="en-US" dirty="0"/>
          </a:p>
          <a:p>
            <a:r>
              <a:rPr lang="en-US" dirty="0"/>
              <a:t>Because eap files are binaries, use GIT LFS!</a:t>
            </a:r>
          </a:p>
          <a:p>
            <a:pPr marL="0" indent="0">
              <a:buNone/>
            </a:pPr>
            <a:endParaRPr lang="en-US" dirty="0"/>
          </a:p>
          <a:p>
            <a:r>
              <a:rPr lang="en-US" dirty="0"/>
              <a:t>The commercial add-in </a:t>
            </a:r>
            <a:r>
              <a:rPr lang="en-US" u="sng" dirty="0">
                <a:hlinkClick r:id="rId3"/>
              </a:rPr>
              <a:t>LemonTree</a:t>
            </a:r>
            <a:r>
              <a:rPr lang="en-US" dirty="0"/>
              <a:t> could be a solution</a:t>
            </a:r>
          </a:p>
        </p:txBody>
      </p:sp>
    </p:spTree>
    <p:extLst>
      <p:ext uri="{BB962C8B-B14F-4D97-AF65-F5344CB8AC3E}">
        <p14:creationId xmlns:p14="http://schemas.microsoft.com/office/powerpoint/2010/main" val="2513780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56263-06AD-44C7-968B-914C7CE6C532}"/>
              </a:ext>
            </a:extLst>
          </p:cNvPr>
          <p:cNvSpPr>
            <a:spLocks noGrp="1"/>
          </p:cNvSpPr>
          <p:nvPr>
            <p:ph type="title"/>
          </p:nvPr>
        </p:nvSpPr>
        <p:spPr/>
        <p:txBody>
          <a:bodyPr/>
          <a:lstStyle/>
          <a:p>
            <a:r>
              <a:rPr lang="en-US" dirty="0"/>
              <a:t>GIT LFS</a:t>
            </a:r>
          </a:p>
        </p:txBody>
      </p:sp>
      <p:sp>
        <p:nvSpPr>
          <p:cNvPr id="3" name="Content Placeholder 2">
            <a:extLst>
              <a:ext uri="{FF2B5EF4-FFF2-40B4-BE49-F238E27FC236}">
                <a16:creationId xmlns:a16="http://schemas.microsoft.com/office/drawing/2014/main" id="{8D4CC8F6-CE1F-48B8-98CF-3509A7192B52}"/>
              </a:ext>
            </a:extLst>
          </p:cNvPr>
          <p:cNvSpPr>
            <a:spLocks noGrp="1"/>
          </p:cNvSpPr>
          <p:nvPr>
            <p:ph idx="1"/>
          </p:nvPr>
        </p:nvSpPr>
        <p:spPr/>
        <p:txBody>
          <a:bodyPr/>
          <a:lstStyle/>
          <a:p>
            <a:r>
              <a:rPr lang="en-US" dirty="0"/>
              <a:t>Git LFS is an open-source project and is an extension to Git</a:t>
            </a:r>
          </a:p>
          <a:p>
            <a:endParaRPr lang="en-US" dirty="0"/>
          </a:p>
          <a:p>
            <a:r>
              <a:rPr lang="en-US" dirty="0"/>
              <a:t>Large files will grow the history of your repository every time they are updated</a:t>
            </a:r>
          </a:p>
          <a:p>
            <a:pPr marL="0" indent="0">
              <a:buNone/>
            </a:pPr>
            <a:endParaRPr lang="en-US" dirty="0"/>
          </a:p>
          <a:p>
            <a:r>
              <a:rPr lang="en-US" dirty="0"/>
              <a:t>Large files will make fetching and pulling slower</a:t>
            </a:r>
          </a:p>
          <a:p>
            <a:pPr marL="0" indent="0">
              <a:buNone/>
            </a:pPr>
            <a:endParaRPr lang="en-US" dirty="0"/>
          </a:p>
          <a:p>
            <a:r>
              <a:rPr lang="en-US" dirty="0"/>
              <a:t>An update of a binary file will be seen by Git as a complete file change</a:t>
            </a:r>
          </a:p>
          <a:p>
            <a:endParaRPr lang="en-US" dirty="0"/>
          </a:p>
          <a:p>
            <a:endParaRPr lang="en-US" dirty="0"/>
          </a:p>
          <a:p>
            <a:endParaRPr lang="en-US" dirty="0"/>
          </a:p>
        </p:txBody>
      </p:sp>
    </p:spTree>
    <p:extLst>
      <p:ext uri="{BB962C8B-B14F-4D97-AF65-F5344CB8AC3E}">
        <p14:creationId xmlns:p14="http://schemas.microsoft.com/office/powerpoint/2010/main" val="2663967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56263-06AD-44C7-968B-914C7CE6C532}"/>
              </a:ext>
            </a:extLst>
          </p:cNvPr>
          <p:cNvSpPr>
            <a:spLocks noGrp="1"/>
          </p:cNvSpPr>
          <p:nvPr>
            <p:ph type="title"/>
          </p:nvPr>
        </p:nvSpPr>
        <p:spPr/>
        <p:txBody>
          <a:bodyPr/>
          <a:lstStyle/>
          <a:p>
            <a:r>
              <a:rPr lang="en-US" dirty="0"/>
              <a:t>GIT LFS</a:t>
            </a:r>
          </a:p>
        </p:txBody>
      </p:sp>
      <p:sp>
        <p:nvSpPr>
          <p:cNvPr id="3" name="Content Placeholder 2">
            <a:extLst>
              <a:ext uri="{FF2B5EF4-FFF2-40B4-BE49-F238E27FC236}">
                <a16:creationId xmlns:a16="http://schemas.microsoft.com/office/drawing/2014/main" id="{8D4CC8F6-CE1F-48B8-98CF-3509A7192B52}"/>
              </a:ext>
            </a:extLst>
          </p:cNvPr>
          <p:cNvSpPr>
            <a:spLocks noGrp="1"/>
          </p:cNvSpPr>
          <p:nvPr>
            <p:ph idx="1"/>
          </p:nvPr>
        </p:nvSpPr>
        <p:spPr/>
        <p:txBody>
          <a:bodyPr/>
          <a:lstStyle/>
          <a:p>
            <a:r>
              <a:rPr lang="en-US" dirty="0"/>
              <a:t>git </a:t>
            </a:r>
            <a:r>
              <a:rPr lang="en-US" dirty="0" err="1"/>
              <a:t>lfs</a:t>
            </a:r>
            <a:r>
              <a:rPr lang="en-US" dirty="0"/>
              <a:t> install // activate git LFS, this command will modify your .</a:t>
            </a:r>
            <a:r>
              <a:rPr lang="en-US" dirty="0" err="1"/>
              <a:t>gitconfig</a:t>
            </a:r>
            <a:r>
              <a:rPr lang="en-US" dirty="0"/>
              <a:t> and .git/hooks folder</a:t>
            </a:r>
          </a:p>
          <a:p>
            <a:endParaRPr lang="en-US" dirty="0"/>
          </a:p>
          <a:p>
            <a:r>
              <a:rPr lang="en-US" dirty="0"/>
              <a:t>git </a:t>
            </a:r>
            <a:r>
              <a:rPr lang="en-US" dirty="0" err="1"/>
              <a:t>lfs</a:t>
            </a:r>
            <a:r>
              <a:rPr lang="en-US" dirty="0"/>
              <a:t> track “*.eap” // Associate files with Git LFS, it will create a new file .</a:t>
            </a:r>
            <a:r>
              <a:rPr lang="en-US" dirty="0" err="1"/>
              <a:t>gitattributes</a:t>
            </a:r>
            <a:endParaRPr lang="en-US" dirty="0"/>
          </a:p>
          <a:p>
            <a:endParaRPr lang="en-US" dirty="0"/>
          </a:p>
          <a:p>
            <a:r>
              <a:rPr lang="en-US" dirty="0"/>
              <a:t>You have to share the .</a:t>
            </a:r>
            <a:r>
              <a:rPr lang="en-US" dirty="0" err="1"/>
              <a:t>gitattributes</a:t>
            </a:r>
            <a:r>
              <a:rPr lang="en-US" dirty="0"/>
              <a:t> file with your team</a:t>
            </a:r>
          </a:p>
          <a:p>
            <a:endParaRPr lang="en-US" dirty="0"/>
          </a:p>
          <a:p>
            <a:r>
              <a:rPr lang="en-US" dirty="0"/>
              <a:t>git </a:t>
            </a:r>
            <a:r>
              <a:rPr lang="en-US" dirty="0" err="1"/>
              <a:t>lfs</a:t>
            </a:r>
            <a:r>
              <a:rPr lang="en-US" dirty="0"/>
              <a:t> ls-files // the result all tracked files</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97963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56263-06AD-44C7-968B-914C7CE6C532}"/>
              </a:ext>
            </a:extLst>
          </p:cNvPr>
          <p:cNvSpPr>
            <a:spLocks noGrp="1"/>
          </p:cNvSpPr>
          <p:nvPr>
            <p:ph type="title"/>
          </p:nvPr>
        </p:nvSpPr>
        <p:spPr/>
        <p:txBody>
          <a:bodyPr/>
          <a:lstStyle/>
          <a:p>
            <a:r>
              <a:rPr lang="en-US" dirty="0"/>
              <a:t>GIT LFS migration</a:t>
            </a:r>
          </a:p>
        </p:txBody>
      </p:sp>
      <p:sp>
        <p:nvSpPr>
          <p:cNvPr id="4" name="Rectangle 1">
            <a:extLst>
              <a:ext uri="{FF2B5EF4-FFF2-40B4-BE49-F238E27FC236}">
                <a16:creationId xmlns:a16="http://schemas.microsoft.com/office/drawing/2014/main" id="{6418824B-2948-4D23-AF54-9C144F21D2D6}"/>
              </a:ext>
            </a:extLst>
          </p:cNvPr>
          <p:cNvSpPr>
            <a:spLocks noGrp="1" noChangeArrowheads="1"/>
          </p:cNvSpPr>
          <p:nvPr>
            <p:ph idx="1"/>
          </p:nvPr>
        </p:nvSpPr>
        <p:spPr bwMode="auto">
          <a:xfrm>
            <a:off x="838200" y="2875002"/>
            <a:ext cx="10880799" cy="1107996"/>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00AA"/>
                </a:solidFill>
                <a:effectLst/>
                <a:cs typeface="Courier New" panose="02070309020205020404" pitchFamily="49" charset="0"/>
              </a:rPr>
              <a:t>git</a:t>
            </a:r>
            <a:r>
              <a:rPr kumimoji="0" lang="en-US" altLang="en-US" sz="2400" b="0" i="0" u="none" strike="noStrike" cap="none" normalizeH="0" baseline="0" dirty="0">
                <a:ln>
                  <a:noFill/>
                </a:ln>
                <a:solidFill>
                  <a:srgbClr val="000000"/>
                </a:solidFill>
                <a:effectLst/>
                <a:cs typeface="Courier New" panose="02070309020205020404" pitchFamily="49" charset="0"/>
              </a:rPr>
              <a:t> </a:t>
            </a:r>
            <a:r>
              <a:rPr kumimoji="0" lang="en-US" altLang="en-US" sz="2400" b="0" i="0" u="none" strike="noStrike" cap="none" normalizeH="0" baseline="0" dirty="0" err="1">
                <a:ln>
                  <a:noFill/>
                </a:ln>
                <a:solidFill>
                  <a:srgbClr val="000000"/>
                </a:solidFill>
                <a:effectLst/>
                <a:cs typeface="Courier New" panose="02070309020205020404" pitchFamily="49" charset="0"/>
              </a:rPr>
              <a:t>lfs</a:t>
            </a:r>
            <a:r>
              <a:rPr kumimoji="0" lang="en-US" altLang="en-US" sz="2400" b="0" i="0" u="none" strike="noStrike" cap="none" normalizeH="0" baseline="0" dirty="0">
                <a:ln>
                  <a:noFill/>
                </a:ln>
                <a:solidFill>
                  <a:srgbClr val="000000"/>
                </a:solidFill>
                <a:effectLst/>
                <a:cs typeface="Courier New" panose="02070309020205020404" pitchFamily="49" charset="0"/>
              </a:rPr>
              <a:t> migrate import </a:t>
            </a:r>
            <a:r>
              <a:rPr kumimoji="0" lang="en-US" altLang="en-US" sz="2400" b="0" i="0" u="none" strike="noStrike" cap="none" normalizeH="0" baseline="0" dirty="0">
                <a:ln>
                  <a:noFill/>
                </a:ln>
                <a:solidFill>
                  <a:srgbClr val="0000CC"/>
                </a:solidFill>
                <a:effectLst/>
                <a:cs typeface="Courier New" panose="02070309020205020404" pitchFamily="49" charset="0"/>
              </a:rPr>
              <a:t>--include</a:t>
            </a:r>
            <a:r>
              <a:rPr kumimoji="0" lang="en-US" altLang="en-US" sz="2400" b="0" i="0" u="none" strike="noStrike" cap="none" normalizeH="0" baseline="0" dirty="0">
                <a:ln>
                  <a:noFill/>
                </a:ln>
                <a:solidFill>
                  <a:srgbClr val="000000"/>
                </a:solidFill>
                <a:effectLst/>
                <a:cs typeface="Courier New" panose="02070309020205020404" pitchFamily="49" charset="0"/>
              </a:rPr>
              <a:t>=</a:t>
            </a:r>
            <a:r>
              <a:rPr kumimoji="0" lang="en-US" altLang="en-US" sz="2400" b="0" i="0" u="none" strike="noStrike" cap="none" normalizeH="0" baseline="0" dirty="0">
                <a:ln>
                  <a:noFill/>
                </a:ln>
                <a:solidFill>
                  <a:srgbClr val="AA1111"/>
                </a:solidFill>
                <a:effectLst/>
                <a:cs typeface="Courier New" panose="02070309020205020404" pitchFamily="49" charset="0"/>
              </a:rPr>
              <a:t>"*.</a:t>
            </a:r>
            <a:r>
              <a:rPr kumimoji="0" lang="en-US" altLang="en-US" sz="2400" b="0" i="0" u="none" strike="noStrike" cap="none" normalizeH="0" baseline="0" dirty="0" err="1">
                <a:ln>
                  <a:noFill/>
                </a:ln>
                <a:solidFill>
                  <a:srgbClr val="AA1111"/>
                </a:solidFill>
                <a:effectLst/>
                <a:cs typeface="Courier New" panose="02070309020205020404" pitchFamily="49" charset="0"/>
              </a:rPr>
              <a:t>jpg,largefiles</a:t>
            </a:r>
            <a:r>
              <a:rPr kumimoji="0" lang="en-US" altLang="en-US" sz="2400" b="0" i="0" u="none" strike="noStrike" cap="none" normalizeH="0" baseline="0" dirty="0">
                <a:ln>
                  <a:noFill/>
                </a:ln>
                <a:solidFill>
                  <a:srgbClr val="AA1111"/>
                </a:solidFill>
                <a:effectLst/>
                <a:cs typeface="Courier New" panose="02070309020205020404" pitchFamily="49" charset="0"/>
              </a:rPr>
              <a:t>/*.xml"</a:t>
            </a:r>
            <a:r>
              <a:rPr kumimoji="0" lang="en-US" altLang="en-US" sz="2400" b="0" i="0" u="none" strike="noStrike" cap="none" normalizeH="0" baseline="0" dirty="0">
                <a:ln>
                  <a:noFill/>
                </a:ln>
                <a:solidFill>
                  <a:srgbClr val="000000"/>
                </a:solidFill>
                <a:effectLst/>
                <a:cs typeface="Courier New" panose="02070309020205020404" pitchFamily="49" charset="0"/>
              </a:rPr>
              <a:t> </a:t>
            </a:r>
            <a:r>
              <a:rPr kumimoji="0" lang="en-US" altLang="en-US" sz="2400" b="0" i="0" u="none" strike="noStrike" cap="none" normalizeH="0" baseline="0" dirty="0">
                <a:ln>
                  <a:noFill/>
                </a:ln>
                <a:solidFill>
                  <a:srgbClr val="0000CC"/>
                </a:solidFill>
                <a:effectLst/>
                <a:cs typeface="Courier New" panose="02070309020205020404" pitchFamily="49" charset="0"/>
              </a:rPr>
              <a:t>--include-ref</a:t>
            </a:r>
            <a:r>
              <a:rPr kumimoji="0" lang="en-US" altLang="en-US" sz="2400" b="0" i="0" u="none" strike="noStrike" cap="none" normalizeH="0" baseline="0" dirty="0">
                <a:ln>
                  <a:noFill/>
                </a:ln>
                <a:solidFill>
                  <a:srgbClr val="000000"/>
                </a:solidFill>
                <a:effectLst/>
                <a:cs typeface="Courier New" panose="02070309020205020404" pitchFamily="49" charset="0"/>
              </a:rPr>
              <a:t>=refs/heads/master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000000"/>
              </a:solidFill>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00AA"/>
                </a:solidFill>
                <a:cs typeface="Courier New" panose="02070309020205020404" pitchFamily="49" charset="0"/>
              </a:rPr>
              <a:t>git</a:t>
            </a:r>
            <a:r>
              <a:rPr lang="en-US" altLang="en-US" sz="2400" dirty="0">
                <a:solidFill>
                  <a:srgbClr val="000000"/>
                </a:solidFill>
                <a:cs typeface="Courier New" panose="02070309020205020404" pitchFamily="49" charset="0"/>
              </a:rPr>
              <a:t> </a:t>
            </a:r>
            <a:r>
              <a:rPr lang="en-US" altLang="en-US" sz="2400" dirty="0" err="1">
                <a:solidFill>
                  <a:srgbClr val="000000"/>
                </a:solidFill>
                <a:cs typeface="Courier New" panose="02070309020205020404" pitchFamily="49" charset="0"/>
              </a:rPr>
              <a:t>lfs</a:t>
            </a:r>
            <a:r>
              <a:rPr lang="en-US" altLang="en-US" sz="2400" dirty="0">
                <a:solidFill>
                  <a:srgbClr val="000000"/>
                </a:solidFill>
                <a:cs typeface="Courier New" panose="02070309020205020404" pitchFamily="49" charset="0"/>
              </a:rPr>
              <a:t> prune</a:t>
            </a:r>
            <a:r>
              <a:rPr kumimoji="0" lang="en-US" altLang="en-US" sz="2400" b="0" i="0" u="none" strike="noStrike" cap="none" normalizeH="0" baseline="0" dirty="0">
                <a:ln>
                  <a:noFill/>
                </a:ln>
                <a:solidFill>
                  <a:schemeClr val="tx1"/>
                </a:solidFill>
                <a:effectLst/>
              </a:rPr>
              <a:t> // invalidate cache</a:t>
            </a:r>
          </a:p>
        </p:txBody>
      </p:sp>
    </p:spTree>
    <p:extLst>
      <p:ext uri="{BB962C8B-B14F-4D97-AF65-F5344CB8AC3E}">
        <p14:creationId xmlns:p14="http://schemas.microsoft.com/office/powerpoint/2010/main" val="2288784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86909-F40A-4C42-ABB9-36B5B3BF07E8}"/>
              </a:ext>
            </a:extLst>
          </p:cNvPr>
          <p:cNvSpPr>
            <a:spLocks noGrp="1"/>
          </p:cNvSpPr>
          <p:nvPr>
            <p:ph type="title"/>
          </p:nvPr>
        </p:nvSpPr>
        <p:spPr/>
        <p:txBody>
          <a:bodyPr/>
          <a:lstStyle/>
          <a:p>
            <a:r>
              <a:rPr lang="en-US" dirty="0"/>
              <a:t>LemonTree</a:t>
            </a:r>
          </a:p>
        </p:txBody>
      </p:sp>
      <p:sp>
        <p:nvSpPr>
          <p:cNvPr id="3" name="Content Placeholder 2">
            <a:extLst>
              <a:ext uri="{FF2B5EF4-FFF2-40B4-BE49-F238E27FC236}">
                <a16:creationId xmlns:a16="http://schemas.microsoft.com/office/drawing/2014/main" id="{8DE76988-B519-4C10-9B35-2506CE4CEB28}"/>
              </a:ext>
            </a:extLst>
          </p:cNvPr>
          <p:cNvSpPr>
            <a:spLocks noGrp="1"/>
          </p:cNvSpPr>
          <p:nvPr>
            <p:ph idx="1"/>
          </p:nvPr>
        </p:nvSpPr>
        <p:spPr/>
        <p:txBody>
          <a:bodyPr>
            <a:normAutofit/>
          </a:bodyPr>
          <a:lstStyle/>
          <a:p>
            <a:pPr fontAlgn="base"/>
            <a:r>
              <a:rPr lang="en-US" dirty="0"/>
              <a:t>LemonTree is an external diff/merge program </a:t>
            </a:r>
            <a:r>
              <a:rPr lang="en-US" dirty="0" err="1"/>
              <a:t>wich</a:t>
            </a:r>
            <a:r>
              <a:rPr lang="en-US" dirty="0"/>
              <a:t> can work with EA binaries format (eap)</a:t>
            </a:r>
          </a:p>
          <a:p>
            <a:pPr fontAlgn="base"/>
            <a:endParaRPr lang="en-US" dirty="0"/>
          </a:p>
          <a:p>
            <a:pPr fontAlgn="base"/>
            <a:r>
              <a:rPr lang="en-US" dirty="0"/>
              <a:t>All action regarding diff/merge/conflict resolution made by LemonTree outside of EA</a:t>
            </a:r>
          </a:p>
        </p:txBody>
      </p:sp>
    </p:spTree>
    <p:extLst>
      <p:ext uri="{BB962C8B-B14F-4D97-AF65-F5344CB8AC3E}">
        <p14:creationId xmlns:p14="http://schemas.microsoft.com/office/powerpoint/2010/main" val="2281276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86909-F40A-4C42-ABB9-36B5B3BF07E8}"/>
              </a:ext>
            </a:extLst>
          </p:cNvPr>
          <p:cNvSpPr>
            <a:spLocks noGrp="1"/>
          </p:cNvSpPr>
          <p:nvPr>
            <p:ph type="title"/>
          </p:nvPr>
        </p:nvSpPr>
        <p:spPr/>
        <p:txBody>
          <a:bodyPr/>
          <a:lstStyle/>
          <a:p>
            <a:r>
              <a:rPr lang="en-US" dirty="0"/>
              <a:t>LemonTree</a:t>
            </a:r>
          </a:p>
        </p:txBody>
      </p:sp>
      <p:sp>
        <p:nvSpPr>
          <p:cNvPr id="3" name="Content Placeholder 2">
            <a:extLst>
              <a:ext uri="{FF2B5EF4-FFF2-40B4-BE49-F238E27FC236}">
                <a16:creationId xmlns:a16="http://schemas.microsoft.com/office/drawing/2014/main" id="{8DE76988-B519-4C10-9B35-2506CE4CEB28}"/>
              </a:ext>
            </a:extLst>
          </p:cNvPr>
          <p:cNvSpPr>
            <a:spLocks noGrp="1"/>
          </p:cNvSpPr>
          <p:nvPr>
            <p:ph idx="1"/>
          </p:nvPr>
        </p:nvSpPr>
        <p:spPr/>
        <p:txBody>
          <a:bodyPr>
            <a:normAutofit fontScale="92500" lnSpcReduction="20000"/>
          </a:bodyPr>
          <a:lstStyle/>
          <a:p>
            <a:pPr fontAlgn="base"/>
            <a:r>
              <a:rPr lang="en-US" dirty="0"/>
              <a:t>LemonTree allows parallel editing of models by a team of developers, which are then subsequent merged.</a:t>
            </a:r>
          </a:p>
          <a:p>
            <a:pPr fontAlgn="base"/>
            <a:endParaRPr lang="en-US" dirty="0"/>
          </a:p>
          <a:p>
            <a:pPr fontAlgn="base"/>
            <a:r>
              <a:rPr lang="en-US" dirty="0"/>
              <a:t>The LemonTree impact analysis shows changes in elements and their dependencies in advance in order to clearly see the relationships in the model. </a:t>
            </a:r>
          </a:p>
          <a:p>
            <a:pPr fontAlgn="base"/>
            <a:endParaRPr lang="en-US" dirty="0"/>
          </a:p>
          <a:p>
            <a:pPr fontAlgn="base"/>
            <a:r>
              <a:rPr lang="en-US" dirty="0"/>
              <a:t>LemonTree includes a native option to integrate with version-control systems (VCS) such as SVN, Git or MKS/PTC</a:t>
            </a:r>
          </a:p>
          <a:p>
            <a:pPr marL="0" indent="0" fontAlgn="base">
              <a:buNone/>
            </a:pPr>
            <a:endParaRPr lang="en-US" dirty="0"/>
          </a:p>
          <a:p>
            <a:pPr fontAlgn="base"/>
            <a:r>
              <a:rPr lang="en-US" dirty="0"/>
              <a:t>Last, but not least, comparing versions is much faster in LemonTree than in Enterprise Architect</a:t>
            </a:r>
          </a:p>
          <a:p>
            <a:endParaRPr lang="en-US" dirty="0"/>
          </a:p>
        </p:txBody>
      </p:sp>
    </p:spTree>
    <p:extLst>
      <p:ext uri="{BB962C8B-B14F-4D97-AF65-F5344CB8AC3E}">
        <p14:creationId xmlns:p14="http://schemas.microsoft.com/office/powerpoint/2010/main" val="558740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3A8FB-C1AE-41DD-9423-D29CAFCC341F}"/>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1A9FCAEF-51C4-4203-9C11-2E8E7771071F}"/>
              </a:ext>
            </a:extLst>
          </p:cNvPr>
          <p:cNvSpPr>
            <a:spLocks noGrp="1"/>
          </p:cNvSpPr>
          <p:nvPr>
            <p:ph idx="1"/>
          </p:nvPr>
        </p:nvSpPr>
        <p:spPr/>
        <p:txBody>
          <a:bodyPr>
            <a:normAutofit/>
          </a:bodyPr>
          <a:lstStyle/>
          <a:p>
            <a:r>
              <a:rPr lang="en-US" dirty="0"/>
              <a:t>Initialize a new Git repository</a:t>
            </a:r>
          </a:p>
          <a:p>
            <a:endParaRPr lang="en-US" dirty="0"/>
          </a:p>
          <a:p>
            <a:r>
              <a:rPr lang="en-US" dirty="0"/>
              <a:t>Enable Git LFS, make the proper filtering for eap files</a:t>
            </a:r>
          </a:p>
          <a:p>
            <a:endParaRPr lang="en-US" dirty="0"/>
          </a:p>
          <a:p>
            <a:r>
              <a:rPr lang="en-US" dirty="0"/>
              <a:t>Download and install LemonTree and configure as diff and merge tool</a:t>
            </a:r>
          </a:p>
        </p:txBody>
      </p:sp>
    </p:spTree>
    <p:extLst>
      <p:ext uri="{BB962C8B-B14F-4D97-AF65-F5344CB8AC3E}">
        <p14:creationId xmlns:p14="http://schemas.microsoft.com/office/powerpoint/2010/main" val="516479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FA1923-EDA2-4238-901F-F01F3D982C2B}"/>
              </a:ext>
            </a:extLst>
          </p:cNvPr>
          <p:cNvSpPr>
            <a:spLocks noGrp="1"/>
          </p:cNvSpPr>
          <p:nvPr>
            <p:ph idx="1"/>
          </p:nvPr>
        </p:nvSpPr>
        <p:spPr>
          <a:xfrm>
            <a:off x="1813858" y="2286811"/>
            <a:ext cx="6066118" cy="2438546"/>
          </a:xfrm>
        </p:spPr>
        <p:txBody>
          <a:bodyPr>
            <a:normAutofit/>
          </a:bodyPr>
          <a:lstStyle/>
          <a:p>
            <a:pPr marL="0" indent="0">
              <a:buNone/>
            </a:pPr>
            <a:r>
              <a:rPr lang="hu-HU" sz="4800" dirty="0"/>
              <a:t>UML profiles</a:t>
            </a:r>
            <a:endParaRPr lang="en-US" sz="4800" dirty="0"/>
          </a:p>
        </p:txBody>
      </p:sp>
      <p:sp>
        <p:nvSpPr>
          <p:cNvPr id="12"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4"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7" name="Graphic 6" descr="Monitor">
            <a:extLst>
              <a:ext uri="{FF2B5EF4-FFF2-40B4-BE49-F238E27FC236}">
                <a16:creationId xmlns:a16="http://schemas.microsoft.com/office/drawing/2014/main" id="{0B33F8C3-594A-45EE-BD6C-1152886D10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25899" y="3191551"/>
            <a:ext cx="2194559" cy="2194559"/>
          </a:xfrm>
          <a:prstGeom prst="rect">
            <a:avLst/>
          </a:prstGeom>
        </p:spPr>
      </p:pic>
    </p:spTree>
    <p:extLst>
      <p:ext uri="{BB962C8B-B14F-4D97-AF65-F5344CB8AC3E}">
        <p14:creationId xmlns:p14="http://schemas.microsoft.com/office/powerpoint/2010/main" val="3408054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4D67-B3C8-4E23-8260-C9626F80705D}"/>
              </a:ext>
            </a:extLst>
          </p:cNvPr>
          <p:cNvSpPr>
            <a:spLocks noGrp="1"/>
          </p:cNvSpPr>
          <p:nvPr>
            <p:ph type="title"/>
          </p:nvPr>
        </p:nvSpPr>
        <p:spPr>
          <a:xfrm>
            <a:off x="841248" y="581891"/>
            <a:ext cx="3363242" cy="3740727"/>
          </a:xfrm>
        </p:spPr>
        <p:txBody>
          <a:bodyPr vert="horz" lIns="91440" tIns="45720" rIns="91440" bIns="45720" rtlCol="0" anchor="b">
            <a:normAutofit/>
          </a:bodyPr>
          <a:lstStyle/>
          <a:p>
            <a:r>
              <a:rPr lang="en-US" sz="4800" kern="1200">
                <a:solidFill>
                  <a:schemeClr val="tx1"/>
                </a:solidFill>
                <a:latin typeface="+mj-lt"/>
                <a:ea typeface="+mj-ea"/>
                <a:cs typeface="+mj-cs"/>
              </a:rPr>
              <a:t>What is Profile Diagram in UML?</a:t>
            </a:r>
          </a:p>
        </p:txBody>
      </p:sp>
      <p:pic>
        <p:nvPicPr>
          <p:cNvPr id="7" name="Content Placeholder 6">
            <a:extLst>
              <a:ext uri="{FF2B5EF4-FFF2-40B4-BE49-F238E27FC236}">
                <a16:creationId xmlns:a16="http://schemas.microsoft.com/office/drawing/2014/main" id="{E5FFCFF8-B0C8-47AE-8E9E-8EF834FF432C}"/>
              </a:ext>
            </a:extLst>
          </p:cNvPr>
          <p:cNvPicPr>
            <a:picLocks noGrp="1" noChangeAspect="1"/>
          </p:cNvPicPr>
          <p:nvPr>
            <p:ph idx="1"/>
          </p:nvPr>
        </p:nvPicPr>
        <p:blipFill>
          <a:blip r:embed="rId3"/>
          <a:stretch>
            <a:fillRect/>
          </a:stretch>
        </p:blipFill>
        <p:spPr>
          <a:xfrm>
            <a:off x="4637627" y="1309802"/>
            <a:ext cx="6847062" cy="4108236"/>
          </a:xfrm>
          <a:prstGeom prst="rect">
            <a:avLst/>
          </a:prstGeom>
        </p:spPr>
      </p:pic>
    </p:spTree>
    <p:extLst>
      <p:ext uri="{BB962C8B-B14F-4D97-AF65-F5344CB8AC3E}">
        <p14:creationId xmlns:p14="http://schemas.microsoft.com/office/powerpoint/2010/main" val="3755451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FA1923-EDA2-4238-901F-F01F3D982C2B}"/>
              </a:ext>
            </a:extLst>
          </p:cNvPr>
          <p:cNvSpPr>
            <a:spLocks noGrp="1"/>
          </p:cNvSpPr>
          <p:nvPr>
            <p:ph idx="1"/>
          </p:nvPr>
        </p:nvSpPr>
        <p:spPr>
          <a:xfrm>
            <a:off x="1813858" y="2286811"/>
            <a:ext cx="6066118" cy="2438546"/>
          </a:xfrm>
        </p:spPr>
        <p:txBody>
          <a:bodyPr>
            <a:normAutofit/>
          </a:bodyPr>
          <a:lstStyle/>
          <a:p>
            <a:pPr marL="0" indent="0">
              <a:buNone/>
            </a:pPr>
            <a:r>
              <a:rPr lang="hu-HU" sz="4800" dirty="0"/>
              <a:t>Model-Driven Software Engineering</a:t>
            </a:r>
            <a:endParaRPr lang="en-US" sz="4800" dirty="0"/>
          </a:p>
        </p:txBody>
      </p:sp>
      <p:sp>
        <p:nvSpPr>
          <p:cNvPr id="12"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4"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7" name="Graphic 6" descr="Monitor">
            <a:extLst>
              <a:ext uri="{FF2B5EF4-FFF2-40B4-BE49-F238E27FC236}">
                <a16:creationId xmlns:a16="http://schemas.microsoft.com/office/drawing/2014/main" id="{0B33F8C3-594A-45EE-BD6C-1152886D10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25899" y="3191551"/>
            <a:ext cx="2194559" cy="2194559"/>
          </a:xfrm>
          <a:prstGeom prst="rect">
            <a:avLst/>
          </a:prstGeom>
        </p:spPr>
      </p:pic>
    </p:spTree>
    <p:extLst>
      <p:ext uri="{BB962C8B-B14F-4D97-AF65-F5344CB8AC3E}">
        <p14:creationId xmlns:p14="http://schemas.microsoft.com/office/powerpoint/2010/main" val="1726194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4D67-B3C8-4E23-8260-C9626F80705D}"/>
              </a:ext>
            </a:extLst>
          </p:cNvPr>
          <p:cNvSpPr>
            <a:spLocks noGrp="1"/>
          </p:cNvSpPr>
          <p:nvPr>
            <p:ph type="title"/>
          </p:nvPr>
        </p:nvSpPr>
        <p:spPr/>
        <p:txBody>
          <a:bodyPr/>
          <a:lstStyle/>
          <a:p>
            <a:r>
              <a:rPr lang="en-US" dirty="0"/>
              <a:t>What is Profile Diagram in UML?</a:t>
            </a:r>
          </a:p>
        </p:txBody>
      </p:sp>
      <p:sp>
        <p:nvSpPr>
          <p:cNvPr id="3" name="Content Placeholder 2">
            <a:extLst>
              <a:ext uri="{FF2B5EF4-FFF2-40B4-BE49-F238E27FC236}">
                <a16:creationId xmlns:a16="http://schemas.microsoft.com/office/drawing/2014/main" id="{AE7DB619-AC12-4189-8BA0-650654A18F3E}"/>
              </a:ext>
            </a:extLst>
          </p:cNvPr>
          <p:cNvSpPr>
            <a:spLocks noGrp="1"/>
          </p:cNvSpPr>
          <p:nvPr>
            <p:ph idx="1"/>
          </p:nvPr>
        </p:nvSpPr>
        <p:spPr/>
        <p:txBody>
          <a:bodyPr>
            <a:normAutofit fontScale="92500" lnSpcReduction="10000"/>
          </a:bodyPr>
          <a:lstStyle/>
          <a:p>
            <a:r>
              <a:rPr lang="en-US" dirty="0"/>
              <a:t>As a general purpose modeling language, UML provides a stable basis for a wide variety of requirements</a:t>
            </a:r>
            <a:endParaRPr lang="hu-HU" dirty="0"/>
          </a:p>
          <a:p>
            <a:endParaRPr lang="hu-HU" dirty="0"/>
          </a:p>
          <a:p>
            <a:r>
              <a:rPr lang="en-US" dirty="0"/>
              <a:t>It is not defined for specific application domains or for any specific technology</a:t>
            </a:r>
            <a:endParaRPr lang="hu-HU" dirty="0"/>
          </a:p>
          <a:p>
            <a:endParaRPr lang="hu-HU" dirty="0"/>
          </a:p>
          <a:p>
            <a:r>
              <a:rPr lang="en-US" dirty="0"/>
              <a:t>Profile diagram, a kind of structural diagram in the Unified Modeling Language (UML)</a:t>
            </a:r>
            <a:endParaRPr lang="hu-HU" dirty="0"/>
          </a:p>
          <a:p>
            <a:endParaRPr lang="hu-HU" dirty="0"/>
          </a:p>
          <a:p>
            <a:r>
              <a:rPr lang="en-US" b="1" dirty="0"/>
              <a:t>Profile diagram</a:t>
            </a:r>
            <a:r>
              <a:rPr lang="en-US" dirty="0"/>
              <a:t> is </a:t>
            </a:r>
            <a:r>
              <a:rPr lang="en-US" b="1" dirty="0"/>
              <a:t>structure diagram</a:t>
            </a:r>
            <a:r>
              <a:rPr lang="en-US" dirty="0"/>
              <a:t> which describes </a:t>
            </a:r>
            <a:r>
              <a:rPr lang="en-US" b="1" dirty="0"/>
              <a:t>lightweight extension mechanism</a:t>
            </a:r>
            <a:endParaRPr lang="en-US" dirty="0"/>
          </a:p>
        </p:txBody>
      </p:sp>
    </p:spTree>
    <p:extLst>
      <p:ext uri="{BB962C8B-B14F-4D97-AF65-F5344CB8AC3E}">
        <p14:creationId xmlns:p14="http://schemas.microsoft.com/office/powerpoint/2010/main" val="3700891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4D67-B3C8-4E23-8260-C9626F80705D}"/>
              </a:ext>
            </a:extLst>
          </p:cNvPr>
          <p:cNvSpPr>
            <a:spLocks noGrp="1"/>
          </p:cNvSpPr>
          <p:nvPr>
            <p:ph type="title"/>
          </p:nvPr>
        </p:nvSpPr>
        <p:spPr/>
        <p:txBody>
          <a:bodyPr/>
          <a:lstStyle/>
          <a:p>
            <a:r>
              <a:rPr lang="en-US" dirty="0"/>
              <a:t>What is Profile Diagram in UML?</a:t>
            </a:r>
          </a:p>
        </p:txBody>
      </p:sp>
      <p:sp>
        <p:nvSpPr>
          <p:cNvPr id="3" name="Content Placeholder 2">
            <a:extLst>
              <a:ext uri="{FF2B5EF4-FFF2-40B4-BE49-F238E27FC236}">
                <a16:creationId xmlns:a16="http://schemas.microsoft.com/office/drawing/2014/main" id="{AE7DB619-AC12-4189-8BA0-650654A18F3E}"/>
              </a:ext>
            </a:extLst>
          </p:cNvPr>
          <p:cNvSpPr>
            <a:spLocks noGrp="1"/>
          </p:cNvSpPr>
          <p:nvPr>
            <p:ph idx="1"/>
          </p:nvPr>
        </p:nvSpPr>
        <p:spPr/>
        <p:txBody>
          <a:bodyPr>
            <a:normAutofit/>
          </a:bodyPr>
          <a:lstStyle/>
          <a:p>
            <a:r>
              <a:rPr lang="en-US" dirty="0"/>
              <a:t> Profiles allow adaptation of the UML metamodel for different</a:t>
            </a:r>
            <a:r>
              <a:rPr lang="hu-HU" dirty="0"/>
              <a:t> platforms or domains</a:t>
            </a:r>
          </a:p>
          <a:p>
            <a:endParaRPr lang="hu-HU" dirty="0"/>
          </a:p>
          <a:p>
            <a:r>
              <a:rPr lang="en-US" dirty="0"/>
              <a:t>It does not allow to modify existing metamodels or to create a new metamodel as MOF does</a:t>
            </a:r>
            <a:endParaRPr lang="hu-HU" dirty="0"/>
          </a:p>
          <a:p>
            <a:endParaRPr lang="hu-HU" dirty="0"/>
          </a:p>
          <a:p>
            <a:r>
              <a:rPr lang="en-US" dirty="0"/>
              <a:t>Profile only allows adaptation or customization of an existing </a:t>
            </a:r>
            <a:r>
              <a:rPr lang="en-US" dirty="0" err="1"/>
              <a:t>metamode</a:t>
            </a:r>
            <a:endParaRPr lang="en-US" dirty="0"/>
          </a:p>
        </p:txBody>
      </p:sp>
    </p:spTree>
    <p:extLst>
      <p:ext uri="{BB962C8B-B14F-4D97-AF65-F5344CB8AC3E}">
        <p14:creationId xmlns:p14="http://schemas.microsoft.com/office/powerpoint/2010/main" val="2328187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E73D-2676-4F2E-85CA-CC51353AE329}"/>
              </a:ext>
            </a:extLst>
          </p:cNvPr>
          <p:cNvSpPr>
            <a:spLocks noGrp="1"/>
          </p:cNvSpPr>
          <p:nvPr>
            <p:ph type="title"/>
          </p:nvPr>
        </p:nvSpPr>
        <p:spPr/>
        <p:txBody>
          <a:bodyPr/>
          <a:lstStyle/>
          <a:p>
            <a:r>
              <a:rPr lang="hu-HU" dirty="0"/>
              <a:t>Stereotypes	</a:t>
            </a:r>
            <a:endParaRPr lang="en-US" dirty="0"/>
          </a:p>
        </p:txBody>
      </p:sp>
      <p:pic>
        <p:nvPicPr>
          <p:cNvPr id="5" name="Content Placeholder 4">
            <a:extLst>
              <a:ext uri="{FF2B5EF4-FFF2-40B4-BE49-F238E27FC236}">
                <a16:creationId xmlns:a16="http://schemas.microsoft.com/office/drawing/2014/main" id="{FB5C9E2F-0DFA-4D88-BBDC-4AA4E611C67D}"/>
              </a:ext>
            </a:extLst>
          </p:cNvPr>
          <p:cNvPicPr>
            <a:picLocks noGrp="1" noChangeAspect="1"/>
          </p:cNvPicPr>
          <p:nvPr>
            <p:ph idx="1"/>
          </p:nvPr>
        </p:nvPicPr>
        <p:blipFill>
          <a:blip r:embed="rId3"/>
          <a:stretch>
            <a:fillRect/>
          </a:stretch>
        </p:blipFill>
        <p:spPr>
          <a:xfrm>
            <a:off x="2347894" y="2876114"/>
            <a:ext cx="4662669" cy="1105772"/>
          </a:xfrm>
        </p:spPr>
      </p:pic>
    </p:spTree>
    <p:extLst>
      <p:ext uri="{BB962C8B-B14F-4D97-AF65-F5344CB8AC3E}">
        <p14:creationId xmlns:p14="http://schemas.microsoft.com/office/powerpoint/2010/main" val="3378602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E73D-2676-4F2E-85CA-CC51353AE329}"/>
              </a:ext>
            </a:extLst>
          </p:cNvPr>
          <p:cNvSpPr>
            <a:spLocks noGrp="1"/>
          </p:cNvSpPr>
          <p:nvPr>
            <p:ph type="title"/>
          </p:nvPr>
        </p:nvSpPr>
        <p:spPr/>
        <p:txBody>
          <a:bodyPr/>
          <a:lstStyle/>
          <a:p>
            <a:r>
              <a:rPr lang="hu-HU" dirty="0"/>
              <a:t>Tagged values	</a:t>
            </a:r>
            <a:endParaRPr lang="en-US" dirty="0"/>
          </a:p>
        </p:txBody>
      </p:sp>
      <p:pic>
        <p:nvPicPr>
          <p:cNvPr id="7" name="Content Placeholder 6">
            <a:extLst>
              <a:ext uri="{FF2B5EF4-FFF2-40B4-BE49-F238E27FC236}">
                <a16:creationId xmlns:a16="http://schemas.microsoft.com/office/drawing/2014/main" id="{07EDD2C5-B01E-4022-B839-63EA1D035249}"/>
              </a:ext>
            </a:extLst>
          </p:cNvPr>
          <p:cNvPicPr>
            <a:picLocks noGrp="1" noChangeAspect="1"/>
          </p:cNvPicPr>
          <p:nvPr>
            <p:ph idx="1"/>
          </p:nvPr>
        </p:nvPicPr>
        <p:blipFill>
          <a:blip r:embed="rId3"/>
          <a:stretch>
            <a:fillRect/>
          </a:stretch>
        </p:blipFill>
        <p:spPr>
          <a:xfrm>
            <a:off x="2918414" y="2993518"/>
            <a:ext cx="4425715" cy="1180191"/>
          </a:xfrm>
        </p:spPr>
      </p:pic>
    </p:spTree>
    <p:extLst>
      <p:ext uri="{BB962C8B-B14F-4D97-AF65-F5344CB8AC3E}">
        <p14:creationId xmlns:p14="http://schemas.microsoft.com/office/powerpoint/2010/main" val="3908707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FC15E-2F78-4A15-863C-BE7C26BD0A7B}"/>
              </a:ext>
            </a:extLst>
          </p:cNvPr>
          <p:cNvSpPr>
            <a:spLocks noGrp="1"/>
          </p:cNvSpPr>
          <p:nvPr>
            <p:ph type="title"/>
          </p:nvPr>
        </p:nvSpPr>
        <p:spPr/>
        <p:txBody>
          <a:bodyPr/>
          <a:lstStyle/>
          <a:p>
            <a:r>
              <a:rPr lang="hu-HU" dirty="0"/>
              <a:t>Constraints</a:t>
            </a:r>
            <a:endParaRPr lang="en-US" dirty="0"/>
          </a:p>
        </p:txBody>
      </p:sp>
      <p:pic>
        <p:nvPicPr>
          <p:cNvPr id="5" name="Content Placeholder 4">
            <a:extLst>
              <a:ext uri="{FF2B5EF4-FFF2-40B4-BE49-F238E27FC236}">
                <a16:creationId xmlns:a16="http://schemas.microsoft.com/office/drawing/2014/main" id="{8AB67269-63C0-4CDF-A58D-904539E549E1}"/>
              </a:ext>
            </a:extLst>
          </p:cNvPr>
          <p:cNvPicPr>
            <a:picLocks noGrp="1" noChangeAspect="1"/>
          </p:cNvPicPr>
          <p:nvPr>
            <p:ph idx="1"/>
          </p:nvPr>
        </p:nvPicPr>
        <p:blipFill>
          <a:blip r:embed="rId3"/>
          <a:stretch>
            <a:fillRect/>
          </a:stretch>
        </p:blipFill>
        <p:spPr>
          <a:xfrm>
            <a:off x="2099268" y="2726774"/>
            <a:ext cx="6442571" cy="1686438"/>
          </a:xfrm>
        </p:spPr>
      </p:pic>
    </p:spTree>
    <p:extLst>
      <p:ext uri="{BB962C8B-B14F-4D97-AF65-F5344CB8AC3E}">
        <p14:creationId xmlns:p14="http://schemas.microsoft.com/office/powerpoint/2010/main" val="8955341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80DE-CF82-4904-992E-FF4B2B949007}"/>
              </a:ext>
            </a:extLst>
          </p:cNvPr>
          <p:cNvSpPr>
            <a:spLocks noGrp="1"/>
          </p:cNvSpPr>
          <p:nvPr>
            <p:ph type="title"/>
          </p:nvPr>
        </p:nvSpPr>
        <p:spPr/>
        <p:txBody>
          <a:bodyPr/>
          <a:lstStyle/>
          <a:p>
            <a:r>
              <a:rPr lang="hu-HU" dirty="0"/>
              <a:t>EJB Example</a:t>
            </a:r>
            <a:endParaRPr lang="en-US" dirty="0"/>
          </a:p>
        </p:txBody>
      </p:sp>
      <p:pic>
        <p:nvPicPr>
          <p:cNvPr id="9" name="Content Placeholder 8">
            <a:extLst>
              <a:ext uri="{FF2B5EF4-FFF2-40B4-BE49-F238E27FC236}">
                <a16:creationId xmlns:a16="http://schemas.microsoft.com/office/drawing/2014/main" id="{3D8A2937-D04A-4BB1-BD4A-A2403600DF81}"/>
              </a:ext>
            </a:extLst>
          </p:cNvPr>
          <p:cNvPicPr>
            <a:picLocks noGrp="1" noChangeAspect="1"/>
          </p:cNvPicPr>
          <p:nvPr>
            <p:ph idx="1"/>
          </p:nvPr>
        </p:nvPicPr>
        <p:blipFill>
          <a:blip r:embed="rId3"/>
          <a:stretch>
            <a:fillRect/>
          </a:stretch>
        </p:blipFill>
        <p:spPr>
          <a:xfrm>
            <a:off x="1264828" y="1522591"/>
            <a:ext cx="8136518" cy="4639704"/>
          </a:xfrm>
        </p:spPr>
      </p:pic>
    </p:spTree>
    <p:extLst>
      <p:ext uri="{BB962C8B-B14F-4D97-AF65-F5344CB8AC3E}">
        <p14:creationId xmlns:p14="http://schemas.microsoft.com/office/powerpoint/2010/main" val="12683276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3A8FB-C1AE-41DD-9423-D29CAFCC341F}"/>
              </a:ext>
            </a:extLst>
          </p:cNvPr>
          <p:cNvSpPr>
            <a:spLocks noGrp="1"/>
          </p:cNvSpPr>
          <p:nvPr>
            <p:ph type="title"/>
          </p:nvPr>
        </p:nvSpPr>
        <p:spPr/>
        <p:txBody>
          <a:bodyPr/>
          <a:lstStyle/>
          <a:p>
            <a:r>
              <a:rPr lang="en-US"/>
              <a:t>Exercise 3</a:t>
            </a:r>
            <a:endParaRPr lang="en-US" dirty="0"/>
          </a:p>
        </p:txBody>
      </p:sp>
      <p:sp>
        <p:nvSpPr>
          <p:cNvPr id="3" name="Content Placeholder 2">
            <a:extLst>
              <a:ext uri="{FF2B5EF4-FFF2-40B4-BE49-F238E27FC236}">
                <a16:creationId xmlns:a16="http://schemas.microsoft.com/office/drawing/2014/main" id="{1A9FCAEF-51C4-4203-9C11-2E8E7771071F}"/>
              </a:ext>
            </a:extLst>
          </p:cNvPr>
          <p:cNvSpPr>
            <a:spLocks noGrp="1"/>
          </p:cNvSpPr>
          <p:nvPr>
            <p:ph idx="1"/>
          </p:nvPr>
        </p:nvSpPr>
        <p:spPr/>
        <p:txBody>
          <a:bodyPr>
            <a:normAutofit/>
          </a:bodyPr>
          <a:lstStyle/>
          <a:p>
            <a:r>
              <a:rPr lang="en-US" dirty="0"/>
              <a:t>Initialize a new Git repository</a:t>
            </a:r>
          </a:p>
          <a:p>
            <a:endParaRPr lang="en-US" dirty="0"/>
          </a:p>
          <a:p>
            <a:r>
              <a:rPr lang="en-US" dirty="0"/>
              <a:t>Enable Git LFS, make the proper filtering for eap files</a:t>
            </a:r>
          </a:p>
          <a:p>
            <a:endParaRPr lang="en-US" dirty="0"/>
          </a:p>
          <a:p>
            <a:r>
              <a:rPr lang="en-US" dirty="0"/>
              <a:t>Download and install LemonTree and configure as diff and merge tool</a:t>
            </a:r>
          </a:p>
        </p:txBody>
      </p:sp>
    </p:spTree>
    <p:extLst>
      <p:ext uri="{BB962C8B-B14F-4D97-AF65-F5344CB8AC3E}">
        <p14:creationId xmlns:p14="http://schemas.microsoft.com/office/powerpoint/2010/main" val="8860656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FA1923-EDA2-4238-901F-F01F3D982C2B}"/>
              </a:ext>
            </a:extLst>
          </p:cNvPr>
          <p:cNvSpPr>
            <a:spLocks noGrp="1"/>
          </p:cNvSpPr>
          <p:nvPr>
            <p:ph idx="1"/>
          </p:nvPr>
        </p:nvSpPr>
        <p:spPr>
          <a:xfrm>
            <a:off x="1813858" y="2286811"/>
            <a:ext cx="6066118" cy="2438546"/>
          </a:xfrm>
        </p:spPr>
        <p:txBody>
          <a:bodyPr>
            <a:normAutofit/>
          </a:bodyPr>
          <a:lstStyle/>
          <a:p>
            <a:pPr marL="0" indent="0">
              <a:buNone/>
            </a:pPr>
            <a:r>
              <a:rPr lang="hu-HU" sz="4800" dirty="0"/>
              <a:t>Introduction to MDG technology</a:t>
            </a:r>
            <a:endParaRPr lang="en-US" sz="4800" dirty="0"/>
          </a:p>
        </p:txBody>
      </p:sp>
      <p:sp>
        <p:nvSpPr>
          <p:cNvPr id="12"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4"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7" name="Graphic 6" descr="Monitor">
            <a:extLst>
              <a:ext uri="{FF2B5EF4-FFF2-40B4-BE49-F238E27FC236}">
                <a16:creationId xmlns:a16="http://schemas.microsoft.com/office/drawing/2014/main" id="{0B33F8C3-594A-45EE-BD6C-1152886D10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25899" y="3191551"/>
            <a:ext cx="2194559" cy="2194559"/>
          </a:xfrm>
          <a:prstGeom prst="rect">
            <a:avLst/>
          </a:prstGeom>
        </p:spPr>
      </p:pic>
    </p:spTree>
    <p:extLst>
      <p:ext uri="{BB962C8B-B14F-4D97-AF65-F5344CB8AC3E}">
        <p14:creationId xmlns:p14="http://schemas.microsoft.com/office/powerpoint/2010/main" val="2870700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FA98D-33CC-4BFC-BD1F-2AC2AFBB3EFE}"/>
              </a:ext>
            </a:extLst>
          </p:cNvPr>
          <p:cNvSpPr>
            <a:spLocks noGrp="1"/>
          </p:cNvSpPr>
          <p:nvPr>
            <p:ph type="title"/>
          </p:nvPr>
        </p:nvSpPr>
        <p:spPr/>
        <p:txBody>
          <a:bodyPr>
            <a:normAutofit/>
          </a:bodyPr>
          <a:lstStyle/>
          <a:p>
            <a:r>
              <a:rPr lang="en-US" dirty="0"/>
              <a:t>Model Driven Generation</a:t>
            </a:r>
          </a:p>
        </p:txBody>
      </p:sp>
      <p:sp>
        <p:nvSpPr>
          <p:cNvPr id="3" name="Content Placeholder 2">
            <a:extLst>
              <a:ext uri="{FF2B5EF4-FFF2-40B4-BE49-F238E27FC236}">
                <a16:creationId xmlns:a16="http://schemas.microsoft.com/office/drawing/2014/main" id="{84EC44A7-A202-44D4-B3EB-54D1C31E0477}"/>
              </a:ext>
            </a:extLst>
          </p:cNvPr>
          <p:cNvSpPr>
            <a:spLocks noGrp="1"/>
          </p:cNvSpPr>
          <p:nvPr>
            <p:ph idx="1"/>
          </p:nvPr>
        </p:nvSpPr>
        <p:spPr/>
        <p:txBody>
          <a:bodyPr/>
          <a:lstStyle/>
          <a:p>
            <a:r>
              <a:rPr lang="en-US" dirty="0"/>
              <a:t>MDG Technologies allow users to extend Enterprise Architect's modeling capabilities to specific domains and notation</a:t>
            </a:r>
          </a:p>
          <a:p>
            <a:endParaRPr lang="en-US" dirty="0"/>
          </a:p>
          <a:p>
            <a:r>
              <a:rPr lang="en-US" dirty="0"/>
              <a:t>MDG Technologies seamlessly plug into Enterprise Architect to provide additional toolboxes, UML profiles, patterns, templates and other modeling resources</a:t>
            </a:r>
          </a:p>
          <a:p>
            <a:endParaRPr lang="en-US" dirty="0"/>
          </a:p>
          <a:p>
            <a:r>
              <a:rPr lang="en-US" dirty="0">
                <a:hlinkClick r:id="rId3"/>
              </a:rPr>
              <a:t>https://sparxsystems.com.au/resources/mdg_tech/</a:t>
            </a:r>
            <a:endParaRPr lang="en-US" dirty="0"/>
          </a:p>
        </p:txBody>
      </p:sp>
    </p:spTree>
    <p:extLst>
      <p:ext uri="{BB962C8B-B14F-4D97-AF65-F5344CB8AC3E}">
        <p14:creationId xmlns:p14="http://schemas.microsoft.com/office/powerpoint/2010/main" val="40009674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FA1923-EDA2-4238-901F-F01F3D982C2B}"/>
              </a:ext>
            </a:extLst>
          </p:cNvPr>
          <p:cNvSpPr>
            <a:spLocks noGrp="1"/>
          </p:cNvSpPr>
          <p:nvPr>
            <p:ph idx="1"/>
          </p:nvPr>
        </p:nvSpPr>
        <p:spPr>
          <a:xfrm>
            <a:off x="1813858" y="2286811"/>
            <a:ext cx="6066118" cy="2438546"/>
          </a:xfrm>
        </p:spPr>
        <p:txBody>
          <a:bodyPr>
            <a:normAutofit/>
          </a:bodyPr>
          <a:lstStyle/>
          <a:p>
            <a:pPr marL="0" indent="0">
              <a:buNone/>
            </a:pPr>
            <a:r>
              <a:rPr lang="hu-HU" sz="4800" dirty="0"/>
              <a:t>Model validation, testing with Yakindu-EA bridge</a:t>
            </a:r>
            <a:endParaRPr lang="en-US" sz="4800" dirty="0"/>
          </a:p>
        </p:txBody>
      </p:sp>
      <p:sp>
        <p:nvSpPr>
          <p:cNvPr id="12"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4"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7" name="Graphic 6" descr="Monitor">
            <a:extLst>
              <a:ext uri="{FF2B5EF4-FFF2-40B4-BE49-F238E27FC236}">
                <a16:creationId xmlns:a16="http://schemas.microsoft.com/office/drawing/2014/main" id="{0B33F8C3-594A-45EE-BD6C-1152886D10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25899" y="3191551"/>
            <a:ext cx="2194559" cy="2194559"/>
          </a:xfrm>
          <a:prstGeom prst="rect">
            <a:avLst/>
          </a:prstGeom>
        </p:spPr>
      </p:pic>
    </p:spTree>
    <p:extLst>
      <p:ext uri="{BB962C8B-B14F-4D97-AF65-F5344CB8AC3E}">
        <p14:creationId xmlns:p14="http://schemas.microsoft.com/office/powerpoint/2010/main" val="3358260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2FA58-46E9-4DFB-852C-23D13D19D4BA}"/>
              </a:ext>
            </a:extLst>
          </p:cNvPr>
          <p:cNvSpPr>
            <a:spLocks noGrp="1"/>
          </p:cNvSpPr>
          <p:nvPr>
            <p:ph type="title"/>
          </p:nvPr>
        </p:nvSpPr>
        <p:spPr>
          <a:xfrm>
            <a:off x="838200" y="365125"/>
            <a:ext cx="10515600" cy="1325563"/>
          </a:xfrm>
        </p:spPr>
        <p:txBody>
          <a:bodyPr>
            <a:normAutofit/>
          </a:bodyPr>
          <a:lstStyle/>
          <a:p>
            <a:r>
              <a:rPr lang="hu-HU" dirty="0"/>
              <a:t>MDSE definition</a:t>
            </a:r>
            <a:endParaRPr lang="en-US" dirty="0"/>
          </a:p>
        </p:txBody>
      </p:sp>
      <p:graphicFrame>
        <p:nvGraphicFramePr>
          <p:cNvPr id="5" name="Content Placeholder 2">
            <a:extLst>
              <a:ext uri="{FF2B5EF4-FFF2-40B4-BE49-F238E27FC236}">
                <a16:creationId xmlns:a16="http://schemas.microsoft.com/office/drawing/2014/main" id="{E7787C2D-3D54-4F47-9BB6-B9E28A6A60B1}"/>
              </a:ext>
            </a:extLst>
          </p:cNvPr>
          <p:cNvGraphicFramePr>
            <a:graphicFrameLocks noGrp="1"/>
          </p:cNvGraphicFramePr>
          <p:nvPr>
            <p:ph idx="1"/>
            <p:extLst/>
          </p:nvPr>
        </p:nvGraphicFramePr>
        <p:xfrm>
          <a:off x="918882" y="1771837"/>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30998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rking">
            <a:extLst>
              <a:ext uri="{FF2B5EF4-FFF2-40B4-BE49-F238E27FC236}">
                <a16:creationId xmlns:a16="http://schemas.microsoft.com/office/drawing/2014/main" id="{BC829010-59E7-4B6E-AE76-EEE7D0ED0D81}"/>
              </a:ext>
            </a:extLst>
          </p:cNvPr>
          <p:cNvPicPr>
            <a:picLocks noChangeAspect="1"/>
          </p:cNvPicPr>
          <p:nvPr/>
        </p:nvPicPr>
        <p:blipFill rotWithShape="1">
          <a:blip r:embed="rId3" cstate="screen">
            <a:alphaModFix amt="50000"/>
            <a:extLst>
              <a:ext uri="{28A0092B-C50C-407E-A947-70E740481C1C}">
                <a14:useLocalDpi xmlns:a14="http://schemas.microsoft.com/office/drawing/2010/main"/>
              </a:ext>
            </a:extLst>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F993299F-3E8A-4BF7-9C3D-B9F22CF94C4E}"/>
              </a:ext>
            </a:extLst>
          </p:cNvPr>
          <p:cNvSpPr>
            <a:spLocks noGrp="1"/>
          </p:cNvSpPr>
          <p:nvPr>
            <p:ph type="ctrTitle"/>
          </p:nvPr>
        </p:nvSpPr>
        <p:spPr>
          <a:xfrm>
            <a:off x="1524000" y="1122362"/>
            <a:ext cx="9144000" cy="2900518"/>
          </a:xfrm>
        </p:spPr>
        <p:txBody>
          <a:bodyPr>
            <a:normAutofit/>
          </a:bodyPr>
          <a:lstStyle/>
          <a:p>
            <a:r>
              <a:rPr lang="en-US">
                <a:solidFill>
                  <a:srgbClr val="FFFFFF"/>
                </a:solidFill>
              </a:rPr>
              <a:t>Thank you</a:t>
            </a:r>
          </a:p>
        </p:txBody>
      </p:sp>
      <p:sp>
        <p:nvSpPr>
          <p:cNvPr id="3" name="Subtitle 2">
            <a:extLst>
              <a:ext uri="{FF2B5EF4-FFF2-40B4-BE49-F238E27FC236}">
                <a16:creationId xmlns:a16="http://schemas.microsoft.com/office/drawing/2014/main" id="{EF6083A9-53C1-4358-80D7-727411C121D9}"/>
              </a:ext>
            </a:extLst>
          </p:cNvPr>
          <p:cNvSpPr>
            <a:spLocks noGrp="1"/>
          </p:cNvSpPr>
          <p:nvPr>
            <p:ph type="subTitle" idx="1"/>
          </p:nvPr>
        </p:nvSpPr>
        <p:spPr>
          <a:xfrm>
            <a:off x="1524000" y="4159404"/>
            <a:ext cx="9144000" cy="1098395"/>
          </a:xfrm>
        </p:spPr>
        <p:txBody>
          <a:bodyPr>
            <a:normAutofit/>
          </a:bodyPr>
          <a:lstStyle/>
          <a:p>
            <a:r>
              <a:rPr lang="hu-HU" b="1">
                <a:solidFill>
                  <a:srgbClr val="FFFFFF"/>
                </a:solidFill>
              </a:rPr>
              <a:t>atbalog@microsoft.com</a:t>
            </a:r>
            <a:endParaRPr lang="en-US">
              <a:solidFill>
                <a:srgbClr val="FFFFFF"/>
              </a:solidFill>
            </a:endParaRPr>
          </a:p>
        </p:txBody>
      </p:sp>
    </p:spTree>
    <p:extLst>
      <p:ext uri="{BB962C8B-B14F-4D97-AF65-F5344CB8AC3E}">
        <p14:creationId xmlns:p14="http://schemas.microsoft.com/office/powerpoint/2010/main" val="29581694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0D790-13E9-497B-A457-1DFE56F882B8}"/>
              </a:ext>
            </a:extLst>
          </p:cNvPr>
          <p:cNvSpPr>
            <a:spLocks noGrp="1"/>
          </p:cNvSpPr>
          <p:nvPr>
            <p:ph type="title"/>
          </p:nvPr>
        </p:nvSpPr>
        <p:spPr/>
        <p:txBody>
          <a:bodyPr/>
          <a:lstStyle/>
          <a:p>
            <a:r>
              <a:rPr lang="hu-HU" dirty="0"/>
              <a:t>MDSE definition more detailed</a:t>
            </a:r>
            <a:endParaRPr lang="en-US" dirty="0"/>
          </a:p>
        </p:txBody>
      </p:sp>
      <p:sp>
        <p:nvSpPr>
          <p:cNvPr id="3" name="Content Placeholder 2">
            <a:extLst>
              <a:ext uri="{FF2B5EF4-FFF2-40B4-BE49-F238E27FC236}">
                <a16:creationId xmlns:a16="http://schemas.microsoft.com/office/drawing/2014/main" id="{7D0B7CC9-260D-4972-8609-8C4ABAB92CDB}"/>
              </a:ext>
            </a:extLst>
          </p:cNvPr>
          <p:cNvSpPr>
            <a:spLocks noGrp="1"/>
          </p:cNvSpPr>
          <p:nvPr>
            <p:ph idx="1"/>
          </p:nvPr>
        </p:nvSpPr>
        <p:spPr/>
        <p:txBody>
          <a:bodyPr>
            <a:normAutofit fontScale="92500"/>
          </a:bodyPr>
          <a:lstStyle/>
          <a:p>
            <a:pPr algn="just"/>
            <a:r>
              <a:rPr lang="en-US" dirty="0"/>
              <a:t>Model-Driven Software Engineering (MDSE) is a software engineering paradigm</a:t>
            </a:r>
            <a:endParaRPr lang="hu-HU" dirty="0"/>
          </a:p>
          <a:p>
            <a:pPr algn="just"/>
            <a:r>
              <a:rPr lang="en-US" dirty="0"/>
              <a:t>Models are considered as primary artifacts from which parts of a software system can be automatically generated</a:t>
            </a:r>
            <a:endParaRPr lang="hu-HU" dirty="0"/>
          </a:p>
          <a:p>
            <a:pPr algn="just"/>
            <a:r>
              <a:rPr lang="en-US" dirty="0"/>
              <a:t>Models are usually more abstract representations of the system to be built</a:t>
            </a:r>
            <a:endParaRPr lang="hu-HU" dirty="0"/>
          </a:p>
          <a:p>
            <a:pPr algn="just"/>
            <a:r>
              <a:rPr lang="en-US" dirty="0"/>
              <a:t>MDSE can improve productivity and communication</a:t>
            </a:r>
            <a:endParaRPr lang="hu-HU" dirty="0"/>
          </a:p>
          <a:p>
            <a:pPr algn="just"/>
            <a:r>
              <a:rPr lang="en-US" dirty="0"/>
              <a:t>MDSE requires technologies and tools in order to be successfully applied</a:t>
            </a:r>
            <a:endParaRPr lang="hu-HU" dirty="0"/>
          </a:p>
          <a:p>
            <a:pPr algn="just"/>
            <a:r>
              <a:rPr lang="en-US" dirty="0"/>
              <a:t>Various terms and approaches to MDSE – Model-driven architecture, model-driven engineering, model-driven development,</a:t>
            </a:r>
          </a:p>
        </p:txBody>
      </p:sp>
    </p:spTree>
    <p:extLst>
      <p:ext uri="{BB962C8B-B14F-4D97-AF65-F5344CB8AC3E}">
        <p14:creationId xmlns:p14="http://schemas.microsoft.com/office/powerpoint/2010/main" val="4253328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3B2F8-795A-4455-A536-4C4CD65A387E}"/>
              </a:ext>
            </a:extLst>
          </p:cNvPr>
          <p:cNvSpPr>
            <a:spLocks noGrp="1"/>
          </p:cNvSpPr>
          <p:nvPr>
            <p:ph type="title"/>
          </p:nvPr>
        </p:nvSpPr>
        <p:spPr/>
        <p:txBody>
          <a:bodyPr/>
          <a:lstStyle/>
          <a:p>
            <a:r>
              <a:rPr lang="en-US" dirty="0"/>
              <a:t>Important Aspects of MDSE</a:t>
            </a:r>
          </a:p>
        </p:txBody>
      </p:sp>
      <p:sp>
        <p:nvSpPr>
          <p:cNvPr id="3" name="Content Placeholder 2">
            <a:extLst>
              <a:ext uri="{FF2B5EF4-FFF2-40B4-BE49-F238E27FC236}">
                <a16:creationId xmlns:a16="http://schemas.microsoft.com/office/drawing/2014/main" id="{D6F71624-10A3-4809-9FF8-6A90775C09E0}"/>
              </a:ext>
            </a:extLst>
          </p:cNvPr>
          <p:cNvSpPr>
            <a:spLocks noGrp="1"/>
          </p:cNvSpPr>
          <p:nvPr>
            <p:ph idx="1"/>
          </p:nvPr>
        </p:nvSpPr>
        <p:spPr/>
        <p:txBody>
          <a:bodyPr>
            <a:normAutofit fontScale="92500" lnSpcReduction="10000"/>
          </a:bodyPr>
          <a:lstStyle/>
          <a:p>
            <a:pPr algn="just"/>
            <a:r>
              <a:rPr lang="en-US" dirty="0"/>
              <a:t>In MDSE approaches, the use of models and model transformations is proposed</a:t>
            </a:r>
            <a:endParaRPr lang="hu-HU" dirty="0"/>
          </a:p>
          <a:p>
            <a:pPr algn="just"/>
            <a:endParaRPr lang="hu-HU" dirty="0"/>
          </a:p>
          <a:p>
            <a:pPr algn="just"/>
            <a:r>
              <a:rPr lang="en-US" dirty="0"/>
              <a:t>Models are expressed in UML, an extension of UML, or a domain-specific language</a:t>
            </a:r>
            <a:endParaRPr lang="hu-HU" dirty="0"/>
          </a:p>
          <a:p>
            <a:pPr algn="just"/>
            <a:endParaRPr lang="hu-HU" dirty="0"/>
          </a:p>
          <a:p>
            <a:pPr algn="just"/>
            <a:r>
              <a:rPr lang="en-US" dirty="0"/>
              <a:t>The syntax and semantics of models used in a MDSE approach has to be clearly defined</a:t>
            </a:r>
            <a:endParaRPr lang="hu-HU" dirty="0"/>
          </a:p>
          <a:p>
            <a:pPr algn="just"/>
            <a:endParaRPr lang="hu-HU" dirty="0"/>
          </a:p>
          <a:p>
            <a:pPr algn="just"/>
            <a:r>
              <a:rPr lang="en-US" dirty="0"/>
              <a:t>The software development process is changed when an MDSE approach is adopted</a:t>
            </a:r>
          </a:p>
        </p:txBody>
      </p:sp>
    </p:spTree>
    <p:extLst>
      <p:ext uri="{BB962C8B-B14F-4D97-AF65-F5344CB8AC3E}">
        <p14:creationId xmlns:p14="http://schemas.microsoft.com/office/powerpoint/2010/main" val="2432466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7EB61-E1DD-4F4B-8800-4B1F71F54323}"/>
              </a:ext>
            </a:extLst>
          </p:cNvPr>
          <p:cNvSpPr>
            <a:spLocks noGrp="1"/>
          </p:cNvSpPr>
          <p:nvPr>
            <p:ph type="title"/>
          </p:nvPr>
        </p:nvSpPr>
        <p:spPr/>
        <p:txBody>
          <a:bodyPr/>
          <a:lstStyle/>
          <a:p>
            <a:r>
              <a:rPr lang="hu-HU" dirty="0"/>
              <a:t>MDSE primary question</a:t>
            </a:r>
            <a:endParaRPr lang="en-US" dirty="0"/>
          </a:p>
        </p:txBody>
      </p:sp>
      <p:sp>
        <p:nvSpPr>
          <p:cNvPr id="3" name="Content Placeholder 2">
            <a:extLst>
              <a:ext uri="{FF2B5EF4-FFF2-40B4-BE49-F238E27FC236}">
                <a16:creationId xmlns:a16="http://schemas.microsoft.com/office/drawing/2014/main" id="{B95FAF26-498F-4F43-80AE-1AB2A81ACC43}"/>
              </a:ext>
            </a:extLst>
          </p:cNvPr>
          <p:cNvSpPr>
            <a:spLocks noGrp="1"/>
          </p:cNvSpPr>
          <p:nvPr>
            <p:ph idx="1"/>
          </p:nvPr>
        </p:nvSpPr>
        <p:spPr/>
        <p:txBody>
          <a:bodyPr/>
          <a:lstStyle/>
          <a:p>
            <a:pPr algn="just"/>
            <a:r>
              <a:rPr lang="en-US" dirty="0"/>
              <a:t>How to get from requirements to running code satisfying requirements and user expectations?</a:t>
            </a:r>
            <a:endParaRPr lang="hu-HU" dirty="0"/>
          </a:p>
          <a:p>
            <a:pPr algn="just"/>
            <a:endParaRPr lang="hu-HU" dirty="0"/>
          </a:p>
          <a:p>
            <a:pPr algn="just"/>
            <a:r>
              <a:rPr lang="en-US" dirty="0"/>
              <a:t>Models are used in many development processes</a:t>
            </a:r>
            <a:endParaRPr lang="hu-HU" dirty="0"/>
          </a:p>
          <a:p>
            <a:pPr marL="457200" lvl="1" indent="0" algn="just">
              <a:buNone/>
            </a:pPr>
            <a:r>
              <a:rPr lang="en-US" dirty="0"/>
              <a:t>–requirements for the system (e.g. use case model) </a:t>
            </a:r>
            <a:endParaRPr lang="hu-HU" dirty="0"/>
          </a:p>
          <a:p>
            <a:pPr marL="457200" lvl="1" indent="0" algn="just">
              <a:buNone/>
            </a:pPr>
            <a:r>
              <a:rPr lang="en-US" dirty="0"/>
              <a:t>–software architecture (e.g. component model) </a:t>
            </a:r>
            <a:endParaRPr lang="hu-HU" dirty="0"/>
          </a:p>
          <a:p>
            <a:pPr marL="457200" lvl="1" indent="0" algn="just">
              <a:buNone/>
            </a:pPr>
            <a:r>
              <a:rPr lang="en-US" dirty="0"/>
              <a:t>–behavioral description (e.g. </a:t>
            </a:r>
            <a:r>
              <a:rPr lang="en-US" dirty="0" err="1"/>
              <a:t>statechart</a:t>
            </a:r>
            <a:r>
              <a:rPr lang="en-US" dirty="0"/>
              <a:t>)</a:t>
            </a:r>
          </a:p>
        </p:txBody>
      </p:sp>
    </p:spTree>
    <p:extLst>
      <p:ext uri="{BB962C8B-B14F-4D97-AF65-F5344CB8AC3E}">
        <p14:creationId xmlns:p14="http://schemas.microsoft.com/office/powerpoint/2010/main" val="2838264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12CC-2A3D-4F41-A701-4ADBA2D343D2}"/>
              </a:ext>
            </a:extLst>
          </p:cNvPr>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r>
              <a:rPr lang="en-US" dirty="0"/>
              <a:t>Usages of Models and Model Transformations in</a:t>
            </a:r>
            <a:r>
              <a:rPr lang="hu-HU" dirty="0"/>
              <a:t> MDSE</a:t>
            </a:r>
            <a:endParaRPr lang="en-US" dirty="0"/>
          </a:p>
        </p:txBody>
      </p:sp>
      <p:pic>
        <p:nvPicPr>
          <p:cNvPr id="4" name="Picture 3" descr="A screenshot of a cell phone&#10;&#10;Description automatically generated">
            <a:extLst>
              <a:ext uri="{FF2B5EF4-FFF2-40B4-BE49-F238E27FC236}">
                <a16:creationId xmlns:a16="http://schemas.microsoft.com/office/drawing/2014/main" id="{EAB01188-0F11-43CA-B3E1-192EFAEF5E42}"/>
              </a:ext>
            </a:extLst>
          </p:cNvPr>
          <p:cNvPicPr>
            <a:picLocks noChangeAspect="1"/>
          </p:cNvPicPr>
          <p:nvPr/>
        </p:nvPicPr>
        <p:blipFill>
          <a:blip r:embed="rId3"/>
          <a:stretch>
            <a:fillRect/>
          </a:stretch>
        </p:blipFill>
        <p:spPr>
          <a:xfrm>
            <a:off x="643467" y="1868521"/>
            <a:ext cx="10905066" cy="4007610"/>
          </a:xfrm>
          <a:prstGeom prst="rect">
            <a:avLst/>
          </a:prstGeom>
        </p:spPr>
      </p:pic>
    </p:spTree>
    <p:extLst>
      <p:ext uri="{BB962C8B-B14F-4D97-AF65-F5344CB8AC3E}">
        <p14:creationId xmlns:p14="http://schemas.microsoft.com/office/powerpoint/2010/main" val="1923817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C45B60-E777-4529-B953-C18AEFC0BB69}"/>
              </a:ext>
            </a:extLst>
          </p:cNvPr>
          <p:cNvSpPr>
            <a:spLocks noGrp="1"/>
          </p:cNvSpPr>
          <p:nvPr>
            <p:ph type="title"/>
          </p:nvPr>
        </p:nvSpPr>
        <p:spPr>
          <a:xfrm>
            <a:off x="556532" y="599663"/>
            <a:ext cx="11210925" cy="744836"/>
          </a:xfrm>
        </p:spPr>
        <p:txBody>
          <a:bodyPr vert="horz" lIns="91440" tIns="45720" rIns="91440" bIns="45720" rtlCol="0" anchor="ctr">
            <a:normAutofit/>
          </a:bodyPr>
          <a:lstStyle/>
          <a:p>
            <a:pPr algn="ctr" fontAlgn="base"/>
            <a:r>
              <a:rPr lang="en-US" dirty="0"/>
              <a:t>MBE vs MDE vs MDD vs</a:t>
            </a:r>
            <a:r>
              <a:rPr lang="hu-HU" dirty="0"/>
              <a:t> MDA</a:t>
            </a:r>
            <a:endParaRPr lang="en-US" dirty="0"/>
          </a:p>
        </p:txBody>
      </p:sp>
      <p:pic>
        <p:nvPicPr>
          <p:cNvPr id="9" name="Picture 8" descr="A picture containing drawing&#10;&#10;Description automatically generated">
            <a:extLst>
              <a:ext uri="{FF2B5EF4-FFF2-40B4-BE49-F238E27FC236}">
                <a16:creationId xmlns:a16="http://schemas.microsoft.com/office/drawing/2014/main" id="{929C501F-E815-4167-9CDB-654A1C5E0010}"/>
              </a:ext>
            </a:extLst>
          </p:cNvPr>
          <p:cNvPicPr>
            <a:picLocks noChangeAspect="1"/>
          </p:cNvPicPr>
          <p:nvPr/>
        </p:nvPicPr>
        <p:blipFill>
          <a:blip r:embed="rId3"/>
          <a:stretch>
            <a:fillRect/>
          </a:stretch>
        </p:blipFill>
        <p:spPr>
          <a:xfrm>
            <a:off x="2137262" y="1675227"/>
            <a:ext cx="7917475" cy="4394199"/>
          </a:xfrm>
          <a:prstGeom prst="rect">
            <a:avLst/>
          </a:prstGeom>
        </p:spPr>
      </p:pic>
    </p:spTree>
    <p:extLst>
      <p:ext uri="{BB962C8B-B14F-4D97-AF65-F5344CB8AC3E}">
        <p14:creationId xmlns:p14="http://schemas.microsoft.com/office/powerpoint/2010/main" val="3631519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C62D4C9-FB7C-42A5-9239-CABAB80115FB}">
  <ds:schemaRefs>
    <ds:schemaRef ds:uri="http://schemas.microsoft.com/sharepoint/v3/contenttype/forms"/>
  </ds:schemaRefs>
</ds:datastoreItem>
</file>

<file path=customXml/itemProps2.xml><?xml version="1.0" encoding="utf-8"?>
<ds:datastoreItem xmlns:ds="http://schemas.openxmlformats.org/officeDocument/2006/customXml" ds:itemID="{88A236E1-64DF-4E50-A38B-2C17C1880F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B7BB97-A62F-4534-888F-505637578A57}">
  <ds:schemaRefs>
    <ds:schemaRef ds:uri="http://schemas.microsoft.com/office/2006/documentManagement/types"/>
    <ds:schemaRef ds:uri="http://schemas.microsoft.com/office/2006/metadata/properties"/>
    <ds:schemaRef ds:uri="http://schemas.microsoft.com/office/infopath/2007/PartnerControls"/>
    <ds:schemaRef ds:uri="http://purl.org/dc/terms/"/>
    <ds:schemaRef ds:uri="http://www.w3.org/XML/1998/namespace"/>
    <ds:schemaRef ds:uri="http://purl.org/dc/dcmitype/"/>
    <ds:schemaRef ds:uri="http://purl.org/dc/elements/1.1/"/>
    <ds:schemaRef ds:uri="http://schemas.openxmlformats.org/package/2006/metadata/core-properties"/>
    <ds:schemaRef ds:uri="16c05727-aa75-4e4a-9b5f-8a80a1165891"/>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3607</Words>
  <Application>Microsoft Office PowerPoint</Application>
  <PresentationFormat>Widescreen</PresentationFormat>
  <Paragraphs>332</Paragraphs>
  <Slides>40</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Office Theme</vt:lpstr>
      <vt:lpstr>Enterprise Architect advanced capabilities</vt:lpstr>
      <vt:lpstr>Course agenda</vt:lpstr>
      <vt:lpstr>PowerPoint Presentation</vt:lpstr>
      <vt:lpstr>MDSE definition</vt:lpstr>
      <vt:lpstr>MDSE definition more detailed</vt:lpstr>
      <vt:lpstr>Important Aspects of MDSE</vt:lpstr>
      <vt:lpstr>MDSE primary question</vt:lpstr>
      <vt:lpstr>Usages of Models and Model Transformations in MDSE</vt:lpstr>
      <vt:lpstr>MBE vs MDE vs MDD vs MDA</vt:lpstr>
      <vt:lpstr>MDA Concept Overview</vt:lpstr>
      <vt:lpstr>PowerPoint Presentation</vt:lpstr>
      <vt:lpstr>Timesheet management system</vt:lpstr>
      <vt:lpstr>Exercise 1</vt:lpstr>
      <vt:lpstr>PowerPoint Presentation</vt:lpstr>
      <vt:lpstr>What does 'version control' mean in Enterprise Architect?</vt:lpstr>
      <vt:lpstr>What does 'version control' mean in Enterprise Architect?</vt:lpstr>
      <vt:lpstr>Team Deployment: Centralized or Distributed</vt:lpstr>
      <vt:lpstr>Centralized team setup</vt:lpstr>
      <vt:lpstr>Distributed setup</vt:lpstr>
      <vt:lpstr>Multiple site location</vt:lpstr>
      <vt:lpstr>GIT integration, and problems</vt:lpstr>
      <vt:lpstr>GIT LFS</vt:lpstr>
      <vt:lpstr>GIT LFS</vt:lpstr>
      <vt:lpstr>GIT LFS migration</vt:lpstr>
      <vt:lpstr>LemonTree</vt:lpstr>
      <vt:lpstr>LemonTree</vt:lpstr>
      <vt:lpstr>Exercise 2</vt:lpstr>
      <vt:lpstr>PowerPoint Presentation</vt:lpstr>
      <vt:lpstr>What is Profile Diagram in UML?</vt:lpstr>
      <vt:lpstr>What is Profile Diagram in UML?</vt:lpstr>
      <vt:lpstr>What is Profile Diagram in UML?</vt:lpstr>
      <vt:lpstr>Stereotypes </vt:lpstr>
      <vt:lpstr>Tagged values </vt:lpstr>
      <vt:lpstr>Constraints</vt:lpstr>
      <vt:lpstr>EJB Example</vt:lpstr>
      <vt:lpstr>Exercise 3</vt:lpstr>
      <vt:lpstr>PowerPoint Presentation</vt:lpstr>
      <vt:lpstr>Model Driven Generation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2019-11-07T05:27:50Z</dcterms:created>
  <dcterms:modified xsi:type="dcterms:W3CDTF">2019-11-07T05:31:24Z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atbalog@microsoft.com</vt:lpwstr>
  </property>
  <property fmtid="{D5CDD505-2E9C-101B-9397-08002B2CF9AE}" pid="5" name="MSIP_Label_f42aa342-8706-4288-bd11-ebb85995028c_SetDate">
    <vt:lpwstr>2019-11-07T05:28:06.1847467Z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2b63badb-e469-4d04-8a3e-0593e9903655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