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940" r:id="rId3"/>
  </p:sldMasterIdLst>
  <p:notesMasterIdLst>
    <p:notesMasterId r:id="rId112"/>
  </p:notesMasterIdLst>
  <p:handoutMasterIdLst>
    <p:handoutMasterId r:id="rId113"/>
  </p:handoutMasterIdLst>
  <p:sldIdLst>
    <p:sldId id="344" r:id="rId4"/>
    <p:sldId id="632" r:id="rId5"/>
    <p:sldId id="423" r:id="rId6"/>
    <p:sldId id="424" r:id="rId7"/>
    <p:sldId id="425" r:id="rId8"/>
    <p:sldId id="428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7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74" r:id="rId41"/>
    <p:sldId id="545" r:id="rId42"/>
    <p:sldId id="547" r:id="rId43"/>
    <p:sldId id="546" r:id="rId44"/>
    <p:sldId id="548" r:id="rId45"/>
    <p:sldId id="549" r:id="rId46"/>
    <p:sldId id="550" r:id="rId47"/>
    <p:sldId id="551" r:id="rId48"/>
    <p:sldId id="552" r:id="rId49"/>
    <p:sldId id="575" r:id="rId50"/>
    <p:sldId id="579" r:id="rId51"/>
    <p:sldId id="580" r:id="rId52"/>
    <p:sldId id="581" r:id="rId53"/>
    <p:sldId id="582" r:id="rId54"/>
    <p:sldId id="583" r:id="rId55"/>
    <p:sldId id="584" r:id="rId56"/>
    <p:sldId id="585" r:id="rId57"/>
    <p:sldId id="586" r:id="rId58"/>
    <p:sldId id="587" r:id="rId59"/>
    <p:sldId id="588" r:id="rId60"/>
    <p:sldId id="589" r:id="rId61"/>
    <p:sldId id="590" r:id="rId62"/>
    <p:sldId id="591" r:id="rId63"/>
    <p:sldId id="592" r:id="rId64"/>
    <p:sldId id="593" r:id="rId65"/>
    <p:sldId id="594" r:id="rId66"/>
    <p:sldId id="595" r:id="rId67"/>
    <p:sldId id="596" r:id="rId68"/>
    <p:sldId id="597" r:id="rId69"/>
    <p:sldId id="598" r:id="rId70"/>
    <p:sldId id="599" r:id="rId71"/>
    <p:sldId id="600" r:id="rId72"/>
    <p:sldId id="601" r:id="rId73"/>
    <p:sldId id="602" r:id="rId74"/>
    <p:sldId id="603" r:id="rId75"/>
    <p:sldId id="604" r:id="rId76"/>
    <p:sldId id="605" r:id="rId77"/>
    <p:sldId id="606" r:id="rId78"/>
    <p:sldId id="607" r:id="rId79"/>
    <p:sldId id="608" r:id="rId80"/>
    <p:sldId id="609" r:id="rId81"/>
    <p:sldId id="610" r:id="rId82"/>
    <p:sldId id="612" r:id="rId83"/>
    <p:sldId id="614" r:id="rId84"/>
    <p:sldId id="615" r:id="rId85"/>
    <p:sldId id="616" r:id="rId86"/>
    <p:sldId id="617" r:id="rId87"/>
    <p:sldId id="618" r:id="rId88"/>
    <p:sldId id="624" r:id="rId89"/>
    <p:sldId id="625" r:id="rId90"/>
    <p:sldId id="626" r:id="rId91"/>
    <p:sldId id="627" r:id="rId92"/>
    <p:sldId id="630" r:id="rId93"/>
    <p:sldId id="631" r:id="rId94"/>
    <p:sldId id="555" r:id="rId95"/>
    <p:sldId id="556" r:id="rId96"/>
    <p:sldId id="576" r:id="rId97"/>
    <p:sldId id="558" r:id="rId98"/>
    <p:sldId id="559" r:id="rId99"/>
    <p:sldId id="560" r:id="rId100"/>
    <p:sldId id="561" r:id="rId101"/>
    <p:sldId id="577" r:id="rId102"/>
    <p:sldId id="563" r:id="rId103"/>
    <p:sldId id="564" r:id="rId104"/>
    <p:sldId id="565" r:id="rId105"/>
    <p:sldId id="566" r:id="rId106"/>
    <p:sldId id="567" r:id="rId107"/>
    <p:sldId id="568" r:id="rId108"/>
    <p:sldId id="569" r:id="rId109"/>
    <p:sldId id="570" r:id="rId110"/>
    <p:sldId id="572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A3B"/>
    <a:srgbClr val="083C5B"/>
    <a:srgbClr val="05496F"/>
    <a:srgbClr val="035784"/>
    <a:srgbClr val="006699"/>
    <a:srgbClr val="FF3366"/>
    <a:srgbClr val="BFDEEA"/>
    <a:srgbClr val="091925"/>
    <a:srgbClr val="123451"/>
    <a:srgbClr val="071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6210" autoAdjust="0"/>
  </p:normalViewPr>
  <p:slideViewPr>
    <p:cSldViewPr>
      <p:cViewPr varScale="1">
        <p:scale>
          <a:sx n="85" d="100"/>
          <a:sy n="85" d="100"/>
        </p:scale>
        <p:origin x="1358" y="43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5536-1961-4FD8-B80F-A5CF74D8BE9F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E1B30-1DCD-4574-BD0F-82FC0B049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Kép 3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63" y="6297204"/>
            <a:ext cx="1841270" cy="571429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2879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2" b="91535"/>
          <a:stretch/>
        </p:blipFill>
        <p:spPr>
          <a:xfrm>
            <a:off x="-1" y="0"/>
            <a:ext cx="4038602" cy="720745"/>
          </a:xfrm>
          <a:prstGeom prst="rect">
            <a:avLst/>
          </a:prstGeom>
        </p:spPr>
      </p:pic>
      <p:cxnSp>
        <p:nvCxnSpPr>
          <p:cNvPr id="11" name="Egyenes összekötő 10"/>
          <p:cNvCxnSpPr/>
          <p:nvPr userDrawn="1"/>
        </p:nvCxnSpPr>
        <p:spPr>
          <a:xfrm>
            <a:off x="453390" y="711663"/>
            <a:ext cx="8690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5580"/>
            <a:ext cx="1538288" cy="542925"/>
          </a:xfrm>
          <a:prstGeom prst="rect">
            <a:avLst/>
          </a:prstGeom>
        </p:spPr>
      </p:pic>
      <p:pic>
        <p:nvPicPr>
          <p:cNvPr id="27" name="Kép 2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3" y="175348"/>
            <a:ext cx="776033" cy="298323"/>
          </a:xfrm>
          <a:prstGeom prst="rect">
            <a:avLst/>
          </a:prstGeom>
        </p:spPr>
      </p:pic>
      <p:cxnSp>
        <p:nvCxnSpPr>
          <p:cNvPr id="28" name="Egyenes összekötő 27"/>
          <p:cNvCxnSpPr/>
          <p:nvPr userDrawn="1"/>
        </p:nvCxnSpPr>
        <p:spPr>
          <a:xfrm>
            <a:off x="7292165" y="207556"/>
            <a:ext cx="0" cy="191386"/>
          </a:xfrm>
          <a:prstGeom prst="line">
            <a:avLst/>
          </a:prstGeom>
          <a:ln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731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770268" y="1752600"/>
            <a:ext cx="5962650" cy="1452563"/>
          </a:xfrm>
        </p:spPr>
        <p:txBody>
          <a:bodyPr>
            <a:normAutofit/>
          </a:bodyPr>
          <a:lstStyle/>
          <a:p>
            <a:r>
              <a:rPr lang="en-US" b="0" dirty="0" smtClean="0"/>
              <a:t>Introduction to Java SE</a:t>
            </a:r>
            <a:endParaRPr lang="en-US" b="0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pic>
        <p:nvPicPr>
          <p:cNvPr id="12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3059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SuperInterface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24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abstract interface is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interface, this represents a group of objects that may contain duplicates.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add(Object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Adds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every element of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true if this collection contains no elements.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Iterator over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remove(Object 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x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removeAll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every element in c from this collection.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retainAll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(Collection c)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Removes from this collection every element that is not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number of elements in this collection.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toArray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an array containing the elements in this collection</a:t>
            </a: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Regular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Expressions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Regular </a:t>
            </a:r>
            <a:r>
              <a:rPr lang="en-US" sz="2400" b="1" dirty="0"/>
              <a:t>Expressions 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Regular Expression Syntax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Special Characters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Quantifiers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Assertions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Pattern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Matcher class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Java, the tools for using REs are found primarily in two classes, both in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java.util.regex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work together. </a:t>
            </a:r>
          </a:p>
          <a:p>
            <a:pPr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Determine if the pattern ERROR occurs in a line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p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(“ERROR”);</a:t>
            </a:r>
          </a:p>
          <a:p>
            <a:pPr fontAlgn="base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Matcher m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p.matcher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(“Abort: ERROR 339 has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occured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”);</a:t>
            </a:r>
          </a:p>
          <a:p>
            <a:pPr fontAlgn="base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result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m.find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 in Java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syntax for specifying patterns of text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^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 pattern must start at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beginning of the string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metacharacter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(.)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matches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character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 "12." matches any three-character sequence starting with "12":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"As simple as 123"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address is 7412 Main Street." - 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matches?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"Today I turned 12”  -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does this not match?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Regular Expressions Syntax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5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Special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Characters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(word character)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(whitespace character),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non-space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{digit character) 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matches any non-digit character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A-Za-z_0-9]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[\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n\r\f\t 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0-9] is the same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Special Characters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1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any number, even zero,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matches one or more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matches either zero or one of the preceding RE character.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specify any quantity of an RE character by using {}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{n,}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Quantifiers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anchor a pattern to a specific location in a string.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anchor a pattern to the beginning or ending, respectively, of a string.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s\d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starting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followed by a digit.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Matches a line ending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Assertions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57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Pattern.compile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regex,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flags)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create a pattern object. Some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are: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CASE_INSENSITIVE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Allows case-insensitive matching.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Allows whitespace and comments in a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Searches for patterns in a multiline string.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will match "CAT", "Cat", "cat", etc. ..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Pattern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Pattern. compile ("cat”,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Pattern.CASE_INSENSITIVE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flags()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which flags are set for a pattern.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p.flags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returns the regular expression.</a:t>
            </a:r>
          </a:p>
          <a:p>
            <a:pPr marL="342900" indent="-342900" fontAlgn="base">
              <a:buFont typeface="+mj-lt"/>
              <a:buAutoNum type="arabicPeriod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 =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p.pattern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Pattern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The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Matcher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Class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67286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atcher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class: return data about a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start index of the previous match.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returns the index of the last character matched, plus one.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group()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returns the string which was previously matched by the pattern.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replaceFirst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the first matched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replaceAll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(String s)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replaces all occurrences of the pattern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1780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Matcher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1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3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25" y="622576"/>
            <a:ext cx="1155569" cy="444224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365760" y="1823185"/>
            <a:ext cx="6187440" cy="2444015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THANK YOU </a:t>
            </a:r>
          </a:p>
          <a:p>
            <a:r>
              <a:rPr lang="hu-HU" b="0" dirty="0" smtClean="0"/>
              <a:t>FOR YOUR KIND ATTENTION!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62516" y="2583527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 for your attention!</a:t>
            </a:r>
            <a:endParaRPr lang="en-US" sz="5400" dirty="0"/>
          </a:p>
        </p:txBody>
      </p:sp>
      <p:pic>
        <p:nvPicPr>
          <p:cNvPr id="102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Lists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ordered collection of objects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 can be accessed using integer index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control over where elements are added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rather like a variable length array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index, Object 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get(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x)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remove(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index)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Stack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LinkedList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collection with no duplicate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ordering or position information for elements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may not allow null elements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depends on implementation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using a hash 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doesn't guarantee to iterate the elements in any specific order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time access to elements assuming good hash function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TreeSet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interface implemented as a tree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of natural order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602" name="Picture 2" descr="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31066"/>
            <a:ext cx="2808620" cy="151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0" y="838200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Maps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java.util.Map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against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and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containsKey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keySet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values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hu-HU" dirty="0" smtClean="0"/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Java’s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most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java.util.HashMap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java.util.TreeMap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Iterator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Interface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mechanism for traversing a Collection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hasNext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and next()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ConcurrentModificationException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underlying collection is modified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provides remove() method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iterator() method to return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that implements interface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Support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Classes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class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Collections from existing ones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locking strategies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performance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7698" name="Picture 2" descr="collec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2251"/>
            <a:ext cx="7035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rom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from generic collections need not be cast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give greater type safety in collections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and Type Erasure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syntax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&lt;?&gt; means any type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&lt;? extends E&gt; means any subtype of 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770" name="Picture 2" descr="ra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76" y="3016101"/>
            <a:ext cx="54006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Ordering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may have ordering criteria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sorting functionality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collections that maintain order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-1 if o less than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0 if o is "equal to" this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 if o is greater than this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ordering may be "consistent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equals"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x.equals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(y)) ==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x.compareTo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 == 0)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true but not always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java.math.BigDecimal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1796" name="Picture 4" descr="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88" y="2667000"/>
            <a:ext cx="459539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parameterized over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2818" name="Picture 2" descr="gener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" y="2590800"/>
            <a:ext cx="8201616" cy="36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variable can be any non-primitive type you specify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class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interface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array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another type variable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type parameter names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- Element (used extensively by the Java Collections Framework)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- Key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- Number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-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 - Value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S,U,V etc. - 2nd, 3rd, 4th types</a:t>
            </a:r>
          </a:p>
          <a:p>
            <a:pPr marL="0" lvl="2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ChangeAspect="1"/>
          </p:cNvSpPr>
          <p:nvPr/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Franklin Gothic Medium" pitchFamily="34" charset="0"/>
              </a:rPr>
              <a:t>Who am I?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3" name="Szövegdoboz 9"/>
          <p:cNvSpPr txBox="1"/>
          <p:nvPr/>
        </p:nvSpPr>
        <p:spPr>
          <a:xfrm>
            <a:off x="304800" y="1726024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Balogh-Bir</a:t>
            </a:r>
            <a:r>
              <a:rPr lang="hu-HU" sz="2400" b="1" dirty="0" smtClean="0"/>
              <a:t>ó Attila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 smtClean="0"/>
              <a:t>Senior software engineer / architect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hu-HU" sz="2400" b="1" dirty="0" smtClean="0"/>
              <a:t>Instructor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Spring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Java EE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Java 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400" b="1" dirty="0" smtClean="0"/>
              <a:t>Design Patterns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1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the generic Box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 generic type invocation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replaces T with some concrete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in Box&lt;T&gt; is a type parameter and the Integer in Box&lt;String&gt; is a type argument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invocation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 generic type is generally known as a parameterized type.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instantiate this class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new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&lt;Integer&gt; between the class name and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parenthesis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3842" name="Picture 2" descr="gener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4" y="2601433"/>
            <a:ext cx="3848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generi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generic class can have multiple type parameters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diamond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 7 and later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replace the type arguments with empty set of type arguments (&lt;&gt;)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the compiler can determine the type arguments from the context</a:t>
            </a:r>
          </a:p>
          <a:p>
            <a:pPr fontAlgn="base"/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5890" name="Picture 2" descr="generi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10000"/>
            <a:ext cx="4991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Raw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Compatibility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of a generic class or interface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any type arguments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all modified to be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pre-Java 5 code will still work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types become raw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compiler will issue warnings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bypass generic type checks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deferring the catch of unsafe code to runtime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avoid using raw types.</a:t>
            </a:r>
          </a:p>
          <a:p>
            <a:pPr fontAlgn="base"/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Erasure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tighter type checks at compile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generic programming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applies type erasure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 all type parameters in generic types with their bounds or Object if the type parameters are unbounded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only ordinary classes, interfaces, and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type casts if necessary to preserve type safety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bridge methods to preserve polymorphism in extended generic types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erasure ensures that no new classes are created for parameterized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generics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incur no runtime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Methods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generic methods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their own type parameters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 to declaring a generic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type parameter's scope is limited to the method where it is declared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and non-static generic methods are allowed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syntax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 generic method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inside angle brackets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appears before the method's return type</a:t>
            </a:r>
          </a:p>
          <a:p>
            <a:pPr fontAlgn="base"/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6914" name="Picture 2" descr="generi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79545"/>
            <a:ext cx="63912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restrict the types that can be used as type arguments in a parameterized type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 that operates on numbers might only want to accept instances of Number or its subclasses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declare a bounded type parameter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the type parameter's name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the extends keyword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followed by its upper bound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in a general sense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"extends" (as in classes) 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"implements" (as in interfaces)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Bounded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Parameters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9986" name="Picture 2" descr="generic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0" y="1498527"/>
            <a:ext cx="5582069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Multiple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Bounds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parameter can have multiple bounds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with multiple bounds is a subtype of all the types listed in the bound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bounds is a class, it must be specified first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2034" name="Picture 2" descr="generic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4575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 descr="generic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038600"/>
            <a:ext cx="55816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I/O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Streams</a:t>
            </a:r>
            <a:r>
              <a:rPr lang="en-US" sz="2400" b="1" dirty="0"/>
              <a:t>, Readers, and Writers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File Input and Output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Object Streams and Serialization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Versioning of </a:t>
            </a:r>
            <a:r>
              <a:rPr lang="en-US" sz="2400" b="1" dirty="0" err="1"/>
              <a:t>Serializable</a:t>
            </a:r>
            <a:r>
              <a:rPr lang="en-US" sz="2400" b="1" dirty="0"/>
              <a:t>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“New I/O” or NIO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IDE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8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,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Readers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Writers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stream is a sequence of bytes.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streams obtain bytes from an external source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streams move bytes to an external target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can be used to communicate between Java threads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to transfer data as bytes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bytes to characters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appropriate conversion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outputs character data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Unicode characters to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 to local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3058" name="Picture 2" descr="stre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84699"/>
            <a:ext cx="4419600" cy="27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Standard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Streams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standard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input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output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System.err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PrintStream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standard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System.in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input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I/O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efficiency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BufferedReader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BufferedWriter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BufferedInputStream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BufferedOutputStream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I/O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7154" name="Picture 2" descr="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1676400"/>
            <a:ext cx="74009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Output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 files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FileReader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FileInputStream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return -1 or null on EOF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files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FileWriter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FileOutputStream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 uses filename or File object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throw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IOException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creating file (e.g. disk full)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close() method to end an I/O stream</a:t>
            </a:r>
          </a:p>
          <a:p>
            <a:pPr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closing an already closed stream</a:t>
            </a:r>
          </a:p>
          <a:p>
            <a:pPr lvl="2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can use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FileDialog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JFileChooser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hu-HU" dirty="0"/>
              <a:t/>
            </a:r>
            <a:br>
              <a:rPr lang="hu-HU" dirty="0"/>
            </a:b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File Input and 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Output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cont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’d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class encapsulates file information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think of File objects as holding file path names, not files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hides details of directory and file separator characters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file and directory 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canRead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readable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canWrite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writeable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canExecute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is executable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exists()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exists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delete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isDirectory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tests if a name is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file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 all files in a directory as String[]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creates a directory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lastModified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time&amp;date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last change as a Date</a:t>
            </a:r>
          </a:p>
          <a:p>
            <a:pPr fontAlgn="base"/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Stream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Serialization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input and output 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primitives and strings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and writing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of writing an object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an instance of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java.io.ObjectOutputStrem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deserialization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transient fields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that might be serialized should implement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Serializable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Versioning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Serializable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provides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version control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used to inform the Java serialization mechanism which version of the class is compatible with this serialized object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serialization mechanism automatically computes a hash value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ObjectStreamClass's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computeSerialVersionUID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passes the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name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member names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Interfaces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secure hash algorithm (SHA), which returns a hash value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“New I/O”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or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NIO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additions to I/O facilities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"New I/O"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low-level I/O operations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channels and buffers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mapped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non-blocking I/O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improved performance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locking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and exclusive locks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Java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Annotation </a:t>
            </a:r>
            <a:r>
              <a:rPr lang="en-US" sz="2400" b="1" dirty="0"/>
              <a:t>in Java 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Defining a New Annotation Type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Annotating Annotation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Inheriting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Working with Annotations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2. Introduction to Eclipse IDE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Overview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Eclipse in Action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Java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enhancement to the language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can be added to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declarations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 supplied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framework for user defined annotations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annotations for processing tools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79202" name="Picture 2" descr="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84" y="3271407"/>
            <a:ext cx="4642452" cy="8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Franklin Gothic Medium" pitchFamily="34" charset="0"/>
              </a:rPr>
              <a:t>Defining  a New Annotation Type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more type available in Java 5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@interface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0226" name="Picture 2" descr="annotat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0024"/>
            <a:ext cx="5535517" cy="342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0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Def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ault</a:t>
            </a:r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Values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cases, it is convenient to include values that have a default in an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"default"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</a:t>
            </a: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89442" name="Picture 2" descr="annotation_wo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" y="2424244"/>
            <a:ext cx="61626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31671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annotation to be better targeted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compiler can check for correct usage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2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entities to which annotation can be applied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0466" name="Picture 2" descr="todo_an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2" y="3030279"/>
            <a:ext cx="570538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3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Inheriting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@Inherited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meta-annotation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marker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annotation is inherited by subclasses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not to inherit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Working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with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Annotations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619695"/>
            <a:ext cx="815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reflection APIs to retrieve details of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RetentionPolicy.RUNTIME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always efficient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files for annotations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additional validation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configuration files automatically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rewrite source code to add boilerplate code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instrumentation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getAnnotation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checks for specific annotation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instance of annotation type or null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getDeclaredAnnotations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all annotations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Example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AutoShape 2" descr="compar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91490" name="Picture 2" descr="annotation_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43557"/>
            <a:ext cx="70104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smtClean="0">
                <a:solidFill>
                  <a:schemeClr val="bg1"/>
                </a:solidFill>
                <a:latin typeface="Franklin Gothic Medium" pitchFamily="34" charset="0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It’s a collection of different things, such as:</a:t>
            </a:r>
          </a:p>
          <a:p>
            <a:pPr lvl="1"/>
            <a:r>
              <a:rPr lang="en-US" altLang="en-US" sz="1800" dirty="0" smtClean="0"/>
              <a:t>Fields</a:t>
            </a:r>
          </a:p>
          <a:p>
            <a:pPr lvl="1"/>
            <a:r>
              <a:rPr lang="en-US" altLang="en-US" sz="1800" dirty="0" smtClean="0"/>
              <a:t>Methods</a:t>
            </a:r>
          </a:p>
          <a:p>
            <a:pPr lvl="1"/>
            <a:r>
              <a:rPr lang="en-US" altLang="en-US" sz="1800" dirty="0" smtClean="0"/>
              <a:t>Constructors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We define these different things with names, types, parameters, values, expressions, </a:t>
            </a:r>
            <a:r>
              <a:rPr lang="en-US" altLang="en-US" sz="1800" dirty="0" err="1" smtClean="0"/>
              <a:t>etc</a:t>
            </a:r>
            <a:r>
              <a:rPr lang="en-US" altLang="en-US" sz="1800" dirty="0" smtClean="0"/>
              <a:t> while programming, but in reflection all of this already exists.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exactly is a class?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We use reflection to manipulate things that already exist and, normally, are set.</a:t>
            </a:r>
          </a:p>
          <a:p>
            <a:r>
              <a:rPr lang="en-US" altLang="en-US" sz="1800" dirty="0" smtClean="0"/>
              <a:t>But unlike programming, we are not tied to specific names, types or views.</a:t>
            </a:r>
          </a:p>
          <a:p>
            <a:r>
              <a:rPr lang="en-US" altLang="en-US" sz="1800" dirty="0" smtClean="0"/>
              <a:t>We have the ability to dynamically change what things are, regardless of how they were written!</a:t>
            </a:r>
          </a:p>
          <a:p>
            <a:r>
              <a:rPr lang="en-US" altLang="en-US" sz="1800" dirty="0" smtClean="0"/>
              <a:t>More specifically, we are modifying objects at runtime.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Programming vs Reflecting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Eclipse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Overview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Development Environment (IDE)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written mostly in Java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https://www.eclipse.org/downloads/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of installation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downloaded archive should be extracted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 eclipse, run eclipse executable (in root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a Java Runtime Environment to run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 smtClean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using Eclipse!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Normally you program something like this:</a:t>
            </a:r>
          </a:p>
          <a:p>
            <a:pPr lvl="1"/>
            <a:r>
              <a:rPr lang="en-US" altLang="en-US" sz="1800" dirty="0" smtClean="0"/>
              <a:t>Write/Modify the class, methods,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Compile it</a:t>
            </a:r>
          </a:p>
          <a:p>
            <a:pPr lvl="1"/>
            <a:r>
              <a:rPr lang="en-US" altLang="en-US" sz="1800" dirty="0" smtClean="0"/>
              <a:t>Run it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If you want to make any changes you have to recompile and rerun that class.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7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With reflection, we can manipulate a class without ever recompiling it:</a:t>
            </a:r>
          </a:p>
          <a:p>
            <a:pPr lvl="1"/>
            <a:r>
              <a:rPr lang="en-US" altLang="en-US" sz="1800" dirty="0" smtClean="0"/>
              <a:t>Write/Modify the class, methods, </a:t>
            </a:r>
            <a:r>
              <a:rPr lang="en-US" altLang="en-US" sz="1800" dirty="0" err="1" smtClean="0"/>
              <a:t>etc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Compile it</a:t>
            </a:r>
          </a:p>
          <a:p>
            <a:pPr lvl="1"/>
            <a:r>
              <a:rPr lang="en-US" altLang="en-US" sz="1800" dirty="0" smtClean="0"/>
              <a:t>Run it</a:t>
            </a:r>
          </a:p>
          <a:p>
            <a:pPr lvl="1"/>
            <a:r>
              <a:rPr lang="en-US" altLang="en-US" sz="1800" dirty="0" smtClean="0"/>
              <a:t>Modify the class here!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1800" dirty="0" smtClean="0"/>
              <a:t>It is important to note that </a:t>
            </a:r>
            <a:r>
              <a:rPr lang="en-US" altLang="en-US" sz="1800" b="1" i="1" u="sng" dirty="0" smtClean="0"/>
              <a:t>another</a:t>
            </a:r>
            <a:r>
              <a:rPr lang="en-US" altLang="en-US" sz="1800" dirty="0" smtClean="0"/>
              <a:t> class is the one doing the modification.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>
                <a:latin typeface="+mj-lt"/>
              </a:rPr>
              <a:t>What do you mean Runtime?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common uses of reflection:</a:t>
            </a:r>
          </a:p>
          <a:p>
            <a:pPr lvl="1"/>
            <a:r>
              <a:rPr lang="en-US" altLang="en-US" sz="1800" dirty="0" smtClean="0"/>
              <a:t>To load and use classes unknown at compile time, but have set methods.</a:t>
            </a:r>
          </a:p>
          <a:p>
            <a:pPr lvl="2"/>
            <a:r>
              <a:rPr lang="en-US" altLang="en-US" sz="1800" dirty="0" smtClean="0"/>
              <a:t>Example: The Critters assignment</a:t>
            </a:r>
          </a:p>
          <a:p>
            <a:pPr lvl="1"/>
            <a:r>
              <a:rPr lang="en-US" altLang="en-US" sz="1800" dirty="0" smtClean="0"/>
              <a:t>Test programs by forcing specific states</a:t>
            </a:r>
          </a:p>
          <a:p>
            <a:pPr lvl="1"/>
            <a:r>
              <a:rPr lang="en-US" altLang="en-US" sz="1800" dirty="0" smtClean="0"/>
              <a:t>By debuggers to inspect running programs</a:t>
            </a:r>
          </a:p>
          <a:p>
            <a:pPr lvl="1"/>
            <a:r>
              <a:rPr lang="en-US" altLang="en-US" sz="1800" dirty="0" smtClean="0"/>
              <a:t>Malicious things</a:t>
            </a:r>
          </a:p>
          <a:p>
            <a:pPr lvl="2"/>
            <a:r>
              <a:rPr lang="en-US" altLang="en-US" sz="1800" dirty="0" smtClean="0"/>
              <a:t>Hacking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Uses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program with reflection, we must put on our meta-thinking caps.</a:t>
            </a:r>
          </a:p>
          <a:p>
            <a:r>
              <a:rPr lang="en-US" altLang="en-US" sz="1800" dirty="0" smtClean="0"/>
              <a:t>We are going to modify classes from classes with classes!</a:t>
            </a:r>
          </a:p>
          <a:p>
            <a:r>
              <a:rPr lang="en-US" altLang="en-US" sz="1800" dirty="0" smtClean="0"/>
              <a:t>To do this we have a great set of classes in the following package:</a:t>
            </a:r>
          </a:p>
          <a:p>
            <a:pPr marL="857250" lvl="1" indent="-457200"/>
            <a:r>
              <a:rPr lang="en-US" altLang="en-US" sz="1800" dirty="0" err="1" smtClean="0">
                <a:ea typeface="Anonymous Pro"/>
                <a:cs typeface="Courier New" pitchFamily="49" charset="0"/>
              </a:rPr>
              <a:t>java.lang.reflect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.*;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Programming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0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 smtClean="0"/>
              <a:t>Some classes we will go over, (there are more):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Method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Describes a method for a class and gives access to 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Field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Describes a field for a class, its type, name, etc.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Constructor&lt;T&gt;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/>
              <a:t>Provides information about constructors and the ability to execute a constructor and get a new class instance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err="1" smtClean="0"/>
              <a:t>AccessibleObject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Describes the accessibility of an object, i.e. its view public, private, protected, default.</a:t>
            </a:r>
          </a:p>
          <a:p>
            <a:r>
              <a:rPr lang="en-US" altLang="en-US" sz="1800" dirty="0" smtClean="0"/>
              <a:t>Array</a:t>
            </a:r>
          </a:p>
          <a:p>
            <a:pPr lvl="1"/>
            <a:r>
              <a:rPr lang="en-US" altLang="en-US" sz="1800" dirty="0" smtClean="0"/>
              <a:t>A special class created just for reflecting with Arrays, since Arrays are such odd objects in Java we must use this class to manipulate them.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java.lang.Reflect.*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To start manipulating a class we must first get a hold of that class’s “blueprint”.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 Using the </a:t>
            </a:r>
            <a:r>
              <a:rPr lang="en-US" sz="1800" dirty="0" err="1" smtClean="0">
                <a:cs typeface="Courier New" pitchFamily="49" charset="0"/>
              </a:rPr>
              <a:t>java.lang.Class</a:t>
            </a:r>
            <a:r>
              <a:rPr lang="en-US" sz="1800" dirty="0" smtClean="0"/>
              <a:t>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There are two ways to do this, if the class is already loaded: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Class&lt;? </a:t>
            </a:r>
            <a:r>
              <a:rPr lang="en-US" sz="1800" dirty="0" smtClean="0">
                <a:solidFill>
                  <a:srgbClr val="990099"/>
                </a:solidFill>
                <a:cs typeface="Courier New" pitchFamily="49" charset="0"/>
              </a:rPr>
              <a:t>extends </a:t>
            </a:r>
            <a:r>
              <a:rPr lang="en-US" sz="1800" dirty="0" smtClean="0">
                <a:cs typeface="Courier New" pitchFamily="49" charset="0"/>
              </a:rPr>
              <a:t>Object&gt; </a:t>
            </a:r>
            <a:r>
              <a:rPr lang="en-US" sz="1800" dirty="0" err="1" smtClean="0">
                <a:cs typeface="Courier New" pitchFamily="49" charset="0"/>
              </a:rPr>
              <a:t>theClass</a:t>
            </a:r>
            <a:r>
              <a:rPr lang="en-US" sz="1800" dirty="0" smtClean="0">
                <a:cs typeface="Courier New" pitchFamily="49" charset="0"/>
              </a:rPr>
              <a:t> = </a:t>
            </a:r>
            <a:r>
              <a:rPr lang="en-US" sz="1800" b="1" i="1" dirty="0" err="1" smtClean="0">
                <a:cs typeface="Courier New" pitchFamily="49" charset="0"/>
              </a:rPr>
              <a:t>ClassName</a:t>
            </a:r>
            <a:r>
              <a:rPr lang="en-US" sz="1800" dirty="0" err="1" smtClean="0">
                <a:cs typeface="Courier New" pitchFamily="49" charset="0"/>
              </a:rPr>
              <a:t>.</a:t>
            </a:r>
            <a:r>
              <a:rPr lang="en-US" sz="1800" dirty="0" err="1" smtClean="0">
                <a:solidFill>
                  <a:srgbClr val="990099"/>
                </a:solidFill>
                <a:cs typeface="Courier New" pitchFamily="49" charset="0"/>
              </a:rPr>
              <a:t>class</a:t>
            </a:r>
            <a:r>
              <a:rPr lang="en-US" sz="1800" dirty="0" smtClean="0">
                <a:cs typeface="Courier New" pitchFamily="49" charset="0"/>
              </a:rPr>
              <a:t>;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Or if we need to cause it to load:</a:t>
            </a:r>
            <a:endParaRPr lang="en-US" sz="1800" dirty="0"/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Class </a:t>
            </a:r>
            <a:r>
              <a:rPr lang="en-US" sz="1800" dirty="0" err="1" smtClean="0">
                <a:cs typeface="Courier New" pitchFamily="49" charset="0"/>
              </a:rPr>
              <a:t>theClass</a:t>
            </a:r>
            <a:r>
              <a:rPr lang="en-US" sz="1800" dirty="0" smtClean="0">
                <a:cs typeface="Courier New" pitchFamily="49" charset="0"/>
              </a:rPr>
              <a:t> = </a:t>
            </a:r>
            <a:r>
              <a:rPr lang="en-US" sz="1800" dirty="0" err="1" smtClean="0">
                <a:cs typeface="Courier New" pitchFamily="49" charset="0"/>
              </a:rPr>
              <a:t>Class.forName</a:t>
            </a:r>
            <a:r>
              <a:rPr lang="en-US" sz="1800" dirty="0" smtClean="0">
                <a:cs typeface="Courier New" pitchFamily="49" charset="0"/>
              </a:rPr>
              <a:t>(“</a:t>
            </a:r>
            <a:r>
              <a:rPr lang="en-US" sz="1800" b="1" i="1" dirty="0" err="1" smtClean="0">
                <a:cs typeface="Courier New" pitchFamily="49" charset="0"/>
              </a:rPr>
              <a:t>class.package</a:t>
            </a:r>
            <a:r>
              <a:rPr lang="en-US" sz="1800" dirty="0" smtClean="0">
                <a:cs typeface="Courier New" pitchFamily="49" charset="0"/>
              </a:rPr>
              <a:t>”);</a:t>
            </a:r>
            <a:endParaRPr lang="en-US" sz="1800" dirty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won’t use this second one, its rather complex at times.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Example Package: “</a:t>
            </a:r>
            <a:r>
              <a:rPr lang="en-US" sz="1800" dirty="0" err="1" smtClean="0">
                <a:cs typeface="Courier New" pitchFamily="49" charset="0"/>
              </a:rPr>
              <a:t>java.lang.String</a:t>
            </a:r>
            <a:r>
              <a:rPr lang="en-US" sz="1800" dirty="0" smtClean="0"/>
              <a:t>”</a:t>
            </a:r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now we have the definition of a class.</a:t>
            </a:r>
          </a:p>
          <a:p>
            <a:r>
              <a:rPr lang="en-US" altLang="en-US" sz="1800" dirty="0" smtClean="0"/>
              <a:t>This is like the blueprint to the entire thing, it lists where everything is and how to get to it.</a:t>
            </a:r>
          </a:p>
          <a:p>
            <a:r>
              <a:rPr lang="en-US" altLang="en-US" sz="1800" dirty="0" smtClean="0"/>
              <a:t>It is important to point out that this class has information that pertains to the structure of the class, not specific instance information, but hold that thought for a little later.</a:t>
            </a:r>
          </a:p>
          <a:p>
            <a:r>
              <a:rPr lang="en-US" altLang="en-US" sz="1800" dirty="0" smtClean="0"/>
              <a:t>For now lets look at how to get some information from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So where do we start?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Fields</a:t>
            </a:r>
          </a:p>
          <a:p>
            <a:r>
              <a:rPr lang="en-US" altLang="en-US" sz="1800" dirty="0" smtClean="0"/>
              <a:t>Methods</a:t>
            </a:r>
          </a:p>
          <a:p>
            <a:r>
              <a:rPr lang="en-US" altLang="en-US" sz="1800" dirty="0" smtClean="0"/>
              <a:t>Constructors</a:t>
            </a:r>
          </a:p>
          <a:p>
            <a:r>
              <a:rPr lang="en-US" altLang="en-US" sz="1800" dirty="0" smtClean="0"/>
              <a:t>Miscellaneous 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There are two ways to get class fields: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getFields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an array of Field objects, specifically all the fields that are public for this class and its super classes.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getDeclaredFields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an array of Field objects, regardless of view.</a:t>
            </a:r>
          </a:p>
          <a:p>
            <a:r>
              <a:rPr lang="en-US" altLang="en-US" sz="1800" dirty="0" smtClean="0"/>
              <a:t>Optionally if you know the field name: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getField</a:t>
            </a:r>
            <a:r>
              <a:rPr lang="en-US" altLang="en-US" sz="1800" dirty="0" smtClean="0">
                <a:cs typeface="Courier New" pitchFamily="49" charset="0"/>
              </a:rPr>
              <a:t>(String name);</a:t>
            </a:r>
          </a:p>
          <a:p>
            <a:pPr lvl="2"/>
            <a:r>
              <a:rPr lang="en-US" altLang="en-US" sz="1800" dirty="0" smtClean="0"/>
              <a:t>Returns a Field with the given name</a:t>
            </a:r>
          </a:p>
        </p:txBody>
      </p:sp>
      <p:sp>
        <p:nvSpPr>
          <p:cNvPr id="9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Getting those sweet fields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Table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of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Contents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/>
              <a:t>Miscellaneous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Like Fields there are two ways to get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getMethods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all the public methods for this class and any it inherits from super classes.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getDeclaredMethods</a:t>
            </a:r>
            <a:r>
              <a:rPr lang="en-US" altLang="en-US" sz="1800" dirty="0" smtClean="0">
                <a:cs typeface="Courier New" pitchFamily="49" charset="0"/>
              </a:rPr>
              <a:t>();</a:t>
            </a:r>
          </a:p>
          <a:p>
            <a:pPr lvl="2"/>
            <a:r>
              <a:rPr lang="en-US" altLang="en-US" sz="1800" dirty="0" smtClean="0"/>
              <a:t>Returns all the methods for this class only regardless of view.</a:t>
            </a:r>
          </a:p>
          <a:p>
            <a:r>
              <a:rPr lang="en-US" altLang="en-US" sz="1800" dirty="0" smtClean="0"/>
              <a:t>Like Fields you can also get a specific method, but it takes more information.</a:t>
            </a:r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get a specific method you call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getMethod</a:t>
            </a:r>
            <a:r>
              <a:rPr lang="en-US" altLang="en-US" sz="1800" dirty="0" smtClean="0">
                <a:cs typeface="Courier New" pitchFamily="49" charset="0"/>
              </a:rPr>
              <a:t>(String name, Class&lt;?&gt;… </a:t>
            </a:r>
            <a:r>
              <a:rPr lang="en-US" altLang="en-US" sz="1800" dirty="0" err="1" smtClean="0">
                <a:cs typeface="Courier New" pitchFamily="49" charset="0"/>
              </a:rPr>
              <a:t>parameterTypes</a:t>
            </a:r>
            <a:r>
              <a:rPr lang="en-US" altLang="en-US" sz="1800" dirty="0" smtClean="0">
                <a:cs typeface="Courier New" pitchFamily="49" charset="0"/>
              </a:rPr>
              <a:t>);</a:t>
            </a:r>
          </a:p>
          <a:p>
            <a:r>
              <a:rPr lang="en-US" altLang="en-US" sz="1800" dirty="0" smtClean="0"/>
              <a:t>The name parameter is pretty straight forward, but does </a:t>
            </a:r>
            <a:r>
              <a:rPr lang="en-US" altLang="en-US" sz="1800" dirty="0" smtClean="0">
                <a:cs typeface="Courier New" pitchFamily="49" charset="0"/>
              </a:rPr>
              <a:t>Class&lt;?&gt;…</a:t>
            </a:r>
            <a:r>
              <a:rPr lang="en-US" altLang="en-US" sz="1800" dirty="0" smtClean="0"/>
              <a:t> mean?</a:t>
            </a:r>
          </a:p>
          <a:p>
            <a:r>
              <a:rPr lang="en-US" altLang="en-US" sz="1800" dirty="0" smtClean="0"/>
              <a:t>This means you can pass any number of </a:t>
            </a:r>
            <a:r>
              <a:rPr lang="en-US" altLang="en-US" sz="1800" dirty="0" smtClean="0">
                <a:cs typeface="Courier New" pitchFamily="49" charset="0"/>
              </a:rPr>
              <a:t>Class&lt;?&gt;</a:t>
            </a:r>
            <a:r>
              <a:rPr lang="en-US" altLang="en-US" sz="1800" dirty="0" smtClean="0"/>
              <a:t> parameters after the name.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cs typeface="Courier New" pitchFamily="49" charset="0"/>
              </a:rPr>
              <a:t>Class&lt;?&gt; </a:t>
            </a:r>
            <a:r>
              <a:rPr lang="en-US" altLang="en-US" sz="1800" dirty="0" smtClean="0"/>
              <a:t>parameters you pass reference the types of parameters the method takes.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8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For example, say we have this method: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public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</a:t>
            </a:r>
            <a:r>
              <a:rPr lang="en-US" sz="1800" dirty="0" err="1" smtClean="0">
                <a:cs typeface="Courier New" pitchFamily="49" charset="0"/>
              </a:rPr>
              <a:t>doSomething</a:t>
            </a:r>
            <a:r>
              <a:rPr lang="en-US" sz="1800" dirty="0" smtClean="0">
                <a:cs typeface="Courier New" pitchFamily="49" charset="0"/>
              </a:rPr>
              <a:t>(String stuff,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times, </a:t>
            </a:r>
            <a:r>
              <a:rPr lang="en-US" sz="1800" dirty="0" err="1" smtClean="0">
                <a:cs typeface="Courier New" pitchFamily="49" charset="0"/>
              </a:rPr>
              <a:t>int</a:t>
            </a:r>
            <a:r>
              <a:rPr lang="en-US" sz="1800" dirty="0" smtClean="0">
                <a:cs typeface="Courier New" pitchFamily="49" charset="0"/>
              </a:rPr>
              <a:t> max){}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If we were trying to get this specific method we would have to call </a:t>
            </a:r>
            <a:r>
              <a:rPr lang="en-US" sz="1800" dirty="0" err="1" smtClean="0"/>
              <a:t>getMethod</a:t>
            </a:r>
            <a:r>
              <a:rPr lang="en-US" sz="1800" dirty="0" smtClean="0"/>
              <a:t> like this:</a:t>
            </a:r>
          </a:p>
          <a:p>
            <a:pPr marL="605790" lvl="1" indent="-28575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getMethod</a:t>
            </a:r>
            <a:r>
              <a:rPr lang="en-US" sz="1800" dirty="0" smtClean="0">
                <a:cs typeface="Courier New" pitchFamily="49" charset="0"/>
              </a:rPr>
              <a:t>(“</a:t>
            </a:r>
            <a:r>
              <a:rPr lang="en-US" sz="1800" dirty="0" err="1" smtClean="0">
                <a:cs typeface="Courier New" pitchFamily="49" charset="0"/>
              </a:rPr>
              <a:t>doSomething</a:t>
            </a:r>
            <a:r>
              <a:rPr lang="en-US" sz="1800" dirty="0" smtClean="0">
                <a:cs typeface="Courier New" pitchFamily="49" charset="0"/>
              </a:rPr>
              <a:t>”, </a:t>
            </a:r>
            <a:r>
              <a:rPr lang="en-US" sz="1800" dirty="0" err="1" smtClean="0">
                <a:cs typeface="Courier New" pitchFamily="49" charset="0"/>
              </a:rPr>
              <a:t>String.class</a:t>
            </a:r>
            <a:r>
              <a:rPr lang="en-US" sz="1800" dirty="0" smtClean="0">
                <a:cs typeface="Courier New" pitchFamily="49" charset="0"/>
              </a:rPr>
              <a:t>, </a:t>
            </a:r>
            <a:r>
              <a:rPr lang="en-US" sz="1800" dirty="0" err="1" smtClean="0">
                <a:cs typeface="Courier New" pitchFamily="49" charset="0"/>
              </a:rPr>
              <a:t>int.class</a:t>
            </a:r>
            <a:r>
              <a:rPr lang="en-US" sz="1800" dirty="0" smtClean="0">
                <a:cs typeface="Courier New" pitchFamily="49" charset="0"/>
              </a:rPr>
              <a:t>, </a:t>
            </a:r>
            <a:r>
              <a:rPr lang="en-US" sz="1800" dirty="0" err="1" smtClean="0">
                <a:cs typeface="Courier New" pitchFamily="49" charset="0"/>
              </a:rPr>
              <a:t>int.class</a:t>
            </a:r>
            <a:r>
              <a:rPr lang="en-US" sz="1800" dirty="0" smtClean="0">
                <a:cs typeface="Courier New" pitchFamily="49" charset="0"/>
              </a:rPr>
              <a:t>);</a:t>
            </a:r>
          </a:p>
          <a:p>
            <a:pPr marL="32004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are directly passing the types, and this is because the reflection will use the method “fingerprints” to track it down and return it to us.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Calling all methods, report  for duty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To get the </a:t>
            </a:r>
            <a:r>
              <a:rPr lang="en-US" altLang="en-US" sz="1800" dirty="0" err="1" smtClean="0"/>
              <a:t>constructos</a:t>
            </a:r>
            <a:r>
              <a:rPr lang="en-US" altLang="en-US" sz="1800" dirty="0" smtClean="0"/>
              <a:t> we have the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getConstructors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all public constructors for the class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getDeclaredConstructors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all constructors for the class, regardless of view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1800" dirty="0" smtClean="0"/>
              <a:t>We can again get specific constructors with: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getConstructor</a:t>
            </a:r>
            <a:r>
              <a:rPr lang="en-US" altLang="en-US" sz="1800" dirty="0" smtClean="0">
                <a:cs typeface="Courier New" pitchFamily="49" charset="0"/>
              </a:rPr>
              <a:t>(Class&lt;?&gt;… </a:t>
            </a:r>
            <a:r>
              <a:rPr lang="en-US" altLang="en-US" sz="1800" dirty="0" err="1" smtClean="0">
                <a:cs typeface="Courier New" pitchFamily="49" charset="0"/>
              </a:rPr>
              <a:t>parameterTypes</a:t>
            </a:r>
            <a:r>
              <a:rPr lang="en-US" altLang="en-US" sz="1800" dirty="0" smtClean="0">
                <a:cs typeface="Courier New" pitchFamily="49" charset="0"/>
              </a:rPr>
              <a:t>);</a:t>
            </a:r>
          </a:p>
          <a:p>
            <a:pPr lvl="2"/>
            <a:r>
              <a:rPr lang="en-US" altLang="en-US" sz="1800" dirty="0" smtClean="0"/>
              <a:t>Returns the constructor that takes the given parameters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Building blocks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Constructors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Miscellaneous 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parts of the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For this session we will only focus on variables and methods, but there are a number of other useful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getEnclosingMethod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method that declared an anonymous class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class name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Creates a new instance of the class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others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3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Field</a:t>
            </a:r>
          </a:p>
          <a:p>
            <a:r>
              <a:rPr lang="en-US" altLang="en-US" sz="1800" dirty="0" smtClean="0"/>
              <a:t>Method</a:t>
            </a:r>
          </a:p>
          <a:p>
            <a:r>
              <a:rPr lang="en-US" altLang="en-US" sz="1800" dirty="0" smtClean="0"/>
              <a:t>Constructor</a:t>
            </a:r>
          </a:p>
          <a:p>
            <a:r>
              <a:rPr lang="en-US" altLang="en-US" sz="1800" dirty="0" smtClean="0"/>
              <a:t>????????????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Some useful methods: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get(Object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  <a:endParaRPr lang="en-US" altLang="en-US" sz="2100" dirty="0" smtClean="0">
              <a:cs typeface="Courier New" pitchFamily="49" charset="0"/>
            </a:endParaRPr>
          </a:p>
          <a:p>
            <a:pPr lvl="2"/>
            <a:r>
              <a:rPr lang="en-US" altLang="en-US" sz="1800" dirty="0" smtClean="0"/>
              <a:t>Gets the value of this field in the given object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set(Object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 value)</a:t>
            </a:r>
          </a:p>
          <a:p>
            <a:pPr lvl="2"/>
            <a:r>
              <a:rPr lang="en-US" altLang="en-US" sz="1800" dirty="0" smtClean="0"/>
              <a:t>Sets the value of this field in the given object, if possible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set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 value)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getType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type of this field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the name of this field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and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Generic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Types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Collection 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The Collection </a:t>
            </a:r>
            <a:r>
              <a:rPr lang="en-US" sz="2400" b="1" dirty="0" err="1">
                <a:solidFill>
                  <a:schemeClr val="accent1"/>
                </a:solidFill>
              </a:rPr>
              <a:t>Superinterface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Lists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Sets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Maps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Iterator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Support Classes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Collections and 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Ordering Within Collection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Generic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Type Erasure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Generic Methods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 smtClean="0"/>
              <a:t>You may have noticed the two methods </a:t>
            </a:r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i="1" dirty="0" smtClean="0">
                <a:cs typeface="Courier New" pitchFamily="49" charset="0"/>
              </a:rPr>
              <a:t>(..) </a:t>
            </a:r>
            <a:r>
              <a:rPr lang="en-US" altLang="en-US" i="1" dirty="0" smtClean="0"/>
              <a:t>and </a:t>
            </a:r>
            <a:r>
              <a:rPr lang="en-US" altLang="en-US" sz="1800" i="1" dirty="0" err="1" smtClean="0">
                <a:cs typeface="Courier New" pitchFamily="49" charset="0"/>
              </a:rPr>
              <a:t>setPrimitiveType</a:t>
            </a:r>
            <a:r>
              <a:rPr lang="en-US" altLang="en-US" sz="1800" i="1" dirty="0" smtClean="0">
                <a:cs typeface="Courier New" pitchFamily="49" charset="0"/>
              </a:rPr>
              <a:t>(..)</a:t>
            </a:r>
            <a:endParaRPr lang="en-US" altLang="en-US" sz="1800" dirty="0" smtClean="0">
              <a:cs typeface="Courier New" pitchFamily="49" charset="0"/>
            </a:endParaRPr>
          </a:p>
          <a:p>
            <a:r>
              <a:rPr lang="en-US" altLang="en-US" dirty="0" smtClean="0"/>
              <a:t>Here</a:t>
            </a:r>
            <a:r>
              <a:rPr lang="en-US" altLang="en-US" i="1" dirty="0" smtClean="0"/>
              <a:t> </a:t>
            </a:r>
            <a:r>
              <a:rPr lang="en-US" altLang="en-US" sz="2000" i="1" dirty="0" err="1" smtClean="0">
                <a:cs typeface="Courier New" pitchFamily="49" charset="0"/>
              </a:rPr>
              <a:t>PrimitiveType</a:t>
            </a:r>
            <a:r>
              <a:rPr lang="en-US" altLang="en-US" dirty="0" smtClean="0"/>
              <a:t> is replaced with a real </a:t>
            </a:r>
            <a:r>
              <a:rPr lang="en-US" altLang="en-US" dirty="0" err="1" smtClean="0"/>
              <a:t>primative</a:t>
            </a:r>
            <a:r>
              <a:rPr lang="en-US" altLang="en-US" dirty="0" smtClean="0"/>
              <a:t> type, so if a field represents an </a:t>
            </a:r>
            <a:r>
              <a:rPr lang="en-US" altLang="en-US" sz="2400" dirty="0" err="1" smtClean="0">
                <a:cs typeface="Courier New" pitchFamily="49" charset="0"/>
              </a:rPr>
              <a:t>int</a:t>
            </a:r>
            <a:r>
              <a:rPr lang="en-US" altLang="en-US" dirty="0" smtClean="0"/>
              <a:t> you would say, </a:t>
            </a:r>
            <a:r>
              <a:rPr lang="en-US" altLang="en-US" sz="2000" dirty="0" err="1" smtClean="0">
                <a:cs typeface="Courier New" pitchFamily="49" charset="0"/>
              </a:rPr>
              <a:t>getInt</a:t>
            </a:r>
            <a:r>
              <a:rPr lang="en-US" altLang="en-US" sz="2000" dirty="0" smtClean="0">
                <a:cs typeface="Courier New" pitchFamily="49" charset="0"/>
              </a:rPr>
              <a:t>()</a:t>
            </a:r>
            <a:r>
              <a:rPr lang="en-US" altLang="en-US" sz="2400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sz="2000" dirty="0" err="1" smtClean="0">
                <a:cs typeface="Courier New" pitchFamily="49" charset="0"/>
              </a:rPr>
              <a:t>setInt</a:t>
            </a:r>
            <a:r>
              <a:rPr lang="en-US" altLang="en-US" sz="2000" dirty="0" smtClean="0">
                <a:cs typeface="Courier New" pitchFamily="49" charset="0"/>
              </a:rPr>
              <a:t>()</a:t>
            </a:r>
            <a:r>
              <a:rPr lang="en-US" altLang="en-US" sz="1800" dirty="0" smtClean="0"/>
              <a:t>.</a:t>
            </a:r>
          </a:p>
          <a:p>
            <a:r>
              <a:rPr lang="en-US" altLang="en-US" dirty="0" smtClean="0"/>
              <a:t>This is done because primitive types are not classes and so we need a special way to get and set them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 first parameter to all of those methods was </a:t>
            </a:r>
            <a:r>
              <a:rPr lang="en-US" sz="1800" dirty="0" smtClean="0">
                <a:cs typeface="Courier New" pitchFamily="49" charset="0"/>
              </a:rPr>
              <a:t>Object </a:t>
            </a:r>
            <a:r>
              <a:rPr lang="en-US" sz="1800" dirty="0" err="1" smtClean="0">
                <a:cs typeface="Courier New" pitchFamily="49" charset="0"/>
              </a:rPr>
              <a:t>obj</a:t>
            </a:r>
            <a:endParaRPr lang="en-US" sz="1800" dirty="0" smtClean="0"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This parameter is a specific instance of the class.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a constructed version of the class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Like I mentioned before the Field object represents a generic version of a field for a class, it holds no value, its just a blueprint as to where it would be in the class.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To get a value we must provide a class that has been constructed already.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27777"/>
            <a:ext cx="9148763" cy="624786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Don’t forget we can have two types of fields, static/non-static</a:t>
            </a:r>
          </a:p>
          <a:p>
            <a:r>
              <a:rPr lang="en-US" altLang="en-US" sz="1800" dirty="0" smtClean="0"/>
              <a:t>If we want to get the value of a static field, we can pass null as the Object </a:t>
            </a:r>
            <a:r>
              <a:rPr lang="en-US" altLang="en-US" sz="1800" dirty="0" err="1" smtClean="0"/>
              <a:t>obj</a:t>
            </a:r>
            <a:r>
              <a:rPr lang="en-US" altLang="en-US" sz="1800" dirty="0" smtClean="0"/>
              <a:t> parameter.</a:t>
            </a:r>
          </a:p>
          <a:p>
            <a:endParaRPr lang="en-US" altLang="en-US" sz="1800" dirty="0" smtClean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Field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useful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getName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methods name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getReturnType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Gets the type of variable returned by this method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getParameterTypes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Returns an array of parameters in the order the method takes them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invoke(Object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Object… args)</a:t>
            </a:r>
          </a:p>
          <a:p>
            <a:pPr lvl="2"/>
            <a:r>
              <a:rPr lang="en-US" altLang="en-US" sz="1800" dirty="0" smtClean="0"/>
              <a:t>Runs this method on the given object, with parameters.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 main method of this class that we will use is </a:t>
            </a:r>
            <a:r>
              <a:rPr lang="en-US" altLang="en-US" sz="1800" dirty="0" smtClean="0">
                <a:cs typeface="Courier New" pitchFamily="49" charset="0"/>
              </a:rPr>
              <a:t>invoke(Object </a:t>
            </a:r>
            <a:r>
              <a:rPr lang="en-US" altLang="en-US" sz="1800" dirty="0" err="1" smtClean="0">
                <a:cs typeface="Courier New" pitchFamily="49" charset="0"/>
              </a:rPr>
              <a:t>obj</a:t>
            </a:r>
            <a:r>
              <a:rPr lang="en-US" altLang="en-US" sz="1800" dirty="0" smtClean="0">
                <a:cs typeface="Courier New" pitchFamily="49" charset="0"/>
              </a:rPr>
              <a:t>, Object... </a:t>
            </a:r>
            <a:r>
              <a:rPr lang="en-US" altLang="en-US" sz="1800" dirty="0" err="1" smtClean="0">
                <a:cs typeface="Courier New" pitchFamily="49" charset="0"/>
              </a:rPr>
              <a:t>params</a:t>
            </a:r>
            <a:r>
              <a:rPr lang="en-US" altLang="en-US" sz="1800" dirty="0" smtClean="0">
                <a:cs typeface="Courier New" pitchFamily="49" charset="0"/>
              </a:rPr>
              <a:t>)</a:t>
            </a:r>
          </a:p>
          <a:p>
            <a:r>
              <a:rPr lang="en-US" altLang="en-US" sz="1800" dirty="0" smtClean="0">
                <a:cs typeface="Courier New" pitchFamily="49" charset="0"/>
              </a:rPr>
              <a:t>The first parameter is exactly like the Field class methods, it is an instantiated class with this method that we can invoke.</a:t>
            </a:r>
          </a:p>
          <a:p>
            <a:r>
              <a:rPr lang="en-US" altLang="en-US" sz="1800" dirty="0" smtClean="0">
                <a:cs typeface="Courier New" pitchFamily="49" charset="0"/>
              </a:rPr>
              <a:t>The second parameter means we can pass as many parameters as necessary to call this method, usually we will have to use the result of </a:t>
            </a:r>
            <a:r>
              <a:rPr lang="en-US" altLang="en-US" sz="1800" dirty="0" err="1" smtClean="0">
                <a:cs typeface="Courier New" pitchFamily="49" charset="0"/>
              </a:rPr>
              <a:t>getParameterTypes</a:t>
            </a:r>
            <a:r>
              <a:rPr lang="en-US" altLang="en-US" sz="1800" dirty="0" smtClean="0">
                <a:cs typeface="Courier New" pitchFamily="49" charset="0"/>
              </a:rPr>
              <a:t>() in order to fill those in.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Method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????????????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Some useful methods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getParameterTypes</a:t>
            </a:r>
            <a:r>
              <a:rPr lang="en-US" sz="1800" dirty="0" smtClean="0">
                <a:cs typeface="Courier New" pitchFamily="49" charset="0"/>
              </a:rPr>
              <a:t>()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 smtClean="0"/>
              <a:t>Returns an array of parameter types that this constructor takes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err="1" smtClean="0">
                <a:cs typeface="Courier New" pitchFamily="49" charset="0"/>
              </a:rPr>
              <a:t>newInstance</a:t>
            </a:r>
            <a:r>
              <a:rPr lang="en-US" sz="1800" dirty="0" smtClean="0">
                <a:cs typeface="Courier New" pitchFamily="49" charset="0"/>
              </a:rPr>
              <a:t>(Object… </a:t>
            </a:r>
            <a:r>
              <a:rPr lang="en-US" sz="1800" dirty="0" err="1" smtClean="0">
                <a:cs typeface="Courier New" pitchFamily="49" charset="0"/>
              </a:rPr>
              <a:t>initargs</a:t>
            </a:r>
            <a:r>
              <a:rPr lang="en-US" sz="1800" dirty="0" smtClean="0">
                <a:cs typeface="Courier New" pitchFamily="49" charset="0"/>
              </a:rPr>
              <a:t>)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1800" dirty="0" smtClean="0"/>
              <a:t>Creates a new class that this constructor is from using the given parameters as arguments.</a:t>
            </a:r>
          </a:p>
          <a:p>
            <a:pPr marL="36576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Only two methods? Well yes, we only have an hour to work with here! And the others are not as interesting.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The method we are most concerned with is </a:t>
            </a:r>
            <a:r>
              <a:rPr lang="en-US" sz="1800" dirty="0" err="1" smtClean="0">
                <a:cs typeface="Courier New" pitchFamily="49" charset="0"/>
              </a:rPr>
              <a:t>newInstance</a:t>
            </a:r>
            <a:r>
              <a:rPr lang="en-US" sz="1800" dirty="0" smtClean="0">
                <a:cs typeface="Courier New" pitchFamily="49" charset="0"/>
              </a:rPr>
              <a:t>(Object… </a:t>
            </a:r>
            <a:r>
              <a:rPr lang="en-US" sz="1800" dirty="0" err="1" smtClean="0">
                <a:cs typeface="Courier New" pitchFamily="49" charset="0"/>
              </a:rPr>
              <a:t>initArgs</a:t>
            </a:r>
            <a:r>
              <a:rPr lang="en-US" sz="1800" dirty="0" smtClean="0">
                <a:cs typeface="Courier New" pitchFamily="49" charset="0"/>
              </a:rPr>
              <a:t>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This is similar to </a:t>
            </a:r>
            <a:r>
              <a:rPr lang="en-US" sz="1800" dirty="0" smtClean="0">
                <a:cs typeface="Courier New" pitchFamily="49" charset="0"/>
              </a:rPr>
              <a:t>invoke(..) </a:t>
            </a:r>
            <a:r>
              <a:rPr lang="en-US" sz="1800" dirty="0" smtClean="0"/>
              <a:t>for methods except we don’t pass an already instantiate object because we are making a new one!</a:t>
            </a:r>
            <a:endParaRPr lang="en-US" sz="1800" dirty="0" smtClean="0">
              <a:cs typeface="Courier New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>
                <a:cs typeface="Courier New" pitchFamily="49" charset="0"/>
              </a:rPr>
              <a:t>Like methods we will probably call </a:t>
            </a:r>
            <a:r>
              <a:rPr lang="en-US" sz="1800" dirty="0" err="1" smtClean="0">
                <a:cs typeface="Courier New" pitchFamily="49" charset="0"/>
              </a:rPr>
              <a:t>getParameterTypes</a:t>
            </a:r>
            <a:r>
              <a:rPr lang="en-US" sz="1800" dirty="0" smtClean="0">
                <a:cs typeface="Courier New" pitchFamily="49" charset="0"/>
              </a:rPr>
              <a:t>() first.</a:t>
            </a:r>
            <a:endParaRPr 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Constructor class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Lets take a step back and look at all this information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We can get a class blueprint and it’s a class of type Class from </a:t>
            </a:r>
            <a:r>
              <a:rPr lang="en-US" sz="1800" dirty="0" err="1" smtClean="0"/>
              <a:t>java.lang.Class</a:t>
            </a:r>
            <a:endParaRPr lang="en-US" sz="18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/>
              <a:t>For reflection we use classes like Field, Method, and Constructor to reference pieces of the class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These are generic versions and we must pass them constructed versions (except for constructors)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1800" dirty="0" smtClean="0"/>
              <a:t>From each of these reflection classes we have the ability to manipulate instances of classes.</a:t>
            </a: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Overview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Collection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Framework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and powerful mechanism for handling collections of objects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interfaces</a:t>
            </a:r>
          </a:p>
          <a:p>
            <a:pPr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7458" name="Picture 2" descr="colle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" y="3203353"/>
            <a:ext cx="73092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it turned out what we learned works pretty well for everything with a public visibility.</a:t>
            </a:r>
          </a:p>
          <a:p>
            <a:r>
              <a:rPr lang="en-US" altLang="en-US" sz="1800" dirty="0" smtClean="0"/>
              <a:t>But what about those private, protected, and default views?</a:t>
            </a:r>
          </a:p>
          <a:p>
            <a:r>
              <a:rPr lang="en-US" altLang="en-US" sz="1800" dirty="0" smtClean="0"/>
              <a:t>Java kept throwing an </a:t>
            </a:r>
            <a:r>
              <a:rPr lang="en-US" altLang="en-US" sz="1800" dirty="0" err="1" smtClean="0"/>
              <a:t>IllegalAccessException</a:t>
            </a:r>
            <a:r>
              <a:rPr lang="en-US" altLang="en-US" sz="1800" dirty="0" smtClean="0"/>
              <a:t>, we just don’t have permissions to edit those.</a:t>
            </a:r>
          </a:p>
          <a:p>
            <a:r>
              <a:rPr lang="en-US" altLang="en-US" sz="1800" dirty="0" smtClean="0"/>
              <a:t>Well not to worry we can get permission!</a:t>
            </a:r>
          </a:p>
        </p:txBody>
      </p:sp>
      <p:sp>
        <p:nvSpPr>
          <p:cNvPr id="4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Lets try it out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Field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Method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Constructor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1800" dirty="0" err="1" smtClean="0"/>
              <a:t>AccessibleObject</a:t>
            </a:r>
            <a:r>
              <a:rPr lang="en-US" sz="1800" dirty="0" smtClean="0"/>
              <a:t>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classes of Reflection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The accessible object is a superclass that Field, Method, and Constructor extend</a:t>
            </a:r>
          </a:p>
          <a:p>
            <a:pPr lvl="1"/>
            <a:r>
              <a:rPr lang="en-US" altLang="en-US" sz="1800" dirty="0" smtClean="0"/>
              <a:t>How convenient!</a:t>
            </a:r>
          </a:p>
          <a:p>
            <a:r>
              <a:rPr lang="en-US" altLang="en-US" sz="1800" dirty="0" smtClean="0"/>
              <a:t>But what does it do?</a:t>
            </a:r>
          </a:p>
          <a:p>
            <a:r>
              <a:rPr lang="en-US" altLang="en-US" sz="1800" dirty="0" smtClean="0"/>
              <a:t>It controls access to variables by checking the accessibility of a field, method, or constructor anytime you try to get, set, or invoke one.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Some </a:t>
            </a:r>
            <a:r>
              <a:rPr lang="en-US" altLang="en-US" sz="1800" i="1" dirty="0" smtClean="0"/>
              <a:t>very </a:t>
            </a:r>
            <a:r>
              <a:rPr lang="en-US" altLang="en-US" sz="1800" dirty="0" smtClean="0"/>
              <a:t>useful methods: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isAccessible</a:t>
            </a:r>
            <a:r>
              <a:rPr lang="en-US" altLang="en-US" sz="1800" dirty="0" smtClean="0"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800" dirty="0" smtClean="0"/>
              <a:t>Tells whether or not the object can be accessed based on its view type</a:t>
            </a:r>
          </a:p>
          <a:p>
            <a:pPr lvl="2"/>
            <a:r>
              <a:rPr lang="en-US" altLang="en-US" sz="1800" dirty="0" smtClean="0"/>
              <a:t>A public field, method, or constructor will return true</a:t>
            </a:r>
          </a:p>
          <a:p>
            <a:pPr lvl="2"/>
            <a:r>
              <a:rPr lang="en-US" altLang="en-US" sz="1800" dirty="0" smtClean="0"/>
              <a:t>The other types will return false.</a:t>
            </a:r>
          </a:p>
          <a:p>
            <a:pPr lvl="1"/>
            <a:r>
              <a:rPr lang="en-US" altLang="en-US" sz="1800" dirty="0" err="1" smtClean="0">
                <a:ea typeface="Anonymous Pro"/>
                <a:cs typeface="Courier New" pitchFamily="49" charset="0"/>
              </a:rPr>
              <a:t>setAccessible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(</a:t>
            </a:r>
            <a:r>
              <a:rPr lang="en-US" altLang="en-US" sz="1800" dirty="0" err="1" smtClean="0">
                <a:ea typeface="Anonymous Pro"/>
                <a:cs typeface="Courier New" pitchFamily="49" charset="0"/>
              </a:rPr>
              <a:t>boolean</a:t>
            </a:r>
            <a:r>
              <a:rPr lang="en-US" altLang="en-US" sz="1800" dirty="0" smtClean="0">
                <a:ea typeface="Anonymous Pro"/>
                <a:cs typeface="Courier New" pitchFamily="49" charset="0"/>
              </a:rPr>
              <a:t> flag)</a:t>
            </a:r>
          </a:p>
          <a:p>
            <a:pPr lvl="2"/>
            <a:r>
              <a:rPr lang="en-US" altLang="en-US" sz="1800" dirty="0" smtClean="0"/>
              <a:t>This will override the accessibility setting to whatever is passed in, true or false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AccessibleObject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So how can we use this?</a:t>
            </a:r>
          </a:p>
          <a:p>
            <a:r>
              <a:rPr lang="en-US" altLang="en-US" sz="1800" dirty="0" smtClean="0"/>
              <a:t>Well suppose we have a Field object that references a field in our class that was declared like this: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private String </a:t>
            </a:r>
            <a:r>
              <a:rPr lang="en-US" altLang="en-US" sz="1800" dirty="0" err="1" smtClean="0">
                <a:cs typeface="Courier New" pitchFamily="49" charset="0"/>
              </a:rPr>
              <a:t>secretMessage</a:t>
            </a:r>
            <a:r>
              <a:rPr lang="en-US" altLang="en-US" sz="1800" dirty="0" smtClean="0">
                <a:cs typeface="Courier New" pitchFamily="49" charset="0"/>
              </a:rPr>
              <a:t>;</a:t>
            </a:r>
          </a:p>
          <a:p>
            <a:r>
              <a:rPr lang="en-US" altLang="en-US" sz="1800" dirty="0" smtClean="0">
                <a:cs typeface="Courier New" pitchFamily="49" charset="0"/>
              </a:rPr>
              <a:t>Well as we have seen we get an Exception, but we can avoid it by overriding the accessibility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theField.setAccessible</a:t>
            </a:r>
            <a:r>
              <a:rPr lang="en-US" altLang="en-US" sz="1800" dirty="0" smtClean="0">
                <a:cs typeface="Courier New" pitchFamily="49" charset="0"/>
              </a:rPr>
              <a:t>(true);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Now before you start the triangle pyramid of evil, note:</a:t>
            </a:r>
          </a:p>
          <a:p>
            <a:pPr lvl="1"/>
            <a:r>
              <a:rPr lang="en-US" altLang="en-US" sz="1800" dirty="0" smtClean="0"/>
              <a:t>It is possible to prevent use of </a:t>
            </a:r>
            <a:r>
              <a:rPr lang="en-US" altLang="en-US" sz="1800" dirty="0" err="1" smtClean="0"/>
              <a:t>setAccessible</a:t>
            </a:r>
            <a:r>
              <a:rPr lang="en-US" altLang="en-US" sz="1800" dirty="0" smtClean="0"/>
              <a:t>()</a:t>
            </a:r>
          </a:p>
          <a:p>
            <a:pPr lvl="1"/>
            <a:r>
              <a:rPr lang="en-US" altLang="en-US" sz="1800" dirty="0" smtClean="0"/>
              <a:t>You do this using a </a:t>
            </a:r>
            <a:r>
              <a:rPr lang="en-US" altLang="en-US" sz="1800" dirty="0" err="1" smtClean="0"/>
              <a:t>SecurityManager</a:t>
            </a:r>
            <a:r>
              <a:rPr lang="en-US" altLang="en-US" sz="1800" dirty="0" smtClean="0"/>
              <a:t> to prevent access to variables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Overriding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Accessability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If you wish to manipulate arrays with Reflection you must use the </a:t>
            </a:r>
            <a:r>
              <a:rPr lang="en-US" altLang="en-US" sz="1800" dirty="0" err="1" smtClean="0"/>
              <a:t>java.lang.reflect.Array</a:t>
            </a:r>
            <a:r>
              <a:rPr lang="en-US" altLang="en-US" sz="1800" dirty="0" smtClean="0"/>
              <a:t> class, you cannot use the Field class</a:t>
            </a:r>
          </a:p>
          <a:p>
            <a:r>
              <a:rPr lang="en-US" altLang="en-US" sz="1800" dirty="0" smtClean="0"/>
              <a:t>This is because Java does not handle Arrays in the same way it handles Objects or </a:t>
            </a:r>
            <a:r>
              <a:rPr lang="en-US" altLang="en-US" sz="1800" dirty="0" err="1" smtClean="0"/>
              <a:t>Primatives</a:t>
            </a:r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Useful Methods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get(Object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index)</a:t>
            </a:r>
          </a:p>
          <a:p>
            <a:pPr lvl="2"/>
            <a:r>
              <a:rPr lang="en-US" altLang="en-US" sz="1800" dirty="0" smtClean="0"/>
              <a:t>Gets the value from the array at the given index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index)</a:t>
            </a:r>
          </a:p>
          <a:p>
            <a:pPr lvl="1"/>
            <a:r>
              <a:rPr lang="en-US" altLang="en-US" sz="1800" dirty="0" smtClean="0">
                <a:cs typeface="Courier New" pitchFamily="49" charset="0"/>
              </a:rPr>
              <a:t>set(Object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index, Object value)</a:t>
            </a:r>
          </a:p>
          <a:p>
            <a:pPr lvl="2"/>
            <a:r>
              <a:rPr lang="en-US" altLang="en-US" sz="1800" dirty="0" smtClean="0"/>
              <a:t>Sets the value in the array at the index to the given value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set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(Object array,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index, </a:t>
            </a:r>
            <a:r>
              <a:rPr lang="en-US" altLang="en-US" sz="1800" i="1" dirty="0" err="1" smtClean="0">
                <a:cs typeface="Courier New" pitchFamily="49" charset="0"/>
              </a:rPr>
              <a:t>PrimitiveType</a:t>
            </a:r>
            <a:r>
              <a:rPr lang="en-US" altLang="en-US" sz="1800" dirty="0" smtClean="0">
                <a:cs typeface="Courier New" pitchFamily="49" charset="0"/>
              </a:rPr>
              <a:t> value)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Just like the Field class, the </a:t>
            </a:r>
            <a:r>
              <a:rPr lang="en-US" altLang="en-US" sz="1800" i="1" dirty="0" err="1" smtClean="0"/>
              <a:t>PrimitiveType</a:t>
            </a:r>
            <a:r>
              <a:rPr lang="en-US" altLang="en-US" sz="1800" dirty="0" smtClean="0"/>
              <a:t> is replaced by an actual primitive type and you must use this type of placement when accessing a primitive array</a:t>
            </a:r>
          </a:p>
          <a:p>
            <a:r>
              <a:rPr lang="en-US" altLang="en-US" sz="1800" dirty="0" smtClean="0"/>
              <a:t>But there are a couple more methods that are unique to this class</a:t>
            </a:r>
          </a:p>
          <a:p>
            <a:endParaRPr lang="en-US" altLang="en-US" sz="1800" dirty="0" smtClean="0"/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1800" dirty="0" smtClean="0"/>
              <a:t>Unique Methods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getLength</a:t>
            </a:r>
            <a:r>
              <a:rPr lang="en-US" altLang="en-US" sz="1800" dirty="0" smtClean="0">
                <a:cs typeface="Courier New" pitchFamily="49" charset="0"/>
              </a:rPr>
              <a:t>(Object array)</a:t>
            </a:r>
          </a:p>
          <a:p>
            <a:pPr lvl="2"/>
            <a:r>
              <a:rPr lang="en-US" altLang="en-US" sz="1800" dirty="0" smtClean="0"/>
              <a:t>Returns the length of the given array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(Class&lt;?&gt; </a:t>
            </a:r>
            <a:r>
              <a:rPr lang="en-US" altLang="en-US" sz="1800" dirty="0" err="1" smtClean="0">
                <a:cs typeface="Courier New" pitchFamily="49" charset="0"/>
              </a:rPr>
              <a:t>componentType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… dimensions)</a:t>
            </a:r>
          </a:p>
          <a:p>
            <a:pPr lvl="2"/>
            <a:r>
              <a:rPr lang="en-US" altLang="en-US" sz="1800" dirty="0" smtClean="0"/>
              <a:t>Creates a new array of the given type and with the given dimensions</a:t>
            </a:r>
          </a:p>
          <a:p>
            <a:pPr lvl="1"/>
            <a:r>
              <a:rPr lang="en-US" altLang="en-US" sz="1800" dirty="0" err="1" smtClean="0">
                <a:cs typeface="Courier New" pitchFamily="49" charset="0"/>
              </a:rPr>
              <a:t>newInstance</a:t>
            </a:r>
            <a:r>
              <a:rPr lang="en-US" altLang="en-US" sz="1800" dirty="0" smtClean="0">
                <a:cs typeface="Courier New" pitchFamily="49" charset="0"/>
              </a:rPr>
              <a:t>(Class&lt;?&gt; </a:t>
            </a:r>
            <a:r>
              <a:rPr lang="en-US" altLang="en-US" sz="1800" dirty="0" err="1" smtClean="0">
                <a:cs typeface="Courier New" pitchFamily="49" charset="0"/>
              </a:rPr>
              <a:t>componentType</a:t>
            </a:r>
            <a:r>
              <a:rPr lang="en-US" altLang="en-US" sz="1800" dirty="0" smtClean="0">
                <a:cs typeface="Courier New" pitchFamily="49" charset="0"/>
              </a:rPr>
              <a:t>, </a:t>
            </a: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 length)</a:t>
            </a:r>
          </a:p>
          <a:p>
            <a:pPr lvl="2"/>
            <a:r>
              <a:rPr lang="en-US" altLang="en-US" sz="1800" dirty="0" smtClean="0"/>
              <a:t>Creates a new array of the given type and with the given length</a:t>
            </a:r>
          </a:p>
        </p:txBody>
      </p:sp>
      <p:sp>
        <p:nvSpPr>
          <p:cNvPr id="5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Framework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Requirements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on</a:t>
            </a:r>
            <a:r>
              <a:rPr lang="hu-HU" sz="3200" b="1" dirty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hu-HU" sz="3200" b="1" dirty="0" err="1">
                <a:solidFill>
                  <a:schemeClr val="bg1"/>
                </a:solidFill>
                <a:latin typeface="Franklin Gothic Medium" pitchFamily="34" charset="0"/>
              </a:rPr>
              <a:t>Objects</a:t>
            </a:r>
            <a:endParaRPr lang="hu-HU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304800" y="1726025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 elements are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wrapper classes for primitive types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 for objects in collections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collection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guaranteed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compared using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true if o1 == o2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false if !( o2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instanceof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o1 )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equality by checking fields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o2.equals(o1)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hashCode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method also used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implemented in line with equals() method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o1.equals(o2) then o1.hashCode() == o2.hashCode()</a:t>
            </a:r>
          </a:p>
          <a:p>
            <a:pPr marL="742950" lvl="1" indent="-285750" fontAlgn="base"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9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Architecture </a:t>
            </a:r>
            <a:r>
              <a:rPr lang="en-US" sz="2400" b="1" dirty="0"/>
              <a:t>of the JMX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Monitoring and Management of the JVM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JMX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2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fontAlgn="base"/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Management Extensions (JMX) technology is a standard part of the Java Platform, Standard Edition (Java SE platform).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provides a simple, standard way of managing resources such as applications, devices, and services.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JMX technology can be divided into three levels, as follows:</a:t>
            </a:r>
          </a:p>
          <a:p>
            <a:pPr indent="-285750" fontAlgn="base">
              <a:buFont typeface="Arial" pitchFamily="34" charset="0"/>
              <a:buChar char="•"/>
            </a:pP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Instrumentation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agent</a:t>
            </a:r>
          </a:p>
          <a:p>
            <a:pPr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management</a:t>
            </a:r>
          </a:p>
          <a:p>
            <a:pPr indent="-285750" fontAlgn="base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component of a JMX agent is 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Architecture of JMX tech.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1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Java VM has built-in instrumentation that enables you to monitor and manage it by using the JMX technology.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platform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 set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MXBeans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is provided with the Java SE platform for monitoring and managing the Java VM.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25420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Monitoring and Management of JVM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Annotation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8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Starting </a:t>
            </a:r>
            <a:r>
              <a:rPr lang="en-US" sz="2400" b="1" dirty="0" err="1"/>
              <a:t>JConsole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Local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Setting up Remote Monitoring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Connect to a JMX Agent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The </a:t>
            </a:r>
            <a:r>
              <a:rPr lang="en-US" sz="2400" b="1" dirty="0" err="1"/>
              <a:t>JConsole</a:t>
            </a:r>
            <a:r>
              <a:rPr lang="en-US" sz="2400" b="1" dirty="0"/>
              <a:t> Interface</a:t>
            </a: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35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 noChangeAspect="1"/>
          </p:cNvSpPr>
          <p:nvPr>
            <p:ph type="body" idx="4294967295"/>
          </p:nvPr>
        </p:nvSpPr>
        <p:spPr>
          <a:xfrm>
            <a:off x="-4763" y="828675"/>
            <a:ext cx="9148763" cy="623888"/>
          </a:xfrm>
          <a:prstGeom prst="rect">
            <a:avLst/>
          </a:prstGeom>
          <a:solidFill>
            <a:srgbClr val="006699"/>
          </a:solidFill>
        </p:spPr>
        <p:txBody>
          <a:bodyPr wrap="square" lIns="216000" tIns="182880" rIns="3240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3200" b="1" dirty="0" err="1" smtClean="0">
                <a:solidFill>
                  <a:schemeClr val="bg1"/>
                </a:solidFill>
                <a:latin typeface="Franklin Gothic Medium" pitchFamily="34" charset="0"/>
              </a:rPr>
              <a:t>JConsole</a:t>
            </a:r>
            <a:endParaRPr lang="en-US" sz="3200" b="1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executable can be found in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JDK_HOME/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typing the following command at the command line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hu-HU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endParaRPr lang="hu-HU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command syntax to 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local monitoring of a specific application is the following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processID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remote monitoring, you use the following command syntax.</a:t>
            </a:r>
          </a:p>
          <a:p>
            <a:pPr fontAlgn="base"/>
            <a:endParaRPr lang="hu-H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hostName:portNum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5867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do not provide any arguments when you start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first thing you see is the connection dialog box.  This dialog box has three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local tab lists any JVMs running on the local system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monitor a remote JVM, enter: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name: name of the machine on which the JVM is running.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number: the JMX agent port number you specified when you started the JVM.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name and password: the user name and password to use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advanced tab enables you to connect to other JMX agents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servers) by specifying their JMX URL, and the user name and password.</a:t>
            </a:r>
          </a:p>
          <a:p>
            <a:pPr indent="-285750" fontAlgn="base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62" name="Picture 2" descr="https://lh6.googleusercontent.com/aSjoTs-XlIFj2o29DbxBzTqJ-RiizpVDW91ZMRLgvwhCzAMOFgmJrA6cltM2SKSXfR3x9s0hZT-OQCAHALmrcHkZguTNW2vd_5B8te1zMjl17lRyCoeWa6Z5KX0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3" y="2362200"/>
            <a:ext cx="25472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Connecting to JMX agent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05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312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is composed of six tabs: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summary information on the JVM and monitored values.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memory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thread use.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Classes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class loading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displays information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MBeans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tab: displays information on the JVM</a:t>
            </a:r>
          </a:p>
          <a:p>
            <a:pPr indent="-285750" fontAlgn="base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754" name="Picture 2" descr="https://lh3.googleusercontent.com/cE2ScaHgBPWcse23tbm9TNx-kKfDx_P8vwAEj_DEXtSR3EeaKAE9xUg_Gu9lUqzR_M1ZRXlPMMqU3BjHL1ve-2iGE398aU83Fib9wS1K15lhewxh3wnpddr0HlUsq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13" y="1628881"/>
            <a:ext cx="5371057" cy="42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+mj-lt"/>
              </a:rPr>
              <a:t>JConsole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 interface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5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61400" y="6492875"/>
            <a:ext cx="482600" cy="365125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04800" y="1726025"/>
            <a:ext cx="8458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Getting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Eclipse </a:t>
            </a: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Generic Types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2925" lvl="1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C:\Users\eattiba\Desktop\c6e4e054-73de-4c3b-92de-7ad108a17d9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7" y="6192422"/>
            <a:ext cx="2712976" cy="37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 txBox="1">
            <a:spLocks noChangeAspect="1"/>
          </p:cNvSpPr>
          <p:nvPr/>
        </p:nvSpPr>
        <p:spPr>
          <a:xfrm>
            <a:off x="-4763" y="803154"/>
            <a:ext cx="9148763" cy="649409"/>
          </a:xfrm>
          <a:prstGeom prst="rect">
            <a:avLst/>
          </a:prstGeom>
          <a:solidFill>
            <a:schemeClr val="accent2"/>
          </a:solidFill>
        </p:spPr>
        <p:txBody>
          <a:bodyPr wrap="square" lIns="216000" tIns="182880" rIns="324000" anchor="b">
            <a:spAutoFit/>
          </a:bodyPr>
          <a:lstStyle>
            <a:lvl1pPr marL="0" indent="0" algn="l" rtl="0" eaLnBrk="1" latinLnBrk="0" hangingPunct="1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b="0" kern="1200">
                <a:solidFill>
                  <a:schemeClr val="tx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Table of Contents</a:t>
            </a:r>
            <a:endParaRPr lang="hu-H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2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28933</TotalTime>
  <Words>4813</Words>
  <Application>Microsoft Office PowerPoint</Application>
  <PresentationFormat>Diavetítés a képernyőre (4:3 oldalarány)</PresentationFormat>
  <Paragraphs>1060</Paragraphs>
  <Slides>108</Slides>
  <Notes>64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108</vt:i4>
      </vt:variant>
    </vt:vector>
  </HeadingPairs>
  <TitlesOfParts>
    <vt:vector size="120" baseType="lpstr">
      <vt:lpstr>Anonymous Pro</vt:lpstr>
      <vt:lpstr>Arial</vt:lpstr>
      <vt:lpstr>Calibri</vt:lpstr>
      <vt:lpstr>Courier New</vt:lpstr>
      <vt:lpstr>Franklin Gothic Book</vt:lpstr>
      <vt:lpstr>Franklin Gothic Medium</vt:lpstr>
      <vt:lpstr>Perpetua</vt:lpstr>
      <vt:lpstr>Wingdings</vt:lpstr>
      <vt:lpstr>Wingdings 2</vt:lpstr>
      <vt:lpstr>epam-ppt-cover</vt:lpstr>
      <vt:lpstr>epam-ppt-light</vt:lpstr>
      <vt:lpstr>Equity</vt:lpstr>
      <vt:lpstr>Introduction to Java SE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abaloghbiro</cp:lastModifiedBy>
  <cp:revision>1066</cp:revision>
  <cp:lastPrinted>2012-02-27T18:53:02Z</cp:lastPrinted>
  <dcterms:created xsi:type="dcterms:W3CDTF">2011-09-13T23:33:50Z</dcterms:created>
  <dcterms:modified xsi:type="dcterms:W3CDTF">2017-05-01T19:18:21Z</dcterms:modified>
</cp:coreProperties>
</file>