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4"/>
  </p:notesMasterIdLst>
  <p:sldIdLst>
    <p:sldId id="256" r:id="rId2"/>
    <p:sldId id="257" r:id="rId3"/>
    <p:sldId id="261" r:id="rId4"/>
    <p:sldId id="258" r:id="rId5"/>
    <p:sldId id="307" r:id="rId6"/>
    <p:sldId id="259" r:id="rId7"/>
    <p:sldId id="260" r:id="rId8"/>
    <p:sldId id="262" r:id="rId9"/>
    <p:sldId id="263" r:id="rId10"/>
    <p:sldId id="264" r:id="rId11"/>
    <p:sldId id="300" r:id="rId12"/>
    <p:sldId id="266" r:id="rId13"/>
    <p:sldId id="267" r:id="rId14"/>
    <p:sldId id="268" r:id="rId15"/>
    <p:sldId id="269" r:id="rId16"/>
    <p:sldId id="265" r:id="rId17"/>
    <p:sldId id="270" r:id="rId18"/>
    <p:sldId id="271" r:id="rId19"/>
    <p:sldId id="272" r:id="rId20"/>
    <p:sldId id="273" r:id="rId21"/>
    <p:sldId id="274" r:id="rId22"/>
    <p:sldId id="275" r:id="rId23"/>
    <p:sldId id="276" r:id="rId24"/>
    <p:sldId id="277" r:id="rId25"/>
    <p:sldId id="278" r:id="rId26"/>
    <p:sldId id="302" r:id="rId27"/>
    <p:sldId id="303" r:id="rId28"/>
    <p:sldId id="304" r:id="rId29"/>
    <p:sldId id="305" r:id="rId30"/>
    <p:sldId id="306" r:id="rId31"/>
    <p:sldId id="279" r:id="rId32"/>
    <p:sldId id="280" r:id="rId33"/>
    <p:sldId id="281" r:id="rId34"/>
    <p:sldId id="282" r:id="rId35"/>
    <p:sldId id="283" r:id="rId36"/>
    <p:sldId id="284" r:id="rId37"/>
    <p:sldId id="285" r:id="rId38"/>
    <p:sldId id="286" r:id="rId39"/>
    <p:sldId id="301"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98"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8D2E7-D823-4CBD-9A0F-7D4E6E4C5E5D}" type="datetimeFigureOut">
              <a:rPr lang="en-US" smtClean="0"/>
              <a:pPr/>
              <a:t>6/12/2017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D4DAA-6EC8-4FBE-82F9-E7EAE16D63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2D4DAA-6EC8-4FBE-82F9-E7EAE16D639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E06E63D6-1099-4EBA-A2AE-280D14BF341B}" type="datetimeFigureOut">
              <a:rPr lang="en-US" smtClean="0"/>
              <a:pPr/>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9458-16CE-419D-AD82-2BB6A36042A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72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06E63D6-1099-4EBA-A2AE-280D14BF341B}" type="datetimeFigureOut">
              <a:rPr lang="en-US" smtClean="0"/>
              <a:pPr/>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301670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06E63D6-1099-4EBA-A2AE-280D14BF341B}" type="datetimeFigureOut">
              <a:rPr lang="en-US" smtClean="0"/>
              <a:pPr/>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278821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06E63D6-1099-4EBA-A2AE-280D14BF341B}" type="datetimeFigureOut">
              <a:rPr lang="en-US" smtClean="0"/>
              <a:pPr/>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212921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E06E63D6-1099-4EBA-A2AE-280D14BF341B}" type="datetimeFigureOut">
              <a:rPr lang="en-US" smtClean="0"/>
              <a:pPr/>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9458-16CE-419D-AD82-2BB6A36042A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1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E06E63D6-1099-4EBA-A2AE-280D14BF341B}" type="datetimeFigureOut">
              <a:rPr lang="en-US" smtClean="0"/>
              <a:pPr/>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35291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822960" y="2582334"/>
            <a:ext cx="3703320" cy="32867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63440" y="2582334"/>
            <a:ext cx="3703320" cy="32867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E06E63D6-1099-4EBA-A2AE-280D14BF341B}" type="datetimeFigureOut">
              <a:rPr lang="en-US" smtClean="0"/>
              <a:pPr/>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183570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E06E63D6-1099-4EBA-A2AE-280D14BF341B}" type="datetimeFigureOut">
              <a:rPr lang="en-US" smtClean="0"/>
              <a:pPr/>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332073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6E63D6-1099-4EBA-A2AE-280D14BF341B}" type="datetimeFigureOut">
              <a:rPr lang="en-US" smtClean="0"/>
              <a:pPr/>
              <a:t>6/12/2017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157910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6E63D6-1099-4EBA-A2AE-280D14BF341B}" type="datetimeFigureOut">
              <a:rPr lang="en-US" smtClean="0"/>
              <a:pPr/>
              <a:t>6/12/2017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FE9458-16CE-419D-AD82-2BB6A36042A9}" type="slidenum">
              <a:rPr lang="en-US" smtClean="0"/>
              <a:pPr/>
              <a:t>‹#›</a:t>
            </a:fld>
            <a:endParaRPr lang="en-US"/>
          </a:p>
        </p:txBody>
      </p:sp>
    </p:spTree>
    <p:extLst>
      <p:ext uri="{BB962C8B-B14F-4D97-AF65-F5344CB8AC3E}">
        <p14:creationId xmlns:p14="http://schemas.microsoft.com/office/powerpoint/2010/main" val="206499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06E63D6-1099-4EBA-A2AE-280D14BF341B}" type="datetimeFigureOut">
              <a:rPr lang="en-US" smtClean="0"/>
              <a:pPr/>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9458-16CE-419D-AD82-2BB6A36042A9}" type="slidenum">
              <a:rPr lang="en-US" smtClean="0"/>
              <a:pPr/>
              <a:t>‹#›</a:t>
            </a:fld>
            <a:endParaRPr lang="en-US"/>
          </a:p>
        </p:txBody>
      </p:sp>
    </p:spTree>
    <p:extLst>
      <p:ext uri="{BB962C8B-B14F-4D97-AF65-F5344CB8AC3E}">
        <p14:creationId xmlns:p14="http://schemas.microsoft.com/office/powerpoint/2010/main" val="414505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06E63D6-1099-4EBA-A2AE-280D14BF341B}" type="datetimeFigureOut">
              <a:rPr lang="en-US" smtClean="0"/>
              <a:pPr/>
              <a:t>6/12/2017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FE9458-16CE-419D-AD82-2BB6A36042A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6520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tutorial/essential/concurrency/memconsist.html" TargetMode="External"/><Relationship Id="rId2" Type="http://schemas.openxmlformats.org/officeDocument/2006/relationships/hyperlink" Target="http://docs.oracle.com/javase/tutorial/essential/concurrency/interfere.html" TargetMode="External"/><Relationship Id="rId1" Type="http://schemas.openxmlformats.org/officeDocument/2006/relationships/slideLayout" Target="../slideLayouts/slideLayout2.xml"/><Relationship Id="rId6" Type="http://schemas.openxmlformats.org/officeDocument/2006/relationships/hyperlink" Target="http://docs.oracle.com/javase/tutorial/essential/concurrency/atomic.html" TargetMode="External"/><Relationship Id="rId5" Type="http://schemas.openxmlformats.org/officeDocument/2006/relationships/hyperlink" Target="http://docs.oracle.com/javase/tutorial/essential/concurrency/locksync.html" TargetMode="External"/><Relationship Id="rId4" Type="http://schemas.openxmlformats.org/officeDocument/2006/relationships/hyperlink" Target="http://docs.oracle.com/javase/tutorial/essential/concurrency/syncmeth.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docs.oracle.com/javase/tutorial/essential/concurrency/starvelive.html" TargetMode="External"/><Relationship Id="rId2" Type="http://schemas.openxmlformats.org/officeDocument/2006/relationships/hyperlink" Target="http://docs.oracle.com/javase/tutorial/essential/concurrency/deadlock.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tutorial/essential/concurrency/executors.html" TargetMode="External"/><Relationship Id="rId2" Type="http://schemas.openxmlformats.org/officeDocument/2006/relationships/hyperlink" Target="http://docs.oracle.com/javase/tutorial/essential/concurrency/newlocks.html" TargetMode="External"/><Relationship Id="rId1" Type="http://schemas.openxmlformats.org/officeDocument/2006/relationships/slideLayout" Target="../slideLayouts/slideLayout2.xml"/><Relationship Id="rId6" Type="http://schemas.openxmlformats.org/officeDocument/2006/relationships/hyperlink" Target="http://docs.oracle.com/javase/tutorial/essential/concurrency/threadlocalrandom.html" TargetMode="External"/><Relationship Id="rId5" Type="http://schemas.openxmlformats.org/officeDocument/2006/relationships/hyperlink" Target="http://docs.oracle.com/javase/tutorial/essential/concurrency/atomicvars.html" TargetMode="External"/><Relationship Id="rId4" Type="http://schemas.openxmlformats.org/officeDocument/2006/relationships/hyperlink" Target="http://docs.oracle.com/javase/tutorial/essential/concurrency/collections.html"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docs.oracle.com/javase/7/docs/api/java/util/concurrent/locks/Conditi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tutorial/essential/concurrency/pools.html" TargetMode="External"/><Relationship Id="rId2" Type="http://schemas.openxmlformats.org/officeDocument/2006/relationships/hyperlink" Target="http://docs.oracle.com/javase/tutorial/essential/concurrency/exinter.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essential/concurrency/forkjoi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docs.oracle.com/javase/7/docs/api/java/util/concurrent/Executor.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docs.oracle.com/javase/7/docs/api/java/util/concurrent/Callable.html" TargetMode="External"/><Relationship Id="rId2" Type="http://schemas.openxmlformats.org/officeDocument/2006/relationships/hyperlink" Target="http://docs.oracle.com/javase/7/docs/api/java/util/concurrent/ExecutorService.html" TargetMode="External"/><Relationship Id="rId1" Type="http://schemas.openxmlformats.org/officeDocument/2006/relationships/slideLayout" Target="../slideLayouts/slideLayout2.xml"/><Relationship Id="rId5" Type="http://schemas.openxmlformats.org/officeDocument/2006/relationships/hyperlink" Target="http://docs.oracle.com/javase/tutorial/essential/concurrency/interrupt.html" TargetMode="External"/><Relationship Id="rId4" Type="http://schemas.openxmlformats.org/officeDocument/2006/relationships/hyperlink" Target="http://docs.oracle.com/javase/7/docs/api/java/util/concurrent/Future.html"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docs.oracle.com/javase/7/docs/api/java/util/concurrent/ScheduledExecutorServic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docs.oracle.com/javase/7/docs/api/java/util/concurrent/Executors.html#newCachedThreadPool%28int%29" TargetMode="External"/><Relationship Id="rId2" Type="http://schemas.openxmlformats.org/officeDocument/2006/relationships/hyperlink" Target="http://docs.oracle.com/javase/7/docs/api/java/util/concurrent/Executors.html#newFixedThreadPool%28int%29"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ScheduledThreadPoolExecutor.html" TargetMode="External"/><Relationship Id="rId5" Type="http://schemas.openxmlformats.org/officeDocument/2006/relationships/hyperlink" Target="http://docs.oracle.com/javase/7/docs/api/java/util/concurrent/ThreadPoolExecutor.html" TargetMode="External"/><Relationship Id="rId4" Type="http://schemas.openxmlformats.org/officeDocument/2006/relationships/hyperlink" Target="http://docs.oracle.com/javase/7/docs/api/java/util/concurrent/Executors.html#newSingleThreadExecutor%28int%2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docs.oracle.com/javase/tutorial/essential/concurrency/memconsi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docs.oracle.com/javase/7/docs/api/java/util/concurrent/atomic/package-summary.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docs.oracle.com/javase/7/docs/api/java/util/concurrent/ThreadLocalRandom.html" TargetMode="External"/><Relationship Id="rId2" Type="http://schemas.openxmlformats.org/officeDocument/2006/relationships/hyperlink" Target="http://docs.oracle.com/javase/7/docs/api/java/util/concurrent/package-summary.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 with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Process Heap</a:t>
            </a:r>
            <a:endParaRPr lang="en-US" dirty="0"/>
          </a:p>
        </p:txBody>
      </p:sp>
      <p:pic>
        <p:nvPicPr>
          <p:cNvPr id="2055" name="Picture 7"/>
          <p:cNvPicPr>
            <a:picLocks noChangeAspect="1" noChangeArrowheads="1"/>
          </p:cNvPicPr>
          <p:nvPr/>
        </p:nvPicPr>
        <p:blipFill>
          <a:blip r:embed="rId2" cstate="print"/>
          <a:srcRect/>
          <a:stretch>
            <a:fillRect/>
          </a:stretch>
        </p:blipFill>
        <p:spPr bwMode="auto">
          <a:xfrm>
            <a:off x="366713" y="1390650"/>
            <a:ext cx="8410575" cy="47815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Class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solidFill>
                  <a:srgbClr val="FF0000"/>
                </a:solidFill>
              </a:rPr>
              <a:t>Constructors</a:t>
            </a:r>
          </a:p>
          <a:p>
            <a:r>
              <a:rPr lang="en-US" b="1" dirty="0" smtClean="0"/>
              <a:t>Thread(</a:t>
            </a:r>
            <a:r>
              <a:rPr lang="en-US" b="1" dirty="0" err="1" smtClean="0"/>
              <a:t>Runnable</a:t>
            </a:r>
            <a:r>
              <a:rPr lang="en-US" b="1" dirty="0" smtClean="0"/>
              <a:t> r) constructs so run() calls </a:t>
            </a:r>
            <a:r>
              <a:rPr lang="en-US" b="1" dirty="0" err="1" smtClean="0"/>
              <a:t>r.run</a:t>
            </a:r>
            <a:r>
              <a:rPr lang="en-US" b="1" dirty="0" smtClean="0"/>
              <a:t>()</a:t>
            </a:r>
          </a:p>
          <a:p>
            <a:r>
              <a:rPr lang="en-US" b="1" dirty="0" smtClean="0"/>
              <a:t>— Other versions allow names, </a:t>
            </a:r>
            <a:r>
              <a:rPr lang="en-US" b="1" dirty="0" err="1" smtClean="0"/>
              <a:t>ThreadGroup</a:t>
            </a:r>
            <a:r>
              <a:rPr lang="en-US" b="1" dirty="0" smtClean="0"/>
              <a:t> placement</a:t>
            </a:r>
          </a:p>
          <a:p>
            <a:pPr>
              <a:buNone/>
            </a:pPr>
            <a:r>
              <a:rPr lang="en-US" b="1" dirty="0" smtClean="0">
                <a:solidFill>
                  <a:srgbClr val="FF0000"/>
                </a:solidFill>
              </a:rPr>
              <a:t>Principal methods</a:t>
            </a:r>
          </a:p>
          <a:p>
            <a:r>
              <a:rPr lang="en-US" b="1" dirty="0" smtClean="0"/>
              <a:t>start() activates run() then returns to caller</a:t>
            </a:r>
          </a:p>
          <a:p>
            <a:r>
              <a:rPr lang="en-US" b="1" dirty="0" err="1" smtClean="0"/>
              <a:t>isAlive</a:t>
            </a:r>
            <a:r>
              <a:rPr lang="en-US" b="1" dirty="0" smtClean="0"/>
              <a:t>() returns true if started but not stopped</a:t>
            </a:r>
          </a:p>
          <a:p>
            <a:r>
              <a:rPr lang="en-US" b="1" dirty="0" smtClean="0"/>
              <a:t>join() waits for termination (optional timeout)</a:t>
            </a:r>
          </a:p>
          <a:p>
            <a:r>
              <a:rPr lang="en-US" b="1" dirty="0" smtClean="0"/>
              <a:t>interrupt() breaks out of wait, sleep, or join</a:t>
            </a:r>
          </a:p>
          <a:p>
            <a:r>
              <a:rPr lang="en-US" b="1" dirty="0" err="1" smtClean="0"/>
              <a:t>isInterrupted</a:t>
            </a:r>
            <a:r>
              <a:rPr lang="en-US" b="1" dirty="0" smtClean="0"/>
              <a:t>() returns interruption state</a:t>
            </a:r>
          </a:p>
          <a:p>
            <a:r>
              <a:rPr lang="en-US" b="1" dirty="0" err="1" smtClean="0"/>
              <a:t>getPriority</a:t>
            </a:r>
            <a:r>
              <a:rPr lang="en-US" b="1" dirty="0" smtClean="0"/>
              <a:t>() returns current scheduling priority</a:t>
            </a:r>
          </a:p>
          <a:p>
            <a:r>
              <a:rPr lang="en-US" b="1" dirty="0" err="1" smtClean="0"/>
              <a:t>setPriority</a:t>
            </a:r>
            <a:r>
              <a:rPr lang="en-US" b="1" dirty="0" smtClean="0"/>
              <a:t>(</a:t>
            </a:r>
            <a:r>
              <a:rPr lang="en-US" b="1" dirty="0" err="1" smtClean="0"/>
              <a:t>int</a:t>
            </a:r>
            <a:r>
              <a:rPr lang="en-US" b="1" dirty="0" smtClean="0"/>
              <a:t> </a:t>
            </a:r>
            <a:r>
              <a:rPr lang="en-US" b="1" dirty="0" err="1" smtClean="0"/>
              <a:t>priorityFromONEtoTEN</a:t>
            </a:r>
            <a:r>
              <a:rPr lang="en-US" b="1" dirty="0" smtClean="0"/>
              <a:t>) sets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 a Thread</a:t>
            </a:r>
            <a:endParaRPr lang="en-US" dirty="0"/>
          </a:p>
        </p:txBody>
      </p:sp>
      <p:sp>
        <p:nvSpPr>
          <p:cNvPr id="3" name="Content Placeholder 2"/>
          <p:cNvSpPr>
            <a:spLocks noGrp="1"/>
          </p:cNvSpPr>
          <p:nvPr>
            <p:ph idx="1"/>
          </p:nvPr>
        </p:nvSpPr>
        <p:spPr/>
        <p:txBody>
          <a:bodyPr/>
          <a:lstStyle/>
          <a:p>
            <a:r>
              <a:rPr lang="en-US" i="1" dirty="0" smtClean="0"/>
              <a:t>Subclass Thread.</a:t>
            </a:r>
            <a:r>
              <a:rPr lang="en-US" dirty="0" smtClean="0"/>
              <a:t> The Thread class itself implements </a:t>
            </a:r>
            <a:r>
              <a:rPr lang="en-US" dirty="0" err="1" smtClean="0"/>
              <a:t>Runnable</a:t>
            </a:r>
            <a:r>
              <a:rPr lang="en-US" dirty="0" smtClean="0"/>
              <a:t>, though its run method does nothing. An application can subclass Thread, providing its own implementation of run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Subclass</a:t>
            </a:r>
            <a:endParaRPr lang="en-US" dirty="0"/>
          </a:p>
        </p:txBody>
      </p:sp>
      <p:sp>
        <p:nvSpPr>
          <p:cNvPr id="3" name="Content Placeholder 2"/>
          <p:cNvSpPr>
            <a:spLocks noGrp="1"/>
          </p:cNvSpPr>
          <p:nvPr>
            <p:ph idx="1"/>
          </p:nvPr>
        </p:nvSpPr>
        <p:spPr/>
        <p:txBody>
          <a:bodyPr>
            <a:normAutofit/>
          </a:bodyPr>
          <a:lstStyle/>
          <a:p>
            <a:pPr>
              <a:buNone/>
            </a:pPr>
            <a:r>
              <a:rPr lang="en-US" dirty="0" smtClean="0"/>
              <a:t>public class </a:t>
            </a:r>
            <a:r>
              <a:rPr lang="en-US" dirty="0" err="1" smtClean="0"/>
              <a:t>HelloThread</a:t>
            </a:r>
            <a:r>
              <a:rPr lang="en-US" dirty="0" smtClean="0"/>
              <a:t> extends Thread { </a:t>
            </a:r>
          </a:p>
          <a:p>
            <a:pPr>
              <a:buNone/>
            </a:pPr>
            <a:r>
              <a:rPr lang="en-US" dirty="0" smtClean="0"/>
              <a:t>	public void run() { </a:t>
            </a:r>
          </a:p>
          <a:p>
            <a:pPr>
              <a:buNone/>
            </a:pPr>
            <a:r>
              <a:rPr lang="en-US" dirty="0" smtClean="0"/>
              <a:t>		</a:t>
            </a:r>
            <a:r>
              <a:rPr lang="en-US" dirty="0" err="1" smtClean="0"/>
              <a:t>System.out.println</a:t>
            </a:r>
            <a:r>
              <a:rPr lang="en-US" dirty="0" smtClean="0"/>
              <a:t>("Hello from a thread!"); } </a:t>
            </a:r>
          </a:p>
          <a:p>
            <a:pPr>
              <a:buNone/>
            </a:pPr>
            <a:r>
              <a:rPr lang="en-US" dirty="0" smtClean="0"/>
              <a:t>	public static void main(String </a:t>
            </a:r>
            <a:r>
              <a:rPr lang="en-US" dirty="0" err="1" smtClean="0"/>
              <a:t>args</a:t>
            </a:r>
            <a:r>
              <a:rPr lang="en-US" dirty="0" smtClean="0"/>
              <a:t>[]) {</a:t>
            </a:r>
          </a:p>
          <a:p>
            <a:pPr>
              <a:buNone/>
            </a:pPr>
            <a:r>
              <a:rPr lang="en-US" dirty="0" smtClean="0"/>
              <a:t>		 (new </a:t>
            </a:r>
            <a:r>
              <a:rPr lang="en-US" dirty="0" err="1" smtClean="0"/>
              <a:t>HelloThread</a:t>
            </a:r>
            <a:r>
              <a:rPr lang="en-US" dirty="0" smtClean="0"/>
              <a:t>()).start();</a:t>
            </a:r>
          </a:p>
          <a:p>
            <a:pPr>
              <a:buNone/>
            </a:pPr>
            <a:r>
              <a:rPr lang="en-US" dirty="0" smtClean="0"/>
              <a:t>	 } </a:t>
            </a:r>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t>
            </a:r>
            <a:r>
              <a:rPr lang="en-US" dirty="0" err="1" smtClean="0"/>
              <a:t>Runnable</a:t>
            </a:r>
            <a:r>
              <a:rPr lang="en-US" dirty="0" smtClean="0"/>
              <a:t> Interface</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dirty="0" smtClean="0"/>
              <a:t>public class </a:t>
            </a:r>
            <a:r>
              <a:rPr lang="en-US" dirty="0" err="1" smtClean="0"/>
              <a:t>HelloRunnable</a:t>
            </a:r>
            <a:r>
              <a:rPr lang="en-US" dirty="0" smtClean="0"/>
              <a:t> implements </a:t>
            </a:r>
            <a:r>
              <a:rPr lang="en-US" dirty="0" err="1" smtClean="0"/>
              <a:t>Runnable</a:t>
            </a:r>
            <a:endParaRPr lang="en-US" dirty="0" smtClean="0"/>
          </a:p>
          <a:p>
            <a:pPr>
              <a:buNone/>
            </a:pPr>
            <a:r>
              <a:rPr lang="en-US" dirty="0" smtClean="0"/>
              <a:t>{</a:t>
            </a:r>
          </a:p>
          <a:p>
            <a:pPr>
              <a:buNone/>
            </a:pPr>
            <a:r>
              <a:rPr lang="en-US" dirty="0" smtClean="0"/>
              <a:t>	public void run() { </a:t>
            </a:r>
          </a:p>
          <a:p>
            <a:pPr>
              <a:buNone/>
            </a:pPr>
            <a:r>
              <a:rPr lang="en-US" dirty="0" smtClean="0"/>
              <a:t>		</a:t>
            </a:r>
            <a:r>
              <a:rPr lang="en-US" dirty="0" err="1" smtClean="0"/>
              <a:t>System.out.println</a:t>
            </a:r>
            <a:r>
              <a:rPr lang="en-US" dirty="0" smtClean="0"/>
              <a:t>("Hello from a thread!"); } </a:t>
            </a:r>
          </a:p>
          <a:p>
            <a:pPr>
              <a:buNone/>
            </a:pPr>
            <a:r>
              <a:rPr lang="en-US" dirty="0" smtClean="0"/>
              <a:t>	public static void main(String </a:t>
            </a:r>
            <a:r>
              <a:rPr lang="en-US" dirty="0" err="1" smtClean="0"/>
              <a:t>args</a:t>
            </a:r>
            <a:r>
              <a:rPr lang="en-US" dirty="0" smtClean="0"/>
              <a:t>[]) {</a:t>
            </a:r>
          </a:p>
          <a:p>
            <a:pPr>
              <a:buNone/>
            </a:pPr>
            <a:r>
              <a:rPr lang="en-US" dirty="0" smtClean="0"/>
              <a:t>		 (new </a:t>
            </a:r>
            <a:r>
              <a:rPr lang="en-US" dirty="0" err="1" smtClean="0"/>
              <a:t>HelloRunnable</a:t>
            </a:r>
            <a:r>
              <a:rPr lang="en-US" dirty="0" smtClean="0"/>
              <a:t>()).start();</a:t>
            </a:r>
          </a:p>
          <a:p>
            <a:pPr>
              <a:buNone/>
            </a:pPr>
            <a:r>
              <a:rPr lang="en-US" dirty="0" smtClean="0"/>
              <a:t>	 } </a:t>
            </a:r>
          </a:p>
          <a:p>
            <a:pPr>
              <a:buNone/>
            </a:pP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while executing</a:t>
            </a:r>
            <a:endParaRPr lang="en-US" dirty="0"/>
          </a:p>
        </p:txBody>
      </p:sp>
      <p:sp>
        <p:nvSpPr>
          <p:cNvPr id="3" name="Content Placeholder 2"/>
          <p:cNvSpPr>
            <a:spLocks noGrp="1"/>
          </p:cNvSpPr>
          <p:nvPr>
            <p:ph idx="1"/>
          </p:nvPr>
        </p:nvSpPr>
        <p:spPr/>
        <p:txBody>
          <a:bodyPr/>
          <a:lstStyle/>
          <a:p>
            <a:r>
              <a:rPr lang="en-US" dirty="0" err="1" smtClean="0"/>
              <a:t>Thread.sleep</a:t>
            </a:r>
            <a:r>
              <a:rPr lang="en-US" dirty="0" smtClean="0"/>
              <a:t> causes the current thread to suspend execution for a specified period.</a:t>
            </a:r>
          </a:p>
          <a:p>
            <a:r>
              <a:rPr lang="en-US" dirty="0" smtClean="0"/>
              <a:t>This is an efficient means of making processor time available to the other threads of an application or other applications that might be running on a computer system. The sleep method can also be used for pacing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Management</a:t>
            </a:r>
            <a:endParaRPr lang="en-US" dirty="0"/>
          </a:p>
        </p:txBody>
      </p:sp>
      <p:sp>
        <p:nvSpPr>
          <p:cNvPr id="3" name="Content Placeholder 2"/>
          <p:cNvSpPr>
            <a:spLocks noGrp="1"/>
          </p:cNvSpPr>
          <p:nvPr>
            <p:ph idx="1"/>
          </p:nvPr>
        </p:nvSpPr>
        <p:spPr/>
        <p:txBody>
          <a:bodyPr/>
          <a:lstStyle/>
          <a:p>
            <a:r>
              <a:rPr lang="en-US" dirty="0" smtClean="0"/>
              <a:t>To directly control thread creation and management, simply instantiate Thread each time the application needs to initiate an asynchronous task.</a:t>
            </a:r>
          </a:p>
          <a:p>
            <a:r>
              <a:rPr lang="en-US" dirty="0" smtClean="0"/>
              <a:t>To abstract thread management from the rest of your application, pass the application's tasks to an </a:t>
            </a:r>
            <a:r>
              <a:rPr lang="en-US" i="1" dirty="0" smtClean="0"/>
              <a:t>executor</a:t>
            </a:r>
            <a:r>
              <a:rPr lang="en-US" dirty="0" smtClean="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Example</a:t>
            </a:r>
            <a:endParaRPr lang="en-US" dirty="0"/>
          </a:p>
        </p:txBody>
      </p:sp>
      <p:sp>
        <p:nvSpPr>
          <p:cNvPr id="3" name="Content Placeholder 2"/>
          <p:cNvSpPr>
            <a:spLocks noGrp="1"/>
          </p:cNvSpPr>
          <p:nvPr>
            <p:ph idx="1"/>
          </p:nvPr>
        </p:nvSpPr>
        <p:spPr/>
        <p:txBody>
          <a:bodyPr/>
          <a:lstStyle/>
          <a:p>
            <a:r>
              <a:rPr lang="en-US" dirty="0" smtClean="0"/>
              <a:t>main declares that it throws </a:t>
            </a:r>
            <a:r>
              <a:rPr lang="en-US" dirty="0" err="1" smtClean="0"/>
              <a:t>InterruptedException</a:t>
            </a:r>
            <a:r>
              <a:rPr lang="en-US" dirty="0" smtClean="0"/>
              <a:t>. This is an exception that sleep throws when another thread interrupts the current thread while sleep is active. Since this application has not defined another thread to cause the interrupt, it doesn't bother to catch </a:t>
            </a:r>
            <a:r>
              <a:rPr lang="en-US" dirty="0" err="1" smtClean="0"/>
              <a:t>InterruptedException</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Thread</a:t>
            </a:r>
            <a:endParaRPr lang="en-US" dirty="0"/>
          </a:p>
        </p:txBody>
      </p:sp>
      <p:sp>
        <p:nvSpPr>
          <p:cNvPr id="3" name="Content Placeholder 2"/>
          <p:cNvSpPr>
            <a:spLocks noGrp="1"/>
          </p:cNvSpPr>
          <p:nvPr>
            <p:ph idx="1"/>
          </p:nvPr>
        </p:nvSpPr>
        <p:spPr/>
        <p:txBody>
          <a:bodyPr/>
          <a:lstStyle/>
          <a:p>
            <a:r>
              <a:rPr lang="en-US" b="1" dirty="0" smtClean="0"/>
              <a:t>Interrupts</a:t>
            </a:r>
          </a:p>
          <a:p>
            <a:r>
              <a:rPr lang="en-US" dirty="0" smtClean="0"/>
              <a:t>An </a:t>
            </a:r>
            <a:r>
              <a:rPr lang="en-US" i="1" dirty="0" smtClean="0"/>
              <a:t>interrupt</a:t>
            </a:r>
            <a:r>
              <a:rPr lang="en-US" dirty="0" smtClean="0"/>
              <a:t> is an indication to a thread that it should stop what it is doing and do something else. It's up to the programmer to decide exactly how a thread responds to an interrupt, but it is very common for the thread to terminate. This is the usage emphasized in this lesson.</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requirement</a:t>
            </a:r>
            <a:endParaRPr lang="en-US" dirty="0"/>
          </a:p>
        </p:txBody>
      </p:sp>
      <p:sp>
        <p:nvSpPr>
          <p:cNvPr id="3" name="Content Placeholder 2"/>
          <p:cNvSpPr>
            <a:spLocks noGrp="1"/>
          </p:cNvSpPr>
          <p:nvPr>
            <p:ph idx="1"/>
          </p:nvPr>
        </p:nvSpPr>
        <p:spPr/>
        <p:txBody>
          <a:bodyPr/>
          <a:lstStyle/>
          <a:p>
            <a:r>
              <a:rPr lang="en-US" dirty="0" smtClean="0"/>
              <a:t>A thread sends an </a:t>
            </a:r>
            <a:r>
              <a:rPr lang="en-US" b="1" dirty="0" smtClean="0"/>
              <a:t>interrupt</a:t>
            </a:r>
            <a:r>
              <a:rPr lang="en-US" dirty="0" smtClean="0"/>
              <a:t> by invoking </a:t>
            </a:r>
            <a:r>
              <a:rPr lang="en-US" b="1" dirty="0" smtClean="0"/>
              <a:t>interrupt</a:t>
            </a:r>
            <a:r>
              <a:rPr lang="en-US" dirty="0" smtClean="0"/>
              <a:t> on the Thread object for the thread to be interrupted. For the interrupt mechanism to work correctly, the interrupted thread must support its own interruption.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p:txBody>
          <a:bodyPr/>
          <a:lstStyle/>
          <a:p>
            <a:r>
              <a:rPr lang="en-US" dirty="0" smtClean="0"/>
              <a:t>Single Process</a:t>
            </a:r>
          </a:p>
          <a:p>
            <a:r>
              <a:rPr lang="en-US" dirty="0" smtClean="0"/>
              <a:t>Multi Process</a:t>
            </a:r>
          </a:p>
          <a:p>
            <a:r>
              <a:rPr lang="en-US" dirty="0" smtClean="0"/>
              <a:t>Multi Core/Multi Thread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Status</a:t>
            </a:r>
            <a:endParaRPr lang="en-US" dirty="0"/>
          </a:p>
        </p:txBody>
      </p:sp>
      <p:sp>
        <p:nvSpPr>
          <p:cNvPr id="3" name="Content Placeholder 2"/>
          <p:cNvSpPr>
            <a:spLocks noGrp="1"/>
          </p:cNvSpPr>
          <p:nvPr>
            <p:ph idx="1"/>
          </p:nvPr>
        </p:nvSpPr>
        <p:spPr/>
        <p:txBody>
          <a:bodyPr>
            <a:normAutofit/>
          </a:bodyPr>
          <a:lstStyle/>
          <a:p>
            <a:r>
              <a:rPr lang="en-US" dirty="0" smtClean="0"/>
              <a:t>The interrupt mechanism is implemented using an internal flag known as the </a:t>
            </a:r>
            <a:r>
              <a:rPr lang="en-US" i="1" dirty="0" smtClean="0"/>
              <a:t>interrupt status</a:t>
            </a:r>
            <a:r>
              <a:rPr lang="en-US" dirty="0" smtClean="0"/>
              <a:t>. Invoking </a:t>
            </a:r>
            <a:r>
              <a:rPr lang="en-US" dirty="0" err="1" smtClean="0"/>
              <a:t>Thread.interrupt</a:t>
            </a:r>
            <a:r>
              <a:rPr lang="en-US" dirty="0" smtClean="0"/>
              <a:t> sets this flag. When a thread checks for an interrupt by invoking the static method </a:t>
            </a:r>
            <a:r>
              <a:rPr lang="en-US" dirty="0" err="1" smtClean="0"/>
              <a:t>Thread.interrupted</a:t>
            </a:r>
            <a:r>
              <a:rPr lang="en-US" dirty="0" smtClean="0"/>
              <a:t>, interrupt status is cleared. The non-static </a:t>
            </a:r>
            <a:r>
              <a:rPr lang="en-US" dirty="0" err="1" smtClean="0"/>
              <a:t>isInterrupted</a:t>
            </a:r>
            <a:r>
              <a:rPr lang="en-US" dirty="0" smtClean="0"/>
              <a:t> method, which is used by one thread to query the interrupt status of another, does not change the interrupt status flag.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 Exception and Status</a:t>
            </a:r>
            <a:endParaRPr lang="en-US" dirty="0"/>
          </a:p>
        </p:txBody>
      </p:sp>
      <p:sp>
        <p:nvSpPr>
          <p:cNvPr id="3" name="Content Placeholder 2"/>
          <p:cNvSpPr>
            <a:spLocks noGrp="1"/>
          </p:cNvSpPr>
          <p:nvPr>
            <p:ph idx="1"/>
          </p:nvPr>
        </p:nvSpPr>
        <p:spPr/>
        <p:txBody>
          <a:bodyPr/>
          <a:lstStyle/>
          <a:p>
            <a:r>
              <a:rPr lang="en-US" dirty="0" smtClean="0"/>
              <a:t>By convention, any method that exits by throwing an </a:t>
            </a:r>
            <a:r>
              <a:rPr lang="en-US" dirty="0" err="1" smtClean="0"/>
              <a:t>InterruptedException</a:t>
            </a:r>
            <a:r>
              <a:rPr lang="en-US" dirty="0" smtClean="0"/>
              <a:t> clears interrupt status when it does so. However, it's always possible that interrupt status will immediately be set again, by another thread invoking interrupt.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Collaboration</a:t>
            </a:r>
            <a:endParaRPr lang="en-US" dirty="0"/>
          </a:p>
        </p:txBody>
      </p:sp>
      <p:sp>
        <p:nvSpPr>
          <p:cNvPr id="3" name="Content Placeholder 2"/>
          <p:cNvSpPr>
            <a:spLocks noGrp="1"/>
          </p:cNvSpPr>
          <p:nvPr>
            <p:ph idx="1"/>
          </p:nvPr>
        </p:nvSpPr>
        <p:spPr/>
        <p:txBody>
          <a:bodyPr>
            <a:normAutofit/>
          </a:bodyPr>
          <a:lstStyle/>
          <a:p>
            <a:r>
              <a:rPr lang="en-US" dirty="0" smtClean="0"/>
              <a:t>The join method allows one thread to wait for the completion of another. If t is a Thread object whose thread is currently executing,</a:t>
            </a:r>
          </a:p>
          <a:p>
            <a:r>
              <a:rPr lang="en-US" dirty="0" err="1" smtClean="0"/>
              <a:t>t.join</a:t>
            </a:r>
            <a:r>
              <a:rPr lang="en-US" dirty="0" smtClean="0"/>
              <a:t>(); </a:t>
            </a:r>
          </a:p>
          <a:p>
            <a:r>
              <a:rPr lang="en-US" dirty="0" smtClean="0"/>
              <a:t>causes the current thread to pause execution until </a:t>
            </a:r>
            <a:r>
              <a:rPr lang="en-US" dirty="0" err="1" smtClean="0"/>
              <a:t>t's</a:t>
            </a:r>
            <a:r>
              <a:rPr lang="en-US" dirty="0" smtClean="0"/>
              <a:t> thread terminates. Overloads of join allow the programmer to specify a waiting period. However, as with sleep, join is dependent on the OS for timing, so you should not assume that join will wait exactly as long as you specify.</a:t>
            </a:r>
          </a:p>
          <a:p>
            <a:r>
              <a:rPr lang="en-US" dirty="0" smtClean="0"/>
              <a:t>Like sleep, join responds to an interrupt by exiting with an </a:t>
            </a:r>
            <a:r>
              <a:rPr lang="en-US" dirty="0" err="1" smtClean="0"/>
              <a:t>InterruptedException</a:t>
            </a:r>
            <a:r>
              <a:rPr lang="en-US"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Interruption 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Synchronization</a:t>
            </a:r>
            <a:endParaRPr lang="en-US" dirty="0"/>
          </a:p>
        </p:txBody>
      </p:sp>
      <p:sp>
        <p:nvSpPr>
          <p:cNvPr id="3" name="Content Placeholder 2"/>
          <p:cNvSpPr>
            <a:spLocks noGrp="1"/>
          </p:cNvSpPr>
          <p:nvPr>
            <p:ph idx="1"/>
          </p:nvPr>
        </p:nvSpPr>
        <p:spPr/>
        <p:txBody>
          <a:bodyPr/>
          <a:lstStyle/>
          <a:p>
            <a:r>
              <a:rPr lang="en-US" dirty="0" smtClean="0"/>
              <a:t>Threads communicate primarily by sharing access to fields and the objects reference fields refer to. This form of communication is extremely efficient, but makes two kinds of errors possible: </a:t>
            </a:r>
            <a:r>
              <a:rPr lang="en-US" i="1" dirty="0" smtClean="0"/>
              <a:t>thread interference</a:t>
            </a:r>
            <a:r>
              <a:rPr lang="en-US" dirty="0" smtClean="0"/>
              <a:t> and </a:t>
            </a:r>
            <a:r>
              <a:rPr lang="en-US" i="1" dirty="0" smtClean="0"/>
              <a:t>memory consistency errors</a:t>
            </a:r>
            <a:r>
              <a:rPr lang="en-US" dirty="0" smtClean="0"/>
              <a:t>. The tool needed to prevent these errors is </a:t>
            </a:r>
            <a:r>
              <a:rPr lang="en-US" i="1" dirty="0" smtClean="0"/>
              <a:t>synchronization</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Mechanisms</a:t>
            </a:r>
            <a:endParaRPr lang="en-US" dirty="0"/>
          </a:p>
        </p:txBody>
      </p:sp>
      <p:sp>
        <p:nvSpPr>
          <p:cNvPr id="3" name="Content Placeholder 2"/>
          <p:cNvSpPr>
            <a:spLocks noGrp="1"/>
          </p:cNvSpPr>
          <p:nvPr>
            <p:ph idx="1"/>
          </p:nvPr>
        </p:nvSpPr>
        <p:spPr/>
        <p:txBody>
          <a:bodyPr>
            <a:normAutofit/>
          </a:bodyPr>
          <a:lstStyle/>
          <a:p>
            <a:r>
              <a:rPr lang="en-US" dirty="0" smtClean="0">
                <a:hlinkClick r:id="rId2"/>
              </a:rPr>
              <a:t>Thread Interference</a:t>
            </a:r>
            <a:r>
              <a:rPr lang="en-US" dirty="0" smtClean="0"/>
              <a:t> describes how errors are introduced when multiple threads access shared data.</a:t>
            </a:r>
          </a:p>
          <a:p>
            <a:r>
              <a:rPr lang="en-US" dirty="0" smtClean="0">
                <a:hlinkClick r:id="rId3"/>
              </a:rPr>
              <a:t>Memory Consistency Errors</a:t>
            </a:r>
            <a:r>
              <a:rPr lang="en-US" dirty="0" smtClean="0"/>
              <a:t> describes errors that result from inconsistent views of shared memory.</a:t>
            </a:r>
          </a:p>
          <a:p>
            <a:r>
              <a:rPr lang="en-US" dirty="0" smtClean="0">
                <a:hlinkClick r:id="rId4"/>
              </a:rPr>
              <a:t>Synchronized Methods</a:t>
            </a:r>
            <a:r>
              <a:rPr lang="en-US" dirty="0" smtClean="0"/>
              <a:t> describes a simple idiom that can effectively prevent thread interference and memory consistency errors.</a:t>
            </a:r>
          </a:p>
          <a:p>
            <a:r>
              <a:rPr lang="en-US" dirty="0" smtClean="0">
                <a:hlinkClick r:id="rId5"/>
              </a:rPr>
              <a:t>Implicit Locks and Synchronization</a:t>
            </a:r>
            <a:r>
              <a:rPr lang="en-US" dirty="0" smtClean="0"/>
              <a:t> describes a more general synchronization idiom, and describes how synchronization is based on implicit locks.</a:t>
            </a:r>
          </a:p>
          <a:p>
            <a:r>
              <a:rPr lang="en-US" dirty="0" smtClean="0">
                <a:hlinkClick r:id="rId6"/>
              </a:rPr>
              <a:t>Atomic Access</a:t>
            </a:r>
            <a:r>
              <a:rPr lang="en-US" dirty="0" smtClean="0"/>
              <a:t> talks about the general idea of operations that can't be interfered with by other threads.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Libraries</a:t>
            </a:r>
            <a:endParaRPr lang="en-US"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buNone/>
            </a:pPr>
            <a:r>
              <a:rPr lang="en-US" b="1" dirty="0" smtClean="0"/>
              <a:t>Semaphores</a:t>
            </a:r>
          </a:p>
          <a:p>
            <a:pPr lvl="1">
              <a:buNone/>
            </a:pPr>
            <a:r>
              <a:rPr lang="en-US" b="1" dirty="0" smtClean="0"/>
              <a:t>Maintain count of the number of threads allowed to pass</a:t>
            </a:r>
          </a:p>
          <a:p>
            <a:pPr>
              <a:buNone/>
            </a:pPr>
            <a:r>
              <a:rPr lang="en-US" b="1" dirty="0" smtClean="0"/>
              <a:t>Latches</a:t>
            </a:r>
          </a:p>
          <a:p>
            <a:pPr lvl="1">
              <a:buNone/>
            </a:pPr>
            <a:r>
              <a:rPr lang="en-US" b="1" dirty="0" smtClean="0"/>
              <a:t> Boolean conditions that are set once, ever</a:t>
            </a:r>
          </a:p>
          <a:p>
            <a:pPr>
              <a:buNone/>
            </a:pPr>
            <a:r>
              <a:rPr lang="en-US" b="1" dirty="0" smtClean="0"/>
              <a:t>Barriers</a:t>
            </a:r>
          </a:p>
          <a:p>
            <a:pPr>
              <a:buNone/>
            </a:pPr>
            <a:r>
              <a:rPr lang="en-US" b="1" dirty="0" smtClean="0"/>
              <a:t>	Counters that cause all threads to wait until all have finished</a:t>
            </a:r>
          </a:p>
          <a:p>
            <a:pPr>
              <a:buNone/>
            </a:pPr>
            <a:r>
              <a:rPr lang="en-US" b="1" dirty="0" smtClean="0"/>
              <a:t>Reentrant Locks</a:t>
            </a:r>
          </a:p>
          <a:p>
            <a:pPr lvl="1">
              <a:buNone/>
            </a:pPr>
            <a:r>
              <a:rPr lang="en-US" b="1" dirty="0" smtClean="0"/>
              <a:t>Java-style locks allowing multiple acquisition by same</a:t>
            </a:r>
          </a:p>
          <a:p>
            <a:pPr lvl="1">
              <a:buNone/>
            </a:pPr>
            <a:r>
              <a:rPr lang="en-US" b="1" dirty="0" smtClean="0"/>
              <a:t>thread, but that may be acquired and released as needed</a:t>
            </a:r>
          </a:p>
          <a:p>
            <a:pPr>
              <a:buNone/>
            </a:pPr>
            <a:r>
              <a:rPr lang="en-US" b="1" dirty="0" err="1" smtClean="0"/>
              <a:t>Mutexes</a:t>
            </a:r>
            <a:endParaRPr lang="en-US" b="1" dirty="0" smtClean="0"/>
          </a:p>
          <a:p>
            <a:pPr>
              <a:buNone/>
            </a:pPr>
            <a:r>
              <a:rPr lang="en-US" b="1" dirty="0" smtClean="0"/>
              <a:t>	Non-reentrant locks</a:t>
            </a:r>
          </a:p>
          <a:p>
            <a:pPr>
              <a:buNone/>
            </a:pPr>
            <a:r>
              <a:rPr lang="en-US" b="1" dirty="0" smtClean="0"/>
              <a:t>Read/Write Locks</a:t>
            </a:r>
          </a:p>
          <a:p>
            <a:pPr lvl="1">
              <a:buNone/>
            </a:pPr>
            <a:r>
              <a:rPr lang="en-US" b="1" dirty="0" smtClean="0"/>
              <a:t>Pairs of conditions in which the </a:t>
            </a:r>
            <a:r>
              <a:rPr lang="en-US" b="1" dirty="0" err="1" smtClean="0"/>
              <a:t>readLock</a:t>
            </a:r>
            <a:r>
              <a:rPr lang="en-US" b="1" dirty="0" smtClean="0"/>
              <a:t> may be shared,</a:t>
            </a:r>
          </a:p>
          <a:p>
            <a:pPr lvl="1">
              <a:buNone/>
            </a:pPr>
            <a:r>
              <a:rPr lang="en-US" b="1" dirty="0" smtClean="0"/>
              <a:t>but the </a:t>
            </a:r>
            <a:r>
              <a:rPr lang="en-US" b="1" dirty="0" err="1" smtClean="0"/>
              <a:t>writeLock</a:t>
            </a:r>
            <a:r>
              <a:rPr lang="en-US" b="1" dirty="0" smtClean="0"/>
              <a:t> is exclusive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r>
              <a:rPr lang="en-US" sz="3400" b="1" dirty="0" smtClean="0"/>
              <a:t>Conceptually serve as permit holders</a:t>
            </a:r>
          </a:p>
          <a:p>
            <a:pPr>
              <a:buNone/>
            </a:pPr>
            <a:endParaRPr lang="en-US" sz="3400" b="1" dirty="0" smtClean="0"/>
          </a:p>
          <a:p>
            <a:pPr lvl="1">
              <a:buNone/>
            </a:pPr>
            <a:r>
              <a:rPr lang="en-US" b="1" dirty="0" smtClean="0"/>
              <a:t>• Construct with an initial number of permits (usually 0)</a:t>
            </a:r>
          </a:p>
          <a:p>
            <a:pPr lvl="1">
              <a:buNone/>
            </a:pPr>
            <a:r>
              <a:rPr lang="en-US" b="1" dirty="0" smtClean="0"/>
              <a:t>• require waits for a permit to be available, then takes one</a:t>
            </a:r>
          </a:p>
          <a:p>
            <a:pPr lvl="1">
              <a:buNone/>
            </a:pPr>
            <a:r>
              <a:rPr lang="en-US" b="1" dirty="0" smtClean="0"/>
              <a:t>• release adds a permit But in normal implementations, no actual permits change hands.</a:t>
            </a:r>
          </a:p>
          <a:p>
            <a:pPr lvl="1">
              <a:buNone/>
            </a:pPr>
            <a:r>
              <a:rPr lang="en-US" b="1" dirty="0" smtClean="0"/>
              <a:t>• The semaphore just maintains the current count.</a:t>
            </a:r>
          </a:p>
          <a:p>
            <a:pPr lvl="1">
              <a:buNone/>
            </a:pPr>
            <a:r>
              <a:rPr lang="en-US" b="1" dirty="0" smtClean="0"/>
              <a:t>• Enables very efficient implementation</a:t>
            </a:r>
          </a:p>
          <a:p>
            <a:pPr>
              <a:buNone/>
            </a:pPr>
            <a:endParaRPr lang="en-US" b="1" dirty="0" smtClean="0"/>
          </a:p>
          <a:p>
            <a:pPr>
              <a:buNone/>
            </a:pPr>
            <a:r>
              <a:rPr lang="en-US" sz="3400" b="1" dirty="0" smtClean="0"/>
              <a:t>Applications</a:t>
            </a:r>
          </a:p>
          <a:p>
            <a:pPr lvl="1">
              <a:buNone/>
            </a:pPr>
            <a:r>
              <a:rPr lang="en-US" b="1" dirty="0" smtClean="0"/>
              <a:t>• Isolating wait sets in buffers, resource controllers</a:t>
            </a:r>
          </a:p>
          <a:p>
            <a:pPr lvl="1">
              <a:buNone/>
            </a:pPr>
            <a:r>
              <a:rPr lang="en-US" b="1" dirty="0" smtClean="0"/>
              <a:t>• Designs that would otherwise encounter missed signals</a:t>
            </a:r>
          </a:p>
          <a:p>
            <a:pPr lvl="1">
              <a:buNone/>
            </a:pPr>
            <a:r>
              <a:rPr lang="en-US" b="1" dirty="0" smtClean="0"/>
              <a:t>— Where one thread signals before the other has even</a:t>
            </a:r>
          </a:p>
          <a:p>
            <a:pPr lvl="1">
              <a:buNone/>
            </a:pPr>
            <a:r>
              <a:rPr lang="en-US" b="1" dirty="0" smtClean="0"/>
              <a:t>started waiting</a:t>
            </a:r>
          </a:p>
          <a:p>
            <a:pPr lvl="1">
              <a:buNone/>
            </a:pPr>
            <a:r>
              <a:rPr lang="en-US" b="1" dirty="0" smtClean="0"/>
              <a:t>— Semaphores ‘remember’ how many times they were </a:t>
            </a:r>
            <a:r>
              <a:rPr lang="en-US" b="1" dirty="0" err="1" smtClean="0"/>
              <a:t>signalled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Counter Using Semaphores</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a:buNone/>
            </a:pPr>
            <a:r>
              <a:rPr lang="en-US" b="1" dirty="0" smtClean="0"/>
              <a:t>class </a:t>
            </a:r>
            <a:r>
              <a:rPr lang="en-US" b="1" dirty="0" err="1" smtClean="0"/>
              <a:t>BoundedCounterUsingSemaphores</a:t>
            </a:r>
            <a:r>
              <a:rPr lang="en-US" b="1" dirty="0" smtClean="0"/>
              <a:t> {</a:t>
            </a:r>
          </a:p>
          <a:p>
            <a:pPr lvl="1">
              <a:buNone/>
            </a:pPr>
            <a:r>
              <a:rPr lang="en-US" b="1" dirty="0" smtClean="0"/>
              <a:t>long count_ = MIN;</a:t>
            </a:r>
          </a:p>
          <a:p>
            <a:pPr lvl="1">
              <a:buNone/>
            </a:pPr>
            <a:r>
              <a:rPr lang="en-US" b="1" dirty="0" smtClean="0"/>
              <a:t>Sync </a:t>
            </a:r>
            <a:r>
              <a:rPr lang="en-US" b="1" dirty="0" err="1" smtClean="0"/>
              <a:t>decPermits</a:t>
            </a:r>
            <a:r>
              <a:rPr lang="en-US" b="1" dirty="0" smtClean="0"/>
              <a:t>_= new Semaphore(0);</a:t>
            </a:r>
          </a:p>
          <a:p>
            <a:pPr lvl="1">
              <a:buNone/>
            </a:pPr>
            <a:r>
              <a:rPr lang="en-US" b="1" dirty="0" smtClean="0"/>
              <a:t>Sync </a:t>
            </a:r>
            <a:r>
              <a:rPr lang="en-US" b="1" dirty="0" err="1" smtClean="0"/>
              <a:t>incPermits</a:t>
            </a:r>
            <a:r>
              <a:rPr lang="en-US" b="1" dirty="0" smtClean="0"/>
              <a:t>_= new Semaphore(MAX-MIN);</a:t>
            </a:r>
          </a:p>
          <a:p>
            <a:pPr lvl="1">
              <a:buNone/>
            </a:pPr>
            <a:r>
              <a:rPr lang="en-US" b="1" dirty="0" smtClean="0"/>
              <a:t>synchronized long value() { return count_; }</a:t>
            </a:r>
          </a:p>
          <a:p>
            <a:pPr lvl="1">
              <a:buNone/>
            </a:pPr>
            <a:r>
              <a:rPr lang="en-US" b="1" dirty="0" smtClean="0"/>
              <a:t>void inc() throws </a:t>
            </a:r>
            <a:r>
              <a:rPr lang="en-US" b="1" dirty="0" err="1" smtClean="0"/>
              <a:t>InterruptedException</a:t>
            </a:r>
            <a:r>
              <a:rPr lang="en-US" b="1" dirty="0" smtClean="0"/>
              <a:t> {</a:t>
            </a:r>
          </a:p>
          <a:p>
            <a:pPr lvl="1">
              <a:buNone/>
            </a:pPr>
            <a:r>
              <a:rPr lang="en-US" b="1" dirty="0" err="1" smtClean="0"/>
              <a:t>incPermits_.acquire</a:t>
            </a:r>
            <a:r>
              <a:rPr lang="en-US" b="1" dirty="0" smtClean="0"/>
              <a:t>();</a:t>
            </a:r>
          </a:p>
          <a:p>
            <a:pPr lvl="1">
              <a:buNone/>
            </a:pPr>
            <a:r>
              <a:rPr lang="en-US" b="1" dirty="0" smtClean="0"/>
              <a:t>synchronized(this) { ++count_; }</a:t>
            </a:r>
          </a:p>
          <a:p>
            <a:pPr lvl="1">
              <a:buNone/>
            </a:pPr>
            <a:r>
              <a:rPr lang="en-US" b="1" dirty="0" err="1" smtClean="0"/>
              <a:t>decPermits_.release</a:t>
            </a:r>
            <a:r>
              <a:rPr lang="en-US" b="1" dirty="0" smtClean="0"/>
              <a:t>();</a:t>
            </a:r>
          </a:p>
          <a:p>
            <a:pPr>
              <a:buNone/>
            </a:pPr>
            <a:r>
              <a:rPr lang="en-US" b="1" dirty="0" smtClean="0"/>
              <a:t>}</a:t>
            </a:r>
          </a:p>
          <a:p>
            <a:pPr>
              <a:buNone/>
            </a:pPr>
            <a:r>
              <a:rPr lang="en-US" b="1" dirty="0" smtClean="0"/>
              <a:t>void </a:t>
            </a:r>
            <a:r>
              <a:rPr lang="en-US" b="1" dirty="0" err="1" smtClean="0"/>
              <a:t>dec</a:t>
            </a:r>
            <a:r>
              <a:rPr lang="en-US" b="1" dirty="0" smtClean="0"/>
              <a:t>() throws </a:t>
            </a:r>
            <a:r>
              <a:rPr lang="en-US" b="1" dirty="0" err="1" smtClean="0"/>
              <a:t>InterruptedException</a:t>
            </a:r>
            <a:r>
              <a:rPr lang="en-US" b="1" dirty="0" smtClean="0"/>
              <a:t> {</a:t>
            </a:r>
          </a:p>
          <a:p>
            <a:pPr lvl="1">
              <a:buNone/>
            </a:pPr>
            <a:r>
              <a:rPr lang="en-US" b="1" dirty="0" err="1" smtClean="0"/>
              <a:t>decPermits_.acquire</a:t>
            </a:r>
            <a:r>
              <a:rPr lang="en-US" b="1" dirty="0" smtClean="0"/>
              <a:t>();</a:t>
            </a:r>
          </a:p>
          <a:p>
            <a:pPr lvl="1">
              <a:buNone/>
            </a:pPr>
            <a:r>
              <a:rPr lang="en-US" b="1" dirty="0" smtClean="0"/>
              <a:t>synchronized(this) { --count_; }</a:t>
            </a:r>
          </a:p>
          <a:p>
            <a:pPr lvl="1">
              <a:buNone/>
            </a:pPr>
            <a:r>
              <a:rPr lang="en-US" b="1" dirty="0" err="1" smtClean="0"/>
              <a:t>incPermits_.release</a:t>
            </a:r>
            <a:r>
              <a:rPr lang="en-US" b="1" dirty="0" smtClean="0"/>
              <a:t>();</a:t>
            </a:r>
          </a:p>
          <a:p>
            <a:pPr>
              <a:buNone/>
            </a:pPr>
            <a:r>
              <a:rPr lang="en-US" b="1" dirty="0" smtClean="0"/>
              <a:t>}</a:t>
            </a:r>
          </a:p>
          <a:p>
            <a:pPr>
              <a:buNone/>
            </a:pPr>
            <a:r>
              <a:rPr lang="en-US" b="1"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Latches</a:t>
            </a:r>
            <a:endParaRPr lang="en-US" dirty="0"/>
          </a:p>
        </p:txBody>
      </p:sp>
      <p:sp>
        <p:nvSpPr>
          <p:cNvPr id="3" name="Content Placeholder 2"/>
          <p:cNvSpPr>
            <a:spLocks noGrp="1"/>
          </p:cNvSpPr>
          <p:nvPr>
            <p:ph idx="1"/>
          </p:nvPr>
        </p:nvSpPr>
        <p:spPr/>
        <p:txBody>
          <a:bodyPr/>
          <a:lstStyle/>
          <a:p>
            <a:r>
              <a:rPr lang="en-US" b="1" dirty="0" smtClean="0"/>
              <a:t>Conditions starting out false, but once set true, remain true forever</a:t>
            </a:r>
          </a:p>
          <a:p>
            <a:pPr lvl="1">
              <a:buNone/>
            </a:pPr>
            <a:r>
              <a:rPr lang="en-US" b="1" dirty="0" smtClean="0"/>
              <a:t>• Initialization flags</a:t>
            </a:r>
          </a:p>
          <a:p>
            <a:pPr lvl="1">
              <a:buNone/>
            </a:pPr>
            <a:r>
              <a:rPr lang="en-US" b="1" dirty="0" smtClean="0"/>
              <a:t>• End-of-stream conditions</a:t>
            </a:r>
          </a:p>
          <a:p>
            <a:pPr lvl="1">
              <a:buNone/>
            </a:pPr>
            <a:r>
              <a:rPr lang="en-US" b="1" dirty="0" smtClean="0"/>
              <a:t>• Thread termination</a:t>
            </a:r>
          </a:p>
          <a:p>
            <a:pPr lvl="1">
              <a:buNone/>
            </a:pPr>
            <a:r>
              <a:rPr lang="en-US" b="1" dirty="0" smtClean="0"/>
              <a:t>• Event occurrence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Core CPU</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1981200"/>
            <a:ext cx="7315199" cy="3962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Barrier Conditions</a:t>
            </a:r>
            <a:endParaRPr lang="en-US" dirty="0"/>
          </a:p>
        </p:txBody>
      </p:sp>
      <p:sp>
        <p:nvSpPr>
          <p:cNvPr id="3" name="Content Placeholder 2"/>
          <p:cNvSpPr>
            <a:spLocks noGrp="1"/>
          </p:cNvSpPr>
          <p:nvPr>
            <p:ph idx="1"/>
          </p:nvPr>
        </p:nvSpPr>
        <p:spPr/>
        <p:txBody>
          <a:bodyPr/>
          <a:lstStyle/>
          <a:p>
            <a:pPr>
              <a:buNone/>
            </a:pPr>
            <a:r>
              <a:rPr lang="en-US" b="1" dirty="0" smtClean="0"/>
              <a:t>Count-based latches</a:t>
            </a:r>
          </a:p>
          <a:p>
            <a:pPr>
              <a:buNone/>
            </a:pPr>
            <a:r>
              <a:rPr lang="en-US" b="1" dirty="0" smtClean="0"/>
              <a:t>• Initialize with a fixed count</a:t>
            </a:r>
          </a:p>
          <a:p>
            <a:pPr>
              <a:buNone/>
            </a:pPr>
            <a:r>
              <a:rPr lang="en-US" b="1" dirty="0" smtClean="0"/>
              <a:t>• Each release monotonically decrements count</a:t>
            </a:r>
          </a:p>
          <a:p>
            <a:pPr>
              <a:buNone/>
            </a:pPr>
            <a:r>
              <a:rPr lang="en-US" b="1" dirty="0" smtClean="0"/>
              <a:t>• All acquires pass when count reaches zero</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Liveness</a:t>
            </a:r>
            <a:endParaRPr lang="en-US" dirty="0"/>
          </a:p>
        </p:txBody>
      </p:sp>
      <p:sp>
        <p:nvSpPr>
          <p:cNvPr id="3" name="Content Placeholder 2"/>
          <p:cNvSpPr>
            <a:spLocks noGrp="1"/>
          </p:cNvSpPr>
          <p:nvPr>
            <p:ph idx="1"/>
          </p:nvPr>
        </p:nvSpPr>
        <p:spPr/>
        <p:txBody>
          <a:bodyPr/>
          <a:lstStyle/>
          <a:p>
            <a:r>
              <a:rPr lang="en-US" dirty="0" smtClean="0"/>
              <a:t>A concurrent application's ability to execute in a timely manner is known as its </a:t>
            </a:r>
            <a:r>
              <a:rPr lang="en-US" i="1" dirty="0" err="1" smtClean="0"/>
              <a:t>liveness</a:t>
            </a:r>
            <a:r>
              <a:rPr lang="en-US" dirty="0" smtClean="0"/>
              <a:t>. This section describes the most common kind of </a:t>
            </a:r>
            <a:r>
              <a:rPr lang="en-US" dirty="0" err="1" smtClean="0"/>
              <a:t>liveness</a:t>
            </a:r>
            <a:r>
              <a:rPr lang="en-US" dirty="0" smtClean="0"/>
              <a:t> problem, </a:t>
            </a:r>
            <a:r>
              <a:rPr lang="en-US" dirty="0" smtClean="0">
                <a:hlinkClick r:id="rId2"/>
              </a:rPr>
              <a:t>deadlock</a:t>
            </a:r>
            <a:r>
              <a:rPr lang="en-US" dirty="0" smtClean="0"/>
              <a:t>, and goes on to briefly describe two other </a:t>
            </a:r>
            <a:r>
              <a:rPr lang="en-US" dirty="0" err="1" smtClean="0"/>
              <a:t>liveness</a:t>
            </a:r>
            <a:r>
              <a:rPr lang="en-US" dirty="0" smtClean="0"/>
              <a:t> problems, </a:t>
            </a:r>
            <a:r>
              <a:rPr lang="en-US" dirty="0" smtClean="0">
                <a:hlinkClick r:id="rId3"/>
              </a:rPr>
              <a:t>starvation and </a:t>
            </a:r>
            <a:r>
              <a:rPr lang="en-US" dirty="0" err="1" smtClean="0">
                <a:hlinkClick r:id="rId3"/>
              </a:rPr>
              <a:t>livelock</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normAutofit/>
          </a:bodyPr>
          <a:lstStyle/>
          <a:p>
            <a:r>
              <a:rPr lang="en-US" i="1" dirty="0" smtClean="0"/>
              <a:t>Deadlock</a:t>
            </a:r>
            <a:r>
              <a:rPr lang="en-US" dirty="0" smtClean="0"/>
              <a:t> describes a situation where two or more threads are blocked forever, waiting for each other. Here's an example.</a:t>
            </a:r>
          </a:p>
          <a:p>
            <a:r>
              <a:rPr lang="en-US" dirty="0" smtClean="0"/>
              <a:t>Alphonse and Gaston are friends, and great believers in courtesy. A strict rule of courtesy is that when you bow to a friend, you must remain bowed until your friend has a chance to return the bow. Unfortunately, this rule does not account for the possibility that two friends might bow to each other at the same time.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and </a:t>
            </a:r>
            <a:r>
              <a:rPr lang="en-US" dirty="0" err="1" smtClean="0"/>
              <a:t>Livelock</a:t>
            </a:r>
            <a:endParaRPr lang="en-US" dirty="0"/>
          </a:p>
        </p:txBody>
      </p:sp>
      <p:sp>
        <p:nvSpPr>
          <p:cNvPr id="3" name="Content Placeholder 2"/>
          <p:cNvSpPr>
            <a:spLocks noGrp="1"/>
          </p:cNvSpPr>
          <p:nvPr>
            <p:ph idx="1"/>
          </p:nvPr>
        </p:nvSpPr>
        <p:spPr/>
        <p:txBody>
          <a:bodyPr>
            <a:normAutofit/>
          </a:bodyPr>
          <a:lstStyle/>
          <a:p>
            <a:r>
              <a:rPr lang="en-US" i="1" dirty="0" smtClean="0"/>
              <a:t>Starvation</a:t>
            </a:r>
            <a:r>
              <a:rPr lang="en-US" dirty="0" smtClean="0"/>
              <a:t> describes a situation where a thread is unable to gain regular access to shared resources and is unable to make progress. This happens when shared resources are made unavailable for long periods by "greedy" threads.</a:t>
            </a:r>
          </a:p>
          <a:p>
            <a:r>
              <a:rPr lang="en-US" dirty="0" smtClean="0"/>
              <a:t>A thread often acts in response to the action of another thread. If the other thread's action is also a response to the action of another thread, then </a:t>
            </a:r>
            <a:r>
              <a:rPr lang="en-US" i="1" dirty="0" err="1" smtClean="0"/>
              <a:t>livelock</a:t>
            </a:r>
            <a:r>
              <a:rPr lang="en-US" dirty="0" smtClean="0"/>
              <a:t> may result.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Guarded Blocks</a:t>
            </a:r>
            <a:endParaRPr lang="en-US" dirty="0"/>
          </a:p>
        </p:txBody>
      </p:sp>
      <p:sp>
        <p:nvSpPr>
          <p:cNvPr id="3" name="Content Placeholder 2"/>
          <p:cNvSpPr>
            <a:spLocks noGrp="1"/>
          </p:cNvSpPr>
          <p:nvPr>
            <p:ph idx="1"/>
          </p:nvPr>
        </p:nvSpPr>
        <p:spPr/>
        <p:txBody>
          <a:bodyPr/>
          <a:lstStyle/>
          <a:p>
            <a:r>
              <a:rPr lang="en-US" dirty="0" smtClean="0"/>
              <a:t>Threads often have to coordinate their actions. The most common coordination idiom is the </a:t>
            </a:r>
            <a:r>
              <a:rPr lang="en-US" i="1" dirty="0" smtClean="0"/>
              <a:t>guarded block</a:t>
            </a:r>
            <a:r>
              <a:rPr lang="en-US" dirty="0" smtClean="0"/>
              <a:t>. Such a block begins by polling a condition that must be true before the block can proceed. There are a number of steps to follow in order to do this correctly.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Guarded Block (cont..)</a:t>
            </a:r>
            <a:endParaRPr lang="en-US" dirty="0"/>
          </a:p>
        </p:txBody>
      </p:sp>
      <p:sp>
        <p:nvSpPr>
          <p:cNvPr id="3" name="Content Placeholder 2"/>
          <p:cNvSpPr>
            <a:spLocks noGrp="1"/>
          </p:cNvSpPr>
          <p:nvPr>
            <p:ph idx="1"/>
          </p:nvPr>
        </p:nvSpPr>
        <p:spPr/>
        <p:txBody>
          <a:bodyPr/>
          <a:lstStyle/>
          <a:p>
            <a:r>
              <a:rPr lang="en-US" dirty="0" smtClean="0"/>
              <a:t>Constant polling for Condition</a:t>
            </a:r>
          </a:p>
          <a:p>
            <a:r>
              <a:rPr lang="en-US" dirty="0" smtClean="0"/>
              <a:t>Use wait/notify method</a:t>
            </a:r>
          </a:p>
          <a:p>
            <a:r>
              <a:rPr lang="en-US" dirty="0" smtClean="0"/>
              <a:t>Immutable Objects</a:t>
            </a:r>
          </a:p>
          <a:p>
            <a:r>
              <a:rPr lang="en-US" dirty="0" smtClean="0"/>
              <a:t>Producer Consumer Example</a:t>
            </a:r>
          </a:p>
          <a:p>
            <a:r>
              <a:rPr lang="en-US" dirty="0" smtClean="0"/>
              <a:t>A Synchronized Class Example</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Object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Don't provide "setter" methods — methods that modify fields or objects referred to by fields.</a:t>
            </a:r>
          </a:p>
          <a:p>
            <a:pPr marL="514350" indent="-514350">
              <a:buFont typeface="+mj-lt"/>
              <a:buAutoNum type="arabicPeriod"/>
            </a:pPr>
            <a:r>
              <a:rPr lang="en-US" dirty="0" smtClean="0"/>
              <a:t>Make all fields final and private.</a:t>
            </a:r>
          </a:p>
          <a:p>
            <a:pPr marL="514350" indent="-514350">
              <a:buFont typeface="+mj-lt"/>
              <a:buAutoNum type="arabicPeriod"/>
            </a:pPr>
            <a:r>
              <a:rPr lang="en-US" dirty="0" smtClean="0"/>
              <a:t>Don't allow subclasses to override methods. The simplest way to do this is to declare the class as final. A more sophisticated approach is to make the constructor private and construct instances in factory methods.</a:t>
            </a:r>
          </a:p>
          <a:p>
            <a:pPr marL="514350" indent="-514350">
              <a:buFont typeface="+mj-lt"/>
              <a:buAutoNum type="arabicPeriod"/>
            </a:pPr>
            <a:r>
              <a:rPr lang="en-US" dirty="0" smtClean="0"/>
              <a:t>If the instance fields include references to mutable objects, don't allow those objects to be changed: </a:t>
            </a:r>
          </a:p>
          <a:p>
            <a:pPr marL="971550" lvl="1" indent="-514350"/>
            <a:r>
              <a:rPr lang="en-US" dirty="0" smtClean="0"/>
              <a:t>Don't provide methods that modify the mutable objects.</a:t>
            </a:r>
          </a:p>
          <a:p>
            <a:pPr marL="971550" lvl="1" indent="-514350"/>
            <a:r>
              <a:rPr lang="en-US" dirty="0" smtClean="0"/>
              <a:t>Don't share references to the mutable objects. Never store references to external, mutable objects passed to the constructor; if necessary, create copies, and store references to the copies. Similarly, create copies of your internal mutable objects when necessary to avoid returning the originals in your methods.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High Level Concurrency Objects</a:t>
            </a:r>
            <a:endParaRPr lang="en-US" dirty="0"/>
          </a:p>
        </p:txBody>
      </p:sp>
      <p:sp>
        <p:nvSpPr>
          <p:cNvPr id="3" name="Content Placeholder 2"/>
          <p:cNvSpPr>
            <a:spLocks noGrp="1"/>
          </p:cNvSpPr>
          <p:nvPr>
            <p:ph idx="1"/>
          </p:nvPr>
        </p:nvSpPr>
        <p:spPr/>
        <p:txBody>
          <a:bodyPr>
            <a:normAutofit/>
          </a:bodyPr>
          <a:lstStyle/>
          <a:p>
            <a:r>
              <a:rPr lang="en-US" dirty="0" smtClean="0">
                <a:hlinkClick r:id="rId2"/>
              </a:rPr>
              <a:t>Lock objects</a:t>
            </a:r>
            <a:r>
              <a:rPr lang="en-US" dirty="0" smtClean="0"/>
              <a:t> support locking idioms that simplify many concurrent applications.</a:t>
            </a:r>
          </a:p>
          <a:p>
            <a:r>
              <a:rPr lang="en-US" dirty="0" smtClean="0">
                <a:hlinkClick r:id="rId3"/>
              </a:rPr>
              <a:t>Executors</a:t>
            </a:r>
            <a:r>
              <a:rPr lang="en-US" dirty="0" smtClean="0"/>
              <a:t> define a high-level API for launching and managing threads. Executor implementations provided by </a:t>
            </a:r>
            <a:r>
              <a:rPr lang="en-US" dirty="0" err="1" smtClean="0"/>
              <a:t>java.util.concurrent</a:t>
            </a:r>
            <a:r>
              <a:rPr lang="en-US" dirty="0" smtClean="0"/>
              <a:t> provide thread pool management suitable for large-scale applications.</a:t>
            </a:r>
          </a:p>
          <a:p>
            <a:r>
              <a:rPr lang="en-US" dirty="0" smtClean="0">
                <a:hlinkClick r:id="rId4"/>
              </a:rPr>
              <a:t>Concurrent collections</a:t>
            </a:r>
            <a:r>
              <a:rPr lang="en-US" dirty="0" smtClean="0"/>
              <a:t> make it easier to manage large collections of data, and can greatly reduce the need for synchronization.</a:t>
            </a:r>
          </a:p>
          <a:p>
            <a:r>
              <a:rPr lang="en-US" dirty="0" smtClean="0">
                <a:hlinkClick r:id="rId5"/>
              </a:rPr>
              <a:t>Atomic variables</a:t>
            </a:r>
            <a:r>
              <a:rPr lang="en-US" dirty="0" smtClean="0"/>
              <a:t> have features that minimize synchronization and help avoid memory consistency errors.</a:t>
            </a:r>
          </a:p>
          <a:p>
            <a:r>
              <a:rPr lang="en-US" dirty="0" err="1" smtClean="0">
                <a:hlinkClick r:id="rId6"/>
              </a:rPr>
              <a:t>ThreadLocalRandom</a:t>
            </a:r>
            <a:r>
              <a:rPr lang="en-US" dirty="0" smtClean="0"/>
              <a:t> (in JDK 7) provides efficient generation of pseudorandom numbers from multiple threads.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Lock Objects</a:t>
            </a:r>
            <a:endParaRPr lang="en-US" dirty="0"/>
          </a:p>
        </p:txBody>
      </p:sp>
      <p:sp>
        <p:nvSpPr>
          <p:cNvPr id="3" name="Content Placeholder 2"/>
          <p:cNvSpPr>
            <a:spLocks noGrp="1"/>
          </p:cNvSpPr>
          <p:nvPr>
            <p:ph idx="1"/>
          </p:nvPr>
        </p:nvSpPr>
        <p:spPr/>
        <p:txBody>
          <a:bodyPr>
            <a:normAutofit/>
          </a:bodyPr>
          <a:lstStyle/>
          <a:p>
            <a:r>
              <a:rPr lang="en-US" dirty="0" smtClean="0"/>
              <a:t>Only one thread can own a implicit Lock object at a time. Lock objects also support a wait/notify mechanism, through their associated </a:t>
            </a:r>
            <a:r>
              <a:rPr lang="en-US" dirty="0" smtClean="0">
                <a:hlinkClick r:id="rId2"/>
              </a:rPr>
              <a:t>Condition</a:t>
            </a:r>
            <a:r>
              <a:rPr lang="en-US" dirty="0" smtClean="0"/>
              <a:t> objects.</a:t>
            </a:r>
          </a:p>
          <a:p>
            <a:r>
              <a:rPr lang="en-US" dirty="0" smtClean="0"/>
              <a:t>The biggest advantage of Lock objects over implicit locks is their ability to back out of an attempt to acquire a lock. The </a:t>
            </a:r>
            <a:r>
              <a:rPr lang="en-US" dirty="0" err="1" smtClean="0"/>
              <a:t>tryLock</a:t>
            </a:r>
            <a:r>
              <a:rPr lang="en-US" dirty="0" smtClean="0"/>
              <a:t> method backs out if the lock is not available immediately or before a timeout expires (if specified). The </a:t>
            </a:r>
            <a:r>
              <a:rPr lang="en-US" dirty="0" err="1" smtClean="0"/>
              <a:t>lockInterruptibly</a:t>
            </a:r>
            <a:r>
              <a:rPr lang="en-US" dirty="0" smtClean="0"/>
              <a:t> method backs out if another thread sends an interrupt before the lock is acquired.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Illustration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2376488"/>
            <a:ext cx="8001000" cy="32623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Process</a:t>
            </a:r>
          </a:p>
          <a:p>
            <a:pPr>
              <a:buNone/>
            </a:pPr>
            <a:r>
              <a:rPr lang="en-US" dirty="0"/>
              <a:t>	</a:t>
            </a:r>
            <a:r>
              <a:rPr lang="en-US" dirty="0" smtClean="0"/>
              <a:t>A process runs independently and isolated of other processes. It cannot directly access shared data in other processes. The resources of the process are allocated to it via the operating system, e.g. memory and CPU time.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Executors</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In large-scale applications, it makes sense to separate thread management and creation from the rest of the application. Objects that encapsulate these functions are known as </a:t>
            </a:r>
            <a:r>
              <a:rPr lang="en-US" i="1" dirty="0" smtClean="0"/>
              <a:t>executors</a:t>
            </a:r>
            <a:r>
              <a:rPr lang="en-US" dirty="0" smtClean="0"/>
              <a:t>.  </a:t>
            </a:r>
          </a:p>
          <a:p>
            <a:r>
              <a:rPr lang="en-US" dirty="0" smtClean="0">
                <a:hlinkClick r:id="rId2"/>
              </a:rPr>
              <a:t>Executor Interfaces</a:t>
            </a:r>
            <a:r>
              <a:rPr lang="en-US" dirty="0" smtClean="0"/>
              <a:t> define the three executor object types.</a:t>
            </a:r>
          </a:p>
          <a:p>
            <a:r>
              <a:rPr lang="en-US" dirty="0" smtClean="0">
                <a:hlinkClick r:id="rId3"/>
              </a:rPr>
              <a:t>Thread Pools</a:t>
            </a:r>
            <a:r>
              <a:rPr lang="en-US" dirty="0" smtClean="0"/>
              <a:t> are the most common kind of executor implementation.</a:t>
            </a:r>
          </a:p>
          <a:p>
            <a:r>
              <a:rPr lang="en-US" dirty="0" smtClean="0">
                <a:hlinkClick r:id="rId4"/>
              </a:rPr>
              <a:t>Fork/Join</a:t>
            </a:r>
            <a:r>
              <a:rPr lang="en-US" dirty="0" smtClean="0"/>
              <a:t> is a framework (new in JDK 7) for taking advantage of multiple processors.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Executor Interfaces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java.util.concurrent</a:t>
            </a:r>
            <a:r>
              <a:rPr lang="en-US" dirty="0" smtClean="0"/>
              <a:t> package defines three executor interfaces:</a:t>
            </a:r>
          </a:p>
          <a:p>
            <a:r>
              <a:rPr lang="en-US" dirty="0" smtClean="0"/>
              <a:t>Executor, a simple interface that supports launching new tasks.</a:t>
            </a:r>
          </a:p>
          <a:p>
            <a:r>
              <a:rPr lang="en-US" dirty="0" err="1" smtClean="0"/>
              <a:t>ExecutorService</a:t>
            </a:r>
            <a:r>
              <a:rPr lang="en-US" dirty="0" smtClean="0"/>
              <a:t>, a </a:t>
            </a:r>
            <a:r>
              <a:rPr lang="en-US" dirty="0" err="1" smtClean="0"/>
              <a:t>subinterface</a:t>
            </a:r>
            <a:r>
              <a:rPr lang="en-US" dirty="0" smtClean="0"/>
              <a:t> of Executor, which adds features that help manage the lifecycle, both of the individual tasks and of the executor itself.</a:t>
            </a:r>
          </a:p>
          <a:p>
            <a:r>
              <a:rPr lang="en-US" dirty="0" err="1" smtClean="0"/>
              <a:t>ScheduledExecutorService</a:t>
            </a:r>
            <a:r>
              <a:rPr lang="en-US" dirty="0" smtClean="0"/>
              <a:t>, a </a:t>
            </a:r>
            <a:r>
              <a:rPr lang="en-US" dirty="0" err="1" smtClean="0"/>
              <a:t>subinterface</a:t>
            </a:r>
            <a:r>
              <a:rPr lang="en-US" dirty="0" smtClean="0"/>
              <a:t> of </a:t>
            </a:r>
            <a:r>
              <a:rPr lang="en-US" dirty="0" err="1" smtClean="0"/>
              <a:t>ExecutorService</a:t>
            </a:r>
            <a:r>
              <a:rPr lang="en-US" dirty="0" smtClean="0"/>
              <a:t>, supports future and/or periodic execution of tasks.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Executor Interface</a:t>
            </a:r>
            <a:endParaRPr lang="en-US" dirty="0"/>
          </a:p>
        </p:txBody>
      </p:sp>
      <p:sp>
        <p:nvSpPr>
          <p:cNvPr id="3" name="Content Placeholder 2"/>
          <p:cNvSpPr>
            <a:spLocks noGrp="1"/>
          </p:cNvSpPr>
          <p:nvPr>
            <p:ph idx="1"/>
          </p:nvPr>
        </p:nvSpPr>
        <p:spPr/>
        <p:txBody>
          <a:bodyPr/>
          <a:lstStyle/>
          <a:p>
            <a:r>
              <a:rPr lang="en-US" dirty="0" smtClean="0"/>
              <a:t>The </a:t>
            </a:r>
            <a:r>
              <a:rPr lang="en-US" dirty="0" smtClean="0">
                <a:hlinkClick r:id="rId2"/>
              </a:rPr>
              <a:t>Executor</a:t>
            </a:r>
            <a:r>
              <a:rPr lang="en-US" dirty="0" smtClean="0"/>
              <a:t> interface provides a single method, execute, designed to be a drop-in replacement for a common thread-creation idiom. If r is a </a:t>
            </a:r>
            <a:r>
              <a:rPr lang="en-US" dirty="0" err="1" smtClean="0"/>
              <a:t>Runnable</a:t>
            </a:r>
            <a:r>
              <a:rPr lang="en-US" dirty="0" smtClean="0"/>
              <a:t> object, and e is an Executor object you can replace</a:t>
            </a:r>
          </a:p>
          <a:p>
            <a:r>
              <a:rPr lang="en-US" dirty="0" smtClean="0"/>
              <a:t>(new Thread(r)).start(); </a:t>
            </a:r>
          </a:p>
          <a:p>
            <a:r>
              <a:rPr lang="en-US" dirty="0" smtClean="0"/>
              <a:t>with</a:t>
            </a:r>
          </a:p>
          <a:p>
            <a:r>
              <a:rPr lang="en-US" dirty="0" err="1" smtClean="0"/>
              <a:t>e.execute</a:t>
            </a:r>
            <a:r>
              <a:rPr lang="en-US" dirty="0" smtClean="0"/>
              <a:t>(r);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ExecutorService</a:t>
            </a:r>
            <a:r>
              <a:rPr lang="en-US" b="1" dirty="0" smtClean="0"/>
              <a:t> Interface</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en-US" sz="2600" dirty="0" smtClean="0"/>
              <a:t>The </a:t>
            </a:r>
            <a:r>
              <a:rPr lang="en-US" sz="2600" dirty="0" err="1" smtClean="0">
                <a:hlinkClick r:id="rId2"/>
              </a:rPr>
              <a:t>ExecutorService</a:t>
            </a:r>
            <a:r>
              <a:rPr lang="en-US" sz="2600" dirty="0" smtClean="0"/>
              <a:t> interface supplements execute with a similar, but more versatile submit method. Like execute, submit accepts </a:t>
            </a:r>
            <a:r>
              <a:rPr lang="en-US" sz="2600" dirty="0" err="1" smtClean="0"/>
              <a:t>Runnable</a:t>
            </a:r>
            <a:r>
              <a:rPr lang="en-US" sz="2600" dirty="0" smtClean="0"/>
              <a:t> objects, but also accepts </a:t>
            </a:r>
            <a:r>
              <a:rPr lang="en-US" sz="2600" dirty="0" smtClean="0">
                <a:hlinkClick r:id="rId3"/>
              </a:rPr>
              <a:t>Callable</a:t>
            </a:r>
            <a:r>
              <a:rPr lang="en-US" sz="2600" dirty="0" smtClean="0"/>
              <a:t> objects, which allow the task to return a value. The submit method returns a </a:t>
            </a:r>
            <a:r>
              <a:rPr lang="en-US" sz="2600" dirty="0" smtClean="0">
                <a:hlinkClick r:id="rId4"/>
              </a:rPr>
              <a:t>Future</a:t>
            </a:r>
            <a:r>
              <a:rPr lang="en-US" sz="2600" dirty="0" smtClean="0"/>
              <a:t> object, which is used to retrieve the Callable return value and to manage the status of both Callable and </a:t>
            </a:r>
            <a:r>
              <a:rPr lang="en-US" sz="2600" dirty="0" err="1" smtClean="0"/>
              <a:t>Runnable</a:t>
            </a:r>
            <a:r>
              <a:rPr lang="en-US" sz="2600" dirty="0" smtClean="0"/>
              <a:t> tasks.</a:t>
            </a:r>
          </a:p>
          <a:p>
            <a:r>
              <a:rPr lang="en-US" sz="2600" dirty="0" err="1" smtClean="0"/>
              <a:t>ExecutorService</a:t>
            </a:r>
            <a:r>
              <a:rPr lang="en-US" sz="2600" dirty="0" smtClean="0"/>
              <a:t> also provides methods for submitting large collections of Callable objects. Finally, </a:t>
            </a:r>
            <a:r>
              <a:rPr lang="en-US" sz="2600" dirty="0" err="1" smtClean="0"/>
              <a:t>ExecutorService</a:t>
            </a:r>
            <a:r>
              <a:rPr lang="en-US" sz="2600" dirty="0" smtClean="0"/>
              <a:t> provides a number of methods for managing the shutdown of the executor. To support immediate shutdown, tasks should handle </a:t>
            </a:r>
            <a:r>
              <a:rPr lang="en-US" sz="2600" dirty="0" smtClean="0">
                <a:hlinkClick r:id="rId5"/>
              </a:rPr>
              <a:t>interrupts</a:t>
            </a:r>
            <a:r>
              <a:rPr lang="en-US" sz="2600" dirty="0" smtClean="0"/>
              <a:t> correctly.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ScheduledExecutorService</a:t>
            </a:r>
            <a:r>
              <a:rPr lang="en-US" b="1" dirty="0" smtClean="0"/>
              <a:t> Interface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hlinkClick r:id="rId2"/>
              </a:rPr>
              <a:t>ScheduledExecutorService</a:t>
            </a:r>
            <a:r>
              <a:rPr lang="en-US" dirty="0" smtClean="0"/>
              <a:t> interface supplements the methods of its parent </a:t>
            </a:r>
            <a:r>
              <a:rPr lang="en-US" dirty="0" err="1" smtClean="0"/>
              <a:t>ExecutorService</a:t>
            </a:r>
            <a:r>
              <a:rPr lang="en-US" dirty="0" smtClean="0"/>
              <a:t> with schedule, which executes a </a:t>
            </a:r>
            <a:r>
              <a:rPr lang="en-US" dirty="0" err="1" smtClean="0"/>
              <a:t>Runnable</a:t>
            </a:r>
            <a:r>
              <a:rPr lang="en-US" dirty="0" smtClean="0"/>
              <a:t> or Callable task after a specified delay. In addition, the interface defines </a:t>
            </a:r>
            <a:r>
              <a:rPr lang="en-US" dirty="0" err="1" smtClean="0"/>
              <a:t>scheduleAtFixedRate</a:t>
            </a:r>
            <a:r>
              <a:rPr lang="en-US" dirty="0" smtClean="0"/>
              <a:t> and </a:t>
            </a:r>
            <a:r>
              <a:rPr lang="en-US" dirty="0" err="1" smtClean="0"/>
              <a:t>scheduleWithFixedDelay</a:t>
            </a:r>
            <a:r>
              <a:rPr lang="en-US" dirty="0" smtClean="0"/>
              <a:t>, which executes specified tasks repeatedly, at defined intervals.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Thread Pools</a:t>
            </a:r>
            <a:endParaRPr lang="en-US" dirty="0"/>
          </a:p>
        </p:txBody>
      </p:sp>
      <p:sp>
        <p:nvSpPr>
          <p:cNvPr id="3" name="Content Placeholder 2"/>
          <p:cNvSpPr>
            <a:spLocks noGrp="1"/>
          </p:cNvSpPr>
          <p:nvPr>
            <p:ph idx="1"/>
          </p:nvPr>
        </p:nvSpPr>
        <p:spPr/>
        <p:txBody>
          <a:bodyPr>
            <a:normAutofit/>
          </a:bodyPr>
          <a:lstStyle/>
          <a:p>
            <a:r>
              <a:rPr lang="en-US" dirty="0" smtClean="0"/>
              <a:t>Using worker threads minimizes the overhead due to thread creation. Thread objects use a significant amount of memory, and in a large-scale application, allocating and </a:t>
            </a:r>
            <a:r>
              <a:rPr lang="en-US" dirty="0" err="1" smtClean="0"/>
              <a:t>deallocating</a:t>
            </a:r>
            <a:r>
              <a:rPr lang="en-US" dirty="0" smtClean="0"/>
              <a:t> many thread objects creates a significant memory management overhead.</a:t>
            </a:r>
          </a:p>
          <a:p>
            <a:r>
              <a:rPr lang="en-US" dirty="0" smtClean="0"/>
              <a:t>Tasks are submitted to the pool via an internal queue, which holds extra tasks whenever there are more active tasks than threads.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Pools</a:t>
            </a:r>
            <a:endParaRPr lang="en-US" dirty="0"/>
          </a:p>
        </p:txBody>
      </p:sp>
      <p:sp>
        <p:nvSpPr>
          <p:cNvPr id="3" name="Content Placeholder 2"/>
          <p:cNvSpPr>
            <a:spLocks noGrp="1"/>
          </p:cNvSpPr>
          <p:nvPr>
            <p:ph idx="1"/>
          </p:nvPr>
        </p:nvSpPr>
        <p:spPr/>
        <p:txBody>
          <a:bodyPr/>
          <a:lstStyle/>
          <a:p>
            <a:r>
              <a:rPr lang="en-US" dirty="0" err="1" smtClean="0">
                <a:hlinkClick r:id="rId2"/>
              </a:rPr>
              <a:t>newFixedThreadPool</a:t>
            </a:r>
            <a:endParaRPr lang="en-US" dirty="0" smtClean="0"/>
          </a:p>
          <a:p>
            <a:r>
              <a:rPr lang="en-US" dirty="0" err="1" smtClean="0">
                <a:hlinkClick r:id="rId3"/>
              </a:rPr>
              <a:t>newCachedThreadPool</a:t>
            </a:r>
            <a:endParaRPr lang="en-US" dirty="0" smtClean="0"/>
          </a:p>
          <a:p>
            <a:r>
              <a:rPr lang="en-US" dirty="0" err="1" smtClean="0">
                <a:hlinkClick r:id="rId4"/>
              </a:rPr>
              <a:t>newSingleThreadExecutor</a:t>
            </a:r>
            <a:endParaRPr lang="en-US" dirty="0" smtClean="0"/>
          </a:p>
          <a:p>
            <a:endParaRPr lang="en-US" dirty="0" smtClean="0"/>
          </a:p>
          <a:p>
            <a:r>
              <a:rPr lang="en-US" dirty="0" smtClean="0"/>
              <a:t>For customized needs one can construct</a:t>
            </a:r>
          </a:p>
          <a:p>
            <a:r>
              <a:rPr lang="en-US" dirty="0" err="1" smtClean="0">
                <a:hlinkClick r:id="rId5"/>
              </a:rPr>
              <a:t>java.util.concurrent.ThreadPoolExecutor</a:t>
            </a:r>
            <a:r>
              <a:rPr lang="en-US" dirty="0" smtClean="0"/>
              <a:t> or </a:t>
            </a:r>
            <a:r>
              <a:rPr lang="en-US" dirty="0" err="1" smtClean="0">
                <a:hlinkClick r:id="rId6"/>
              </a:rPr>
              <a:t>java.util.concurrent.ScheduledThreadPoolExecutor</a:t>
            </a:r>
            <a:r>
              <a:rPr lang="en-US" dirty="0" smtClean="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Fork/Join</a:t>
            </a:r>
            <a:endParaRPr lang="en-US" dirty="0"/>
          </a:p>
        </p:txBody>
      </p:sp>
      <p:sp>
        <p:nvSpPr>
          <p:cNvPr id="3" name="Content Placeholder 2"/>
          <p:cNvSpPr>
            <a:spLocks noGrp="1"/>
          </p:cNvSpPr>
          <p:nvPr>
            <p:ph idx="1"/>
          </p:nvPr>
        </p:nvSpPr>
        <p:spPr/>
        <p:txBody>
          <a:bodyPr/>
          <a:lstStyle/>
          <a:p>
            <a:r>
              <a:rPr lang="en-US" dirty="0" smtClean="0"/>
              <a:t>The fork/join framework is an implementation of the </a:t>
            </a:r>
            <a:r>
              <a:rPr lang="en-US" dirty="0" err="1" smtClean="0"/>
              <a:t>ExecutorService</a:t>
            </a:r>
            <a:r>
              <a:rPr lang="en-US" dirty="0" smtClean="0"/>
              <a:t> interface that helps you take advantage of multiple processors. It is designed for work that can be broken into smaller pieces recursively. The goal is to use all the available processing power to enhance the performance of your application.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Use</a:t>
            </a:r>
            <a:endParaRPr lang="en-US" dirty="0"/>
          </a:p>
        </p:txBody>
      </p:sp>
      <p:sp>
        <p:nvSpPr>
          <p:cNvPr id="3" name="Content Placeholder 2"/>
          <p:cNvSpPr>
            <a:spLocks noGrp="1"/>
          </p:cNvSpPr>
          <p:nvPr>
            <p:ph idx="1"/>
          </p:nvPr>
        </p:nvSpPr>
        <p:spPr/>
        <p:txBody>
          <a:bodyPr>
            <a:normAutofit/>
          </a:bodyPr>
          <a:lstStyle/>
          <a:p>
            <a:r>
              <a:rPr lang="en-US" dirty="0" smtClean="0"/>
              <a:t>if (my portion of the work is small enough)</a:t>
            </a:r>
          </a:p>
          <a:p>
            <a:pPr lvl="1"/>
            <a:r>
              <a:rPr lang="en-US" dirty="0" smtClean="0"/>
              <a:t> do the work directly </a:t>
            </a:r>
          </a:p>
          <a:p>
            <a:r>
              <a:rPr lang="en-US" dirty="0" smtClean="0"/>
              <a:t>else </a:t>
            </a:r>
          </a:p>
          <a:p>
            <a:pPr lvl="1"/>
            <a:r>
              <a:rPr lang="en-US" dirty="0" smtClean="0"/>
              <a:t>split my work into two pieces </a:t>
            </a:r>
          </a:p>
          <a:p>
            <a:pPr lvl="1"/>
            <a:r>
              <a:rPr lang="en-US" dirty="0" smtClean="0"/>
              <a:t>invoke the two pieces and wait for the results</a:t>
            </a:r>
          </a:p>
          <a:p>
            <a:pPr lvl="1"/>
            <a:endParaRPr lang="en-US" dirty="0" smtClean="0"/>
          </a:p>
          <a:p>
            <a:r>
              <a:rPr lang="en-US" dirty="0" smtClean="0"/>
              <a:t>After your </a:t>
            </a:r>
            <a:r>
              <a:rPr lang="en-US" dirty="0" err="1" smtClean="0"/>
              <a:t>ForkJoinTask</a:t>
            </a:r>
            <a:r>
              <a:rPr lang="en-US" dirty="0" smtClean="0"/>
              <a:t> is ready, create one that represents all the work to be done and pass it to the invoke() method of a </a:t>
            </a:r>
            <a:r>
              <a:rPr lang="en-US" dirty="0" err="1" smtClean="0"/>
              <a:t>ForkJoinPool</a:t>
            </a:r>
            <a:r>
              <a:rPr lang="en-US" dirty="0" smtClean="0"/>
              <a:t> instance.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Concurrent Collections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java.util.concurrent</a:t>
            </a:r>
            <a:r>
              <a:rPr lang="en-US" dirty="0" smtClean="0"/>
              <a:t> package includes a number of additions to the Java Collections Framework</a:t>
            </a:r>
          </a:p>
          <a:p>
            <a:r>
              <a:rPr lang="en-US" dirty="0" err="1" smtClean="0"/>
              <a:t>BlockingQueue</a:t>
            </a:r>
            <a:endParaRPr lang="en-US" dirty="0" smtClean="0"/>
          </a:p>
          <a:p>
            <a:r>
              <a:rPr lang="en-US" dirty="0" err="1" smtClean="0"/>
              <a:t>ConcurrentMap</a:t>
            </a:r>
            <a:endParaRPr lang="en-US" dirty="0" smtClean="0"/>
          </a:p>
          <a:p>
            <a:r>
              <a:rPr lang="en-US" dirty="0" err="1" smtClean="0"/>
              <a:t>ConcurrentSkipList</a:t>
            </a:r>
            <a:endParaRPr lang="en-US" dirty="0" smtClean="0"/>
          </a:p>
          <a:p>
            <a:r>
              <a:rPr lang="en-US" dirty="0" smtClean="0"/>
              <a:t>All of these collections help avoid </a:t>
            </a:r>
            <a:r>
              <a:rPr lang="en-US" dirty="0" smtClean="0">
                <a:hlinkClick r:id="rId2"/>
              </a:rPr>
              <a:t>Memory Consistency Errors</a:t>
            </a:r>
            <a:r>
              <a:rPr lang="en-US" dirty="0" smtClean="0"/>
              <a:t> by defining a happens-before relationship between an operation that adds an object to the collection with subsequent operations that access or remove that object.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84238"/>
          </a:xfrm>
        </p:spPr>
        <p:txBody>
          <a:bodyPr/>
          <a:lstStyle/>
          <a:p>
            <a:r>
              <a:rPr lang="en-US" dirty="0" smtClean="0"/>
              <a:t>Java Process</a:t>
            </a:r>
            <a:endParaRPr lang="en-US" dirty="0"/>
          </a:p>
        </p:txBody>
      </p:sp>
      <p:sp>
        <p:nvSpPr>
          <p:cNvPr id="5" name="Content Placeholder 2"/>
          <p:cNvSpPr>
            <a:spLocks noGrp="1"/>
          </p:cNvSpPr>
          <p:nvPr>
            <p:ph idx="1"/>
          </p:nvPr>
        </p:nvSpPr>
        <p:spPr>
          <a:xfrm>
            <a:off x="304800" y="3581400"/>
            <a:ext cx="8610600" cy="2971800"/>
          </a:xfrm>
        </p:spPr>
        <p:txBody>
          <a:bodyPr>
            <a:normAutofit fontScale="70000" lnSpcReduction="20000"/>
          </a:bodyPr>
          <a:lstStyle/>
          <a:p>
            <a:pPr>
              <a:buNone/>
            </a:pPr>
            <a:r>
              <a:rPr lang="en-US" dirty="0" smtClean="0"/>
              <a:t> </a:t>
            </a:r>
            <a:r>
              <a:rPr lang="en-US" b="1" dirty="0" smtClean="0"/>
              <a:t>Objects</a:t>
            </a:r>
          </a:p>
          <a:p>
            <a:pPr>
              <a:buNone/>
            </a:pPr>
            <a:r>
              <a:rPr lang="en-US" b="1" dirty="0" smtClean="0"/>
              <a:t>• ADTs, aggregate components, JavaBeans, monitors,</a:t>
            </a:r>
          </a:p>
          <a:p>
            <a:pPr>
              <a:buNone/>
            </a:pPr>
            <a:r>
              <a:rPr lang="en-US" b="1" dirty="0" smtClean="0"/>
              <a:t>business objects, remote RMI objects, subsystems, ...</a:t>
            </a:r>
          </a:p>
          <a:p>
            <a:pPr>
              <a:buNone/>
            </a:pPr>
            <a:r>
              <a:rPr lang="en-US" b="1" dirty="0" smtClean="0"/>
              <a:t>• May be grouped according to structure, role, ...</a:t>
            </a:r>
          </a:p>
          <a:p>
            <a:pPr>
              <a:buNone/>
            </a:pPr>
            <a:r>
              <a:rPr lang="en-US" b="1" dirty="0" smtClean="0"/>
              <a:t>• Usable across multiple activities — focus on SAFETY</a:t>
            </a:r>
          </a:p>
          <a:p>
            <a:pPr>
              <a:buNone/>
            </a:pPr>
            <a:r>
              <a:rPr lang="en-US" b="1" dirty="0" smtClean="0"/>
              <a:t>Activities</a:t>
            </a:r>
          </a:p>
          <a:p>
            <a:pPr>
              <a:buNone/>
            </a:pPr>
            <a:r>
              <a:rPr lang="en-US" b="1" dirty="0" smtClean="0"/>
              <a:t>• Messages, call chains, threads, sessions, scenarios,</a:t>
            </a:r>
          </a:p>
          <a:p>
            <a:pPr>
              <a:buNone/>
            </a:pPr>
            <a:r>
              <a:rPr lang="en-US" b="1" dirty="0" smtClean="0"/>
              <a:t>scripts, workflows, use cases, transactions, data flows,</a:t>
            </a:r>
          </a:p>
          <a:p>
            <a:pPr>
              <a:buNone/>
            </a:pPr>
            <a:r>
              <a:rPr lang="en-US" b="1" dirty="0" smtClean="0"/>
              <a:t>mobile computations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838200"/>
            <a:ext cx="7515225" cy="27432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Atomic Variables</a:t>
            </a:r>
            <a:endParaRPr lang="en-US" b="1" dirty="0"/>
          </a:p>
        </p:txBody>
      </p:sp>
      <p:sp>
        <p:nvSpPr>
          <p:cNvPr id="3" name="Content Placeholder 2"/>
          <p:cNvSpPr>
            <a:spLocks noGrp="1"/>
          </p:cNvSpPr>
          <p:nvPr>
            <p:ph idx="1"/>
          </p:nvPr>
        </p:nvSpPr>
        <p:spPr/>
        <p:txBody>
          <a:bodyPr/>
          <a:lstStyle/>
          <a:p>
            <a:r>
              <a:rPr lang="en-US" dirty="0" smtClean="0"/>
              <a:t>The </a:t>
            </a:r>
            <a:r>
              <a:rPr lang="en-US" dirty="0" err="1" smtClean="0">
                <a:hlinkClick r:id="rId2"/>
              </a:rPr>
              <a:t>java.util.concurrent.atomic</a:t>
            </a:r>
            <a:r>
              <a:rPr lang="en-US" dirty="0" smtClean="0"/>
              <a:t> package defines classes that support atomic operations on single variables. All classes have get and set methods that work like reads and writes on volatile variables.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Concurrent Random Numbers</a:t>
            </a:r>
            <a:endParaRPr lang="en-US" dirty="0"/>
          </a:p>
        </p:txBody>
      </p:sp>
      <p:sp>
        <p:nvSpPr>
          <p:cNvPr id="3" name="Content Placeholder 2"/>
          <p:cNvSpPr>
            <a:spLocks noGrp="1"/>
          </p:cNvSpPr>
          <p:nvPr>
            <p:ph idx="1"/>
          </p:nvPr>
        </p:nvSpPr>
        <p:spPr/>
        <p:txBody>
          <a:bodyPr/>
          <a:lstStyle/>
          <a:p>
            <a:r>
              <a:rPr lang="en-US" dirty="0" smtClean="0"/>
              <a:t>In JDK 7, </a:t>
            </a:r>
            <a:r>
              <a:rPr lang="en-US" dirty="0" err="1" smtClean="0">
                <a:hlinkClick r:id="rId2"/>
              </a:rPr>
              <a:t>java.util.concurrent</a:t>
            </a:r>
            <a:r>
              <a:rPr lang="en-US" dirty="0" smtClean="0"/>
              <a:t> includes a convenience class, </a:t>
            </a:r>
            <a:r>
              <a:rPr lang="en-US" dirty="0" err="1" smtClean="0">
                <a:hlinkClick r:id="rId3"/>
              </a:rPr>
              <a:t>ThreadLocalRandom</a:t>
            </a:r>
            <a:r>
              <a:rPr lang="en-US" dirty="0" smtClean="0"/>
              <a:t>, for applications that expect to use random numbers from multiple threads or </a:t>
            </a:r>
            <a:r>
              <a:rPr lang="en-US" dirty="0" err="1" smtClean="0"/>
              <a:t>ForkJoinTasks</a:t>
            </a:r>
            <a:r>
              <a:rPr lang="en-US" dirty="0" smtClean="0"/>
              <a:t>.</a:t>
            </a:r>
          </a:p>
          <a:p>
            <a:r>
              <a:rPr lang="en-US" dirty="0" err="1" smtClean="0"/>
              <a:t>int</a:t>
            </a:r>
            <a:r>
              <a:rPr lang="en-US" dirty="0" smtClean="0"/>
              <a:t> r = </a:t>
            </a:r>
            <a:r>
              <a:rPr lang="en-US" dirty="0" err="1" smtClean="0"/>
              <a:t>ThreadLocalRandom.current</a:t>
            </a:r>
            <a:r>
              <a:rPr lang="en-US" dirty="0" smtClean="0"/>
              <a:t>() .</a:t>
            </a:r>
            <a:r>
              <a:rPr lang="en-US" dirty="0" err="1" smtClean="0"/>
              <a:t>nextInt</a:t>
            </a:r>
            <a:r>
              <a:rPr lang="en-US" smtClean="0"/>
              <a:t>(4, 77);</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Designing Objects for</a:t>
            </a:r>
            <a:br>
              <a:rPr lang="en-US" b="1" dirty="0" smtClean="0"/>
            </a:br>
            <a:r>
              <a:rPr lang="en-US" b="1" dirty="0" smtClean="0"/>
              <a:t>Concurrency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Patterns for safely representing and managing state</a:t>
            </a:r>
          </a:p>
          <a:p>
            <a:pPr>
              <a:buNone/>
            </a:pPr>
            <a:r>
              <a:rPr lang="en-US" b="1" dirty="0" smtClean="0"/>
              <a:t>Immutability</a:t>
            </a:r>
          </a:p>
          <a:p>
            <a:pPr>
              <a:buNone/>
            </a:pPr>
            <a:r>
              <a:rPr lang="en-US" b="1" dirty="0" smtClean="0"/>
              <a:t>	• Avoiding interference by avoiding change</a:t>
            </a:r>
          </a:p>
          <a:p>
            <a:pPr>
              <a:buNone/>
            </a:pPr>
            <a:r>
              <a:rPr lang="en-US" b="1" dirty="0" smtClean="0"/>
              <a:t>Locking</a:t>
            </a:r>
          </a:p>
          <a:p>
            <a:pPr>
              <a:buNone/>
            </a:pPr>
            <a:r>
              <a:rPr lang="en-US" b="1" dirty="0" smtClean="0"/>
              <a:t>	• Guaranteeing exclusive access</a:t>
            </a:r>
          </a:p>
          <a:p>
            <a:pPr>
              <a:buNone/>
            </a:pPr>
            <a:r>
              <a:rPr lang="en-US" b="1" dirty="0" smtClean="0"/>
              <a:t>State dependence</a:t>
            </a:r>
          </a:p>
          <a:p>
            <a:pPr>
              <a:buNone/>
            </a:pPr>
            <a:r>
              <a:rPr lang="en-US" b="1" dirty="0" smtClean="0"/>
              <a:t>	• What to do when you can’t do anything</a:t>
            </a:r>
          </a:p>
          <a:p>
            <a:pPr>
              <a:buNone/>
            </a:pPr>
            <a:r>
              <a:rPr lang="en-US" b="1" dirty="0" smtClean="0"/>
              <a:t>Containment</a:t>
            </a:r>
          </a:p>
          <a:p>
            <a:pPr lvl="1">
              <a:buNone/>
            </a:pPr>
            <a:r>
              <a:rPr lang="en-US" b="1" dirty="0" smtClean="0"/>
              <a:t>• Hiding internal objects</a:t>
            </a:r>
          </a:p>
          <a:p>
            <a:pPr>
              <a:buNone/>
            </a:pPr>
            <a:r>
              <a:rPr lang="en-US" b="1" dirty="0" smtClean="0"/>
              <a:t>Splitting</a:t>
            </a:r>
          </a:p>
          <a:p>
            <a:pPr>
              <a:buNone/>
            </a:pPr>
            <a:r>
              <a:rPr lang="en-US" b="1" smtClean="0"/>
              <a:t>	• </a:t>
            </a:r>
            <a:r>
              <a:rPr lang="en-US" b="1" dirty="0" smtClean="0"/>
              <a:t>Separating independent aspects of objects and locks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p:txBody>
          <a:bodyPr/>
          <a:lstStyle/>
          <a:p>
            <a:r>
              <a:rPr lang="en-US" dirty="0"/>
              <a:t>T</a:t>
            </a:r>
            <a:r>
              <a:rPr lang="en-US" dirty="0" smtClean="0"/>
              <a:t>hreads are so called lightweight processes which have their own call stack but an access shared data. Every thread has its own memory cache. If a thread reads shared data it stores this data in its own memory cache. A thread can re-read the shared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Gain</a:t>
            </a:r>
            <a:endParaRPr lang="en-US" dirty="0"/>
          </a:p>
        </p:txBody>
      </p:sp>
      <p:sp>
        <p:nvSpPr>
          <p:cNvPr id="3" name="Content Placeholder 2"/>
          <p:cNvSpPr>
            <a:spLocks noGrp="1"/>
          </p:cNvSpPr>
          <p:nvPr>
            <p:ph idx="1"/>
          </p:nvPr>
        </p:nvSpPr>
        <p:spPr>
          <a:xfrm>
            <a:off x="457200" y="1600201"/>
            <a:ext cx="8229600" cy="4267200"/>
          </a:xfrm>
        </p:spPr>
        <p:txBody>
          <a:bodyPr>
            <a:normAutofit/>
          </a:bodyPr>
          <a:lstStyle/>
          <a:p>
            <a:r>
              <a:rPr lang="en-US" b="1" dirty="0" smtClean="0"/>
              <a:t>Amdahl's Law </a:t>
            </a:r>
          </a:p>
          <a:p>
            <a:r>
              <a:rPr lang="en-US" dirty="0" smtClean="0"/>
              <a:t>It states that a small portion of the program which cannot be parallelized will limit the overall speed-up available from parallelization. </a:t>
            </a:r>
          </a:p>
          <a:p>
            <a:r>
              <a:rPr lang="en-US" dirty="0" smtClean="0"/>
              <a:t>A program solving a large mathematical or engineering problem will typically consist of several parallelizable parts and several non-parallelizable (sequential) parts. If p is the fraction of running time a sequential program spends on non-parallelizable parts, then</a:t>
            </a:r>
          </a:p>
          <a:p>
            <a:r>
              <a:rPr lang="en-US" dirty="0" smtClean="0"/>
              <a:t>S = 1/p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the speed up</a:t>
            </a:r>
            <a:endParaRPr lang="en-US" dirty="0"/>
          </a:p>
        </p:txBody>
      </p:sp>
      <p:sp>
        <p:nvSpPr>
          <p:cNvPr id="3" name="Content Placeholder 2"/>
          <p:cNvSpPr>
            <a:spLocks noGrp="1"/>
          </p:cNvSpPr>
          <p:nvPr>
            <p:ph idx="1"/>
          </p:nvPr>
        </p:nvSpPr>
        <p:spPr/>
        <p:txBody>
          <a:bodyPr>
            <a:normAutofit/>
          </a:bodyPr>
          <a:lstStyle/>
          <a:p>
            <a:r>
              <a:rPr lang="en-US" dirty="0" smtClean="0"/>
              <a:t>If the sequential portion of a program accounts for 10% of the runtime, we can get no more than a 10× speed-up, regardless of how many processors are added. This puts an upper limit on the usefulness of adding more parallel execution units. "When a task cannot be partitioned because of sequential constraints, the application of more effort has no effect on the schedule. The bearing of a child takes nine months, no matter how many women are assigned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Java help to Parallel Programming</a:t>
            </a:r>
            <a:endParaRPr lang="en-US" dirty="0"/>
          </a:p>
        </p:txBody>
      </p:sp>
      <p:sp>
        <p:nvSpPr>
          <p:cNvPr id="3" name="Content Placeholder 2"/>
          <p:cNvSpPr>
            <a:spLocks noGrp="1"/>
          </p:cNvSpPr>
          <p:nvPr>
            <p:ph idx="1"/>
          </p:nvPr>
        </p:nvSpPr>
        <p:spPr/>
        <p:txBody>
          <a:bodyPr/>
          <a:lstStyle/>
          <a:p>
            <a:r>
              <a:rPr lang="en-US" dirty="0" smtClean="0"/>
              <a:t>Has Threads since its inception</a:t>
            </a:r>
          </a:p>
          <a:p>
            <a:r>
              <a:rPr lang="en-US" dirty="0" smtClean="0"/>
              <a:t>Threads have their own stack. But uses heap of the JVM</a:t>
            </a:r>
          </a:p>
          <a:p>
            <a:r>
              <a:rPr lang="en-US" dirty="0" smtClean="0"/>
              <a:t>Has many constructs to control the concurrency</a:t>
            </a:r>
          </a:p>
          <a:p>
            <a:r>
              <a:rPr lang="en-US" dirty="0" smtClean="0"/>
              <a:t>Programmer knowledge is very critical</a:t>
            </a:r>
            <a:endParaRPr lang="en-US" dirty="0"/>
          </a:p>
        </p:txBody>
      </p:sp>
    </p:spTree>
  </p:cSld>
  <p:clrMapOvr>
    <a:masterClrMapping/>
  </p:clrMapOvr>
</p:sld>
</file>

<file path=ppt/theme/theme1.xml><?xml version="1.0" encoding="utf-8"?>
<a:theme xmlns:a="http://schemas.openxmlformats.org/drawingml/2006/main" name="Retrospektív">
  <a:themeElements>
    <a:clrScheme name="Retrospektív">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402</TotalTime>
  <Words>2601</Words>
  <Application>Microsoft Office PowerPoint</Application>
  <PresentationFormat>Diavetítés a képernyőre (4:3 oldalarány)</PresentationFormat>
  <Paragraphs>251</Paragraphs>
  <Slides>52</Slides>
  <Notes>1</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52</vt:i4>
      </vt:variant>
    </vt:vector>
  </HeadingPairs>
  <TitlesOfParts>
    <vt:vector size="55" baseType="lpstr">
      <vt:lpstr>Calibri</vt:lpstr>
      <vt:lpstr>Calibri Light</vt:lpstr>
      <vt:lpstr>Retrospektív</vt:lpstr>
      <vt:lpstr>Concurrency with Java</vt:lpstr>
      <vt:lpstr>Programming Paradigms</vt:lpstr>
      <vt:lpstr>Multi Core CPU</vt:lpstr>
      <vt:lpstr>Process</vt:lpstr>
      <vt:lpstr>Java Process</vt:lpstr>
      <vt:lpstr>Thread</vt:lpstr>
      <vt:lpstr>What is The Gain</vt:lpstr>
      <vt:lpstr>How much is the speed up</vt:lpstr>
      <vt:lpstr>How does Java help to Parallel Programming</vt:lpstr>
      <vt:lpstr>JVM Process Heap</vt:lpstr>
      <vt:lpstr>Thread Class</vt:lpstr>
      <vt:lpstr>How to Implement a Thread</vt:lpstr>
      <vt:lpstr>Thread Subclass</vt:lpstr>
      <vt:lpstr>Implement Runnable Interface</vt:lpstr>
      <vt:lpstr>Pausing while executing</vt:lpstr>
      <vt:lpstr>Thread Management</vt:lpstr>
      <vt:lpstr>Sleep Example</vt:lpstr>
      <vt:lpstr>Communicating with Thread</vt:lpstr>
      <vt:lpstr>Interrupt requirement</vt:lpstr>
      <vt:lpstr>Interrupt Status</vt:lpstr>
      <vt:lpstr>Interrupted Exception and Status</vt:lpstr>
      <vt:lpstr>Thread Collaboration</vt:lpstr>
      <vt:lpstr>Thread Interruption Example</vt:lpstr>
      <vt:lpstr>Synchronization</vt:lpstr>
      <vt:lpstr>Synchronization Mechanisms</vt:lpstr>
      <vt:lpstr>Synchronization Libraries</vt:lpstr>
      <vt:lpstr>Semaphores</vt:lpstr>
      <vt:lpstr>Counter Using Semaphores</vt:lpstr>
      <vt:lpstr>Using Latches</vt:lpstr>
      <vt:lpstr>Using Barrier Conditions</vt:lpstr>
      <vt:lpstr>Liveness</vt:lpstr>
      <vt:lpstr>Deadlock</vt:lpstr>
      <vt:lpstr>Starvation and Livelock</vt:lpstr>
      <vt:lpstr>Guarded Blocks</vt:lpstr>
      <vt:lpstr>Guarded Block (cont..)</vt:lpstr>
      <vt:lpstr>Immutable Object</vt:lpstr>
      <vt:lpstr>High Level Concurrency Objects</vt:lpstr>
      <vt:lpstr>Lock Objects</vt:lpstr>
      <vt:lpstr>Locks Illustration</vt:lpstr>
      <vt:lpstr>Executors</vt:lpstr>
      <vt:lpstr>Executor Interfaces</vt:lpstr>
      <vt:lpstr>The Executor Interface</vt:lpstr>
      <vt:lpstr>The ExecutorService Interface</vt:lpstr>
      <vt:lpstr>The ScheduledExecutorService Interface</vt:lpstr>
      <vt:lpstr>Thread Pools</vt:lpstr>
      <vt:lpstr>Thread Pools</vt:lpstr>
      <vt:lpstr>Fork/Join</vt:lpstr>
      <vt:lpstr>Basic Use</vt:lpstr>
      <vt:lpstr>Concurrent Collections</vt:lpstr>
      <vt:lpstr>Atomic Variables</vt:lpstr>
      <vt:lpstr>Concurrent Random Numbers</vt:lpstr>
      <vt:lpstr>Designing Objects for Concurrency</vt:lpstr>
    </vt:vector>
  </TitlesOfParts>
  <Company>Sabre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with Java</dc:title>
  <dc:creator>sg0549698</dc:creator>
  <cp:lastModifiedBy>abaloghbiro</cp:lastModifiedBy>
  <cp:revision>94</cp:revision>
  <dcterms:created xsi:type="dcterms:W3CDTF">2012-04-16T02:10:55Z</dcterms:created>
  <dcterms:modified xsi:type="dcterms:W3CDTF">2017-06-12T10:25:49Z</dcterms:modified>
</cp:coreProperties>
</file>