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32"/>
  </p:notesMasterIdLst>
  <p:handoutMasterIdLst>
    <p:handoutMasterId r:id="rId33"/>
  </p:handoutMasterIdLst>
  <p:sldIdLst>
    <p:sldId id="1719" r:id="rId6"/>
    <p:sldId id="1856" r:id="rId7"/>
    <p:sldId id="1660" r:id="rId8"/>
    <p:sldId id="1857" r:id="rId9"/>
    <p:sldId id="1860" r:id="rId10"/>
    <p:sldId id="4293" r:id="rId11"/>
    <p:sldId id="4294" r:id="rId12"/>
    <p:sldId id="4295" r:id="rId13"/>
    <p:sldId id="4296" r:id="rId14"/>
    <p:sldId id="4297" r:id="rId15"/>
    <p:sldId id="4299" r:id="rId16"/>
    <p:sldId id="4302" r:id="rId17"/>
    <p:sldId id="4300" r:id="rId18"/>
    <p:sldId id="4303" r:id="rId19"/>
    <p:sldId id="4304" r:id="rId20"/>
    <p:sldId id="4305" r:id="rId21"/>
    <p:sldId id="4306" r:id="rId22"/>
    <p:sldId id="4307" r:id="rId23"/>
    <p:sldId id="4308" r:id="rId24"/>
    <p:sldId id="4309" r:id="rId25"/>
    <p:sldId id="4310" r:id="rId26"/>
    <p:sldId id="4311" r:id="rId27"/>
    <p:sldId id="4312" r:id="rId28"/>
    <p:sldId id="1859" r:id="rId29"/>
    <p:sldId id="1914" r:id="rId30"/>
    <p:sldId id="1904" r:id="rId3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56"/>
            <p14:sldId id="1660"/>
            <p14:sldId id="1857"/>
            <p14:sldId id="1860"/>
            <p14:sldId id="4293"/>
            <p14:sldId id="4294"/>
            <p14:sldId id="4295"/>
            <p14:sldId id="4296"/>
            <p14:sldId id="4297"/>
            <p14:sldId id="4299"/>
            <p14:sldId id="4302"/>
            <p14:sldId id="4300"/>
            <p14:sldId id="4303"/>
            <p14:sldId id="4304"/>
            <p14:sldId id="4305"/>
            <p14:sldId id="4306"/>
            <p14:sldId id="4307"/>
            <p14:sldId id="4308"/>
            <p14:sldId id="4309"/>
            <p14:sldId id="4310"/>
            <p14:sldId id="4311"/>
            <p14:sldId id="4312"/>
            <p14:sldId id="1859"/>
            <p14:sldId id="1914"/>
            <p14:sldId id="190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26" autoAdjust="0"/>
    <p:restoredTop sz="72074" autoAdjust="0"/>
  </p:normalViewPr>
  <p:slideViewPr>
    <p:cSldViewPr snapToGrid="0">
      <p:cViewPr>
        <p:scale>
          <a:sx n="103" d="100"/>
          <a:sy n="103" d="100"/>
        </p:scale>
        <p:origin x="48" y="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42CD3-42A2-44C6-A665-23CA5AE769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A854DC-833A-41CE-BE8F-BDACC7937CE8}">
      <dgm:prSet/>
      <dgm:spPr/>
      <dgm:t>
        <a:bodyPr/>
        <a:lstStyle/>
        <a:p>
          <a:r>
            <a:rPr lang="en-US"/>
            <a:t>Eclipse (STS) integrated development environment</a:t>
          </a:r>
        </a:p>
      </dgm:t>
    </dgm:pt>
    <dgm:pt modelId="{2A9FE338-19D8-478A-9FD1-3F3972256A4A}" type="parTrans" cxnId="{3FFA8071-3242-462C-AE4F-C02F037C3706}">
      <dgm:prSet/>
      <dgm:spPr/>
      <dgm:t>
        <a:bodyPr/>
        <a:lstStyle/>
        <a:p>
          <a:endParaRPr lang="en-US"/>
        </a:p>
      </dgm:t>
    </dgm:pt>
    <dgm:pt modelId="{0D29B9B1-B27B-4F8D-9919-CF2434917160}" type="sibTrans" cxnId="{3FFA8071-3242-462C-AE4F-C02F037C3706}">
      <dgm:prSet/>
      <dgm:spPr/>
      <dgm:t>
        <a:bodyPr/>
        <a:lstStyle/>
        <a:p>
          <a:endParaRPr lang="en-US"/>
        </a:p>
      </dgm:t>
    </dgm:pt>
    <dgm:pt modelId="{7572CC96-7F02-408A-B2F1-99EB776F08D5}">
      <dgm:prSet/>
      <dgm:spPr/>
      <dgm:t>
        <a:bodyPr/>
        <a:lstStyle/>
        <a:p>
          <a:r>
            <a:rPr lang="en-US"/>
            <a:t>Java Development Kit 12</a:t>
          </a:r>
        </a:p>
      </dgm:t>
    </dgm:pt>
    <dgm:pt modelId="{6A65DA9C-D224-4A48-B43A-487B24780C0E}" type="parTrans" cxnId="{58D7339E-EA14-4D4A-9640-40F5BD41405F}">
      <dgm:prSet/>
      <dgm:spPr/>
      <dgm:t>
        <a:bodyPr/>
        <a:lstStyle/>
        <a:p>
          <a:endParaRPr lang="en-US"/>
        </a:p>
      </dgm:t>
    </dgm:pt>
    <dgm:pt modelId="{4A36C7D0-8F89-4C38-B81F-903638A3967D}" type="sibTrans" cxnId="{58D7339E-EA14-4D4A-9640-40F5BD41405F}">
      <dgm:prSet/>
      <dgm:spPr/>
      <dgm:t>
        <a:bodyPr/>
        <a:lstStyle/>
        <a:p>
          <a:endParaRPr lang="en-US"/>
        </a:p>
      </dgm:t>
    </dgm:pt>
    <dgm:pt modelId="{81A1E357-8441-442C-B699-7CE8357BC19D}">
      <dgm:prSet/>
      <dgm:spPr/>
      <dgm:t>
        <a:bodyPr/>
        <a:lstStyle/>
        <a:p>
          <a:r>
            <a:rPr lang="en-US"/>
            <a:t>Git for Windows</a:t>
          </a:r>
        </a:p>
      </dgm:t>
    </dgm:pt>
    <dgm:pt modelId="{EE1D3954-F408-4045-904D-1FB5FF260B81}" type="parTrans" cxnId="{B83BC2FD-38E0-4937-8134-7681E19D3D1F}">
      <dgm:prSet/>
      <dgm:spPr/>
      <dgm:t>
        <a:bodyPr/>
        <a:lstStyle/>
        <a:p>
          <a:endParaRPr lang="en-US"/>
        </a:p>
      </dgm:t>
    </dgm:pt>
    <dgm:pt modelId="{25B5E1F9-F94E-497C-AF3A-3630D940D00A}" type="sibTrans" cxnId="{B83BC2FD-38E0-4937-8134-7681E19D3D1F}">
      <dgm:prSet/>
      <dgm:spPr/>
      <dgm:t>
        <a:bodyPr/>
        <a:lstStyle/>
        <a:p>
          <a:endParaRPr lang="en-US"/>
        </a:p>
      </dgm:t>
    </dgm:pt>
    <dgm:pt modelId="{C823D9BC-1D32-4A71-9B39-B1D9A080401C}">
      <dgm:prSet/>
      <dgm:spPr/>
      <dgm:t>
        <a:bodyPr/>
        <a:lstStyle/>
        <a:p>
          <a:r>
            <a:rPr lang="en-US"/>
            <a:t>CMD</a:t>
          </a:r>
        </a:p>
      </dgm:t>
    </dgm:pt>
    <dgm:pt modelId="{EC89CF06-18EF-4817-9DC9-62F5D296E680}" type="parTrans" cxnId="{61D8E82D-E798-4682-9DFE-78C0633188C4}">
      <dgm:prSet/>
      <dgm:spPr/>
      <dgm:t>
        <a:bodyPr/>
        <a:lstStyle/>
        <a:p>
          <a:endParaRPr lang="en-US"/>
        </a:p>
      </dgm:t>
    </dgm:pt>
    <dgm:pt modelId="{552553B5-351A-4286-B188-5CA86911BFE8}" type="sibTrans" cxnId="{61D8E82D-E798-4682-9DFE-78C0633188C4}">
      <dgm:prSet/>
      <dgm:spPr/>
      <dgm:t>
        <a:bodyPr/>
        <a:lstStyle/>
        <a:p>
          <a:endParaRPr lang="en-US"/>
        </a:p>
      </dgm:t>
    </dgm:pt>
    <dgm:pt modelId="{1628F40F-78CB-4852-A13A-E829783A6A52}">
      <dgm:prSet/>
      <dgm:spPr/>
      <dgm:t>
        <a:bodyPr/>
        <a:lstStyle/>
        <a:p>
          <a:r>
            <a:rPr lang="en-US"/>
            <a:t>Notepad++</a:t>
          </a:r>
        </a:p>
      </dgm:t>
    </dgm:pt>
    <dgm:pt modelId="{CC6775CE-454F-405E-A7BF-7C2859743284}" type="parTrans" cxnId="{974ACE94-65B6-4D51-99C6-E355ECFC1238}">
      <dgm:prSet/>
      <dgm:spPr/>
      <dgm:t>
        <a:bodyPr/>
        <a:lstStyle/>
        <a:p>
          <a:endParaRPr lang="en-US"/>
        </a:p>
      </dgm:t>
    </dgm:pt>
    <dgm:pt modelId="{4E20FC16-A13D-4CED-AFDD-81CD408EB74A}" type="sibTrans" cxnId="{974ACE94-65B6-4D51-99C6-E355ECFC1238}">
      <dgm:prSet/>
      <dgm:spPr/>
      <dgm:t>
        <a:bodyPr/>
        <a:lstStyle/>
        <a:p>
          <a:endParaRPr lang="en-US"/>
        </a:p>
      </dgm:t>
    </dgm:pt>
    <dgm:pt modelId="{73EEE645-93D5-4123-9234-B8ECFCC16653}" type="pres">
      <dgm:prSet presAssocID="{B4042CD3-42A2-44C6-A665-23CA5AE7690A}" presName="vert0" presStyleCnt="0">
        <dgm:presLayoutVars>
          <dgm:dir/>
          <dgm:animOne val="branch"/>
          <dgm:animLvl val="lvl"/>
        </dgm:presLayoutVars>
      </dgm:prSet>
      <dgm:spPr/>
    </dgm:pt>
    <dgm:pt modelId="{B6538F9A-A24F-4654-92E5-681FB2FF9648}" type="pres">
      <dgm:prSet presAssocID="{6DA854DC-833A-41CE-BE8F-BDACC7937CE8}" presName="thickLine" presStyleLbl="alignNode1" presStyleIdx="0" presStyleCnt="5"/>
      <dgm:spPr/>
    </dgm:pt>
    <dgm:pt modelId="{00FA1B09-1810-4366-B849-939B82F4F7F4}" type="pres">
      <dgm:prSet presAssocID="{6DA854DC-833A-41CE-BE8F-BDACC7937CE8}" presName="horz1" presStyleCnt="0"/>
      <dgm:spPr/>
    </dgm:pt>
    <dgm:pt modelId="{A9CC437D-A531-4D43-AA3A-752B463BF8EB}" type="pres">
      <dgm:prSet presAssocID="{6DA854DC-833A-41CE-BE8F-BDACC7937CE8}" presName="tx1" presStyleLbl="revTx" presStyleIdx="0" presStyleCnt="5"/>
      <dgm:spPr/>
    </dgm:pt>
    <dgm:pt modelId="{9A4440F4-2F62-4B3B-853E-AA4C8147BE41}" type="pres">
      <dgm:prSet presAssocID="{6DA854DC-833A-41CE-BE8F-BDACC7937CE8}" presName="vert1" presStyleCnt="0"/>
      <dgm:spPr/>
    </dgm:pt>
    <dgm:pt modelId="{5FF8C92E-4158-4D6A-BBD1-AEEDBF599FB8}" type="pres">
      <dgm:prSet presAssocID="{7572CC96-7F02-408A-B2F1-99EB776F08D5}" presName="thickLine" presStyleLbl="alignNode1" presStyleIdx="1" presStyleCnt="5"/>
      <dgm:spPr/>
    </dgm:pt>
    <dgm:pt modelId="{33CD34B5-1066-4D01-A2E3-3B57ADD361E6}" type="pres">
      <dgm:prSet presAssocID="{7572CC96-7F02-408A-B2F1-99EB776F08D5}" presName="horz1" presStyleCnt="0"/>
      <dgm:spPr/>
    </dgm:pt>
    <dgm:pt modelId="{D5DA2EAD-F6C4-4813-B06D-1FB9CEE5B15A}" type="pres">
      <dgm:prSet presAssocID="{7572CC96-7F02-408A-B2F1-99EB776F08D5}" presName="tx1" presStyleLbl="revTx" presStyleIdx="1" presStyleCnt="5"/>
      <dgm:spPr/>
    </dgm:pt>
    <dgm:pt modelId="{1B3BEA71-7BDE-45E5-9871-54B20AA0E50B}" type="pres">
      <dgm:prSet presAssocID="{7572CC96-7F02-408A-B2F1-99EB776F08D5}" presName="vert1" presStyleCnt="0"/>
      <dgm:spPr/>
    </dgm:pt>
    <dgm:pt modelId="{55C15942-90E0-4E19-8C3C-9DB40ACC5DCE}" type="pres">
      <dgm:prSet presAssocID="{81A1E357-8441-442C-B699-7CE8357BC19D}" presName="thickLine" presStyleLbl="alignNode1" presStyleIdx="2" presStyleCnt="5"/>
      <dgm:spPr/>
    </dgm:pt>
    <dgm:pt modelId="{44CEF258-3033-4224-9A3F-FC3FEE3903AD}" type="pres">
      <dgm:prSet presAssocID="{81A1E357-8441-442C-B699-7CE8357BC19D}" presName="horz1" presStyleCnt="0"/>
      <dgm:spPr/>
    </dgm:pt>
    <dgm:pt modelId="{DABA3A89-A68D-4958-BDEF-52B723D7FB3C}" type="pres">
      <dgm:prSet presAssocID="{81A1E357-8441-442C-B699-7CE8357BC19D}" presName="tx1" presStyleLbl="revTx" presStyleIdx="2" presStyleCnt="5"/>
      <dgm:spPr/>
    </dgm:pt>
    <dgm:pt modelId="{5410BF27-5227-4A93-B709-E92208E6280F}" type="pres">
      <dgm:prSet presAssocID="{81A1E357-8441-442C-B699-7CE8357BC19D}" presName="vert1" presStyleCnt="0"/>
      <dgm:spPr/>
    </dgm:pt>
    <dgm:pt modelId="{975E7653-42D2-4D28-9EFA-24E0A94A51CB}" type="pres">
      <dgm:prSet presAssocID="{C823D9BC-1D32-4A71-9B39-B1D9A080401C}" presName="thickLine" presStyleLbl="alignNode1" presStyleIdx="3" presStyleCnt="5"/>
      <dgm:spPr/>
    </dgm:pt>
    <dgm:pt modelId="{4C61903F-1C54-463B-B8D3-F87671240A02}" type="pres">
      <dgm:prSet presAssocID="{C823D9BC-1D32-4A71-9B39-B1D9A080401C}" presName="horz1" presStyleCnt="0"/>
      <dgm:spPr/>
    </dgm:pt>
    <dgm:pt modelId="{A174DD83-7AFE-47E6-AB31-D3DECE93E39E}" type="pres">
      <dgm:prSet presAssocID="{C823D9BC-1D32-4A71-9B39-B1D9A080401C}" presName="tx1" presStyleLbl="revTx" presStyleIdx="3" presStyleCnt="5"/>
      <dgm:spPr/>
    </dgm:pt>
    <dgm:pt modelId="{6A36E6F2-4747-461E-B3BE-0A07B433EF57}" type="pres">
      <dgm:prSet presAssocID="{C823D9BC-1D32-4A71-9B39-B1D9A080401C}" presName="vert1" presStyleCnt="0"/>
      <dgm:spPr/>
    </dgm:pt>
    <dgm:pt modelId="{177A0795-65A1-4542-9B56-A4D16DF0BC3D}" type="pres">
      <dgm:prSet presAssocID="{1628F40F-78CB-4852-A13A-E829783A6A52}" presName="thickLine" presStyleLbl="alignNode1" presStyleIdx="4" presStyleCnt="5"/>
      <dgm:spPr/>
    </dgm:pt>
    <dgm:pt modelId="{FC22BD4F-7ED2-44D1-86B1-D391D88DB692}" type="pres">
      <dgm:prSet presAssocID="{1628F40F-78CB-4852-A13A-E829783A6A52}" presName="horz1" presStyleCnt="0"/>
      <dgm:spPr/>
    </dgm:pt>
    <dgm:pt modelId="{63D2487F-074C-4992-8AD4-2F929B4A0246}" type="pres">
      <dgm:prSet presAssocID="{1628F40F-78CB-4852-A13A-E829783A6A52}" presName="tx1" presStyleLbl="revTx" presStyleIdx="4" presStyleCnt="5"/>
      <dgm:spPr/>
    </dgm:pt>
    <dgm:pt modelId="{B2FD8E0D-EC09-4BA5-8656-4F8EF179A11B}" type="pres">
      <dgm:prSet presAssocID="{1628F40F-78CB-4852-A13A-E829783A6A52}" presName="vert1" presStyleCnt="0"/>
      <dgm:spPr/>
    </dgm:pt>
  </dgm:ptLst>
  <dgm:cxnLst>
    <dgm:cxn modelId="{61D8E82D-E798-4682-9DFE-78C0633188C4}" srcId="{B4042CD3-42A2-44C6-A665-23CA5AE7690A}" destId="{C823D9BC-1D32-4A71-9B39-B1D9A080401C}" srcOrd="3" destOrd="0" parTransId="{EC89CF06-18EF-4817-9DC9-62F5D296E680}" sibTransId="{552553B5-351A-4286-B188-5CA86911BFE8}"/>
    <dgm:cxn modelId="{F8039148-A4C3-4859-9DDE-61666823FF81}" type="presOf" srcId="{6DA854DC-833A-41CE-BE8F-BDACC7937CE8}" destId="{A9CC437D-A531-4D43-AA3A-752B463BF8EB}" srcOrd="0" destOrd="0" presId="urn:microsoft.com/office/officeart/2008/layout/LinedList"/>
    <dgm:cxn modelId="{3FFA8071-3242-462C-AE4F-C02F037C3706}" srcId="{B4042CD3-42A2-44C6-A665-23CA5AE7690A}" destId="{6DA854DC-833A-41CE-BE8F-BDACC7937CE8}" srcOrd="0" destOrd="0" parTransId="{2A9FE338-19D8-478A-9FD1-3F3972256A4A}" sibTransId="{0D29B9B1-B27B-4F8D-9919-CF2434917160}"/>
    <dgm:cxn modelId="{15DFE276-9E56-4EC7-A350-121B299A2CAD}" type="presOf" srcId="{81A1E357-8441-442C-B699-7CE8357BC19D}" destId="{DABA3A89-A68D-4958-BDEF-52B723D7FB3C}" srcOrd="0" destOrd="0" presId="urn:microsoft.com/office/officeart/2008/layout/LinedList"/>
    <dgm:cxn modelId="{E959515A-95F6-4089-AB9A-4971EE214DED}" type="presOf" srcId="{C823D9BC-1D32-4A71-9B39-B1D9A080401C}" destId="{A174DD83-7AFE-47E6-AB31-D3DECE93E39E}" srcOrd="0" destOrd="0" presId="urn:microsoft.com/office/officeart/2008/layout/LinedList"/>
    <dgm:cxn modelId="{94ADD993-28B9-4201-ABD2-B20449D3B082}" type="presOf" srcId="{1628F40F-78CB-4852-A13A-E829783A6A52}" destId="{63D2487F-074C-4992-8AD4-2F929B4A0246}" srcOrd="0" destOrd="0" presId="urn:microsoft.com/office/officeart/2008/layout/LinedList"/>
    <dgm:cxn modelId="{974ACE94-65B6-4D51-99C6-E355ECFC1238}" srcId="{B4042CD3-42A2-44C6-A665-23CA5AE7690A}" destId="{1628F40F-78CB-4852-A13A-E829783A6A52}" srcOrd="4" destOrd="0" parTransId="{CC6775CE-454F-405E-A7BF-7C2859743284}" sibTransId="{4E20FC16-A13D-4CED-AFDD-81CD408EB74A}"/>
    <dgm:cxn modelId="{C92EF198-6820-4557-AC74-A5FCD7F1DC2B}" type="presOf" srcId="{7572CC96-7F02-408A-B2F1-99EB776F08D5}" destId="{D5DA2EAD-F6C4-4813-B06D-1FB9CEE5B15A}" srcOrd="0" destOrd="0" presId="urn:microsoft.com/office/officeart/2008/layout/LinedList"/>
    <dgm:cxn modelId="{58D7339E-EA14-4D4A-9640-40F5BD41405F}" srcId="{B4042CD3-42A2-44C6-A665-23CA5AE7690A}" destId="{7572CC96-7F02-408A-B2F1-99EB776F08D5}" srcOrd="1" destOrd="0" parTransId="{6A65DA9C-D224-4A48-B43A-487B24780C0E}" sibTransId="{4A36C7D0-8F89-4C38-B81F-903638A3967D}"/>
    <dgm:cxn modelId="{36D696B2-DF0D-4B83-807F-280F89F44452}" type="presOf" srcId="{B4042CD3-42A2-44C6-A665-23CA5AE7690A}" destId="{73EEE645-93D5-4123-9234-B8ECFCC16653}" srcOrd="0" destOrd="0" presId="urn:microsoft.com/office/officeart/2008/layout/LinedList"/>
    <dgm:cxn modelId="{B83BC2FD-38E0-4937-8134-7681E19D3D1F}" srcId="{B4042CD3-42A2-44C6-A665-23CA5AE7690A}" destId="{81A1E357-8441-442C-B699-7CE8357BC19D}" srcOrd="2" destOrd="0" parTransId="{EE1D3954-F408-4045-904D-1FB5FF260B81}" sibTransId="{25B5E1F9-F94E-497C-AF3A-3630D940D00A}"/>
    <dgm:cxn modelId="{DC2934EC-AFB6-418C-86EC-C9529B3E25EA}" type="presParOf" srcId="{73EEE645-93D5-4123-9234-B8ECFCC16653}" destId="{B6538F9A-A24F-4654-92E5-681FB2FF9648}" srcOrd="0" destOrd="0" presId="urn:microsoft.com/office/officeart/2008/layout/LinedList"/>
    <dgm:cxn modelId="{0EA4ECB3-80C4-45E8-8480-8A4D81F5B05A}" type="presParOf" srcId="{73EEE645-93D5-4123-9234-B8ECFCC16653}" destId="{00FA1B09-1810-4366-B849-939B82F4F7F4}" srcOrd="1" destOrd="0" presId="urn:microsoft.com/office/officeart/2008/layout/LinedList"/>
    <dgm:cxn modelId="{52093B9E-5847-4D40-8240-42CEDB31816F}" type="presParOf" srcId="{00FA1B09-1810-4366-B849-939B82F4F7F4}" destId="{A9CC437D-A531-4D43-AA3A-752B463BF8EB}" srcOrd="0" destOrd="0" presId="urn:microsoft.com/office/officeart/2008/layout/LinedList"/>
    <dgm:cxn modelId="{EF543CA0-55A5-43AD-A82F-525B30EF2010}" type="presParOf" srcId="{00FA1B09-1810-4366-B849-939B82F4F7F4}" destId="{9A4440F4-2F62-4B3B-853E-AA4C8147BE41}" srcOrd="1" destOrd="0" presId="urn:microsoft.com/office/officeart/2008/layout/LinedList"/>
    <dgm:cxn modelId="{CCDA627F-9656-4055-9263-70FC31112435}" type="presParOf" srcId="{73EEE645-93D5-4123-9234-B8ECFCC16653}" destId="{5FF8C92E-4158-4D6A-BBD1-AEEDBF599FB8}" srcOrd="2" destOrd="0" presId="urn:microsoft.com/office/officeart/2008/layout/LinedList"/>
    <dgm:cxn modelId="{DC25E0F3-A2B7-480A-9FA2-855589C60223}" type="presParOf" srcId="{73EEE645-93D5-4123-9234-B8ECFCC16653}" destId="{33CD34B5-1066-4D01-A2E3-3B57ADD361E6}" srcOrd="3" destOrd="0" presId="urn:microsoft.com/office/officeart/2008/layout/LinedList"/>
    <dgm:cxn modelId="{D566C564-3998-429D-B704-D7CA80DC3C74}" type="presParOf" srcId="{33CD34B5-1066-4D01-A2E3-3B57ADD361E6}" destId="{D5DA2EAD-F6C4-4813-B06D-1FB9CEE5B15A}" srcOrd="0" destOrd="0" presId="urn:microsoft.com/office/officeart/2008/layout/LinedList"/>
    <dgm:cxn modelId="{EC4A3185-6A0A-41AA-A9B6-81610DB82D4F}" type="presParOf" srcId="{33CD34B5-1066-4D01-A2E3-3B57ADD361E6}" destId="{1B3BEA71-7BDE-45E5-9871-54B20AA0E50B}" srcOrd="1" destOrd="0" presId="urn:microsoft.com/office/officeart/2008/layout/LinedList"/>
    <dgm:cxn modelId="{3B3FAFBB-7E19-4924-B1C0-D4C66804EC27}" type="presParOf" srcId="{73EEE645-93D5-4123-9234-B8ECFCC16653}" destId="{55C15942-90E0-4E19-8C3C-9DB40ACC5DCE}" srcOrd="4" destOrd="0" presId="urn:microsoft.com/office/officeart/2008/layout/LinedList"/>
    <dgm:cxn modelId="{AA78A8E3-1B55-4F1F-AFA4-88C850CBFEF1}" type="presParOf" srcId="{73EEE645-93D5-4123-9234-B8ECFCC16653}" destId="{44CEF258-3033-4224-9A3F-FC3FEE3903AD}" srcOrd="5" destOrd="0" presId="urn:microsoft.com/office/officeart/2008/layout/LinedList"/>
    <dgm:cxn modelId="{2439E3AD-8FCA-4C66-9B70-31D650C0F2A0}" type="presParOf" srcId="{44CEF258-3033-4224-9A3F-FC3FEE3903AD}" destId="{DABA3A89-A68D-4958-BDEF-52B723D7FB3C}" srcOrd="0" destOrd="0" presId="urn:microsoft.com/office/officeart/2008/layout/LinedList"/>
    <dgm:cxn modelId="{97A86E48-280C-48C4-B6FC-46A76A7BA8AB}" type="presParOf" srcId="{44CEF258-3033-4224-9A3F-FC3FEE3903AD}" destId="{5410BF27-5227-4A93-B709-E92208E6280F}" srcOrd="1" destOrd="0" presId="urn:microsoft.com/office/officeart/2008/layout/LinedList"/>
    <dgm:cxn modelId="{3442710E-2788-4EB2-9694-62F438F2DE5F}" type="presParOf" srcId="{73EEE645-93D5-4123-9234-B8ECFCC16653}" destId="{975E7653-42D2-4D28-9EFA-24E0A94A51CB}" srcOrd="6" destOrd="0" presId="urn:microsoft.com/office/officeart/2008/layout/LinedList"/>
    <dgm:cxn modelId="{ABFB8D17-84F7-4B53-86B9-ED6FF4F411A6}" type="presParOf" srcId="{73EEE645-93D5-4123-9234-B8ECFCC16653}" destId="{4C61903F-1C54-463B-B8D3-F87671240A02}" srcOrd="7" destOrd="0" presId="urn:microsoft.com/office/officeart/2008/layout/LinedList"/>
    <dgm:cxn modelId="{C782373E-50A7-42B2-8ECF-9BA414926CE4}" type="presParOf" srcId="{4C61903F-1C54-463B-B8D3-F87671240A02}" destId="{A174DD83-7AFE-47E6-AB31-D3DECE93E39E}" srcOrd="0" destOrd="0" presId="urn:microsoft.com/office/officeart/2008/layout/LinedList"/>
    <dgm:cxn modelId="{FE920B3D-649C-4CD5-8FE4-598C440F20BF}" type="presParOf" srcId="{4C61903F-1C54-463B-B8D3-F87671240A02}" destId="{6A36E6F2-4747-461E-B3BE-0A07B433EF57}" srcOrd="1" destOrd="0" presId="urn:microsoft.com/office/officeart/2008/layout/LinedList"/>
    <dgm:cxn modelId="{DB52192C-295A-4F9D-8E92-05D12B074637}" type="presParOf" srcId="{73EEE645-93D5-4123-9234-B8ECFCC16653}" destId="{177A0795-65A1-4542-9B56-A4D16DF0BC3D}" srcOrd="8" destOrd="0" presId="urn:microsoft.com/office/officeart/2008/layout/LinedList"/>
    <dgm:cxn modelId="{C54C959E-DEF5-4956-9599-28D79E2A1666}" type="presParOf" srcId="{73EEE645-93D5-4123-9234-B8ECFCC16653}" destId="{FC22BD4F-7ED2-44D1-86B1-D391D88DB692}" srcOrd="9" destOrd="0" presId="urn:microsoft.com/office/officeart/2008/layout/LinedList"/>
    <dgm:cxn modelId="{0C9F1828-BBFF-4C9B-B11B-4E7264C1E726}" type="presParOf" srcId="{FC22BD4F-7ED2-44D1-86B1-D391D88DB692}" destId="{63D2487F-074C-4992-8AD4-2F929B4A0246}" srcOrd="0" destOrd="0" presId="urn:microsoft.com/office/officeart/2008/layout/LinedList"/>
    <dgm:cxn modelId="{6B291549-5BBE-4728-A842-BB1DA46968C2}" type="presParOf" srcId="{FC22BD4F-7ED2-44D1-86B1-D391D88DB692}" destId="{B2FD8E0D-EC09-4BA5-8656-4F8EF179A1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38F9A-A24F-4654-92E5-681FB2FF9648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C437D-A531-4D43-AA3A-752B463BF8EB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Eclipse (STS) integrated development environment</a:t>
          </a:r>
        </a:p>
      </dsp:txBody>
      <dsp:txXfrm>
        <a:off x="0" y="531"/>
        <a:ext cx="10515600" cy="870055"/>
      </dsp:txXfrm>
    </dsp:sp>
    <dsp:sp modelId="{5FF8C92E-4158-4D6A-BBD1-AEEDBF599FB8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2EAD-F6C4-4813-B06D-1FB9CEE5B15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Java Development Kit 12</a:t>
          </a:r>
        </a:p>
      </dsp:txBody>
      <dsp:txXfrm>
        <a:off x="0" y="870586"/>
        <a:ext cx="10515600" cy="870055"/>
      </dsp:txXfrm>
    </dsp:sp>
    <dsp:sp modelId="{55C15942-90E0-4E19-8C3C-9DB40ACC5DC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A3A89-A68D-4958-BDEF-52B723D7FB3C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Git for Windows</a:t>
          </a:r>
        </a:p>
      </dsp:txBody>
      <dsp:txXfrm>
        <a:off x="0" y="1740641"/>
        <a:ext cx="10515600" cy="870055"/>
      </dsp:txXfrm>
    </dsp:sp>
    <dsp:sp modelId="{975E7653-42D2-4D28-9EFA-24E0A94A51CB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4DD83-7AFE-47E6-AB31-D3DECE93E39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CMD</a:t>
          </a:r>
        </a:p>
      </dsp:txBody>
      <dsp:txXfrm>
        <a:off x="0" y="2610696"/>
        <a:ext cx="10515600" cy="870055"/>
      </dsp:txXfrm>
    </dsp:sp>
    <dsp:sp modelId="{177A0795-65A1-4542-9B56-A4D16DF0BC3D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2487F-074C-4992-8AD4-2F929B4A0246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Notepad++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8/30/2019 10:50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8/30/2019 10:50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8/30/2019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11:54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beszelek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Native vs </a:t>
            </a:r>
            <a:r>
              <a:rPr lang="en-US" dirty="0" err="1"/>
              <a:t>Interpretalt</a:t>
            </a:r>
            <a:r>
              <a:rPr lang="en-US" dirty="0"/>
              <a:t> </a:t>
            </a:r>
            <a:r>
              <a:rPr lang="en-US" dirty="0" err="1"/>
              <a:t>nyelvekrol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31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2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54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8/30/2019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33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8/30/2019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8/30/2019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8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8/30/2019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4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8/30/2019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8/30/2019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8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deploy, manage, and monitor all the resources for your solution as a group, rather than handling these resources individually.</a:t>
            </a:r>
          </a:p>
          <a:p>
            <a:r>
              <a:rPr lang="en-US" dirty="0"/>
              <a:t>You can repeatedly deploy your solution throughout the development lifecycle and have confidence your resources are deployed in a consistent state.</a:t>
            </a:r>
          </a:p>
          <a:p>
            <a:r>
              <a:rPr lang="en-US" dirty="0"/>
              <a:t>You can manage your infrastructure through declarative templates rather than scripts.</a:t>
            </a:r>
          </a:p>
          <a:p>
            <a:r>
              <a:rPr lang="en-US" dirty="0"/>
              <a:t>You can define the dependencies between resources so they're deployed in the correct order.</a:t>
            </a:r>
          </a:p>
          <a:p>
            <a:r>
              <a:rPr lang="en-US" dirty="0"/>
              <a:t>You can apply access control to all services in your resource group because Role-Based Access Control (RBAC) is natively integrated into the management platform.</a:t>
            </a:r>
          </a:p>
          <a:p>
            <a:r>
              <a:rPr lang="en-US" dirty="0"/>
              <a:t>You can apply tags to resources to logically organize all the resources in your subscription.</a:t>
            </a:r>
          </a:p>
          <a:p>
            <a:r>
              <a:rPr lang="en-US" dirty="0"/>
              <a:t>You can clarify your organization's billing by viewing costs for a group of resources sharing the same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8/30/2019 10:56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deploy, manage, and monitor all the resources for your solution as a group, rather than handling these resources individually.</a:t>
            </a:r>
          </a:p>
          <a:p>
            <a:r>
              <a:rPr lang="en-US" dirty="0"/>
              <a:t>You can repeatedly deploy your solution throughout the development lifecycle and have confidence your resources are deployed in a consistent state.</a:t>
            </a:r>
          </a:p>
          <a:p>
            <a:r>
              <a:rPr lang="en-US" dirty="0"/>
              <a:t>You can manage your infrastructure through declarative templates rather than scripts.</a:t>
            </a:r>
          </a:p>
          <a:p>
            <a:r>
              <a:rPr lang="en-US" dirty="0"/>
              <a:t>You can define the dependencies between resources so they're deployed in the correct order.</a:t>
            </a:r>
          </a:p>
          <a:p>
            <a:r>
              <a:rPr lang="en-US" dirty="0"/>
              <a:t>You can apply access control to all services in your resource group because Role-Based Access Control (RBAC) is natively integrated into the management platform.</a:t>
            </a:r>
          </a:p>
          <a:p>
            <a:r>
              <a:rPr lang="en-US" dirty="0"/>
              <a:t>You can apply tags to resources to logically organize all the resources in your subscription.</a:t>
            </a:r>
          </a:p>
          <a:p>
            <a:r>
              <a:rPr lang="en-US" dirty="0"/>
              <a:t>You can clarify your organization's billing by viewing costs for a group of resources sharing the same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8/30/2019 10:57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8/30/2019 10:57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4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8/30/2019 11:52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8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540" y="2235200"/>
            <a:ext cx="47161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basics 1.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20119.08.30</a:t>
            </a:r>
            <a:b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Attila Balogh-Bir</a:t>
            </a:r>
            <a:r>
              <a:rPr lang="hu-HU" sz="1800" dirty="0">
                <a:solidFill>
                  <a:schemeClr val="tx1"/>
                </a:solidFill>
                <a:ea typeface="+mj-ea"/>
                <a:cs typeface="+mj-cs"/>
              </a:rPr>
              <a:t>ó</a:t>
            </a:r>
            <a:endParaRPr lang="en-US" sz="1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396B9-4F1B-4730-A16A-74F41CA6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imperative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FE820-0998-4890-B03F-65059362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2" y="1761725"/>
            <a:ext cx="10400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21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96B9-4F1B-4730-A16A-74F41CA6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imperative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716E-710E-4B16-9BA3-482D256B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3549517"/>
            <a:ext cx="11210925" cy="318148"/>
          </a:xfrm>
          <a:prstGeom prst="rect">
            <a:avLst/>
          </a:prstGeom>
        </p:spPr>
      </p:pic>
      <p:sp>
        <p:nvSpPr>
          <p:cNvPr id="6" name="Title 16">
            <a:extLst>
              <a:ext uri="{FF2B5EF4-FFF2-40B4-BE49-F238E27FC236}">
                <a16:creationId xmlns:a16="http://schemas.microsoft.com/office/drawing/2014/main" id="{268D6DA8-2DD4-4301-9675-504B72DBD1C1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/>
              <a:t>A declarative example</a:t>
            </a:r>
          </a:p>
        </p:txBody>
      </p:sp>
    </p:spTree>
    <p:extLst>
      <p:ext uri="{BB962C8B-B14F-4D97-AF65-F5344CB8AC3E}">
        <p14:creationId xmlns:p14="http://schemas.microsoft.com/office/powerpoint/2010/main" val="4385534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3F5-94EF-4A51-A721-AEF0AE4B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The basic building block of program writing and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AFE7-10DF-4A10-8D93-C4E903FF0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416" y="1769129"/>
            <a:ext cx="11018520" cy="5084469"/>
          </a:xfrm>
        </p:spPr>
        <p:txBody>
          <a:bodyPr/>
          <a:lstStyle/>
          <a:p>
            <a:r>
              <a:rPr lang="en-US" dirty="0"/>
              <a:t>Source code (text files with code (Java, C, C#, etc.)</a:t>
            </a:r>
          </a:p>
          <a:p>
            <a:endParaRPr lang="en-US" dirty="0"/>
          </a:p>
          <a:p>
            <a:r>
              <a:rPr lang="en-US" dirty="0"/>
              <a:t>Source code repository (GitHub, Azure </a:t>
            </a:r>
            <a:r>
              <a:rPr lang="en-US" dirty="0" err="1"/>
              <a:t>Devops</a:t>
            </a:r>
            <a:r>
              <a:rPr lang="en-US" dirty="0"/>
              <a:t>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Integrated development environment (Visual Studio, Eclipse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Compiler / Interpreter (compiles the source files to binaries)</a:t>
            </a:r>
          </a:p>
          <a:p>
            <a:endParaRPr lang="en-US" dirty="0"/>
          </a:p>
          <a:p>
            <a:r>
              <a:rPr lang="en-US" dirty="0"/>
              <a:t>Execution environment (JVM, .NET CLR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031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67CF2-905E-4BBF-AB3D-ABDCEB16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ea typeface="+mj-ea"/>
                <a:cs typeface="+mj-cs"/>
              </a:rPr>
              <a:t>Development steps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89B77-E002-4D27-8C77-64301F57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39" y="961812"/>
            <a:ext cx="576072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6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C6319-BF31-4BF9-A601-42500787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3281C-E029-4DAA-AEBF-ED059D22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94" y="1812049"/>
            <a:ext cx="6277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854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97218-4887-432D-B578-2547129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79AF-21AC-4BA1-B182-C2E78061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927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E8E4E-AA13-4D84-8395-CA66FC4C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IF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F2DE0-F38C-48FF-8699-F5770698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798" y="1675227"/>
            <a:ext cx="6734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32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6CD15-E997-40DD-B9FE-27269F1E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ECBD3-12B4-42F8-863A-C7A0EE68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45728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493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AEA7B-98F2-4635-9B6B-C46FB39F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IF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94763-286E-45E3-9497-7CE92D41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05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6DC17-2AC5-48E6-AEBB-D235AB38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229E-E48E-47BC-A46E-69B868AD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72" y="1675227"/>
            <a:ext cx="798945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>
                <a:latin typeface="Segoe UI Semibold (Headings)"/>
              </a:rPr>
              <a:t>Learning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F3147-902A-48DC-8C71-E10F6501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Iterations /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1930B-A430-47BF-B0EB-6936E692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402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B6DD8-9261-423C-9870-3F86D55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9BF0-C90C-40B1-8F5A-20CFF0EB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91092"/>
            <a:ext cx="10905066" cy="31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832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1410D-E306-43B9-A86F-6F9BFEEC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return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5369-D632-4693-A565-60368872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45728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435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B6E46-2DD2-41A2-B6D1-094C6FD6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ea typeface="+mj-ea"/>
                <a:cs typeface="+mj-cs"/>
              </a:rPr>
              <a:t>Return statement example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001D2-5C63-412A-87EA-5EED16C1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5755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current development toolset</a:t>
            </a:r>
          </a:p>
        </p:txBody>
      </p:sp>
      <p:graphicFrame>
        <p:nvGraphicFramePr>
          <p:cNvPr id="19" name="Text Placeholder 5">
            <a:extLst>
              <a:ext uri="{FF2B5EF4-FFF2-40B4-BE49-F238E27FC236}">
                <a16:creationId xmlns:a16="http://schemas.microsoft.com/office/drawing/2014/main" id="{611A6C58-BB31-47D0-895F-967350F76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396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0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latin typeface="Segoe UI Semibold (Headings)"/>
              </a:rPr>
              <a:t>Demo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Semibold (Headings)"/>
              </a:rPr>
              <a:t>&gt; Hello World!</a:t>
            </a:r>
          </a:p>
        </p:txBody>
      </p:sp>
    </p:spTree>
    <p:extLst>
      <p:ext uri="{BB962C8B-B14F-4D97-AF65-F5344CB8AC3E}">
        <p14:creationId xmlns:p14="http://schemas.microsoft.com/office/powerpoint/2010/main" val="20677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hu-HU" dirty="0">
                <a:latin typeface="Segoe UI Semibold (Headings)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641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Programming languages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Introduction to algorithms and basic programming concepts(controll statements, variables, loops)</a:t>
            </a:r>
          </a:p>
          <a:p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„Hello World!”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Native vs Interpreted?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hu-HU" dirty="0"/>
              <a:t>Programming languages concepts</a:t>
            </a:r>
          </a:p>
        </p:txBody>
      </p:sp>
    </p:spTree>
    <p:extLst>
      <p:ext uri="{BB962C8B-B14F-4D97-AF65-F5344CB8AC3E}">
        <p14:creationId xmlns:p14="http://schemas.microsoft.com/office/powerpoint/2010/main" val="33392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What is programming language?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C718-D9FD-4E5B-B34D-F0546CC2F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22694"/>
          </a:xfrm>
        </p:spPr>
        <p:txBody>
          <a:bodyPr/>
          <a:lstStyle/>
          <a:p>
            <a:r>
              <a:rPr lang="en-US" dirty="0"/>
              <a:t>A programming language is a set of rules that provides a way of telling a computer what operations to perform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It provides a linguistic framework for describing computations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A programming language is a notational system for describing computation in a machine-readable and human-readable form. A programming language is a notational system for describing computation in a machine-readable and human-readable </a:t>
            </a:r>
            <a:r>
              <a:rPr lang="en-US" dirty="0" err="1"/>
              <a:t>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425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What is programming language?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C718-D9FD-4E5B-B34D-F0546CC2F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98291"/>
          </a:xfrm>
        </p:spPr>
        <p:txBody>
          <a:bodyPr/>
          <a:lstStyle/>
          <a:p>
            <a:r>
              <a:rPr lang="en-US" dirty="0"/>
              <a:t>English is a natural language. </a:t>
            </a:r>
            <a:endParaRPr lang="hu-HU" dirty="0"/>
          </a:p>
          <a:p>
            <a:endParaRPr lang="hu-HU" dirty="0"/>
          </a:p>
          <a:p>
            <a:r>
              <a:rPr lang="en-US" dirty="0"/>
              <a:t>It has words, symbols and grammatical rules.</a:t>
            </a:r>
            <a:endParaRPr lang="hu-HU" dirty="0"/>
          </a:p>
          <a:p>
            <a:endParaRPr lang="hu-HU" dirty="0"/>
          </a:p>
          <a:p>
            <a:r>
              <a:rPr lang="en-US" dirty="0"/>
              <a:t>A programming language also has words, symbols and rules of grammar.</a:t>
            </a:r>
            <a:endParaRPr lang="hu-HU" dirty="0"/>
          </a:p>
          <a:p>
            <a:endParaRPr lang="hu-HU" dirty="0"/>
          </a:p>
          <a:p>
            <a:r>
              <a:rPr lang="en-US" dirty="0"/>
              <a:t>The grammatical rules are called syntax.</a:t>
            </a:r>
            <a:endParaRPr lang="hu-HU" dirty="0"/>
          </a:p>
          <a:p>
            <a:endParaRPr lang="hu-HU" dirty="0"/>
          </a:p>
          <a:p>
            <a:r>
              <a:rPr lang="en-US" dirty="0"/>
              <a:t>Each programming language has a different set of syntax rules.</a:t>
            </a:r>
          </a:p>
        </p:txBody>
      </p:sp>
    </p:spTree>
    <p:extLst>
      <p:ext uri="{BB962C8B-B14F-4D97-AF65-F5344CB8AC3E}">
        <p14:creationId xmlns:p14="http://schemas.microsoft.com/office/powerpoint/2010/main" val="633020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Abstraction levels of programming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A5AEB-92EE-41C4-971A-5BAC0E7B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7" y="492573"/>
            <a:ext cx="366079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255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823-CD1C-49AD-B967-E4C1922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principal paradigms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8142-52B7-4A90-BF33-19548C312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dirty="0"/>
              <a:t>Imperative Programming (</a:t>
            </a:r>
            <a:r>
              <a:rPr lang="hu-HU" dirty="0"/>
              <a:t>C</a:t>
            </a:r>
            <a:r>
              <a:rPr lang="en-US" dirty="0"/>
              <a:t>) </a:t>
            </a:r>
            <a:endParaRPr lang="hu-HU" dirty="0"/>
          </a:p>
          <a:p>
            <a:endParaRPr lang="hu-HU" dirty="0"/>
          </a:p>
          <a:p>
            <a:r>
              <a:rPr lang="en-US" dirty="0"/>
              <a:t>Object-Oriented Programming (</a:t>
            </a:r>
            <a:r>
              <a:rPr lang="hu-HU" dirty="0"/>
              <a:t>Java</a:t>
            </a:r>
            <a:r>
              <a:rPr lang="en-US" dirty="0"/>
              <a:t>) </a:t>
            </a:r>
            <a:endParaRPr lang="hu-HU" dirty="0"/>
          </a:p>
          <a:p>
            <a:endParaRPr lang="hu-HU" dirty="0"/>
          </a:p>
          <a:p>
            <a:r>
              <a:rPr lang="en-US" dirty="0"/>
              <a:t>Logic/Declarative Programming (Prolog</a:t>
            </a:r>
            <a:r>
              <a:rPr lang="hu-HU" dirty="0"/>
              <a:t>, SQL</a:t>
            </a:r>
            <a:r>
              <a:rPr lang="en-US" dirty="0"/>
              <a:t>) </a:t>
            </a:r>
            <a:endParaRPr lang="hu-HU" dirty="0"/>
          </a:p>
          <a:p>
            <a:endParaRPr lang="hu-HU" dirty="0"/>
          </a:p>
          <a:p>
            <a:r>
              <a:rPr lang="en-US" dirty="0"/>
              <a:t>Functional/Applicative Programming (</a:t>
            </a:r>
            <a:r>
              <a:rPr lang="hu-HU" dirty="0"/>
              <a:t>Scala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9997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823-CD1C-49AD-B967-E4C1922B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What are the differences?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EC9DC-3D6E-496C-A82D-8F04A3730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65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4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1239</Words>
  <Application>Microsoft Office PowerPoint</Application>
  <PresentationFormat>Widescreen</PresentationFormat>
  <Paragraphs>150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Consolas</vt:lpstr>
      <vt:lpstr>Segoe UI</vt:lpstr>
      <vt:lpstr>Segoe UI Light</vt:lpstr>
      <vt:lpstr>Segoe UI Semibold</vt:lpstr>
      <vt:lpstr>Segoe UI Semibold (Headings)</vt:lpstr>
      <vt:lpstr>Segoe UI Semilight</vt:lpstr>
      <vt:lpstr>Wingdings</vt:lpstr>
      <vt:lpstr>WHITE TEMPLATE</vt:lpstr>
      <vt:lpstr>SOFT BLACK TEMPLATE</vt:lpstr>
      <vt:lpstr>Programming basics 1. 20119.08.30 Attila Balogh-Biró</vt:lpstr>
      <vt:lpstr>Learning objectives</vt:lpstr>
      <vt:lpstr>Learning objectives</vt:lpstr>
      <vt:lpstr>Programming languages concepts</vt:lpstr>
      <vt:lpstr>What is programming language?</vt:lpstr>
      <vt:lpstr>What is programming language?</vt:lpstr>
      <vt:lpstr>Abstraction levels of programming languages</vt:lpstr>
      <vt:lpstr>The principal paradigms</vt:lpstr>
      <vt:lpstr>What are the differences?</vt:lpstr>
      <vt:lpstr>An imperative example</vt:lpstr>
      <vt:lpstr>An imperative example</vt:lpstr>
      <vt:lpstr>The basic building block of program writing and execution</vt:lpstr>
      <vt:lpstr>Development steps</vt:lpstr>
      <vt:lpstr>Outlines</vt:lpstr>
      <vt:lpstr>Selections</vt:lpstr>
      <vt:lpstr>IF statement</vt:lpstr>
      <vt:lpstr>Simple IF</vt:lpstr>
      <vt:lpstr>IF ELSE</vt:lpstr>
      <vt:lpstr>SWITCH</vt:lpstr>
      <vt:lpstr>Iterations / Loops</vt:lpstr>
      <vt:lpstr>For cycle</vt:lpstr>
      <vt:lpstr>The return statement</vt:lpstr>
      <vt:lpstr>Return statement example</vt:lpstr>
      <vt:lpstr>Our current development toolset</vt:lpstr>
      <vt:lpstr>Demo&gt; Hello World!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 1. 20119.08.30 Attila Balogh-Biró</dc:title>
  <dc:creator>Attila Balogh-Biro</dc:creator>
  <cp:lastModifiedBy>Attila Balogh-Biro</cp:lastModifiedBy>
  <cp:revision>2</cp:revision>
  <dcterms:created xsi:type="dcterms:W3CDTF">2019-08-30T10:20:07Z</dcterms:created>
  <dcterms:modified xsi:type="dcterms:W3CDTF">2019-08-30T10:22:34Z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2019-08-30T10:20:43.7629001Z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f21920c1-beba-42ed-b7b4-00f48286a191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