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
  </p:notesMasterIdLst>
  <p:sldIdLst>
    <p:sldId id="256" r:id="rId2"/>
    <p:sldId id="258" r:id="rId3"/>
    <p:sldId id="259" r:id="rId4"/>
    <p:sldId id="261" r:id="rId5"/>
    <p:sldId id="281" r:id="rId6"/>
    <p:sldId id="282" r:id="rId7"/>
    <p:sldId id="279" r:id="rId8"/>
    <p:sldId id="276" r:id="rId9"/>
    <p:sldId id="283" r:id="rId10"/>
    <p:sldId id="284" r:id="rId11"/>
    <p:sldId id="285" r:id="rId12"/>
    <p:sldId id="280" r:id="rId13"/>
  </p:sldIdLst>
  <p:sldSz cx="9144000" cy="5143500" type="screen16x9"/>
  <p:notesSz cx="6858000" cy="9144000"/>
  <p:embeddedFontLst>
    <p:embeddedFont>
      <p:font typeface="Nixie One" panose="020B0604020202020204" charset="0"/>
      <p:regular r:id="rId15"/>
    </p:embeddedFont>
    <p:embeddedFont>
      <p:font typeface="Muli" panose="020B0604020202020204" charset="0"/>
      <p:regular r:id="rId16"/>
      <p:bold r:id="rId17"/>
      <p:italic r:id="rId18"/>
      <p:boldItalic r:id="rId19"/>
    </p:embeddedFont>
    <p:embeddedFont>
      <p:font typeface="Helvetica Neue"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2D11F8-1045-49E2-A391-43F606D7EB77}">
  <a:tblStyle styleId="{982D11F8-1045-49E2-A391-43F606D7EB7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7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503660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792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194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576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0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25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265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298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160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962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94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214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254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390650"/>
            <a:ext cx="6343500" cy="2647950"/>
          </a:xfrm>
          <a:prstGeom prst="rect">
            <a:avLst/>
          </a:prstGeom>
        </p:spPr>
        <p:txBody>
          <a:bodyPr spcFirstLastPara="1" wrap="square" lIns="91425" tIns="91425" rIns="91425" bIns="91425" anchor="ctr" anchorCtr="0">
            <a:noAutofit/>
          </a:bodyPr>
          <a:lstStyle/>
          <a:p>
            <a:pPr lvl="0"/>
            <a:r>
              <a:rPr lang="en-US" sz="2000" b="1" dirty="0">
                <a:solidFill>
                  <a:schemeClr val="bg1"/>
                </a:solidFill>
              </a:rPr>
              <a:t>SISTEM MONITORING JARINGAN </a:t>
            </a:r>
            <a:r>
              <a:rPr lang="en-US" sz="2000" b="1" i="1" dirty="0">
                <a:solidFill>
                  <a:schemeClr val="bg1"/>
                </a:solidFill>
              </a:rPr>
              <a:t>REAL-TIME</a:t>
            </a:r>
            <a:r>
              <a:rPr lang="en-US" sz="2000" b="1" dirty="0">
                <a:solidFill>
                  <a:schemeClr val="bg1"/>
                </a:solidFill>
              </a:rPr>
              <a:t> MELALUI PERANGKAT ANDROID BERBASIS SNMP UNTUK MENINGKATKAN KINERJA ADMINISTRATOR JARINGAN </a:t>
            </a:r>
            <a:r>
              <a:rPr lang="id-ID" sz="2000" b="1" dirty="0" smtClean="0">
                <a:solidFill>
                  <a:schemeClr val="bg1"/>
                </a:solidFill>
              </a:rPr>
              <a:t/>
            </a:r>
            <a:br>
              <a:rPr lang="id-ID" sz="2000" b="1" dirty="0" smtClean="0">
                <a:solidFill>
                  <a:schemeClr val="bg1"/>
                </a:solidFill>
              </a:rPr>
            </a:br>
            <a:r>
              <a:rPr lang="en-US" sz="2000" b="1" dirty="0" smtClean="0">
                <a:solidFill>
                  <a:schemeClr val="bg1"/>
                </a:solidFill>
              </a:rPr>
              <a:t>STUDI </a:t>
            </a:r>
            <a:r>
              <a:rPr lang="en-US" sz="2000" b="1" dirty="0">
                <a:solidFill>
                  <a:schemeClr val="bg1"/>
                </a:solidFill>
              </a:rPr>
              <a:t>KASUS PUSKOM POLITEKNIK NEGERI MALANG</a:t>
            </a:r>
            <a:endParaRPr sz="2000"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4295775" y="278175"/>
            <a:ext cx="3905249" cy="4686300"/>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09575" y="2193522"/>
            <a:ext cx="4101900" cy="6516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id-ID" sz="3000" b="1" dirty="0" smtClean="0">
                <a:solidFill>
                  <a:srgbClr val="19BBD5"/>
                </a:solidFill>
              </a:rPr>
              <a:t>Activity Aplikasi</a:t>
            </a:r>
            <a:endParaRPr sz="3000" b="1" dirty="0">
              <a:solidFill>
                <a:schemeClr val="bg1"/>
              </a:solidFill>
            </a:endParaRPr>
          </a:p>
        </p:txBody>
      </p:sp>
      <p:sp>
        <p:nvSpPr>
          <p:cNvPr id="536" name="Google Shape;536;p31"/>
          <p:cNvSpPr/>
          <p:nvPr/>
        </p:nvSpPr>
        <p:spPr>
          <a:xfrm>
            <a:off x="5084350" y="647699"/>
            <a:ext cx="2688049" cy="37433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pic>
        <p:nvPicPr>
          <p:cNvPr id="9" name="Picture 8" descr="C:\Users\ZeroCzR\Desktop\LA Monitoring Puskom Polinema\Usecase\Activity Diagram.png"/>
          <p:cNvPicPr/>
          <p:nvPr/>
        </p:nvPicPr>
        <p:blipFill>
          <a:blip r:embed="rId3">
            <a:extLst>
              <a:ext uri="{28A0092B-C50C-407E-A947-70E740481C1C}">
                <a14:useLocalDpi xmlns:a14="http://schemas.microsoft.com/office/drawing/2010/main" val="0"/>
              </a:ext>
            </a:extLst>
          </a:blip>
          <a:srcRect/>
          <a:stretch>
            <a:fillRect/>
          </a:stretch>
        </p:blipFill>
        <p:spPr bwMode="auto">
          <a:xfrm>
            <a:off x="4471987" y="668919"/>
            <a:ext cx="3552824" cy="3762376"/>
          </a:xfrm>
          <a:prstGeom prst="rect">
            <a:avLst/>
          </a:prstGeom>
          <a:noFill/>
          <a:ln>
            <a:noFill/>
          </a:ln>
        </p:spPr>
      </p:pic>
    </p:spTree>
    <p:extLst>
      <p:ext uri="{BB962C8B-B14F-4D97-AF65-F5344CB8AC3E}">
        <p14:creationId xmlns:p14="http://schemas.microsoft.com/office/powerpoint/2010/main" val="19617636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5686426" y="276224"/>
            <a:ext cx="2209800" cy="4219575"/>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47675" y="2193523"/>
            <a:ext cx="4101900" cy="6516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id-ID" sz="3000" b="1" dirty="0" smtClean="0">
                <a:solidFill>
                  <a:srgbClr val="19BBD5"/>
                </a:solidFill>
              </a:rPr>
              <a:t>MockUp Aplikasi</a:t>
            </a:r>
            <a:endParaRPr sz="3000" b="1" dirty="0">
              <a:solidFill>
                <a:schemeClr val="bg1"/>
              </a:solidFill>
            </a:endParaRPr>
          </a:p>
        </p:txBody>
      </p:sp>
      <p:sp>
        <p:nvSpPr>
          <p:cNvPr id="536" name="Google Shape;536;p31"/>
          <p:cNvSpPr/>
          <p:nvPr/>
        </p:nvSpPr>
        <p:spPr>
          <a:xfrm>
            <a:off x="5084350" y="647699"/>
            <a:ext cx="2688049" cy="37433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pic>
        <p:nvPicPr>
          <p:cNvPr id="9" name="Picture 8" descr="E:\File Laporan Akhir\Emergency\Mockup\LoginFrame.png"/>
          <p:cNvPicPr/>
          <p:nvPr/>
        </p:nvPicPr>
        <p:blipFill rotWithShape="1">
          <a:blip r:embed="rId3">
            <a:extLst>
              <a:ext uri="{28A0092B-C50C-407E-A947-70E740481C1C}">
                <a14:useLocalDpi xmlns:a14="http://schemas.microsoft.com/office/drawing/2010/main" val="0"/>
              </a:ext>
            </a:extLst>
          </a:blip>
          <a:srcRect l="6774" t="4270" r="8944" b="4092"/>
          <a:stretch/>
        </p:blipFill>
        <p:spPr bwMode="auto">
          <a:xfrm>
            <a:off x="5810250" y="647699"/>
            <a:ext cx="1962149" cy="33623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69409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74" name="Google Shape;574;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000" b="1" dirty="0" smtClean="0"/>
              <a:t>You </a:t>
            </a:r>
            <a:r>
              <a:rPr lang="en" sz="2000" b="1" dirty="0"/>
              <a:t>can find </a:t>
            </a:r>
            <a:r>
              <a:rPr lang="id-ID" sz="2000" b="1" dirty="0" smtClean="0"/>
              <a:t>us</a:t>
            </a:r>
            <a:r>
              <a:rPr lang="en" sz="2000" b="1" dirty="0" smtClean="0"/>
              <a:t> at</a:t>
            </a:r>
            <a:r>
              <a:rPr lang="id-ID" sz="2000" b="1" dirty="0" smtClean="0"/>
              <a:t> </a:t>
            </a:r>
            <a:r>
              <a:rPr lang="en" sz="2000" b="1" dirty="0" smtClean="0"/>
              <a:t>:</a:t>
            </a:r>
            <a:endParaRPr b="1" dirty="0"/>
          </a:p>
          <a:p>
            <a:pPr marL="457200" lvl="0" indent="-317500" algn="l" rtl="0">
              <a:spcBef>
                <a:spcPts val="600"/>
              </a:spcBef>
              <a:spcAft>
                <a:spcPts val="0"/>
              </a:spcAft>
              <a:buSzPts val="1400"/>
              <a:buChar char="◇"/>
            </a:pPr>
            <a:r>
              <a:rPr lang="id-ID" dirty="0"/>
              <a:t>a</a:t>
            </a:r>
            <a:r>
              <a:rPr lang="id-ID" dirty="0" smtClean="0"/>
              <a:t>ldrey.twox@gmail.com</a:t>
            </a:r>
            <a:endParaRPr dirty="0"/>
          </a:p>
          <a:p>
            <a:pPr marL="457200" lvl="0" indent="-317500" algn="l" rtl="0">
              <a:spcBef>
                <a:spcPts val="0"/>
              </a:spcBef>
              <a:spcAft>
                <a:spcPts val="0"/>
              </a:spcAft>
              <a:buSzPts val="1400"/>
              <a:buChar char="◇"/>
            </a:pPr>
            <a:r>
              <a:rPr dirty="0" smtClean="0"/>
              <a:t>phadmasadna4@gmail.com</a:t>
            </a:r>
            <a:endParaRPr dirty="0"/>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162050" y="12404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dirty="0">
                <a:solidFill>
                  <a:schemeClr val="accent1">
                    <a:lumMod val="75000"/>
                  </a:schemeClr>
                </a:solidFill>
              </a:rPr>
              <a:t>Hello!</a:t>
            </a:r>
            <a:endParaRPr sz="12000" dirty="0">
              <a:solidFill>
                <a:schemeClr val="accent1">
                  <a:lumMod val="75000"/>
                </a:schemeClr>
              </a:solidFill>
            </a:endParaRPr>
          </a:p>
        </p:txBody>
      </p:sp>
      <p:sp>
        <p:nvSpPr>
          <p:cNvPr id="352" name="Google Shape;352;p13"/>
          <p:cNvSpPr txBox="1">
            <a:spLocks noGrp="1"/>
          </p:cNvSpPr>
          <p:nvPr>
            <p:ph type="body" idx="4294967295"/>
          </p:nvPr>
        </p:nvSpPr>
        <p:spPr>
          <a:xfrm>
            <a:off x="1828800" y="2400250"/>
            <a:ext cx="6705599" cy="12383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id-ID" sz="2200" b="1" dirty="0" smtClean="0">
                <a:latin typeface="Nixie One" panose="020B0604020202020204" charset="0"/>
              </a:rPr>
              <a:t>Aldrey Safwa Yannick P		(1631710004)</a:t>
            </a:r>
          </a:p>
          <a:p>
            <a:pPr marL="0" lvl="0" indent="0" algn="l" rtl="0">
              <a:spcBef>
                <a:spcPts val="600"/>
              </a:spcBef>
              <a:spcAft>
                <a:spcPts val="0"/>
              </a:spcAft>
              <a:buNone/>
            </a:pPr>
            <a:r>
              <a:rPr lang="id-ID" sz="2200" b="1" dirty="0" smtClean="0">
                <a:latin typeface="Nixie One" panose="020B0604020202020204" charset="0"/>
              </a:rPr>
              <a:t>Phadma Sadna P			(1631710054)</a:t>
            </a:r>
          </a:p>
          <a:p>
            <a:pPr marL="0" lvl="0" indent="0" algn="l" rtl="0">
              <a:spcBef>
                <a:spcPts val="600"/>
              </a:spcBef>
              <a:spcAft>
                <a:spcPts val="0"/>
              </a:spcAft>
              <a:buNone/>
            </a:pPr>
            <a:endParaRPr lang="id-ID" sz="2200" b="1" dirty="0" smtClean="0">
              <a:latin typeface="Nixie One" panose="020B0604020202020204" charset="0"/>
            </a:endParaRPr>
          </a:p>
          <a:p>
            <a:pPr marL="0" lvl="0" indent="0" algn="l" rtl="0">
              <a:spcBef>
                <a:spcPts val="600"/>
              </a:spcBef>
              <a:spcAft>
                <a:spcPts val="0"/>
              </a:spcAft>
              <a:buNone/>
            </a:pPr>
            <a:endParaRPr sz="2200" b="1" dirty="0" smtClean="0">
              <a:latin typeface="Nixie One" panose="020B0604020202020204" charset="0"/>
            </a:endParaRPr>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000250" y="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Latar Belakang</a:t>
            </a:r>
            <a:endParaRPr dirty="0"/>
          </a:p>
        </p:txBody>
      </p:sp>
      <p:sp>
        <p:nvSpPr>
          <p:cNvPr id="360" name="Google Shape;360;p14"/>
          <p:cNvSpPr txBox="1">
            <a:spLocks noGrp="1"/>
          </p:cNvSpPr>
          <p:nvPr>
            <p:ph type="subTitle" idx="1"/>
          </p:nvPr>
        </p:nvSpPr>
        <p:spPr>
          <a:xfrm>
            <a:off x="2685900" y="1159800"/>
            <a:ext cx="5696100" cy="3467100"/>
          </a:xfrm>
          <a:prstGeom prst="rect">
            <a:avLst/>
          </a:prstGeom>
        </p:spPr>
        <p:txBody>
          <a:bodyPr spcFirstLastPara="1" wrap="square" lIns="91425" tIns="91425" rIns="91425" bIns="91425" anchor="t" anchorCtr="0">
            <a:noAutofit/>
          </a:bodyPr>
          <a:lstStyle/>
          <a:p>
            <a:pPr marL="0" lvl="0" indent="0" algn="just">
              <a:lnSpc>
                <a:spcPct val="150000"/>
              </a:lnSpc>
            </a:pPr>
            <a:r>
              <a:rPr lang="id-ID" sz="1500" dirty="0"/>
              <a:t>Munculnya berbagai macam sistem monitoring membuktikan bahwa manusia ingin berfikir kreatif dan memperbaiki segala bentuk sistem yang ada menjadi lebih baik. Kegiatan monitoring jaringan computer pada PUSKOM POLITEKNIK NEGERI MALANG digunakan untuk melihat </a:t>
            </a:r>
            <a:r>
              <a:rPr lang="id-ID" sz="1500" i="1" dirty="0"/>
              <a:t>traffic</a:t>
            </a:r>
            <a:r>
              <a:rPr lang="id-ID" sz="1500" dirty="0"/>
              <a:t> dari pengguna jaringan dan membatasi segala hak akses diluar ketentuan yang berlaku. Seorang Administrator jaringan diharuskan untuk selalu memantau </a:t>
            </a:r>
            <a:r>
              <a:rPr lang="id-ID" sz="1500" i="1" dirty="0"/>
              <a:t>traffic</a:t>
            </a:r>
            <a:r>
              <a:rPr lang="id-ID" sz="1500" dirty="0"/>
              <a:t> dengan melihatnya melalui sebuah perangkat router yang ditampilkan pada desktop</a:t>
            </a:r>
            <a:r>
              <a:rPr lang="id-ID" sz="1500" dirty="0" smtClean="0"/>
              <a:t>.</a:t>
            </a:r>
            <a:endParaRPr sz="15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95455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Rumusan Masalah</a:t>
            </a:r>
            <a:endParaRPr dirty="0"/>
          </a:p>
        </p:txBody>
      </p:sp>
      <p:sp>
        <p:nvSpPr>
          <p:cNvPr id="373" name="Google Shape;373;p16"/>
          <p:cNvSpPr txBox="1">
            <a:spLocks noGrp="1"/>
          </p:cNvSpPr>
          <p:nvPr>
            <p:ph type="body" idx="1"/>
          </p:nvPr>
        </p:nvSpPr>
        <p:spPr>
          <a:xfrm>
            <a:off x="1732700" y="1599850"/>
            <a:ext cx="5258650" cy="2530400"/>
          </a:xfrm>
          <a:prstGeom prst="rect">
            <a:avLst/>
          </a:prstGeom>
        </p:spPr>
        <p:txBody>
          <a:bodyPr spcFirstLastPara="1" wrap="square" lIns="91425" tIns="91425" rIns="91425" bIns="91425" anchor="t" anchorCtr="0">
            <a:noAutofit/>
          </a:bodyPr>
          <a:lstStyle/>
          <a:p>
            <a:pPr algn="just">
              <a:lnSpc>
                <a:spcPct val="150000"/>
              </a:lnSpc>
              <a:spcBef>
                <a:spcPts val="0"/>
              </a:spcBef>
            </a:pPr>
            <a:r>
              <a:rPr lang="id-ID" dirty="0"/>
              <a:t>Bagaimana membangun sebuah aplikasi yang bekerja pada platform Android untuk </a:t>
            </a:r>
            <a:r>
              <a:rPr lang="id-ID" i="1" dirty="0"/>
              <a:t>monitoring </a:t>
            </a:r>
            <a:r>
              <a:rPr lang="id-ID" dirty="0"/>
              <a:t>suatu perangkat jaringan?</a:t>
            </a:r>
          </a:p>
          <a:p>
            <a:pPr algn="just">
              <a:lnSpc>
                <a:spcPct val="150000"/>
              </a:lnSpc>
              <a:spcBef>
                <a:spcPts val="0"/>
              </a:spcBef>
            </a:pPr>
            <a:r>
              <a:rPr lang="id-ID" dirty="0" smtClean="0"/>
              <a:t>Bagaimana </a:t>
            </a:r>
            <a:r>
              <a:rPr lang="id-ID" dirty="0"/>
              <a:t>mempermudah kinerja </a:t>
            </a:r>
            <a:r>
              <a:rPr lang="id-ID" i="1" dirty="0"/>
              <a:t>Administrator </a:t>
            </a:r>
            <a:r>
              <a:rPr lang="id-ID" dirty="0"/>
              <a:t>jaringan dalam mengetahui status perangkat yang terhubung di Puskom Politeknik Negeri Malang</a:t>
            </a:r>
            <a:r>
              <a:rPr lang="id-ID" dirty="0" smtClean="0"/>
              <a:t>?</a:t>
            </a:r>
            <a:r>
              <a:rPr lang="en" dirty="0" smtClean="0"/>
              <a:t> </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8974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Batasan Masalah</a:t>
            </a:r>
            <a:endParaRPr dirty="0"/>
          </a:p>
        </p:txBody>
      </p:sp>
      <p:sp>
        <p:nvSpPr>
          <p:cNvPr id="373" name="Google Shape;373;p16"/>
          <p:cNvSpPr txBox="1">
            <a:spLocks noGrp="1"/>
          </p:cNvSpPr>
          <p:nvPr>
            <p:ph type="body" idx="1"/>
          </p:nvPr>
        </p:nvSpPr>
        <p:spPr>
          <a:xfrm>
            <a:off x="1732700" y="1542700"/>
            <a:ext cx="4944300" cy="2530400"/>
          </a:xfrm>
          <a:prstGeom prst="rect">
            <a:avLst/>
          </a:prstGeom>
        </p:spPr>
        <p:txBody>
          <a:bodyPr spcFirstLastPara="1" wrap="square" lIns="91425" tIns="91425" rIns="91425" bIns="91425" anchor="t" anchorCtr="0">
            <a:noAutofit/>
          </a:bodyPr>
          <a:lstStyle/>
          <a:p>
            <a:pPr lvl="0">
              <a:lnSpc>
                <a:spcPct val="150000"/>
              </a:lnSpc>
            </a:pPr>
            <a:r>
              <a:rPr lang="id-ID" dirty="0"/>
              <a:t>Sistem monitoring ini menggunakan protocol SNMP versi </a:t>
            </a:r>
            <a:r>
              <a:rPr lang="id-ID" dirty="0" smtClean="0"/>
              <a:t>1</a:t>
            </a:r>
          </a:p>
          <a:p>
            <a:pPr lvl="0">
              <a:lnSpc>
                <a:spcPct val="150000"/>
              </a:lnSpc>
              <a:spcBef>
                <a:spcPts val="0"/>
              </a:spcBef>
            </a:pPr>
            <a:r>
              <a:rPr lang="id-ID" dirty="0"/>
              <a:t>Memanfaatkan metode </a:t>
            </a:r>
            <a:r>
              <a:rPr lang="id-ID" i="1" dirty="0"/>
              <a:t>Get Next Request </a:t>
            </a:r>
            <a:r>
              <a:rPr lang="id-ID" dirty="0"/>
              <a:t>pada </a:t>
            </a:r>
            <a:r>
              <a:rPr lang="id-ID" dirty="0" smtClean="0"/>
              <a:t>SNMP</a:t>
            </a:r>
          </a:p>
          <a:p>
            <a:pPr lvl="0">
              <a:lnSpc>
                <a:spcPct val="150000"/>
              </a:lnSpc>
              <a:spcBef>
                <a:spcPts val="0"/>
              </a:spcBef>
            </a:pPr>
            <a:r>
              <a:rPr lang="id-ID" dirty="0"/>
              <a:t>Memanfaatkan metode </a:t>
            </a:r>
            <a:r>
              <a:rPr lang="id-ID" i="1" dirty="0"/>
              <a:t>Trap</a:t>
            </a:r>
            <a:r>
              <a:rPr lang="id-ID" dirty="0"/>
              <a:t> pada </a:t>
            </a:r>
            <a:r>
              <a:rPr lang="id-ID" dirty="0" smtClean="0"/>
              <a:t>SNMP</a:t>
            </a:r>
          </a:p>
          <a:p>
            <a:pPr lvl="0">
              <a:lnSpc>
                <a:spcPct val="150000"/>
              </a:lnSpc>
              <a:spcBef>
                <a:spcPts val="0"/>
              </a:spcBef>
            </a:pPr>
            <a:r>
              <a:rPr lang="id-ID" dirty="0"/>
              <a:t>Aplikasi dapat berjalan pada sistem operasi Android versi 5 </a:t>
            </a:r>
            <a:r>
              <a:rPr lang="id-ID" dirty="0" smtClean="0"/>
              <a:t>keatas</a:t>
            </a:r>
          </a:p>
          <a:p>
            <a:pPr lvl="0">
              <a:lnSpc>
                <a:spcPct val="150000"/>
              </a:lnSpc>
              <a:spcBef>
                <a:spcPts val="0"/>
              </a:spcBef>
            </a:pPr>
            <a:r>
              <a:rPr lang="en-US" dirty="0" err="1"/>
              <a:t>Aplikasi</a:t>
            </a:r>
            <a:r>
              <a:rPr lang="en-US" dirty="0"/>
              <a:t> </a:t>
            </a:r>
            <a:r>
              <a:rPr lang="en-US" dirty="0" err="1"/>
              <a:t>hanya</a:t>
            </a:r>
            <a:r>
              <a:rPr lang="en-US" dirty="0"/>
              <a:t> </a:t>
            </a:r>
            <a:r>
              <a:rPr lang="en-US" dirty="0" err="1"/>
              <a:t>dapat</a:t>
            </a:r>
            <a:r>
              <a:rPr lang="en-US" dirty="0"/>
              <a:t> </a:t>
            </a:r>
            <a:r>
              <a:rPr lang="en-US" dirty="0" err="1"/>
              <a:t>berjalan</a:t>
            </a:r>
            <a:r>
              <a:rPr lang="en-US" dirty="0"/>
              <a:t> </a:t>
            </a:r>
            <a:r>
              <a:rPr lang="en-US" dirty="0" err="1"/>
              <a:t>jika</a:t>
            </a:r>
            <a:r>
              <a:rPr lang="en-US" dirty="0"/>
              <a:t> </a:t>
            </a:r>
            <a:r>
              <a:rPr lang="en-US" i="1" dirty="0"/>
              <a:t>device</a:t>
            </a:r>
            <a:r>
              <a:rPr lang="en-US" dirty="0"/>
              <a:t> Android </a:t>
            </a:r>
            <a:r>
              <a:rPr lang="en-US" dirty="0" err="1"/>
              <a:t>terkoneksi</a:t>
            </a:r>
            <a:r>
              <a:rPr lang="en-US" dirty="0"/>
              <a:t> </a:t>
            </a:r>
            <a:r>
              <a:rPr lang="en-US" dirty="0" err="1"/>
              <a:t>dengan</a:t>
            </a:r>
            <a:r>
              <a:rPr lang="en-US" dirty="0"/>
              <a:t> </a:t>
            </a:r>
            <a:r>
              <a:rPr lang="en-US" dirty="0" err="1"/>
              <a:t>jaringan</a:t>
            </a:r>
            <a:r>
              <a:rPr lang="en-US" dirty="0"/>
              <a:t> </a:t>
            </a:r>
            <a:r>
              <a:rPr lang="en-US" dirty="0" err="1"/>
              <a:t>lokal</a:t>
            </a:r>
            <a:r>
              <a:rPr lang="en-US" dirty="0"/>
              <a:t> </a:t>
            </a:r>
            <a:r>
              <a:rPr lang="en-US" dirty="0" err="1"/>
              <a:t>Politeknik</a:t>
            </a:r>
            <a:r>
              <a:rPr lang="en-US" dirty="0"/>
              <a:t> </a:t>
            </a:r>
            <a:r>
              <a:rPr lang="en-US" dirty="0" err="1"/>
              <a:t>Negeri</a:t>
            </a:r>
            <a:r>
              <a:rPr lang="en-US" dirty="0"/>
              <a:t> Malang</a:t>
            </a:r>
            <a:endParaRPr lang="id-ID" dirty="0" smtClean="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8979917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95455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Tujuan</a:t>
            </a:r>
            <a:endParaRPr dirty="0"/>
          </a:p>
        </p:txBody>
      </p:sp>
      <p:sp>
        <p:nvSpPr>
          <p:cNvPr id="373" name="Google Shape;373;p16"/>
          <p:cNvSpPr txBox="1">
            <a:spLocks noGrp="1"/>
          </p:cNvSpPr>
          <p:nvPr>
            <p:ph type="body" idx="1"/>
          </p:nvPr>
        </p:nvSpPr>
        <p:spPr>
          <a:xfrm>
            <a:off x="1732700" y="1599849"/>
            <a:ext cx="5258650" cy="3457925"/>
          </a:xfrm>
          <a:prstGeom prst="rect">
            <a:avLst/>
          </a:prstGeom>
        </p:spPr>
        <p:txBody>
          <a:bodyPr spcFirstLastPara="1" wrap="square" lIns="91425" tIns="91425" rIns="91425" bIns="91425" anchor="t" anchorCtr="0">
            <a:noAutofit/>
          </a:bodyPr>
          <a:lstStyle/>
          <a:p>
            <a:pPr algn="just">
              <a:lnSpc>
                <a:spcPct val="150000"/>
              </a:lnSpc>
              <a:spcBef>
                <a:spcPts val="0"/>
              </a:spcBef>
            </a:pPr>
            <a:r>
              <a:rPr lang="id-ID" dirty="0"/>
              <a:t>Membangun sebuah aplikasi yang bekerja pada platform Android untuk </a:t>
            </a:r>
            <a:r>
              <a:rPr lang="id-ID" i="1" dirty="0"/>
              <a:t>monitoring </a:t>
            </a:r>
            <a:r>
              <a:rPr lang="id-ID" dirty="0"/>
              <a:t>suatu perangkat jaringan</a:t>
            </a:r>
            <a:r>
              <a:rPr lang="id-ID" dirty="0" smtClean="0"/>
              <a:t>.</a:t>
            </a:r>
          </a:p>
          <a:p>
            <a:pPr algn="just">
              <a:lnSpc>
                <a:spcPct val="150000"/>
              </a:lnSpc>
              <a:spcBef>
                <a:spcPts val="0"/>
              </a:spcBef>
            </a:pPr>
            <a:r>
              <a:rPr lang="id-ID" dirty="0"/>
              <a:t>Mempermudah kinerja </a:t>
            </a:r>
            <a:r>
              <a:rPr lang="id-ID" i="1" dirty="0"/>
              <a:t>Administrator </a:t>
            </a:r>
            <a:r>
              <a:rPr lang="id-ID" dirty="0"/>
              <a:t>jaringan dalam mengetahui status perangkat yang terhubung di Puskom Politeknik Negeri Malang</a:t>
            </a:r>
            <a:r>
              <a:rPr lang="id-ID" dirty="0" smtClean="0"/>
              <a:t>.</a:t>
            </a:r>
          </a:p>
          <a:p>
            <a:pPr algn="just">
              <a:lnSpc>
                <a:spcPct val="150000"/>
              </a:lnSpc>
              <a:spcBef>
                <a:spcPts val="0"/>
              </a:spcBef>
            </a:pPr>
            <a:r>
              <a:rPr lang="id-ID" dirty="0"/>
              <a:t>Memanfaatkan teknologi SNMP </a:t>
            </a:r>
            <a:r>
              <a:rPr lang="id-ID" i="1" dirty="0"/>
              <a:t>Get Next Request</a:t>
            </a:r>
            <a:r>
              <a:rPr lang="id-ID" dirty="0"/>
              <a:t> yang dapat mengambil informasi manajemen secara berurut</a:t>
            </a:r>
            <a:r>
              <a:rPr lang="id-ID" dirty="0" smtClean="0"/>
              <a:t>.</a:t>
            </a:r>
          </a:p>
          <a:p>
            <a:pPr algn="just">
              <a:lnSpc>
                <a:spcPct val="150000"/>
              </a:lnSpc>
              <a:spcBef>
                <a:spcPts val="0"/>
              </a:spcBef>
            </a:pPr>
            <a:r>
              <a:rPr lang="id-ID" dirty="0"/>
              <a:t>Memanfaatkan teknologi SNMP </a:t>
            </a:r>
            <a:r>
              <a:rPr lang="id-ID" i="1" dirty="0"/>
              <a:t>Trap</a:t>
            </a:r>
            <a:r>
              <a:rPr lang="id-ID" dirty="0"/>
              <a:t> yang dapat mengirimkan sebuah pesan notifikasi.</a:t>
            </a:r>
            <a:endParaRPr lang="id-ID" dirty="0" smtClean="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8587608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4"/>
          <p:cNvSpPr/>
          <p:nvPr/>
        </p:nvSpPr>
        <p:spPr>
          <a:xfrm>
            <a:off x="3619500" y="358925"/>
            <a:ext cx="4927316" cy="383597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3825689" y="562629"/>
            <a:ext cx="4515000" cy="288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C6DAEC"/>
                </a:solidFill>
                <a:latin typeface="Muli"/>
                <a:ea typeface="Muli"/>
                <a:cs typeface="Muli"/>
                <a:sym typeface="Muli"/>
              </a:rPr>
              <a:t>Place your screenshot here</a:t>
            </a:r>
            <a:endParaRPr sz="1000" dirty="0">
              <a:solidFill>
                <a:srgbClr val="C6DAEC"/>
              </a:solidFill>
              <a:latin typeface="Muli"/>
              <a:ea typeface="Muli"/>
              <a:cs typeface="Muli"/>
              <a:sym typeface="Muli"/>
            </a:endParaRPr>
          </a:p>
        </p:txBody>
      </p:sp>
      <p:sp>
        <p:nvSpPr>
          <p:cNvPr id="563" name="Google Shape;563;p34"/>
          <p:cNvSpPr txBox="1">
            <a:spLocks noGrp="1"/>
          </p:cNvSpPr>
          <p:nvPr>
            <p:ph type="body" idx="4294967295"/>
          </p:nvPr>
        </p:nvSpPr>
        <p:spPr>
          <a:xfrm>
            <a:off x="466725" y="2086629"/>
            <a:ext cx="28383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dirty="0" smtClean="0">
                <a:solidFill>
                  <a:srgbClr val="19BBD5"/>
                </a:solidFill>
              </a:rPr>
              <a:t>D</a:t>
            </a:r>
            <a:r>
              <a:rPr lang="id-ID" b="1" dirty="0" smtClean="0">
                <a:solidFill>
                  <a:srgbClr val="19BBD5"/>
                </a:solidFill>
              </a:rPr>
              <a:t>eskripsi Infrasutruktur</a:t>
            </a:r>
            <a:endParaRPr b="1" dirty="0">
              <a:solidFill>
                <a:srgbClr val="19BBD5"/>
              </a:solidFill>
            </a:endParaRPr>
          </a:p>
          <a:p>
            <a:pPr marL="0" lvl="0" indent="0" algn="just">
              <a:lnSpc>
                <a:spcPct val="150000"/>
              </a:lnSpc>
              <a:buNone/>
            </a:pPr>
            <a:r>
              <a:rPr lang="id-ID" sz="1800" dirty="0"/>
              <a:t>Pada Arsitektur jaringan diatas ini berada pada jaringan </a:t>
            </a:r>
            <a:r>
              <a:rPr lang="id-ID" sz="1800" dirty="0" smtClean="0"/>
              <a:t>lokal polinema </a:t>
            </a:r>
            <a:r>
              <a:rPr lang="id-ID" sz="1800" dirty="0"/>
              <a:t>yang </a:t>
            </a:r>
            <a:r>
              <a:rPr lang="id-ID" sz="1800" dirty="0" smtClean="0"/>
              <a:t>terdiri dari server, </a:t>
            </a:r>
            <a:r>
              <a:rPr lang="id-ID" sz="1800" i="1" dirty="0"/>
              <a:t>router, access point, </a:t>
            </a:r>
            <a:r>
              <a:rPr lang="id-ID" sz="1800" dirty="0"/>
              <a:t>2 </a:t>
            </a:r>
            <a:r>
              <a:rPr lang="id-ID" sz="1800" i="1" dirty="0"/>
              <a:t>client </a:t>
            </a:r>
            <a:r>
              <a:rPr lang="id-ID" sz="1800" i="1" dirty="0" smtClean="0"/>
              <a:t>server </a:t>
            </a:r>
            <a:r>
              <a:rPr lang="id-ID" sz="1800" dirty="0"/>
              <a:t>dan perangkat </a:t>
            </a:r>
            <a:r>
              <a:rPr lang="id-ID" sz="1800" dirty="0" smtClean="0"/>
              <a:t>android.</a:t>
            </a:r>
            <a:endParaRPr sz="1800" dirty="0"/>
          </a:p>
        </p:txBody>
      </p:sp>
      <p:grpSp>
        <p:nvGrpSpPr>
          <p:cNvPr id="564" name="Google Shape;564;p34"/>
          <p:cNvGrpSpPr/>
          <p:nvPr/>
        </p:nvGrpSpPr>
        <p:grpSpPr>
          <a:xfrm>
            <a:off x="707161" y="503826"/>
            <a:ext cx="318996" cy="307211"/>
            <a:chOff x="2583325" y="2972875"/>
            <a:chExt cx="462850" cy="445750"/>
          </a:xfrm>
        </p:grpSpPr>
        <p:sp>
          <p:nvSpPr>
            <p:cNvPr id="565" name="Google Shape;565;p34"/>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689" y="562630"/>
            <a:ext cx="4515000" cy="28833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4943475" y="247650"/>
            <a:ext cx="2990849" cy="4686300"/>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09575" y="2193522"/>
            <a:ext cx="4101900" cy="6516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id-ID" sz="3000" b="1" dirty="0" smtClean="0">
                <a:solidFill>
                  <a:srgbClr val="19BBD5"/>
                </a:solidFill>
              </a:rPr>
              <a:t>Flowchart Aplikasi</a:t>
            </a:r>
            <a:endParaRPr sz="3000" b="1" dirty="0">
              <a:solidFill>
                <a:schemeClr val="bg1"/>
              </a:solidFill>
            </a:endParaRPr>
          </a:p>
        </p:txBody>
      </p:sp>
      <p:sp>
        <p:nvSpPr>
          <p:cNvPr id="536" name="Google Shape;536;p31"/>
          <p:cNvSpPr/>
          <p:nvPr/>
        </p:nvSpPr>
        <p:spPr>
          <a:xfrm>
            <a:off x="5084350" y="647699"/>
            <a:ext cx="2688049" cy="37433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7" name="Picture 6" descr="C:\Users\ZeroCzR\Desktop\LA Monitoring Puskom Polinema\Usecase\Flowchart.png"/>
          <p:cNvPicPr/>
          <p:nvPr/>
        </p:nvPicPr>
        <p:blipFill>
          <a:blip r:embed="rId3">
            <a:extLst>
              <a:ext uri="{28A0092B-C50C-407E-A947-70E740481C1C}">
                <a14:useLocalDpi xmlns:a14="http://schemas.microsoft.com/office/drawing/2010/main" val="0"/>
              </a:ext>
            </a:extLst>
          </a:blip>
          <a:srcRect/>
          <a:stretch>
            <a:fillRect/>
          </a:stretch>
        </p:blipFill>
        <p:spPr bwMode="auto">
          <a:xfrm>
            <a:off x="5094874" y="647698"/>
            <a:ext cx="2688049" cy="37433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4943475" y="247650"/>
            <a:ext cx="2990849" cy="4686300"/>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09575" y="2193522"/>
            <a:ext cx="4101900" cy="6516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id-ID" sz="3000" b="1" dirty="0" smtClean="0">
                <a:solidFill>
                  <a:srgbClr val="19BBD5"/>
                </a:solidFill>
              </a:rPr>
              <a:t>Usecase Aplikasi</a:t>
            </a:r>
            <a:endParaRPr sz="3000" b="1" dirty="0">
              <a:solidFill>
                <a:schemeClr val="bg1"/>
              </a:solidFill>
            </a:endParaRPr>
          </a:p>
        </p:txBody>
      </p:sp>
      <p:sp>
        <p:nvSpPr>
          <p:cNvPr id="536" name="Google Shape;536;p31"/>
          <p:cNvSpPr/>
          <p:nvPr/>
        </p:nvSpPr>
        <p:spPr>
          <a:xfrm>
            <a:off x="5084350" y="647699"/>
            <a:ext cx="2688049" cy="37433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8" name="Picture 7" descr="C:\Users\ZeroCzR\Desktop\LA Monitoring Puskom Polinema\Usecase\Usecase LA Monitoring Puskom Polinema.png"/>
          <p:cNvPicPr/>
          <p:nvPr/>
        </p:nvPicPr>
        <p:blipFill>
          <a:blip r:embed="rId3">
            <a:extLst>
              <a:ext uri="{28A0092B-C50C-407E-A947-70E740481C1C}">
                <a14:useLocalDpi xmlns:a14="http://schemas.microsoft.com/office/drawing/2010/main" val="0"/>
              </a:ext>
            </a:extLst>
          </a:blip>
          <a:srcRect/>
          <a:stretch>
            <a:fillRect/>
          </a:stretch>
        </p:blipFill>
        <p:spPr bwMode="auto">
          <a:xfrm>
            <a:off x="5094874" y="647699"/>
            <a:ext cx="2688049" cy="3743325"/>
          </a:xfrm>
          <a:prstGeom prst="rect">
            <a:avLst/>
          </a:prstGeom>
          <a:noFill/>
          <a:ln>
            <a:noFill/>
          </a:ln>
        </p:spPr>
      </p:pic>
    </p:spTree>
    <p:extLst>
      <p:ext uri="{BB962C8B-B14F-4D97-AF65-F5344CB8AC3E}">
        <p14:creationId xmlns:p14="http://schemas.microsoft.com/office/powerpoint/2010/main" val="13831166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288</Words>
  <Application>Microsoft Office PowerPoint</Application>
  <PresentationFormat>On-screen Show (16:9)</PresentationFormat>
  <Paragraphs>42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Nixie One</vt:lpstr>
      <vt:lpstr>Muli</vt:lpstr>
      <vt:lpstr>Helvetica Neue</vt:lpstr>
      <vt:lpstr>Imogen template</vt:lpstr>
      <vt:lpstr>SISTEM MONITORING JARINGAN REAL-TIME MELALUI PERANGKAT ANDROID BERBASIS SNMP UNTUK MENINGKATKAN KINERJA ADMINISTRATOR JARINGAN  STUDI KASUS PUSKOM POLITEKNIK NEGERI MALANG</vt:lpstr>
      <vt:lpstr>Hello!</vt:lpstr>
      <vt:lpstr>Latar Belakang</vt:lpstr>
      <vt:lpstr>Rumusan Masalah</vt:lpstr>
      <vt:lpstr>Batasan Masalah</vt:lpstr>
      <vt:lpstr>Tujuan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MONITORING JARINGAN REAL-TIME MELALUI PERANGKAT ANDROID BERBASIS SNMP UNTUK MENINGKATKAN KINERJA ADMINISTRATOR JARINGAN   STUDI KASUS PUSKOM POLITEKNIK NEGERI MALANG</dc:title>
  <cp:lastModifiedBy>PhadmaSadna</cp:lastModifiedBy>
  <cp:revision>12</cp:revision>
  <dcterms:modified xsi:type="dcterms:W3CDTF">2018-12-04T22:00:17Z</dcterms:modified>
</cp:coreProperties>
</file>