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4" r:id="rId6"/>
    <p:sldId id="265" r:id="rId7"/>
    <p:sldId id="260" r:id="rId8"/>
    <p:sldId id="266" r:id="rId9"/>
    <p:sldId id="267" r:id="rId10"/>
    <p:sldId id="261" r:id="rId11"/>
    <p:sldId id="268" r:id="rId12"/>
    <p:sldId id="269" r:id="rId13"/>
    <p:sldId id="270" r:id="rId14"/>
    <p:sldId id="271" r:id="rId15"/>
    <p:sldId id="272" r:id="rId16"/>
    <p:sldId id="274" r:id="rId17"/>
    <p:sldId id="273" r:id="rId18"/>
    <p:sldId id="275" r:id="rId19"/>
    <p:sldId id="276" r:id="rId20"/>
    <p:sldId id="26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4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RCS LLC" userId="b991293488bff69a" providerId="LiveId" clId="{2E11FF43-3A0D-4815-BC3F-79CA75955279}"/>
    <pc:docChg chg="modSld">
      <pc:chgData name="LRCS LLC" userId="b991293488bff69a" providerId="LiveId" clId="{2E11FF43-3A0D-4815-BC3F-79CA75955279}" dt="2025-08-17T23:58:45.241" v="14" actId="255"/>
      <pc:docMkLst>
        <pc:docMk/>
      </pc:docMkLst>
      <pc:sldChg chg="modSp mod">
        <pc:chgData name="LRCS LLC" userId="b991293488bff69a" providerId="LiveId" clId="{2E11FF43-3A0D-4815-BC3F-79CA75955279}" dt="2025-08-17T23:58:45.241" v="14" actId="255"/>
        <pc:sldMkLst>
          <pc:docMk/>
          <pc:sldMk cId="2309908418" sldId="262"/>
        </pc:sldMkLst>
        <pc:spChg chg="mod">
          <ac:chgData name="LRCS LLC" userId="b991293488bff69a" providerId="LiveId" clId="{2E11FF43-3A0D-4815-BC3F-79CA75955279}" dt="2025-08-17T23:58:45.241" v="14" actId="255"/>
          <ac:spMkLst>
            <pc:docMk/>
            <pc:sldMk cId="2309908418" sldId="262"/>
            <ac:spMk id="3" creationId="{7FEAE391-6366-4E20-A14E-0ECFAEA8029A}"/>
          </ac:spMkLst>
        </pc:spChg>
      </pc:sldChg>
      <pc:sldChg chg="modSp mod">
        <pc:chgData name="LRCS LLC" userId="b991293488bff69a" providerId="LiveId" clId="{2E11FF43-3A0D-4815-BC3F-79CA75955279}" dt="2025-08-17T23:57:24.439" v="11" actId="20577"/>
        <pc:sldMkLst>
          <pc:docMk/>
          <pc:sldMk cId="1530084685" sldId="267"/>
        </pc:sldMkLst>
        <pc:spChg chg="mod">
          <ac:chgData name="LRCS LLC" userId="b991293488bff69a" providerId="LiveId" clId="{2E11FF43-3A0D-4815-BC3F-79CA75955279}" dt="2025-08-17T23:57:24.439" v="11" actId="20577"/>
          <ac:spMkLst>
            <pc:docMk/>
            <pc:sldMk cId="1530084685" sldId="267"/>
            <ac:spMk id="3" creationId="{81B36A2B-F242-BD54-08C6-A79814709B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9FD6F-D2E8-4329-A9EA-486770FDF8B0}"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5C25-5902-476C-8093-BE955E9604CD}" type="slidenum">
              <a:rPr lang="en-US" smtClean="0"/>
              <a:t>‹#›</a:t>
            </a:fld>
            <a:endParaRPr lang="en-US"/>
          </a:p>
        </p:txBody>
      </p:sp>
    </p:spTree>
    <p:extLst>
      <p:ext uri="{BB962C8B-B14F-4D97-AF65-F5344CB8AC3E}">
        <p14:creationId xmlns:p14="http://schemas.microsoft.com/office/powerpoint/2010/main" val="250824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 statement – state the occurrence or phenomena that you are attempting describe using data science</a:t>
            </a:r>
          </a:p>
          <a:p>
            <a:endParaRPr lang="en-US" dirty="0"/>
          </a:p>
        </p:txBody>
      </p:sp>
      <p:sp>
        <p:nvSpPr>
          <p:cNvPr id="4" name="Slide Number Placeholder 3"/>
          <p:cNvSpPr>
            <a:spLocks noGrp="1"/>
          </p:cNvSpPr>
          <p:nvPr>
            <p:ph type="sldNum" sz="quarter" idx="5"/>
          </p:nvPr>
        </p:nvSpPr>
        <p:spPr/>
        <p:txBody>
          <a:bodyPr/>
          <a:lstStyle/>
          <a:p>
            <a:fld id="{15835C25-5902-476C-8093-BE955E9604CD}" type="slidenum">
              <a:rPr lang="en-US" smtClean="0"/>
              <a:t>2</a:t>
            </a:fld>
            <a:endParaRPr lang="en-US"/>
          </a:p>
        </p:txBody>
      </p:sp>
    </p:spTree>
    <p:extLst>
      <p:ext uri="{BB962C8B-B14F-4D97-AF65-F5344CB8AC3E}">
        <p14:creationId xmlns:p14="http://schemas.microsoft.com/office/powerpoint/2010/main" val="233982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Hypothesis formulation – a suggested explanation to the problem statement</a:t>
            </a:r>
          </a:p>
          <a:p>
            <a:endParaRPr lang="en-US" dirty="0"/>
          </a:p>
        </p:txBody>
      </p:sp>
      <p:sp>
        <p:nvSpPr>
          <p:cNvPr id="4" name="Slide Number Placeholder 3"/>
          <p:cNvSpPr>
            <a:spLocks noGrp="1"/>
          </p:cNvSpPr>
          <p:nvPr>
            <p:ph type="sldNum" sz="quarter" idx="5"/>
          </p:nvPr>
        </p:nvSpPr>
        <p:spPr/>
        <p:txBody>
          <a:bodyPr/>
          <a:lstStyle/>
          <a:p>
            <a:fld id="{15835C25-5902-476C-8093-BE955E9604CD}" type="slidenum">
              <a:rPr lang="en-US" smtClean="0"/>
              <a:t>3</a:t>
            </a:fld>
            <a:endParaRPr lang="en-US"/>
          </a:p>
        </p:txBody>
      </p:sp>
    </p:spTree>
    <p:extLst>
      <p:ext uri="{BB962C8B-B14F-4D97-AF65-F5344CB8AC3E}">
        <p14:creationId xmlns:p14="http://schemas.microsoft.com/office/powerpoint/2010/main" val="210795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8/16/2025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8/16/2025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fontScale="90000"/>
          </a:bodyPr>
          <a:lstStyle/>
          <a:p>
            <a:r>
              <a:rPr lang="en-US" sz="5300" dirty="0"/>
              <a:t>Investigation of Cholesterol and Heart Disease</a:t>
            </a:r>
            <a:br>
              <a:rPr lang="en-US" dirty="0"/>
            </a:br>
            <a:r>
              <a:rPr lang="en-US" sz="4800" dirty="0"/>
              <a:t>Micro-Project 1</a:t>
            </a:r>
            <a:br>
              <a:rPr lang="en-US" sz="4800" dirty="0"/>
            </a:br>
            <a:r>
              <a:rPr lang="en-US" sz="2000" dirty="0"/>
              <a:t>https://github.com/Phage13/ANA-500_Aug-25</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sz="1800" dirty="0"/>
              <a:t>Ryan Neighbor</a:t>
            </a:r>
          </a:p>
          <a:p>
            <a:r>
              <a:rPr lang="en-US" sz="1800" dirty="0"/>
              <a:t>10Aug2025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2400" dirty="0">
                <a:solidFill>
                  <a:srgbClr val="000000"/>
                </a:solidFill>
                <a:latin typeface="Times New Roman" panose="02020603050405020304" pitchFamily="18" charset="0"/>
                <a:ea typeface="Times New Roman" panose="02020603050405020304" pitchFamily="18" charset="0"/>
              </a:rPr>
              <a:t>Histograms</a:t>
            </a:r>
          </a:p>
          <a:p>
            <a:r>
              <a:rPr lang="en-US" sz="2400" dirty="0">
                <a:solidFill>
                  <a:srgbClr val="000000"/>
                </a:solidFill>
                <a:latin typeface="Times New Roman" panose="02020603050405020304" pitchFamily="18" charset="0"/>
                <a:ea typeface="Times New Roman" panose="02020603050405020304" pitchFamily="18" charset="0"/>
              </a:rPr>
              <a:t>Box Plots</a:t>
            </a:r>
          </a:p>
          <a:p>
            <a:r>
              <a:rPr lang="en-US" sz="2400" dirty="0">
                <a:solidFill>
                  <a:srgbClr val="000000"/>
                </a:solidFill>
                <a:latin typeface="Times New Roman" panose="02020603050405020304" pitchFamily="18" charset="0"/>
                <a:ea typeface="Times New Roman" panose="02020603050405020304" pitchFamily="18" charset="0"/>
              </a:rPr>
              <a:t>Scatterplot w/ trendlines</a:t>
            </a:r>
          </a:p>
          <a:p>
            <a:r>
              <a:rPr lang="en-US" sz="2400" dirty="0">
                <a:solidFill>
                  <a:srgbClr val="000000"/>
                </a:solidFill>
                <a:latin typeface="Times New Roman" panose="02020603050405020304" pitchFamily="18" charset="0"/>
                <a:ea typeface="Times New Roman" panose="02020603050405020304" pitchFamily="18" charset="0"/>
              </a:rPr>
              <a:t>Bubble Plot w/ HeartDisease Color Coding</a:t>
            </a:r>
          </a:p>
          <a:p>
            <a:r>
              <a:rPr lang="en-US" sz="2400" dirty="0">
                <a:solidFill>
                  <a:srgbClr val="000000"/>
                </a:solidFill>
                <a:latin typeface="Times New Roman" panose="02020603050405020304" pitchFamily="18" charset="0"/>
                <a:ea typeface="Times New Roman" panose="02020603050405020304" pitchFamily="18" charset="0"/>
              </a:rPr>
              <a:t>Normalized Scatterplot</a:t>
            </a: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DFD3-9C43-71E7-9227-B18AFF140247}"/>
              </a:ext>
            </a:extLst>
          </p:cNvPr>
          <p:cNvSpPr>
            <a:spLocks noGrp="1"/>
          </p:cNvSpPr>
          <p:nvPr>
            <p:ph type="title"/>
          </p:nvPr>
        </p:nvSpPr>
        <p:spPr/>
        <p:txBody>
          <a:bodyPr/>
          <a:lstStyle/>
          <a:p>
            <a:r>
              <a:rPr lang="en-US" dirty="0"/>
              <a:t>Analyze/Report Data – Age Histogram </a:t>
            </a:r>
          </a:p>
        </p:txBody>
      </p:sp>
      <p:pic>
        <p:nvPicPr>
          <p:cNvPr id="9" name="Content Placeholder 8">
            <a:extLst>
              <a:ext uri="{FF2B5EF4-FFF2-40B4-BE49-F238E27FC236}">
                <a16:creationId xmlns:a16="http://schemas.microsoft.com/office/drawing/2014/main" id="{FE21E224-0DD6-8A9F-1E1B-09D89E67D611}"/>
              </a:ext>
            </a:extLst>
          </p:cNvPr>
          <p:cNvPicPr>
            <a:picLocks noGrp="1" noChangeAspect="1"/>
          </p:cNvPicPr>
          <p:nvPr>
            <p:ph idx="1"/>
          </p:nvPr>
        </p:nvPicPr>
        <p:blipFill>
          <a:blip r:embed="rId2"/>
          <a:stretch>
            <a:fillRect/>
          </a:stretch>
        </p:blipFill>
        <p:spPr>
          <a:xfrm>
            <a:off x="778933" y="1290384"/>
            <a:ext cx="10515600" cy="3389818"/>
          </a:xfrm>
          <a:prstGeom prst="rect">
            <a:avLst/>
          </a:prstGeom>
        </p:spPr>
      </p:pic>
      <p:sp>
        <p:nvSpPr>
          <p:cNvPr id="10" name="TextBox 9">
            <a:extLst>
              <a:ext uri="{FF2B5EF4-FFF2-40B4-BE49-F238E27FC236}">
                <a16:creationId xmlns:a16="http://schemas.microsoft.com/office/drawing/2014/main" id="{31248CD0-0AD7-B394-1F69-C254038A4DFF}"/>
              </a:ext>
            </a:extLst>
          </p:cNvPr>
          <p:cNvSpPr txBox="1"/>
          <p:nvPr/>
        </p:nvSpPr>
        <p:spPr>
          <a:xfrm>
            <a:off x="660400" y="4539345"/>
            <a:ext cx="10634133" cy="1754326"/>
          </a:xfrm>
          <a:prstGeom prst="rect">
            <a:avLst/>
          </a:prstGeom>
          <a:noFill/>
        </p:spPr>
        <p:txBody>
          <a:bodyPr wrap="square" rtlCol="0">
            <a:spAutoFit/>
          </a:bodyPr>
          <a:lstStyle/>
          <a:p>
            <a:r>
              <a:rPr lang="en-US" dirty="0"/>
              <a:t>Age represents the patient's age in years and is a common demographic and clinical variable in cardiovascular risk assessment. Risk typically increases with age due to cumulative exposure to metabolic and vascular stressors.</a:t>
            </a:r>
          </a:p>
          <a:p>
            <a:r>
              <a:rPr lang="en-US" dirty="0"/>
              <a:t>The histograms show a slightly left-skewed distribution, with most patients clustered between 45 and 60 years old. The normalized version preserves this shape, scaled between 0 and 1 for modeling purposes. This distribution suggests a mid-to-late adult cohort at around 55 YO peak, exhibiting slightly ununiform distribution.</a:t>
            </a:r>
          </a:p>
        </p:txBody>
      </p:sp>
    </p:spTree>
    <p:extLst>
      <p:ext uri="{BB962C8B-B14F-4D97-AF65-F5344CB8AC3E}">
        <p14:creationId xmlns:p14="http://schemas.microsoft.com/office/powerpoint/2010/main" val="121845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445DA-83B7-7278-5FF5-7B37770D0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40E70-9518-2D38-616D-144A7BD703EC}"/>
              </a:ext>
            </a:extLst>
          </p:cNvPr>
          <p:cNvSpPr>
            <a:spLocks noGrp="1"/>
          </p:cNvSpPr>
          <p:nvPr>
            <p:ph type="title"/>
          </p:nvPr>
        </p:nvSpPr>
        <p:spPr/>
        <p:txBody>
          <a:bodyPr/>
          <a:lstStyle/>
          <a:p>
            <a:r>
              <a:rPr lang="en-US" dirty="0"/>
              <a:t>Analyze/Report Data – Cholesterol Histogram </a:t>
            </a:r>
          </a:p>
        </p:txBody>
      </p:sp>
      <p:pic>
        <p:nvPicPr>
          <p:cNvPr id="6" name="Content Placeholder 5">
            <a:extLst>
              <a:ext uri="{FF2B5EF4-FFF2-40B4-BE49-F238E27FC236}">
                <a16:creationId xmlns:a16="http://schemas.microsoft.com/office/drawing/2014/main" id="{5C1B0387-A0DA-B4D0-A97D-B65B5EF4EF9B}"/>
              </a:ext>
            </a:extLst>
          </p:cNvPr>
          <p:cNvPicPr>
            <a:picLocks noGrp="1" noChangeAspect="1"/>
          </p:cNvPicPr>
          <p:nvPr>
            <p:ph idx="1"/>
          </p:nvPr>
        </p:nvPicPr>
        <p:blipFill>
          <a:blip r:embed="rId2"/>
          <a:stretch>
            <a:fillRect/>
          </a:stretch>
        </p:blipFill>
        <p:spPr>
          <a:xfrm>
            <a:off x="685800" y="1307414"/>
            <a:ext cx="10515600" cy="3491226"/>
          </a:xfrm>
          <a:prstGeom prst="rect">
            <a:avLst/>
          </a:prstGeom>
        </p:spPr>
      </p:pic>
      <p:sp>
        <p:nvSpPr>
          <p:cNvPr id="7" name="TextBox 6">
            <a:extLst>
              <a:ext uri="{FF2B5EF4-FFF2-40B4-BE49-F238E27FC236}">
                <a16:creationId xmlns:a16="http://schemas.microsoft.com/office/drawing/2014/main" id="{5F555CF4-D080-6360-6AF2-E0E5C905A7E7}"/>
              </a:ext>
            </a:extLst>
          </p:cNvPr>
          <p:cNvSpPr txBox="1"/>
          <p:nvPr/>
        </p:nvSpPr>
        <p:spPr>
          <a:xfrm>
            <a:off x="567267" y="4737631"/>
            <a:ext cx="11057466" cy="2031325"/>
          </a:xfrm>
          <a:prstGeom prst="rect">
            <a:avLst/>
          </a:prstGeom>
          <a:noFill/>
        </p:spPr>
        <p:txBody>
          <a:bodyPr wrap="square" rtlCol="0">
            <a:spAutoFit/>
          </a:bodyPr>
          <a:lstStyle/>
          <a:p>
            <a:r>
              <a:rPr lang="en-US" dirty="0"/>
              <a:t>Cholesterol measures the total serum cholesterol level (mg/dL) and are a common biomarker for cardiovascular risk. </a:t>
            </a:r>
          </a:p>
          <a:p>
            <a:endParaRPr lang="en-US" dirty="0"/>
          </a:p>
          <a:p>
            <a:r>
              <a:rPr lang="en-US" dirty="0"/>
              <a:t>The histograms show a right-skewed distribution, with most values between 150–300 mg/dL. The normalized version maintains this skew, scaled between 0 and 1, with most data concentrated around 0.2–0.6. This shape suggests that while high cholesterol is present in a subset of patients, it’s not uniformly distributed and may require stratification or interaction analysis to assess its true predictive impact.</a:t>
            </a:r>
          </a:p>
          <a:p>
            <a:endParaRPr lang="en-US" dirty="0"/>
          </a:p>
        </p:txBody>
      </p:sp>
    </p:spTree>
    <p:extLst>
      <p:ext uri="{BB962C8B-B14F-4D97-AF65-F5344CB8AC3E}">
        <p14:creationId xmlns:p14="http://schemas.microsoft.com/office/powerpoint/2010/main" val="377104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5D6BA-14A6-99C2-AECD-04B9D62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826BB-ECB6-474C-7FE7-B6906914E870}"/>
              </a:ext>
            </a:extLst>
          </p:cNvPr>
          <p:cNvSpPr>
            <a:spLocks noGrp="1"/>
          </p:cNvSpPr>
          <p:nvPr>
            <p:ph type="title"/>
          </p:nvPr>
        </p:nvSpPr>
        <p:spPr/>
        <p:txBody>
          <a:bodyPr/>
          <a:lstStyle/>
          <a:p>
            <a:r>
              <a:rPr lang="en-US" dirty="0"/>
              <a:t>Analyze/Report Data – MaxHR Histogram </a:t>
            </a:r>
          </a:p>
        </p:txBody>
      </p:sp>
      <p:pic>
        <p:nvPicPr>
          <p:cNvPr id="4" name="Picture 3">
            <a:extLst>
              <a:ext uri="{FF2B5EF4-FFF2-40B4-BE49-F238E27FC236}">
                <a16:creationId xmlns:a16="http://schemas.microsoft.com/office/drawing/2014/main" id="{38394D24-B683-C166-7CCB-ED4199B74407}"/>
              </a:ext>
            </a:extLst>
          </p:cNvPr>
          <p:cNvPicPr>
            <a:picLocks noChangeAspect="1"/>
          </p:cNvPicPr>
          <p:nvPr/>
        </p:nvPicPr>
        <p:blipFill>
          <a:blip r:embed="rId2"/>
          <a:stretch>
            <a:fillRect/>
          </a:stretch>
        </p:blipFill>
        <p:spPr>
          <a:xfrm>
            <a:off x="529939" y="1557868"/>
            <a:ext cx="11132122" cy="3693676"/>
          </a:xfrm>
          <a:prstGeom prst="rect">
            <a:avLst/>
          </a:prstGeom>
        </p:spPr>
      </p:pic>
      <p:sp>
        <p:nvSpPr>
          <p:cNvPr id="7" name="Content Placeholder 6">
            <a:extLst>
              <a:ext uri="{FF2B5EF4-FFF2-40B4-BE49-F238E27FC236}">
                <a16:creationId xmlns:a16="http://schemas.microsoft.com/office/drawing/2014/main" id="{11AF0E03-A9D7-43E5-4389-A7A97A419F53}"/>
              </a:ext>
            </a:extLst>
          </p:cNvPr>
          <p:cNvSpPr>
            <a:spLocks noGrp="1"/>
          </p:cNvSpPr>
          <p:nvPr>
            <p:ph idx="1"/>
          </p:nvPr>
        </p:nvSpPr>
        <p:spPr>
          <a:xfrm>
            <a:off x="838200" y="5139267"/>
            <a:ext cx="10515600" cy="1481666"/>
          </a:xfrm>
        </p:spPr>
        <p:txBody>
          <a:bodyPr>
            <a:normAutofit fontScale="55000" lnSpcReduction="20000"/>
          </a:bodyPr>
          <a:lstStyle/>
          <a:p>
            <a:pPr marL="0" indent="0">
              <a:buNone/>
            </a:pPr>
            <a:r>
              <a:rPr lang="en-US" dirty="0"/>
              <a:t>MaxHR represents the maximum heart rate achieved during exercise, typically measured in beats per minute (bpm). It reflects cardiovascular fitness and stress response, with lower values potentially indicating reduced cardiac function or chronotropic incompetence.</a:t>
            </a:r>
          </a:p>
          <a:p>
            <a:pPr marL="0" indent="0">
              <a:buNone/>
            </a:pPr>
            <a:r>
              <a:rPr lang="en-US" dirty="0"/>
              <a:t>The histograms show a roughly normal distribution, centered around typical adult exercise heart rates (~150 bpm), tapering off toward both lower and higher extremes. The normalized version retains this bell-shaped curve, scaled between 0 and 1 for algorithmic consistency. This symmetric pattern suggests MaxHR supports the central limit theorem for modeling, with potential predictive value depending on age-adjusted expectations or disease presence.</a:t>
            </a:r>
          </a:p>
          <a:p>
            <a:endParaRPr lang="en-US" dirty="0"/>
          </a:p>
        </p:txBody>
      </p:sp>
    </p:spTree>
    <p:extLst>
      <p:ext uri="{BB962C8B-B14F-4D97-AF65-F5344CB8AC3E}">
        <p14:creationId xmlns:p14="http://schemas.microsoft.com/office/powerpoint/2010/main" val="151899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B22A3-063D-4860-266A-EF62D13EB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9E557-3F1F-2C8C-2C70-B4197135FD01}"/>
              </a:ext>
            </a:extLst>
          </p:cNvPr>
          <p:cNvSpPr>
            <a:spLocks noGrp="1"/>
          </p:cNvSpPr>
          <p:nvPr>
            <p:ph type="title"/>
          </p:nvPr>
        </p:nvSpPr>
        <p:spPr/>
        <p:txBody>
          <a:bodyPr/>
          <a:lstStyle/>
          <a:p>
            <a:r>
              <a:rPr lang="en-US" dirty="0"/>
              <a:t>Analyze/Report Data – Oldpeak Histogram </a:t>
            </a:r>
          </a:p>
        </p:txBody>
      </p:sp>
      <p:pic>
        <p:nvPicPr>
          <p:cNvPr id="5" name="Picture 4">
            <a:extLst>
              <a:ext uri="{FF2B5EF4-FFF2-40B4-BE49-F238E27FC236}">
                <a16:creationId xmlns:a16="http://schemas.microsoft.com/office/drawing/2014/main" id="{92FFB4A5-AAF1-262B-8D58-D30F6D8FAB1A}"/>
              </a:ext>
            </a:extLst>
          </p:cNvPr>
          <p:cNvPicPr>
            <a:picLocks noChangeAspect="1"/>
          </p:cNvPicPr>
          <p:nvPr/>
        </p:nvPicPr>
        <p:blipFill>
          <a:blip r:embed="rId2"/>
          <a:stretch>
            <a:fillRect/>
          </a:stretch>
        </p:blipFill>
        <p:spPr>
          <a:xfrm>
            <a:off x="1186103" y="1430867"/>
            <a:ext cx="9048297" cy="3199434"/>
          </a:xfrm>
          <a:prstGeom prst="rect">
            <a:avLst/>
          </a:prstGeom>
        </p:spPr>
      </p:pic>
      <p:sp>
        <p:nvSpPr>
          <p:cNvPr id="12" name="Content Placeholder 11">
            <a:extLst>
              <a:ext uri="{FF2B5EF4-FFF2-40B4-BE49-F238E27FC236}">
                <a16:creationId xmlns:a16="http://schemas.microsoft.com/office/drawing/2014/main" id="{7F77134A-884C-BFF6-DFDE-8F43E3E41CBE}"/>
              </a:ext>
            </a:extLst>
          </p:cNvPr>
          <p:cNvSpPr>
            <a:spLocks noGrp="1"/>
          </p:cNvSpPr>
          <p:nvPr>
            <p:ph idx="1"/>
          </p:nvPr>
        </p:nvSpPr>
        <p:spPr>
          <a:xfrm>
            <a:off x="838200" y="4707467"/>
            <a:ext cx="10515600" cy="1710266"/>
          </a:xfrm>
        </p:spPr>
        <p:txBody>
          <a:bodyPr>
            <a:normAutofit fontScale="62500" lnSpcReduction="20000"/>
          </a:bodyPr>
          <a:lstStyle/>
          <a:p>
            <a:pPr marL="0" indent="0">
              <a:buNone/>
            </a:pPr>
            <a:r>
              <a:rPr lang="en-US" dirty="0"/>
              <a:t>Oldpeak quantifies ST segment depression (in mm) during exercise which is used to indicate potential myocardial ischemia. Higher values suggest reduced cardiac perfusion and are associated with increased heart disease risk.</a:t>
            </a:r>
          </a:p>
          <a:p>
            <a:pPr marL="0" indent="0">
              <a:buNone/>
            </a:pPr>
            <a:r>
              <a:rPr lang="en-US" dirty="0"/>
              <a:t>The histograms show a right-skewed distribution: Most patients have low Oldpeak values near zero, with a sharp decline as values increase. The normalized version preserves this shape and is scaled between 0 and 1 for model compatibility. This long-tailed pattern suggests that elevated Oldpeak values even in low quantity may carry significant predictive weight in cardiovascular risk models.</a:t>
            </a:r>
          </a:p>
          <a:p>
            <a:endParaRPr lang="en-US" dirty="0"/>
          </a:p>
        </p:txBody>
      </p:sp>
    </p:spTree>
    <p:extLst>
      <p:ext uri="{BB962C8B-B14F-4D97-AF65-F5344CB8AC3E}">
        <p14:creationId xmlns:p14="http://schemas.microsoft.com/office/powerpoint/2010/main" val="123949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4FDF6-B0A7-6155-EC13-5EC854161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273DA-E903-6111-FBE2-E86BE7F54068}"/>
              </a:ext>
            </a:extLst>
          </p:cNvPr>
          <p:cNvSpPr>
            <a:spLocks noGrp="1"/>
          </p:cNvSpPr>
          <p:nvPr>
            <p:ph type="title"/>
          </p:nvPr>
        </p:nvSpPr>
        <p:spPr>
          <a:xfrm>
            <a:off x="838200" y="-19672"/>
            <a:ext cx="10515600" cy="1325563"/>
          </a:xfrm>
        </p:spPr>
        <p:txBody>
          <a:bodyPr/>
          <a:lstStyle/>
          <a:p>
            <a:r>
              <a:rPr lang="en-US" dirty="0"/>
              <a:t>Analyze/Report Data – Fasting BS</a:t>
            </a:r>
          </a:p>
        </p:txBody>
      </p:sp>
      <p:sp>
        <p:nvSpPr>
          <p:cNvPr id="12" name="Content Placeholder 11">
            <a:extLst>
              <a:ext uri="{FF2B5EF4-FFF2-40B4-BE49-F238E27FC236}">
                <a16:creationId xmlns:a16="http://schemas.microsoft.com/office/drawing/2014/main" id="{FFEF96A4-9FA8-35B0-6B20-129AAE3766FB}"/>
              </a:ext>
            </a:extLst>
          </p:cNvPr>
          <p:cNvSpPr>
            <a:spLocks noGrp="1"/>
          </p:cNvSpPr>
          <p:nvPr>
            <p:ph idx="1"/>
          </p:nvPr>
        </p:nvSpPr>
        <p:spPr>
          <a:xfrm>
            <a:off x="838200" y="4707466"/>
            <a:ext cx="10515600" cy="1837267"/>
          </a:xfrm>
        </p:spPr>
        <p:txBody>
          <a:bodyPr>
            <a:normAutofit fontScale="62500" lnSpcReduction="20000"/>
          </a:bodyPr>
          <a:lstStyle/>
          <a:p>
            <a:pPr marL="0" indent="0">
              <a:buNone/>
            </a:pPr>
            <a:r>
              <a:rPr lang="en-US" dirty="0"/>
              <a:t>FastingBS is a binary indicator of fasting blood sugar levels:</a:t>
            </a:r>
          </a:p>
          <a:p>
            <a:pPr marL="0" indent="0">
              <a:buNone/>
            </a:pPr>
            <a:r>
              <a:rPr lang="en-US" dirty="0"/>
              <a:t>0 = ≤120 mg/dL (normal)</a:t>
            </a:r>
          </a:p>
          <a:p>
            <a:pPr marL="0" indent="0">
              <a:buNone/>
            </a:pPr>
            <a:r>
              <a:rPr lang="en-US" dirty="0"/>
              <a:t>1 = &gt;120 mg/dL (elevated)</a:t>
            </a:r>
          </a:p>
          <a:p>
            <a:pPr marL="0" indent="0">
              <a:buNone/>
            </a:pPr>
            <a:r>
              <a:rPr lang="en-US" dirty="0"/>
              <a:t>The bar chart shows a highly imbalanced distribution, with most patients falling in the normal range (FastingBS = 0). Elevated fasting blood sugar (FastingBS = 1) is relatively rare, suggesting limited prevalence of hyperglycemia in this cohort. This imbalance may affect model sensitivity and should be considered when evaluating glucose-related risk factors.</a:t>
            </a:r>
          </a:p>
          <a:p>
            <a:endParaRPr lang="en-US" dirty="0"/>
          </a:p>
        </p:txBody>
      </p:sp>
      <p:pic>
        <p:nvPicPr>
          <p:cNvPr id="4" name="Picture 3">
            <a:extLst>
              <a:ext uri="{FF2B5EF4-FFF2-40B4-BE49-F238E27FC236}">
                <a16:creationId xmlns:a16="http://schemas.microsoft.com/office/drawing/2014/main" id="{78F6B8B7-7284-3FBB-07FE-3BB460F013D8}"/>
              </a:ext>
            </a:extLst>
          </p:cNvPr>
          <p:cNvPicPr>
            <a:picLocks noChangeAspect="1"/>
          </p:cNvPicPr>
          <p:nvPr/>
        </p:nvPicPr>
        <p:blipFill>
          <a:blip r:embed="rId2"/>
          <a:stretch>
            <a:fillRect/>
          </a:stretch>
        </p:blipFill>
        <p:spPr>
          <a:xfrm>
            <a:off x="613715" y="1305891"/>
            <a:ext cx="4174864" cy="3240709"/>
          </a:xfrm>
          <a:prstGeom prst="rect">
            <a:avLst/>
          </a:prstGeom>
        </p:spPr>
      </p:pic>
    </p:spTree>
    <p:extLst>
      <p:ext uri="{BB962C8B-B14F-4D97-AF65-F5344CB8AC3E}">
        <p14:creationId xmlns:p14="http://schemas.microsoft.com/office/powerpoint/2010/main" val="23147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F27AA-2A95-BD90-006E-F700ACB53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E2142-B3EB-8C6F-C2D2-45473CEAB739}"/>
              </a:ext>
            </a:extLst>
          </p:cNvPr>
          <p:cNvSpPr>
            <a:spLocks noGrp="1"/>
          </p:cNvSpPr>
          <p:nvPr>
            <p:ph type="title"/>
          </p:nvPr>
        </p:nvSpPr>
        <p:spPr>
          <a:xfrm>
            <a:off x="919807" y="144992"/>
            <a:ext cx="10515600" cy="1325563"/>
          </a:xfrm>
        </p:spPr>
        <p:txBody>
          <a:bodyPr/>
          <a:lstStyle/>
          <a:p>
            <a:r>
              <a:rPr lang="en-US" dirty="0"/>
              <a:t>Analyze/Report Data – HeartDisease</a:t>
            </a:r>
          </a:p>
        </p:txBody>
      </p:sp>
      <p:sp>
        <p:nvSpPr>
          <p:cNvPr id="12" name="Content Placeholder 11">
            <a:extLst>
              <a:ext uri="{FF2B5EF4-FFF2-40B4-BE49-F238E27FC236}">
                <a16:creationId xmlns:a16="http://schemas.microsoft.com/office/drawing/2014/main" id="{724044F8-79E1-E070-A821-34A0818ADD53}"/>
              </a:ext>
            </a:extLst>
          </p:cNvPr>
          <p:cNvSpPr>
            <a:spLocks noGrp="1"/>
          </p:cNvSpPr>
          <p:nvPr>
            <p:ph idx="1"/>
          </p:nvPr>
        </p:nvSpPr>
        <p:spPr>
          <a:xfrm>
            <a:off x="756593" y="4839231"/>
            <a:ext cx="10515600" cy="1710266"/>
          </a:xfrm>
        </p:spPr>
        <p:txBody>
          <a:bodyPr>
            <a:normAutofit fontScale="62500" lnSpcReduction="20000"/>
          </a:bodyPr>
          <a:lstStyle/>
          <a:p>
            <a:pPr marL="0" indent="0">
              <a:buNone/>
            </a:pPr>
            <a:r>
              <a:rPr lang="en-US" dirty="0"/>
              <a:t>HeartDisease is a binary outcome variable:</a:t>
            </a:r>
          </a:p>
          <a:p>
            <a:pPr marL="0" indent="0">
              <a:buNone/>
            </a:pPr>
            <a:r>
              <a:rPr lang="en-US" dirty="0"/>
              <a:t>0 = no heart disease</a:t>
            </a:r>
          </a:p>
          <a:p>
            <a:pPr marL="0" indent="0">
              <a:buNone/>
            </a:pPr>
            <a:r>
              <a:rPr lang="en-US" dirty="0"/>
              <a:t>1 = presence of heart disease</a:t>
            </a:r>
          </a:p>
          <a:p>
            <a:pPr marL="0" indent="0">
              <a:buNone/>
            </a:pPr>
            <a:r>
              <a:rPr lang="en-US" dirty="0"/>
              <a:t>The bar chart shows a slightly imbalanced distribution, with more individuals in the non-disease group. This suggests a modest class imbalance and could affect classification tasks in modeling. This split should be accounted for in evaluation metrics and sampling strategies.</a:t>
            </a:r>
          </a:p>
          <a:p>
            <a:endParaRPr lang="en-US" dirty="0"/>
          </a:p>
        </p:txBody>
      </p:sp>
      <p:pic>
        <p:nvPicPr>
          <p:cNvPr id="7" name="Picture 6">
            <a:extLst>
              <a:ext uri="{FF2B5EF4-FFF2-40B4-BE49-F238E27FC236}">
                <a16:creationId xmlns:a16="http://schemas.microsoft.com/office/drawing/2014/main" id="{393D7363-006E-BE9C-21CD-404CBB4B82F5}"/>
              </a:ext>
            </a:extLst>
          </p:cNvPr>
          <p:cNvPicPr>
            <a:picLocks noChangeAspect="1"/>
          </p:cNvPicPr>
          <p:nvPr/>
        </p:nvPicPr>
        <p:blipFill>
          <a:blip r:embed="rId2"/>
          <a:stretch>
            <a:fillRect/>
          </a:stretch>
        </p:blipFill>
        <p:spPr>
          <a:xfrm>
            <a:off x="756593" y="1216374"/>
            <a:ext cx="4515082" cy="3530781"/>
          </a:xfrm>
          <a:prstGeom prst="rect">
            <a:avLst/>
          </a:prstGeom>
        </p:spPr>
      </p:pic>
    </p:spTree>
    <p:extLst>
      <p:ext uri="{BB962C8B-B14F-4D97-AF65-F5344CB8AC3E}">
        <p14:creationId xmlns:p14="http://schemas.microsoft.com/office/powerpoint/2010/main" val="68868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93A9F-6EFA-4266-481B-E3A492E0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5EFBA-2256-74B8-5713-E8834F6DCB6C}"/>
              </a:ext>
            </a:extLst>
          </p:cNvPr>
          <p:cNvSpPr>
            <a:spLocks noGrp="1"/>
          </p:cNvSpPr>
          <p:nvPr>
            <p:ph type="title"/>
          </p:nvPr>
        </p:nvSpPr>
        <p:spPr>
          <a:xfrm>
            <a:off x="919807" y="144992"/>
            <a:ext cx="10515600" cy="1325563"/>
          </a:xfrm>
        </p:spPr>
        <p:txBody>
          <a:bodyPr/>
          <a:lstStyle/>
          <a:p>
            <a:r>
              <a:rPr lang="en-US" dirty="0"/>
              <a:t>Analyze/Report Data – Cholesterol vs. Heart Disease</a:t>
            </a:r>
          </a:p>
        </p:txBody>
      </p:sp>
      <p:sp>
        <p:nvSpPr>
          <p:cNvPr id="12" name="Content Placeholder 11">
            <a:extLst>
              <a:ext uri="{FF2B5EF4-FFF2-40B4-BE49-F238E27FC236}">
                <a16:creationId xmlns:a16="http://schemas.microsoft.com/office/drawing/2014/main" id="{3DB21920-16E2-BF4A-EC76-0D9AD0FDBF98}"/>
              </a:ext>
            </a:extLst>
          </p:cNvPr>
          <p:cNvSpPr>
            <a:spLocks noGrp="1"/>
          </p:cNvSpPr>
          <p:nvPr>
            <p:ph idx="1"/>
          </p:nvPr>
        </p:nvSpPr>
        <p:spPr>
          <a:xfrm>
            <a:off x="756593" y="4839231"/>
            <a:ext cx="10515600" cy="1710266"/>
          </a:xfrm>
        </p:spPr>
        <p:txBody>
          <a:bodyPr>
            <a:normAutofit/>
          </a:bodyPr>
          <a:lstStyle/>
          <a:p>
            <a:pPr marL="0" indent="0">
              <a:buNone/>
            </a:pPr>
            <a:r>
              <a:rPr lang="en-US" sz="1600" dirty="0"/>
              <a:t>This scatter plot shows the relationship between Age and Cholesterol and is stratified by HeartDisease status. Blue points represent individuals without heart disease, while orange points represent those with it. Both groups show wide variability in cholesterol across ages. There is no strong visual separation between disease and non-disease groups.</a:t>
            </a:r>
          </a:p>
          <a:p>
            <a:pPr marL="0" indent="0">
              <a:buNone/>
            </a:pPr>
            <a:r>
              <a:rPr lang="en-US" sz="1600" dirty="0"/>
              <a:t>The trend lines for each group are relatively flat, suggesting weak or no linear correlation between age and cholesterol irrespective of heart disease status. This supports the idea that cholesterol alone may not be a strong age-dependent predictor of heart disease suggesting a need to consider other biometric factors in risk modeling.</a:t>
            </a:r>
          </a:p>
        </p:txBody>
      </p:sp>
      <p:pic>
        <p:nvPicPr>
          <p:cNvPr id="9" name="Picture 8">
            <a:extLst>
              <a:ext uri="{FF2B5EF4-FFF2-40B4-BE49-F238E27FC236}">
                <a16:creationId xmlns:a16="http://schemas.microsoft.com/office/drawing/2014/main" id="{4CC64765-2741-CFEA-3929-C4B2FFED6D66}"/>
              </a:ext>
            </a:extLst>
          </p:cNvPr>
          <p:cNvPicPr>
            <a:picLocks noChangeAspect="1"/>
          </p:cNvPicPr>
          <p:nvPr/>
        </p:nvPicPr>
        <p:blipFill>
          <a:blip r:embed="rId2"/>
          <a:stretch>
            <a:fillRect/>
          </a:stretch>
        </p:blipFill>
        <p:spPr>
          <a:xfrm>
            <a:off x="919807" y="1349530"/>
            <a:ext cx="5696152" cy="3489701"/>
          </a:xfrm>
          <a:prstGeom prst="rect">
            <a:avLst/>
          </a:prstGeom>
        </p:spPr>
      </p:pic>
    </p:spTree>
    <p:extLst>
      <p:ext uri="{BB962C8B-B14F-4D97-AF65-F5344CB8AC3E}">
        <p14:creationId xmlns:p14="http://schemas.microsoft.com/office/powerpoint/2010/main" val="52155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E9BA3-40F2-F8F3-D8FA-37CC21F1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5F606-6719-D6C5-BC2D-7F50C5BCEF5F}"/>
              </a:ext>
            </a:extLst>
          </p:cNvPr>
          <p:cNvSpPr>
            <a:spLocks noGrp="1"/>
          </p:cNvSpPr>
          <p:nvPr>
            <p:ph type="title"/>
          </p:nvPr>
        </p:nvSpPr>
        <p:spPr>
          <a:xfrm>
            <a:off x="855134" y="-281782"/>
            <a:ext cx="10515600" cy="1325563"/>
          </a:xfrm>
        </p:spPr>
        <p:txBody>
          <a:bodyPr/>
          <a:lstStyle/>
          <a:p>
            <a:r>
              <a:rPr lang="en-US" dirty="0"/>
              <a:t>Analyze/Report Data – Age vs MaxHR</a:t>
            </a:r>
          </a:p>
        </p:txBody>
      </p:sp>
      <p:sp>
        <p:nvSpPr>
          <p:cNvPr id="12" name="Content Placeholder 11">
            <a:extLst>
              <a:ext uri="{FF2B5EF4-FFF2-40B4-BE49-F238E27FC236}">
                <a16:creationId xmlns:a16="http://schemas.microsoft.com/office/drawing/2014/main" id="{7283E230-FB37-1223-C33F-B4114740A538}"/>
              </a:ext>
            </a:extLst>
          </p:cNvPr>
          <p:cNvSpPr>
            <a:spLocks noGrp="1"/>
          </p:cNvSpPr>
          <p:nvPr>
            <p:ph idx="1"/>
          </p:nvPr>
        </p:nvSpPr>
        <p:spPr>
          <a:xfrm>
            <a:off x="855134" y="4521694"/>
            <a:ext cx="10515600" cy="1955306"/>
          </a:xfrm>
        </p:spPr>
        <p:txBody>
          <a:bodyPr>
            <a:normAutofit/>
          </a:bodyPr>
          <a:lstStyle/>
          <a:p>
            <a:pPr marL="0" indent="0">
              <a:buNone/>
            </a:pPr>
            <a:r>
              <a:rPr lang="en-US" sz="1600" dirty="0"/>
              <a:t>This bubble plot visualizes the relationship between Age and MaxHR (maximum heart rate), with two additional dimensions:</a:t>
            </a:r>
          </a:p>
          <a:p>
            <a:pPr marL="0" indent="0">
              <a:buNone/>
            </a:pPr>
            <a:r>
              <a:rPr lang="en-US" sz="1600" dirty="0"/>
              <a:t>•Bubble size reflects Oldpeak (ST depression induced by exercise),</a:t>
            </a:r>
          </a:p>
          <a:p>
            <a:pPr marL="0" indent="0">
              <a:buNone/>
            </a:pPr>
            <a:r>
              <a:rPr lang="en-US" sz="1600" dirty="0"/>
              <a:t>•Bubble color indicates HeartDisease status (blue = no heart disease, orange = heart disease).</a:t>
            </a:r>
          </a:p>
          <a:p>
            <a:pPr marL="0" indent="0">
              <a:buNone/>
            </a:pPr>
            <a:r>
              <a:rPr lang="en-US" sz="1600" dirty="0"/>
              <a:t>From the plot, we observe that individuals with heart disease (orange bubbles) tend to cluster at lower MaxHR values, especially in older age groups. Larger bubbles (indicating higher Oldpeak) are more frequently associated with heart disease, suggesting that elevated Oldpeak and reduced MaxHR may be linked to cardiac risk.</a:t>
            </a:r>
          </a:p>
        </p:txBody>
      </p:sp>
      <p:pic>
        <p:nvPicPr>
          <p:cNvPr id="4" name="Picture 3">
            <a:extLst>
              <a:ext uri="{FF2B5EF4-FFF2-40B4-BE49-F238E27FC236}">
                <a16:creationId xmlns:a16="http://schemas.microsoft.com/office/drawing/2014/main" id="{A8C29B59-F15E-B3B0-5EB9-16E9A3CB8938}"/>
              </a:ext>
            </a:extLst>
          </p:cNvPr>
          <p:cNvPicPr>
            <a:picLocks noChangeAspect="1"/>
          </p:cNvPicPr>
          <p:nvPr/>
        </p:nvPicPr>
        <p:blipFill>
          <a:blip r:embed="rId2"/>
          <a:stretch>
            <a:fillRect/>
          </a:stretch>
        </p:blipFill>
        <p:spPr>
          <a:xfrm>
            <a:off x="855134" y="655845"/>
            <a:ext cx="4842933" cy="3865850"/>
          </a:xfrm>
          <a:prstGeom prst="rect">
            <a:avLst/>
          </a:prstGeom>
        </p:spPr>
      </p:pic>
    </p:spTree>
    <p:extLst>
      <p:ext uri="{BB962C8B-B14F-4D97-AF65-F5344CB8AC3E}">
        <p14:creationId xmlns:p14="http://schemas.microsoft.com/office/powerpoint/2010/main" val="238419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D5F4D-ABC4-729E-75E3-D3FFB492F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10D10-CEE7-F48E-761E-2AA031225240}"/>
              </a:ext>
            </a:extLst>
          </p:cNvPr>
          <p:cNvSpPr>
            <a:spLocks noGrp="1"/>
          </p:cNvSpPr>
          <p:nvPr>
            <p:ph type="title"/>
          </p:nvPr>
        </p:nvSpPr>
        <p:spPr>
          <a:xfrm>
            <a:off x="711200" y="-222515"/>
            <a:ext cx="10515600" cy="1325563"/>
          </a:xfrm>
        </p:spPr>
        <p:txBody>
          <a:bodyPr>
            <a:normAutofit/>
          </a:bodyPr>
          <a:lstStyle/>
          <a:p>
            <a:r>
              <a:rPr lang="en-US" sz="3600" dirty="0"/>
              <a:t>Analyze/Report Data – Age vs Normalized Biometrics</a:t>
            </a:r>
          </a:p>
        </p:txBody>
      </p:sp>
      <p:sp>
        <p:nvSpPr>
          <p:cNvPr id="12" name="Content Placeholder 11">
            <a:extLst>
              <a:ext uri="{FF2B5EF4-FFF2-40B4-BE49-F238E27FC236}">
                <a16:creationId xmlns:a16="http://schemas.microsoft.com/office/drawing/2014/main" id="{14BACFA6-C7ED-927A-61E3-8595728BB7DD}"/>
              </a:ext>
            </a:extLst>
          </p:cNvPr>
          <p:cNvSpPr>
            <a:spLocks noGrp="1"/>
          </p:cNvSpPr>
          <p:nvPr>
            <p:ph idx="1"/>
          </p:nvPr>
        </p:nvSpPr>
        <p:spPr>
          <a:xfrm>
            <a:off x="855134" y="4521694"/>
            <a:ext cx="10515600" cy="1955306"/>
          </a:xfrm>
        </p:spPr>
        <p:txBody>
          <a:bodyPr>
            <a:normAutofit fontScale="92500"/>
          </a:bodyPr>
          <a:lstStyle/>
          <a:p>
            <a:pPr marL="0" indent="0">
              <a:buNone/>
            </a:pPr>
            <a:r>
              <a:rPr lang="en-US" sz="1600" dirty="0"/>
              <a:t>This scatter plot illustrates how normalized health metrics Cholesterol (blue), MaxHR (red), and Oldpeak (green) vary across age. </a:t>
            </a:r>
          </a:p>
          <a:p>
            <a:pPr marL="0" indent="0">
              <a:buNone/>
            </a:pPr>
            <a:r>
              <a:rPr lang="en-US" sz="1600" dirty="0"/>
              <a:t>MaxHR values decline steadily with age, reflecting reduced cardiovascular capacity. </a:t>
            </a:r>
          </a:p>
          <a:p>
            <a:pPr marL="0" indent="0">
              <a:buNone/>
            </a:pPr>
            <a:r>
              <a:rPr lang="en-US" sz="1600" dirty="0"/>
              <a:t>Oldpeak shows greater variability, with elevated levels more common in older individuals, suggesting increased exercise-induced stress. </a:t>
            </a:r>
          </a:p>
          <a:p>
            <a:pPr marL="0" indent="0">
              <a:buNone/>
            </a:pPr>
            <a:r>
              <a:rPr lang="en-US" sz="1600" dirty="0"/>
              <a:t>Cholesterol appears more evenly distributed, with modest clustering in mid-to-late age ranges. </a:t>
            </a:r>
          </a:p>
          <a:p>
            <a:pPr marL="0" indent="0">
              <a:buNone/>
            </a:pPr>
            <a:r>
              <a:rPr lang="en-US" sz="1600" dirty="0"/>
              <a:t>This chart suggests that age-related shifts in MaxHR and Oldpeak may offer stronger signals of cardiac risk than cholesterol alone.</a:t>
            </a:r>
          </a:p>
        </p:txBody>
      </p:sp>
      <p:pic>
        <p:nvPicPr>
          <p:cNvPr id="5" name="Picture 4">
            <a:extLst>
              <a:ext uri="{FF2B5EF4-FFF2-40B4-BE49-F238E27FC236}">
                <a16:creationId xmlns:a16="http://schemas.microsoft.com/office/drawing/2014/main" id="{3A2B5E2B-69C8-F040-BD66-649C60057123}"/>
              </a:ext>
            </a:extLst>
          </p:cNvPr>
          <p:cNvPicPr>
            <a:picLocks noChangeAspect="1"/>
          </p:cNvPicPr>
          <p:nvPr/>
        </p:nvPicPr>
        <p:blipFill>
          <a:blip r:embed="rId2"/>
          <a:stretch>
            <a:fillRect/>
          </a:stretch>
        </p:blipFill>
        <p:spPr>
          <a:xfrm>
            <a:off x="1371600" y="878629"/>
            <a:ext cx="5179727" cy="3524037"/>
          </a:xfrm>
          <a:prstGeom prst="rect">
            <a:avLst/>
          </a:prstGeom>
        </p:spPr>
      </p:pic>
    </p:spTree>
    <p:extLst>
      <p:ext uri="{BB962C8B-B14F-4D97-AF65-F5344CB8AC3E}">
        <p14:creationId xmlns:p14="http://schemas.microsoft.com/office/powerpoint/2010/main" val="28459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latin typeface="Times New Roman" panose="02020603050405020304" pitchFamily="18" charset="0"/>
              </a:rPr>
              <a:t>Despite cholesterol being widely regarded as a key indicator of cardiovascular health in the United States, international standards such as those in Europe define higher thresholds for what is considered cholesterol where medicinal intervention is needed (e.g., &gt;230 mg/dL vs. &gt;200 mg/dL). This discrepancy raises questions about the true predictive value of total serum cholesterol in assessing heart disease risk. The goal of this study is to evaluate whether total cholesterol is a reliable predictor of heart disease when controlling for other biometric indicators, and to compare its predictive strength against other variables such as age, fasting blood sugar (FastingBS), maximum heart rate achieved (MaxHR), and ST-segment depression (Oldpeak).</a:t>
            </a:r>
            <a:endParaRPr lang="en-US" dirty="0"/>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Report – Logistic Regression Model</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fontScale="92500" lnSpcReduction="20000"/>
          </a:bodyPr>
          <a:lstStyle/>
          <a:p>
            <a:pPr marL="0" indent="0">
              <a:buNone/>
            </a:pPr>
            <a:r>
              <a:rPr lang="en-US" sz="2200" b="1" dirty="0">
                <a:solidFill>
                  <a:srgbClr val="000000"/>
                </a:solidFill>
                <a:latin typeface="Cambria Math" panose="02040503050406030204" pitchFamily="18" charset="0"/>
                <a:ea typeface="Cambria Math" panose="02040503050406030204" pitchFamily="18" charset="0"/>
              </a:rPr>
              <a:t>HeartDisease</a:t>
            </a:r>
            <a:r>
              <a:rPr lang="en-US" sz="1800" b="1" dirty="0">
                <a:solidFill>
                  <a:srgbClr val="000000"/>
                </a:solidFill>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1 / (1 + e^-(0.6687 × </a:t>
            </a:r>
            <a:r>
              <a:rPr lang="en-US" sz="1700" b="1" dirty="0">
                <a:latin typeface="Cambria Math" panose="02040503050406030204" pitchFamily="18" charset="0"/>
                <a:ea typeface="Cambria Math" panose="02040503050406030204" pitchFamily="18" charset="0"/>
              </a:rPr>
              <a:t>Cholesterol_normalized</a:t>
            </a:r>
            <a:r>
              <a:rPr lang="en-US" sz="1900" b="1" dirty="0">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- 3.1501 × </a:t>
            </a:r>
            <a:r>
              <a:rPr lang="en-US" sz="1700" b="1" dirty="0">
                <a:solidFill>
                  <a:srgbClr val="000000"/>
                </a:solidFill>
                <a:latin typeface="Cambria Math" panose="02040503050406030204" pitchFamily="18" charset="0"/>
                <a:ea typeface="Cambria Math" panose="02040503050406030204" pitchFamily="18" charset="0"/>
              </a:rPr>
              <a:t>MaxHR_normalized</a:t>
            </a:r>
            <a:r>
              <a:rPr lang="en-US" sz="1800" b="1" dirty="0">
                <a:solidFill>
                  <a:srgbClr val="000000"/>
                </a:solidFill>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+ 4.6872 × </a:t>
            </a:r>
            <a:r>
              <a:rPr lang="en-US" sz="1700" b="1" dirty="0">
                <a:solidFill>
                  <a:srgbClr val="000000"/>
                </a:solidFill>
                <a:latin typeface="Cambria Math" panose="02040503050406030204" pitchFamily="18" charset="0"/>
                <a:ea typeface="Cambria Math" panose="02040503050406030204" pitchFamily="18" charset="0"/>
              </a:rPr>
              <a:t>Oldpeak_normalized </a:t>
            </a:r>
            <a:r>
              <a:rPr lang="en-US" sz="1800" dirty="0">
                <a:solidFill>
                  <a:srgbClr val="000000"/>
                </a:solidFill>
                <a:latin typeface="Cambria Math" panose="02040503050406030204" pitchFamily="18" charset="0"/>
                <a:ea typeface="Cambria Math" panose="02040503050406030204" pitchFamily="18" charset="0"/>
              </a:rPr>
              <a:t>+ β₀))</a:t>
            </a:r>
          </a:p>
          <a:p>
            <a:pPr marL="0" indent="0">
              <a:buNone/>
            </a:pPr>
            <a:endParaRPr lang="en-US" sz="1800" dirty="0"/>
          </a:p>
          <a:p>
            <a:pPr marL="0" indent="0">
              <a:buNone/>
            </a:pPr>
            <a:r>
              <a:rPr lang="en-US" sz="1800" dirty="0"/>
              <a:t>The model accuracy = 77% </a:t>
            </a:r>
          </a:p>
          <a:p>
            <a:pPr marL="0" indent="0">
              <a:buNone/>
            </a:pPr>
            <a:r>
              <a:rPr lang="en-US" sz="1800" dirty="0"/>
              <a:t>AUC-ROC = 0.85, meaning strong classification performance.</a:t>
            </a:r>
          </a:p>
          <a:p>
            <a:pPr marL="0" indent="0">
              <a:buNone/>
            </a:pPr>
            <a:r>
              <a:rPr lang="en-US" sz="1800" dirty="0"/>
              <a:t>Precision is 0.83 for heart disease (class 1) and 0.71 for non-heart disease (class 0)</a:t>
            </a:r>
          </a:p>
          <a:p>
            <a:pPr marL="0" indent="0">
              <a:buNone/>
            </a:pPr>
            <a:r>
              <a:rPr lang="en-US" sz="1800" dirty="0"/>
              <a:t>Recall is 0.70 for class 1 and 0.85 for class 0. </a:t>
            </a:r>
          </a:p>
          <a:p>
            <a:pPr marL="0" indent="0">
              <a:buNone/>
            </a:pPr>
            <a:r>
              <a:rPr lang="en-US" sz="1800" dirty="0"/>
              <a:t>F1-scores are balanced at 0.76 and 0.77, respectively. </a:t>
            </a:r>
          </a:p>
          <a:p>
            <a:pPr marL="0" indent="0">
              <a:buNone/>
            </a:pPr>
            <a:endParaRPr lang="en-US" sz="1800" dirty="0"/>
          </a:p>
          <a:p>
            <a:pPr marL="0" indent="0">
              <a:buNone/>
            </a:pPr>
            <a:r>
              <a:rPr lang="en-US" sz="1800" b="1" dirty="0"/>
              <a:t>Predictor Interpretation: </a:t>
            </a:r>
          </a:p>
          <a:p>
            <a:pPr marL="0" indent="0">
              <a:buNone/>
            </a:pPr>
            <a:r>
              <a:rPr lang="en-US" sz="1800" b="1" dirty="0"/>
              <a:t>Oldpeak_normalized </a:t>
            </a:r>
            <a:r>
              <a:rPr lang="en-US" sz="1800" dirty="0"/>
              <a:t>has the strongest effect with a coefficient of 4.69 and an odds ratio of 108.55, indicating a substantial increase in heart disease risk. </a:t>
            </a:r>
          </a:p>
          <a:p>
            <a:pPr marL="0" indent="0">
              <a:buNone/>
            </a:pPr>
            <a:r>
              <a:rPr lang="en-US" sz="1800" b="1" dirty="0"/>
              <a:t>MaxHR_normalized </a:t>
            </a:r>
            <a:r>
              <a:rPr lang="en-US" sz="1800" dirty="0"/>
              <a:t>has a coefficient of –3.15 and an odds ratio of 0.04, showing a strong protective effect. </a:t>
            </a:r>
          </a:p>
          <a:p>
            <a:pPr marL="0" indent="0">
              <a:buNone/>
            </a:pPr>
            <a:r>
              <a:rPr lang="en-US" sz="1800" b="1" dirty="0"/>
              <a:t>Cholesterol_normalized </a:t>
            </a:r>
            <a:r>
              <a:rPr lang="en-US" sz="1800" dirty="0"/>
              <a:t>has a moderate positive association with heart disease, with a coefficient of 0.67 and an odds ratio of 1.95.</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a:bodyPr>
          <a:lstStyle/>
          <a:p>
            <a:pPr marL="0" indent="0">
              <a:buNone/>
            </a:pPr>
            <a:r>
              <a:rPr lang="en-US" sz="1800" dirty="0">
                <a:solidFill>
                  <a:srgbClr val="000000"/>
                </a:solidFill>
                <a:ea typeface="Times New Roman" panose="02020603050405020304" pitchFamily="18" charset="0"/>
              </a:rPr>
              <a:t>H₁:</a:t>
            </a:r>
          </a:p>
          <a:p>
            <a:pPr marL="0" indent="0">
              <a:buNone/>
            </a:pPr>
            <a:r>
              <a:rPr lang="en-US" sz="1800" dirty="0">
                <a:solidFill>
                  <a:srgbClr val="000000"/>
                </a:solidFill>
                <a:ea typeface="Times New Roman" panose="02020603050405020304" pitchFamily="18" charset="0"/>
              </a:rPr>
              <a:t>Biometric measures - specifically age, fasting blood sugar (FastingBS), maximum heart rate achieved (MaxHR), and ST-segment depression (Oldpeak) — provide stronger and more reliable predictions of future heart disease risk than serum cholesterol levels alone, when controlling for other relevant health indicators.</a:t>
            </a:r>
          </a:p>
          <a:p>
            <a:pPr marL="0" indent="0">
              <a:buNone/>
            </a:pPr>
            <a:endParaRPr lang="en-US" sz="1800" dirty="0">
              <a:solidFill>
                <a:srgbClr val="000000"/>
              </a:solidFill>
            </a:endParaRPr>
          </a:p>
          <a:p>
            <a:pPr marL="0" indent="0">
              <a:buNone/>
            </a:pPr>
            <a:r>
              <a:rPr lang="en-US" sz="1800" dirty="0"/>
              <a:t>H₀:</a:t>
            </a:r>
          </a:p>
          <a:p>
            <a:pPr marL="0" indent="0">
              <a:buNone/>
            </a:pPr>
            <a:r>
              <a:rPr lang="en-US" sz="1800" dirty="0"/>
              <a:t>Serum cholesterol levels are equally or more predictive of future heart disease risk compared to biometric measures such as age, FastingBS, MaxHR, and Oldpeak, when controlling for other relevant health indicators.</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2000" dirty="0">
                <a:solidFill>
                  <a:srgbClr val="000000"/>
                </a:solidFill>
                <a:ea typeface="Times New Roman" panose="02020603050405020304" pitchFamily="18" charset="0"/>
              </a:rPr>
              <a:t>The data set used was a heart disease csv table acquired and transferred into .xlsx</a:t>
            </a:r>
          </a:p>
          <a:p>
            <a:r>
              <a:rPr lang="en-US" sz="2000" dirty="0">
                <a:solidFill>
                  <a:srgbClr val="000000"/>
                </a:solidFill>
                <a:effectLst/>
                <a:ea typeface="Times New Roman" panose="02020603050405020304" pitchFamily="18" charset="0"/>
              </a:rPr>
              <a:t>Variables in the data included: </a:t>
            </a:r>
            <a:r>
              <a:rPr lang="en-US" altLang="en-US" sz="2000" dirty="0"/>
              <a:t>Age, Sex, ChestPainType, RestingBP, Cholesterol, FastingBS, RestingECG, MaxHR, ExerciseAngina, Oldpeak, ST_Slope, HeartDisease</a:t>
            </a:r>
          </a:p>
          <a:p>
            <a:r>
              <a:rPr lang="en-US" altLang="en-US" sz="2000" dirty="0"/>
              <a:t>Data included Categorical and Numerical values</a:t>
            </a:r>
          </a:p>
          <a:p>
            <a:r>
              <a:rPr lang="en-US" altLang="en-US" sz="2000" dirty="0"/>
              <a:t>All Variables exhibited N=918</a:t>
            </a:r>
          </a:p>
          <a:p>
            <a:r>
              <a:rPr lang="en-US" altLang="en-US" sz="2000" dirty="0"/>
              <a:t>Categorical Values included Sex, Chest Pain Type, RestingECG, ExerciseAngina, ST_Slope</a:t>
            </a:r>
          </a:p>
          <a:p>
            <a:r>
              <a:rPr lang="en-US" altLang="en-US" sz="2000" dirty="0"/>
              <a:t>Numerical Data Included Age, Cholesterol, MaxHR, FastingBS, and Oldpeak</a:t>
            </a:r>
          </a:p>
          <a:p>
            <a:r>
              <a:rPr lang="en-US" altLang="en-US" sz="2000" dirty="0"/>
              <a:t>Summary Statistics were found for Numerical Data </a:t>
            </a:r>
          </a:p>
          <a:p>
            <a:endParaRPr lang="en-US" altLang="en-US" sz="1400" dirty="0">
              <a:latin typeface="Arial" panose="020B0604020202020204" pitchFamily="34"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C2791EEC-E068-72E3-886C-4CBF56B73A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CCBA4-2201-4C42-30DF-9229573D4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E052F-D035-FDFB-1456-698B96227C77}"/>
              </a:ext>
            </a:extLst>
          </p:cNvPr>
          <p:cNvSpPr>
            <a:spLocks noGrp="1"/>
          </p:cNvSpPr>
          <p:nvPr>
            <p:ph type="title"/>
          </p:nvPr>
        </p:nvSpPr>
        <p:spPr/>
        <p:txBody>
          <a:bodyPr/>
          <a:lstStyle/>
          <a:p>
            <a:r>
              <a:rPr lang="en-US" dirty="0"/>
              <a:t>Acquire (Interpretation)</a:t>
            </a:r>
          </a:p>
        </p:txBody>
      </p:sp>
      <p:sp>
        <p:nvSpPr>
          <p:cNvPr id="3" name="Content Placeholder 2">
            <a:extLst>
              <a:ext uri="{FF2B5EF4-FFF2-40B4-BE49-F238E27FC236}">
                <a16:creationId xmlns:a16="http://schemas.microsoft.com/office/drawing/2014/main" id="{C376A21C-2E2C-A306-A73C-7BF6D4D52351}"/>
              </a:ext>
            </a:extLst>
          </p:cNvPr>
          <p:cNvSpPr>
            <a:spLocks noGrp="1"/>
          </p:cNvSpPr>
          <p:nvPr>
            <p:ph idx="1"/>
          </p:nvPr>
        </p:nvSpPr>
        <p:spPr>
          <a:xfrm>
            <a:off x="838200" y="1379621"/>
            <a:ext cx="10515600" cy="4797342"/>
          </a:xfrm>
        </p:spPr>
        <p:txBody>
          <a:bodyPr>
            <a:normAutofit fontScale="92500" lnSpcReduction="10000"/>
          </a:bodyPr>
          <a:lstStyle/>
          <a:p>
            <a:pPr marL="0" indent="0">
              <a:buNone/>
            </a:pPr>
            <a:r>
              <a:rPr lang="en-US" sz="2000" b="1" dirty="0">
                <a:solidFill>
                  <a:srgbClr val="000000"/>
                </a:solidFill>
                <a:ea typeface="Times New Roman" panose="02020603050405020304" pitchFamily="18" charset="0"/>
              </a:rPr>
              <a:t>AGE</a:t>
            </a:r>
          </a:p>
          <a:p>
            <a:pPr marL="0" indent="0">
              <a:buNone/>
            </a:pPr>
            <a:r>
              <a:rPr lang="en-US" sz="2000" dirty="0">
                <a:solidFill>
                  <a:srgbClr val="000000"/>
                </a:solidFill>
                <a:ea typeface="Times New Roman" panose="02020603050405020304" pitchFamily="18" charset="0"/>
              </a:rPr>
              <a:t>Mean age is approximately 53.5 years, with a range from 28 to 77.</a:t>
            </a:r>
          </a:p>
          <a:p>
            <a:pPr marL="0" indent="0">
              <a:buNone/>
            </a:pPr>
            <a:r>
              <a:rPr lang="en-US" sz="2000" dirty="0">
                <a:solidFill>
                  <a:srgbClr val="000000"/>
                </a:solidFill>
                <a:ea typeface="Times New Roman" panose="02020603050405020304" pitchFamily="18" charset="0"/>
              </a:rPr>
              <a:t>The standard deviation of 9.43 suggests moderate variability, and the age distribution appears slightly skewed toward middle-aged and older adults which is consistent with other studies. </a:t>
            </a:r>
          </a:p>
          <a:p>
            <a:pPr marL="0" indent="0">
              <a:buNone/>
            </a:pPr>
            <a:r>
              <a:rPr lang="en-US" sz="2000" b="1" dirty="0">
                <a:solidFill>
                  <a:srgbClr val="000000"/>
                </a:solidFill>
                <a:ea typeface="Times New Roman" panose="02020603050405020304" pitchFamily="18" charset="0"/>
              </a:rPr>
              <a:t>CHOLESTEROL</a:t>
            </a:r>
          </a:p>
          <a:p>
            <a:pPr marL="0" indent="0">
              <a:buNone/>
            </a:pPr>
            <a:r>
              <a:rPr lang="en-US" sz="2000" dirty="0">
                <a:solidFill>
                  <a:srgbClr val="000000"/>
                </a:solidFill>
                <a:ea typeface="Times New Roman" panose="02020603050405020304" pitchFamily="18" charset="0"/>
              </a:rPr>
              <a:t>Mean cholesterol level is 198.8 mg/dL, only slightly below the U.S. threshold of 200 mg/dL for "high" cholesterol. Standard deviation on the other hand is large (109.38), and values range from 0 to 603 mg/dL, indicating potential outliers or data entry issues (e.g., 0 cholesterol is physiologically implausible).</a:t>
            </a:r>
          </a:p>
          <a:p>
            <a:pPr marL="0" indent="0">
              <a:buNone/>
            </a:pPr>
            <a:r>
              <a:rPr lang="en-US" sz="2000" dirty="0">
                <a:solidFill>
                  <a:srgbClr val="000000"/>
                </a:solidFill>
                <a:ea typeface="Times New Roman" panose="02020603050405020304" pitchFamily="18" charset="0"/>
              </a:rPr>
              <a:t>Median cholesterol is 223 mg/dL, which exceeds the U.S. threshold and aligns more closely with European standards this suggests that many individuals in this sample would be classified as high-risk in the U.S.</a:t>
            </a:r>
          </a:p>
          <a:p>
            <a:pPr marL="0" indent="0">
              <a:buNone/>
            </a:pPr>
            <a:r>
              <a:rPr lang="en-US" sz="2000" b="1" dirty="0">
                <a:solidFill>
                  <a:srgbClr val="000000"/>
                </a:solidFill>
                <a:ea typeface="Times New Roman" panose="02020603050405020304" pitchFamily="18" charset="0"/>
              </a:rPr>
              <a:t>MaxHR (Maximum Heart Rate Achieved)</a:t>
            </a:r>
          </a:p>
          <a:p>
            <a:pPr marL="0" indent="0">
              <a:buNone/>
            </a:pPr>
            <a:r>
              <a:rPr lang="en-US" sz="2000" dirty="0">
                <a:solidFill>
                  <a:srgbClr val="000000"/>
                </a:solidFill>
                <a:ea typeface="Times New Roman" panose="02020603050405020304" pitchFamily="18" charset="0"/>
              </a:rPr>
              <a:t>Mean MaxHR is 136.8 bpm, with a range from 60 to 202 bpm. The distribution is somewhat wide (std = 25.46), reflecting diverse cardiovascular fitness levels. This variable is especially relevant for stress testing and may correlate strongly with heart disease outcomes.</a:t>
            </a:r>
          </a:p>
          <a:p>
            <a:endParaRPr lang="en-US" dirty="0"/>
          </a:p>
        </p:txBody>
      </p:sp>
      <p:sp>
        <p:nvSpPr>
          <p:cNvPr id="4" name="Rectangle 1">
            <a:extLst>
              <a:ext uri="{FF2B5EF4-FFF2-40B4-BE49-F238E27FC236}">
                <a16:creationId xmlns:a16="http://schemas.microsoft.com/office/drawing/2014/main" id="{034F3919-2436-5471-F5EF-8CD0C74514A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8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B62A4-52F5-2688-65A3-E7141BABC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D5A07-0135-CFA8-6F12-66BA699B1303}"/>
              </a:ext>
            </a:extLst>
          </p:cNvPr>
          <p:cNvSpPr>
            <a:spLocks noGrp="1"/>
          </p:cNvSpPr>
          <p:nvPr>
            <p:ph type="title"/>
          </p:nvPr>
        </p:nvSpPr>
        <p:spPr/>
        <p:txBody>
          <a:bodyPr/>
          <a:lstStyle/>
          <a:p>
            <a:r>
              <a:rPr lang="en-US" dirty="0"/>
              <a:t>Acquire (Interpretation)</a:t>
            </a:r>
          </a:p>
        </p:txBody>
      </p:sp>
      <p:sp>
        <p:nvSpPr>
          <p:cNvPr id="3" name="Content Placeholder 2">
            <a:extLst>
              <a:ext uri="{FF2B5EF4-FFF2-40B4-BE49-F238E27FC236}">
                <a16:creationId xmlns:a16="http://schemas.microsoft.com/office/drawing/2014/main" id="{DC00AC73-3296-59A5-164D-042735C728AA}"/>
              </a:ext>
            </a:extLst>
          </p:cNvPr>
          <p:cNvSpPr>
            <a:spLocks noGrp="1"/>
          </p:cNvSpPr>
          <p:nvPr>
            <p:ph idx="1"/>
          </p:nvPr>
        </p:nvSpPr>
        <p:spPr>
          <a:xfrm>
            <a:off x="838200" y="1379621"/>
            <a:ext cx="10515600" cy="4797342"/>
          </a:xfrm>
        </p:spPr>
        <p:txBody>
          <a:bodyPr>
            <a:normAutofit/>
          </a:bodyPr>
          <a:lstStyle/>
          <a:p>
            <a:pPr marL="0" indent="0">
              <a:buNone/>
            </a:pPr>
            <a:r>
              <a:rPr lang="en-US" sz="2000" b="1" dirty="0">
                <a:solidFill>
                  <a:srgbClr val="000000"/>
                </a:solidFill>
                <a:ea typeface="Times New Roman" panose="02020603050405020304" pitchFamily="18" charset="0"/>
              </a:rPr>
              <a:t>FastingBS (Fasting Blood Sugar)</a:t>
            </a:r>
          </a:p>
          <a:p>
            <a:pPr marL="0" indent="0">
              <a:buNone/>
            </a:pPr>
            <a:r>
              <a:rPr lang="en-US" sz="2000" dirty="0">
                <a:solidFill>
                  <a:srgbClr val="000000"/>
                </a:solidFill>
                <a:ea typeface="Times New Roman" panose="02020603050405020304" pitchFamily="18" charset="0"/>
              </a:rPr>
              <a:t>This is a binary variable (0 or 1), with a mean of 0.233, indicating that roughly 23.3% of patients had elevated fasting blood sugar (&gt;120 mg/dL). As there are known linkages between diabetes and cardiovascular risk, this variable could be an important control variable. </a:t>
            </a:r>
          </a:p>
          <a:p>
            <a:pPr marL="0" indent="0">
              <a:buNone/>
            </a:pPr>
            <a:endParaRPr lang="en-US" sz="2000" dirty="0">
              <a:solidFill>
                <a:srgbClr val="000000"/>
              </a:solidFill>
              <a:ea typeface="Times New Roman" panose="02020603050405020304" pitchFamily="18" charset="0"/>
            </a:endParaRPr>
          </a:p>
          <a:p>
            <a:pPr marL="0" indent="0">
              <a:buNone/>
            </a:pPr>
            <a:r>
              <a:rPr lang="en-US" sz="2000" b="1" dirty="0">
                <a:solidFill>
                  <a:srgbClr val="000000"/>
                </a:solidFill>
                <a:ea typeface="Times New Roman" panose="02020603050405020304" pitchFamily="18" charset="0"/>
              </a:rPr>
              <a:t>Oldpeak (ST-Segment Depression)</a:t>
            </a:r>
          </a:p>
          <a:p>
            <a:pPr marL="0" indent="0">
              <a:buNone/>
            </a:pPr>
            <a:r>
              <a:rPr lang="en-US" sz="2000" dirty="0">
                <a:solidFill>
                  <a:srgbClr val="000000"/>
                </a:solidFill>
                <a:ea typeface="Times New Roman" panose="02020603050405020304" pitchFamily="18" charset="0"/>
              </a:rPr>
              <a:t>Mean Oldpeak is 0.89, with a range from -2.6 to 6.2.</a:t>
            </a:r>
          </a:p>
          <a:p>
            <a:pPr marL="0" indent="0">
              <a:buNone/>
            </a:pPr>
            <a:r>
              <a:rPr lang="en-US" sz="2000" dirty="0">
                <a:solidFill>
                  <a:srgbClr val="000000"/>
                </a:solidFill>
                <a:ea typeface="Times New Roman" panose="02020603050405020304" pitchFamily="18" charset="0"/>
              </a:rPr>
              <a:t>Negative values may reflect measurement artifacts or atypical ECG readings.</a:t>
            </a:r>
          </a:p>
          <a:p>
            <a:pPr marL="0" indent="0">
              <a:buNone/>
            </a:pPr>
            <a:r>
              <a:rPr lang="en-US" sz="2000" dirty="0">
                <a:solidFill>
                  <a:srgbClr val="000000"/>
                </a:solidFill>
                <a:ea typeface="Times New Roman" panose="02020603050405020304" pitchFamily="18" charset="0"/>
              </a:rPr>
              <a:t>The standard deviation of 1.07 and a median of 0.6 suggest a right-skewed distribution, with some patients showing significant ST depression — a known marker of ischemia.</a:t>
            </a:r>
            <a:endParaRPr lang="en-US" altLang="en-US" sz="1400" dirty="0">
              <a:latin typeface="Arial" panose="020B0604020202020204" pitchFamily="34" charset="0"/>
            </a:endParaRPr>
          </a:p>
          <a:p>
            <a:endParaRPr lang="en-US" sz="1800" dirty="0">
              <a:solidFill>
                <a:srgbClr val="000000"/>
              </a:solidFill>
              <a:latin typeface="Times New Roman" panose="02020603050405020304" pitchFamily="18" charset="0"/>
              <a:ea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3CBB0182-9EE1-0D9F-CD87-275B6E67715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239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lnSpcReduction="10000"/>
          </a:bodyPr>
          <a:lstStyle/>
          <a:p>
            <a:r>
              <a:rPr lang="en-US" dirty="0"/>
              <a:t>Summary Statistics for Numerical Data</a:t>
            </a:r>
          </a:p>
          <a:p>
            <a:r>
              <a:rPr lang="en-US" dirty="0"/>
              <a:t>Value Names and group counts for Categorical Data</a:t>
            </a:r>
          </a:p>
          <a:p>
            <a:r>
              <a:rPr lang="en-US" dirty="0"/>
              <a:t>Initial correlation heatmap procured</a:t>
            </a:r>
          </a:p>
          <a:p>
            <a:r>
              <a:rPr lang="en-US" dirty="0"/>
              <a:t>Created Normalized Values &amp; added to data frame</a:t>
            </a:r>
          </a:p>
          <a:p>
            <a:r>
              <a:rPr lang="en-US" dirty="0"/>
              <a:t>New correlation heatmap was observed </a:t>
            </a:r>
          </a:p>
          <a:p>
            <a:r>
              <a:rPr lang="en-US" dirty="0"/>
              <a:t>Values above 0.2 or below -0.2 were considered promising when comparing to heart disease (1 or -1 is perfect correlation)</a:t>
            </a:r>
          </a:p>
          <a:p>
            <a:r>
              <a:rPr lang="en-US" dirty="0"/>
              <a:t>Age Groups were binned into 4 equal groups from 0-100, and compared Cholesterol for mean, max, min, and n within respective groups. </a:t>
            </a: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3F95-D960-E17D-6D7E-1CFB7AF5F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D3E01-2290-EC57-2047-CF724EA6DEA8}"/>
              </a:ext>
            </a:extLst>
          </p:cNvPr>
          <p:cNvSpPr>
            <a:spLocks noGrp="1"/>
          </p:cNvSpPr>
          <p:nvPr>
            <p:ph type="title"/>
          </p:nvPr>
        </p:nvSpPr>
        <p:spPr/>
        <p:txBody>
          <a:bodyPr/>
          <a:lstStyle/>
          <a:p>
            <a:r>
              <a:rPr lang="en-US" dirty="0"/>
              <a:t>Prepare (Interpretation)</a:t>
            </a:r>
          </a:p>
        </p:txBody>
      </p:sp>
      <p:sp>
        <p:nvSpPr>
          <p:cNvPr id="3" name="Content Placeholder 2">
            <a:extLst>
              <a:ext uri="{FF2B5EF4-FFF2-40B4-BE49-F238E27FC236}">
                <a16:creationId xmlns:a16="http://schemas.microsoft.com/office/drawing/2014/main" id="{F0F7220C-B314-691C-B8BF-3924C80F87C5}"/>
              </a:ext>
            </a:extLst>
          </p:cNvPr>
          <p:cNvSpPr>
            <a:spLocks noGrp="1"/>
          </p:cNvSpPr>
          <p:nvPr>
            <p:ph idx="1"/>
          </p:nvPr>
        </p:nvSpPr>
        <p:spPr/>
        <p:txBody>
          <a:bodyPr>
            <a:normAutofit fontScale="92500" lnSpcReduction="10000"/>
          </a:bodyPr>
          <a:lstStyle/>
          <a:p>
            <a:r>
              <a:rPr lang="en-US" b="1" dirty="0"/>
              <a:t>Cholesterol</a:t>
            </a:r>
            <a:r>
              <a:rPr lang="en-US" dirty="0"/>
              <a:t> shows high variability and potential outliers, which may weaken its predictive power unless normalized or transformed.</a:t>
            </a:r>
          </a:p>
          <a:p>
            <a:r>
              <a:rPr lang="en-US" b="1" dirty="0"/>
              <a:t>Age, MaxHR, FastingBS</a:t>
            </a:r>
            <a:r>
              <a:rPr lang="en-US" dirty="0"/>
              <a:t>, and</a:t>
            </a:r>
            <a:r>
              <a:rPr lang="en-US" b="1" dirty="0"/>
              <a:t> Oldpeak </a:t>
            </a:r>
            <a:r>
              <a:rPr lang="en-US" dirty="0"/>
              <a:t>all show meaningful variation and clinical relevance, this may yield outperform results of those variables to </a:t>
            </a:r>
            <a:r>
              <a:rPr lang="en-US" b="1" dirty="0"/>
              <a:t>Cholesterol</a:t>
            </a:r>
            <a:r>
              <a:rPr lang="en-US" dirty="0"/>
              <a:t> in predicting heart disease.</a:t>
            </a:r>
          </a:p>
          <a:p>
            <a:r>
              <a:rPr lang="en-US" dirty="0"/>
              <a:t>Due to the data sets clean data structure and complete records - logistic regression, decision trees, or ensemble models like random forests are preferable techniques to use once </a:t>
            </a:r>
            <a:r>
              <a:rPr lang="en-US" sz="3000" b="1" dirty="0"/>
              <a:t>0</a:t>
            </a:r>
            <a:r>
              <a:rPr lang="en-US" dirty="0"/>
              <a:t> </a:t>
            </a:r>
            <a:r>
              <a:rPr lang="en-US" b="1" dirty="0"/>
              <a:t>Cholesterol</a:t>
            </a:r>
            <a:r>
              <a:rPr lang="en-US" dirty="0"/>
              <a:t> variable values are removed or averaged based on all other </a:t>
            </a:r>
            <a:r>
              <a:rPr lang="en-US" b="1" dirty="0"/>
              <a:t>Cholesterol</a:t>
            </a:r>
            <a:r>
              <a:rPr lang="en-US" dirty="0"/>
              <a:t> values.</a:t>
            </a:r>
          </a:p>
          <a:p>
            <a:r>
              <a:rPr lang="en-US" dirty="0"/>
              <a:t>Notably, when binning </a:t>
            </a:r>
            <a:r>
              <a:rPr lang="en-US" b="1" dirty="0"/>
              <a:t>AGE</a:t>
            </a:r>
            <a:r>
              <a:rPr lang="en-US" dirty="0"/>
              <a:t> groups 76-100 Years of </a:t>
            </a:r>
            <a:r>
              <a:rPr lang="en-US" b="1" dirty="0"/>
              <a:t>AGE</a:t>
            </a:r>
            <a:r>
              <a:rPr lang="en-US" dirty="0"/>
              <a:t> only had 4 observations of participants. </a:t>
            </a:r>
          </a:p>
        </p:txBody>
      </p:sp>
    </p:spTree>
    <p:extLst>
      <p:ext uri="{BB962C8B-B14F-4D97-AF65-F5344CB8AC3E}">
        <p14:creationId xmlns:p14="http://schemas.microsoft.com/office/powerpoint/2010/main" val="185056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AF0A4-CB82-C9B7-8A4E-514AF4DD2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3711D-54DC-8675-E53B-E7E67B6F71F2}"/>
              </a:ext>
            </a:extLst>
          </p:cNvPr>
          <p:cNvSpPr>
            <a:spLocks noGrp="1"/>
          </p:cNvSpPr>
          <p:nvPr>
            <p:ph type="title"/>
          </p:nvPr>
        </p:nvSpPr>
        <p:spPr/>
        <p:txBody>
          <a:bodyPr/>
          <a:lstStyle/>
          <a:p>
            <a:r>
              <a:rPr lang="en-US" dirty="0"/>
              <a:t>Prepare (Interpretation)</a:t>
            </a:r>
          </a:p>
        </p:txBody>
      </p:sp>
      <p:sp>
        <p:nvSpPr>
          <p:cNvPr id="3" name="Content Placeholder 2">
            <a:extLst>
              <a:ext uri="{FF2B5EF4-FFF2-40B4-BE49-F238E27FC236}">
                <a16:creationId xmlns:a16="http://schemas.microsoft.com/office/drawing/2014/main" id="{81B36A2B-F242-BD54-08C6-A79814709BDF}"/>
              </a:ext>
            </a:extLst>
          </p:cNvPr>
          <p:cNvSpPr>
            <a:spLocks noGrp="1"/>
          </p:cNvSpPr>
          <p:nvPr>
            <p:ph idx="1"/>
          </p:nvPr>
        </p:nvSpPr>
        <p:spPr>
          <a:xfrm>
            <a:off x="838200" y="1546225"/>
            <a:ext cx="10515600" cy="4351338"/>
          </a:xfrm>
        </p:spPr>
        <p:txBody>
          <a:bodyPr>
            <a:normAutofit fontScale="92500" lnSpcReduction="10000"/>
          </a:bodyPr>
          <a:lstStyle/>
          <a:p>
            <a:pPr marL="0" indent="0">
              <a:buNone/>
            </a:pPr>
            <a:r>
              <a:rPr lang="en-US" sz="1600" b="1" dirty="0"/>
              <a:t>After the data is cleaned (0 Cholesterol Values Removed), normalized, and correlated: </a:t>
            </a:r>
          </a:p>
          <a:p>
            <a:pPr marL="0" indent="0">
              <a:buNone/>
            </a:pPr>
            <a:endParaRPr lang="en-US" sz="1600" b="1" dirty="0"/>
          </a:p>
          <a:p>
            <a:pPr marL="0" indent="0">
              <a:buNone/>
            </a:pPr>
            <a:r>
              <a:rPr lang="en-US" sz="1600" dirty="0">
                <a:highlight>
                  <a:srgbClr val="FFFF00"/>
                </a:highlight>
              </a:rPr>
              <a:t>The correlation between </a:t>
            </a:r>
            <a:r>
              <a:rPr lang="en-US" sz="1600" b="1" dirty="0">
                <a:highlight>
                  <a:srgbClr val="FFFF00"/>
                </a:highlight>
              </a:rPr>
              <a:t>Cholestero</a:t>
            </a:r>
            <a:r>
              <a:rPr lang="en-US" sz="1600" dirty="0">
                <a:highlight>
                  <a:srgbClr val="FFFF00"/>
                </a:highlight>
              </a:rPr>
              <a:t>l and </a:t>
            </a:r>
            <a:r>
              <a:rPr lang="en-US" sz="1600" b="1" dirty="0">
                <a:highlight>
                  <a:srgbClr val="FFFF00"/>
                </a:highlight>
              </a:rPr>
              <a:t>Heart Disease </a:t>
            </a:r>
            <a:r>
              <a:rPr lang="en-US" sz="1600" dirty="0">
                <a:highlight>
                  <a:srgbClr val="FFFF00"/>
                </a:highlight>
              </a:rPr>
              <a:t>is now r = 0.10, </a:t>
            </a:r>
            <a:r>
              <a:rPr lang="en-US" sz="1600" b="1" dirty="0">
                <a:highlight>
                  <a:srgbClr val="FFFF00"/>
                </a:highlight>
              </a:rPr>
              <a:t>a very weak positive relationship </a:t>
            </a:r>
            <a:r>
              <a:rPr lang="en-US" sz="1600" dirty="0"/>
              <a:t>that suggests higher cholesterol levels are not reliably associated with increased cardiac risk in this dataset.</a:t>
            </a:r>
          </a:p>
          <a:p>
            <a:pPr marL="0" indent="0">
              <a:buNone/>
            </a:pPr>
            <a:r>
              <a:rPr lang="en-US" sz="1600" b="1" dirty="0">
                <a:highlight>
                  <a:srgbClr val="00FF00"/>
                </a:highlight>
              </a:rPr>
              <a:t>Oldpeak</a:t>
            </a:r>
            <a:r>
              <a:rPr lang="en-US" sz="1600" dirty="0">
                <a:highlight>
                  <a:srgbClr val="00FF00"/>
                </a:highlight>
              </a:rPr>
              <a:t> (measuring ST-segment depression during exercise) shows </a:t>
            </a:r>
            <a:r>
              <a:rPr lang="en-US" sz="1600" b="1" dirty="0">
                <a:highlight>
                  <a:srgbClr val="00FF00"/>
                </a:highlight>
              </a:rPr>
              <a:t>the strongest positive correlation with Heart Disease </a:t>
            </a:r>
            <a:r>
              <a:rPr lang="en-US" sz="1600" dirty="0">
                <a:highlight>
                  <a:srgbClr val="00FF00"/>
                </a:highlight>
              </a:rPr>
              <a:t>at r = 0.50</a:t>
            </a:r>
            <a:r>
              <a:rPr lang="en-US" sz="1600" dirty="0"/>
              <a:t>, indicating that exercise-induced cardiac stress is a driving predictor.</a:t>
            </a:r>
          </a:p>
          <a:p>
            <a:pPr marL="0" indent="0">
              <a:buNone/>
            </a:pPr>
            <a:r>
              <a:rPr lang="en-US" sz="1600" b="1" dirty="0">
                <a:highlight>
                  <a:srgbClr val="00FF00"/>
                </a:highlight>
              </a:rPr>
              <a:t>MaxHR</a:t>
            </a:r>
            <a:r>
              <a:rPr lang="en-US" sz="1600" dirty="0">
                <a:highlight>
                  <a:srgbClr val="00FF00"/>
                </a:highlight>
              </a:rPr>
              <a:t> (maximum heart rate achieved) has a </a:t>
            </a:r>
            <a:r>
              <a:rPr lang="en-US" sz="1600" b="1" dirty="0">
                <a:highlight>
                  <a:srgbClr val="00FF00"/>
                </a:highlight>
              </a:rPr>
              <a:t>strong negative correlation </a:t>
            </a:r>
            <a:r>
              <a:rPr lang="en-US" sz="1600" dirty="0">
                <a:highlight>
                  <a:srgbClr val="00FF00"/>
                </a:highlight>
              </a:rPr>
              <a:t>of r = -0.38</a:t>
            </a:r>
            <a:r>
              <a:rPr lang="en-US" sz="1600" dirty="0"/>
              <a:t>, reinforcing that cardiovascular performance during exertion is closely tied to </a:t>
            </a:r>
            <a:r>
              <a:rPr lang="en-US" sz="1600" b="1" dirty="0"/>
              <a:t>Heart Disease</a:t>
            </a:r>
            <a:r>
              <a:rPr lang="en-US" sz="1600" dirty="0"/>
              <a:t> presence.</a:t>
            </a:r>
          </a:p>
          <a:p>
            <a:pPr marL="0" indent="0">
              <a:buNone/>
            </a:pPr>
            <a:r>
              <a:rPr lang="en-US" sz="1600" b="1" dirty="0">
                <a:highlight>
                  <a:srgbClr val="00FF00"/>
                </a:highlight>
              </a:rPr>
              <a:t>Age</a:t>
            </a:r>
            <a:r>
              <a:rPr lang="en-US" sz="1600" dirty="0">
                <a:highlight>
                  <a:srgbClr val="00FF00"/>
                </a:highlight>
              </a:rPr>
              <a:t> correlates with </a:t>
            </a:r>
            <a:r>
              <a:rPr lang="en-US" sz="1600" b="1" dirty="0">
                <a:highlight>
                  <a:srgbClr val="00FF00"/>
                </a:highlight>
              </a:rPr>
              <a:t>Heart Disease </a:t>
            </a:r>
            <a:r>
              <a:rPr lang="en-US" sz="1600" dirty="0">
                <a:highlight>
                  <a:srgbClr val="00FF00"/>
                </a:highlight>
              </a:rPr>
              <a:t>at r = 0.30, and </a:t>
            </a:r>
            <a:r>
              <a:rPr lang="en-US" sz="1600" dirty="0">
                <a:highlight>
                  <a:srgbClr val="FFFF00"/>
                </a:highlight>
              </a:rPr>
              <a:t>Fasting Blood Sugar (</a:t>
            </a:r>
            <a:r>
              <a:rPr lang="en-US" sz="1600" b="1" dirty="0">
                <a:highlight>
                  <a:srgbClr val="FFFF00"/>
                </a:highlight>
              </a:rPr>
              <a:t>FastingBS</a:t>
            </a:r>
            <a:r>
              <a:rPr lang="en-US" sz="1600" dirty="0">
                <a:highlight>
                  <a:srgbClr val="FFFF00"/>
                </a:highlight>
              </a:rPr>
              <a:t>) at r = 0.16. </a:t>
            </a:r>
            <a:r>
              <a:rPr lang="en-US" sz="1600" dirty="0"/>
              <a:t>Age exhibits moderate positive relationships and outperforms Cholesterol while FastingBS is weaker. Both outperform Cholesterol.</a:t>
            </a:r>
          </a:p>
          <a:p>
            <a:pPr marL="0" indent="0">
              <a:buNone/>
            </a:pPr>
            <a:r>
              <a:rPr lang="en-US" sz="1600" b="1" dirty="0">
                <a:highlight>
                  <a:srgbClr val="00FF00"/>
                </a:highlight>
              </a:rPr>
              <a:t>Oldpeak</a:t>
            </a:r>
            <a:r>
              <a:rPr lang="en-US" sz="1600" dirty="0">
                <a:highlight>
                  <a:srgbClr val="00FF00"/>
                </a:highlight>
              </a:rPr>
              <a:t>’s correlation with</a:t>
            </a:r>
            <a:r>
              <a:rPr lang="en-US" sz="1600" b="1" dirty="0">
                <a:highlight>
                  <a:srgbClr val="00FF00"/>
                </a:highlight>
              </a:rPr>
              <a:t> Age </a:t>
            </a:r>
            <a:r>
              <a:rPr lang="en-US" sz="1600" dirty="0">
                <a:highlight>
                  <a:srgbClr val="00FF00"/>
                </a:highlight>
              </a:rPr>
              <a:t>(r = 0.29) and </a:t>
            </a:r>
            <a:r>
              <a:rPr lang="en-US" sz="1600" b="1" dirty="0">
                <a:highlight>
                  <a:srgbClr val="00FF00"/>
                </a:highlight>
              </a:rPr>
              <a:t>MaxHR</a:t>
            </a:r>
            <a:r>
              <a:rPr lang="en-US" sz="1600" dirty="0">
                <a:highlight>
                  <a:srgbClr val="00FF00"/>
                </a:highlight>
              </a:rPr>
              <a:t>’s correlation with </a:t>
            </a:r>
            <a:r>
              <a:rPr lang="en-US" sz="1600" b="1" dirty="0">
                <a:highlight>
                  <a:srgbClr val="00FF00"/>
                </a:highlight>
              </a:rPr>
              <a:t>Age</a:t>
            </a:r>
            <a:r>
              <a:rPr lang="en-US" sz="1600" dirty="0">
                <a:highlight>
                  <a:srgbClr val="00FF00"/>
                </a:highlight>
              </a:rPr>
              <a:t> (r = -0.38) suggest that age-related decline in cardiac function plays a significant role.</a:t>
            </a:r>
          </a:p>
          <a:p>
            <a:pPr marL="0" indent="0">
              <a:buNone/>
            </a:pPr>
            <a:r>
              <a:rPr lang="en-US" sz="1600" b="1" dirty="0">
                <a:highlight>
                  <a:srgbClr val="FFFF00"/>
                </a:highlight>
              </a:rPr>
              <a:t>RestingBP</a:t>
            </a:r>
            <a:r>
              <a:rPr lang="en-US" sz="1600" dirty="0">
                <a:highlight>
                  <a:srgbClr val="FFFF00"/>
                </a:highlight>
              </a:rPr>
              <a:t> shows only a weak correlation with </a:t>
            </a:r>
            <a:r>
              <a:rPr lang="en-US" sz="1600" b="1" dirty="0">
                <a:highlight>
                  <a:srgbClr val="FFFF00"/>
                </a:highlight>
              </a:rPr>
              <a:t>Heart Disease </a:t>
            </a:r>
            <a:r>
              <a:rPr lang="en-US" sz="1600" dirty="0"/>
              <a:t>(r = 0.17).</a:t>
            </a:r>
          </a:p>
          <a:p>
            <a:pPr marL="0" indent="0">
              <a:buNone/>
            </a:pPr>
            <a:endParaRPr lang="en-US" sz="1600" dirty="0"/>
          </a:p>
          <a:p>
            <a:pPr marL="0" indent="0">
              <a:buNone/>
            </a:pPr>
            <a:r>
              <a:rPr lang="en-US" sz="1600" dirty="0"/>
              <a:t>Findings: </a:t>
            </a:r>
            <a:r>
              <a:rPr lang="en-US" sz="1600" b="1" dirty="0"/>
              <a:t>Oldpeak</a:t>
            </a:r>
            <a:r>
              <a:rPr lang="en-US" sz="1600" dirty="0"/>
              <a:t> and </a:t>
            </a:r>
            <a:r>
              <a:rPr lang="en-US" sz="1600" b="1" dirty="0"/>
              <a:t>MaxHR</a:t>
            </a:r>
            <a:r>
              <a:rPr lang="en-US" sz="1600" dirty="0"/>
              <a:t> are more reliable indicators of </a:t>
            </a:r>
            <a:r>
              <a:rPr lang="en-US" sz="1600" b="1" dirty="0"/>
              <a:t>Heart Disease </a:t>
            </a:r>
            <a:r>
              <a:rPr lang="en-US" sz="1600" dirty="0"/>
              <a:t>than </a:t>
            </a:r>
            <a:r>
              <a:rPr lang="en-US" sz="1600" b="1" dirty="0"/>
              <a:t>Cholesterol</a:t>
            </a:r>
            <a:r>
              <a:rPr lang="en-US" sz="1600" dirty="0"/>
              <a:t> while those same driving variables seem to have correlations to</a:t>
            </a:r>
            <a:r>
              <a:rPr lang="en-US" sz="1600" b="1" dirty="0"/>
              <a:t> Age</a:t>
            </a:r>
            <a:r>
              <a:rPr lang="en-US" sz="1600" dirty="0"/>
              <a:t>. </a:t>
            </a:r>
          </a:p>
        </p:txBody>
      </p:sp>
    </p:spTree>
    <p:extLst>
      <p:ext uri="{BB962C8B-B14F-4D97-AF65-F5344CB8AC3E}">
        <p14:creationId xmlns:p14="http://schemas.microsoft.com/office/powerpoint/2010/main" val="153008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3472</TotalTime>
  <Words>2260</Words>
  <Application>Microsoft Office PowerPoint</Application>
  <PresentationFormat>Widescreen</PresentationFormat>
  <Paragraphs>123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Calibri Light</vt:lpstr>
      <vt:lpstr>Cambria Math</vt:lpstr>
      <vt:lpstr>Times New Roman</vt:lpstr>
      <vt:lpstr>Office Theme</vt:lpstr>
      <vt:lpstr>Investigation of Cholesterol and Heart Disease Micro-Project 1 https://github.com/Phage13/ANA-500_Aug-25</vt:lpstr>
      <vt:lpstr>Problem Statement</vt:lpstr>
      <vt:lpstr>Hypothesis Formulation</vt:lpstr>
      <vt:lpstr>Acquire</vt:lpstr>
      <vt:lpstr>Acquire (Interpretation)</vt:lpstr>
      <vt:lpstr>Acquire (Interpretation)</vt:lpstr>
      <vt:lpstr>Prepare</vt:lpstr>
      <vt:lpstr>Prepare (Interpretation)</vt:lpstr>
      <vt:lpstr>Prepare (Interpretation)</vt:lpstr>
      <vt:lpstr>Analyze data</vt:lpstr>
      <vt:lpstr>Analyze/Report Data – Age Histogram </vt:lpstr>
      <vt:lpstr>Analyze/Report Data – Cholesterol Histogram </vt:lpstr>
      <vt:lpstr>Analyze/Report Data – MaxHR Histogram </vt:lpstr>
      <vt:lpstr>Analyze/Report Data – Oldpeak Histogram </vt:lpstr>
      <vt:lpstr>Analyze/Report Data – Fasting BS</vt:lpstr>
      <vt:lpstr>Analyze/Report Data – HeartDisease</vt:lpstr>
      <vt:lpstr>Analyze/Report Data – Cholesterol vs. Heart Disease</vt:lpstr>
      <vt:lpstr>Analyze/Report Data – Age vs MaxHR</vt:lpstr>
      <vt:lpstr>Analyze/Report Data – Age vs Normalized Biometrics</vt:lpstr>
      <vt:lpstr>Analyze/ Report – Logistic Regression Model</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LRCS LLC</cp:lastModifiedBy>
  <cp:revision>3</cp:revision>
  <dcterms:created xsi:type="dcterms:W3CDTF">2022-03-01T22:05:03Z</dcterms:created>
  <dcterms:modified xsi:type="dcterms:W3CDTF">2025-08-17T23:58:50Z</dcterms:modified>
</cp:coreProperties>
</file>