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20" r:id="rId4"/>
    <p:sldId id="305" r:id="rId5"/>
    <p:sldId id="306" r:id="rId6"/>
    <p:sldId id="373" r:id="rId7"/>
    <p:sldId id="372" r:id="rId8"/>
    <p:sldId id="301" r:id="rId9"/>
    <p:sldId id="311" r:id="rId10"/>
    <p:sldId id="312" r:id="rId11"/>
    <p:sldId id="261" r:id="rId12"/>
    <p:sldId id="302" r:id="rId13"/>
    <p:sldId id="346" r:id="rId14"/>
    <p:sldId id="371" r:id="rId15"/>
    <p:sldId id="314" r:id="rId16"/>
    <p:sldId id="336" r:id="rId17"/>
    <p:sldId id="343" r:id="rId18"/>
    <p:sldId id="339" r:id="rId19"/>
    <p:sldId id="340" r:id="rId20"/>
    <p:sldId id="344" r:id="rId21"/>
    <p:sldId id="315" r:id="rId22"/>
    <p:sldId id="345" r:id="rId23"/>
    <p:sldId id="341" r:id="rId24"/>
    <p:sldId id="317" r:id="rId25"/>
    <p:sldId id="309" r:id="rId26"/>
    <p:sldId id="318" r:id="rId27"/>
    <p:sldId id="307" r:id="rId28"/>
    <p:sldId id="321" r:id="rId29"/>
    <p:sldId id="322" r:id="rId30"/>
    <p:sldId id="323" r:id="rId31"/>
    <p:sldId id="324" r:id="rId32"/>
    <p:sldId id="325" r:id="rId33"/>
    <p:sldId id="326" r:id="rId34"/>
    <p:sldId id="327" r:id="rId35"/>
    <p:sldId id="328" r:id="rId36"/>
    <p:sldId id="329" r:id="rId37"/>
    <p:sldId id="330" r:id="rId38"/>
    <p:sldId id="331" r:id="rId39"/>
    <p:sldId id="332" r:id="rId40"/>
    <p:sldId id="3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0F44E-EEB4-DDD8-3AB8-3E03DCCF7C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2C24C-F3ED-4E0C-2E8B-23B3C7F1F0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63F0AB-9821-48DB-08BE-AEAB3DDB7C75}"/>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E5B5ED3E-643B-258A-7548-0391330BF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1E1DE-3677-9F52-0888-15D5BF154629}"/>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2603275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D901-CFF2-4283-F5FE-80DD9D55E1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4ED259-A704-8EBD-FBEF-59AE05239C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2A9E18-7E34-9AC3-E871-DC6E5063DC12}"/>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EDFA6F56-088F-8668-6FA3-82FC49D0D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F7C63-D57C-8782-125D-0F78699F7908}"/>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2928047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8EA247-6D39-09D0-1A0F-26251FBCB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00E769-B9D6-7683-D7C0-3393C07A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FED78-55D4-C3B1-EA25-3FF04DFB2BE5}"/>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1BB1D02E-ADED-2039-F95C-371C326516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B14A7-AD8A-0732-FCD8-18A16B9B0F11}"/>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1956260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751D-08DD-3DEE-8156-816B992EAA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303EB-BFCA-0887-C858-BD2068D356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FBA26-86A7-ADD3-5449-F3A28774BE16}"/>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80E057FC-E61F-525B-DCA8-4401C3D54B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5DCA3-9E1E-6E6D-4450-C269E8A2D711}"/>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378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0D1D-4955-041F-5F3A-E76C8DDD9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D65849-2964-2C09-B6DB-BB4DB76E2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25C8AE-85D9-DCB1-1A1F-72BCE726193E}"/>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C777D158-835E-C01B-E787-2BB84F8038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55867-AD95-3288-AA4F-E5F6C86DDFF7}"/>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354834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1486-D1E4-633E-D31B-14A4B229D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F0476D-FDA2-8EA4-EAB9-81AB3B5CD9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2E1FE5-4D56-3FB1-43F4-ECD46BF6D5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25FE0C-258A-0454-FFEA-B357B702985D}"/>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6" name="Footer Placeholder 5">
            <a:extLst>
              <a:ext uri="{FF2B5EF4-FFF2-40B4-BE49-F238E27FC236}">
                <a16:creationId xmlns:a16="http://schemas.microsoft.com/office/drawing/2014/main" id="{25361F7D-E3B6-1A0F-BBE2-541FA589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C63F5-92AF-48C7-517B-C68555837089}"/>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32460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314F-E2AB-3A9D-28E5-A6590E33CD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53930-9807-3D56-8170-5049F0D499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5EE39E-29F5-E135-0640-162136997B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A85C50-B957-7A0B-DF52-7C8DDCDC04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E64E6-98DE-C3DB-AA5E-50238771A7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C88E970-A316-3A61-E382-24AF388F1BFF}"/>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8" name="Footer Placeholder 7">
            <a:extLst>
              <a:ext uri="{FF2B5EF4-FFF2-40B4-BE49-F238E27FC236}">
                <a16:creationId xmlns:a16="http://schemas.microsoft.com/office/drawing/2014/main" id="{738E10CE-AE4B-DA8B-3F01-E9FD6FE929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EAB675-0BFA-D55D-025F-2E70487A7683}"/>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2951785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3277-AC90-E911-3E02-B00D058E4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42A812-9026-68B5-D5CD-303EC9DF4EEC}"/>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4" name="Footer Placeholder 3">
            <a:extLst>
              <a:ext uri="{FF2B5EF4-FFF2-40B4-BE49-F238E27FC236}">
                <a16:creationId xmlns:a16="http://schemas.microsoft.com/office/drawing/2014/main" id="{A2E02137-12D6-9440-B8EA-6A04847DCD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ACDE2C-E03E-EB1B-3179-7328A05636D0}"/>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375771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12A17C-F43B-C3C1-03BF-CAFF46D3696A}"/>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3" name="Footer Placeholder 2">
            <a:extLst>
              <a:ext uri="{FF2B5EF4-FFF2-40B4-BE49-F238E27FC236}">
                <a16:creationId xmlns:a16="http://schemas.microsoft.com/office/drawing/2014/main" id="{F9C3B089-5ADC-D4B9-2B96-9F88668B20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864865-9EAA-8C1B-432B-1B818027D2DC}"/>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1825808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4C892-3DE6-2FCB-C83E-C137EDAE4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781378-E1F9-7EA1-B9DD-26DE073B5A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B82911-639F-3CEC-9878-AD6F744FF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1B493-7B9C-327A-EB45-3F6F1A6D9D48}"/>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6" name="Footer Placeholder 5">
            <a:extLst>
              <a:ext uri="{FF2B5EF4-FFF2-40B4-BE49-F238E27FC236}">
                <a16:creationId xmlns:a16="http://schemas.microsoft.com/office/drawing/2014/main" id="{0AEA93C6-C343-C732-630D-3D12070557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FE74C8-E391-EC79-808C-8F288996D69C}"/>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4011037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22C10-2559-7033-0E55-166E4DF5DC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EF6945-B558-9962-F866-1C4D41C3B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EFAB67-3D39-87E8-9C64-4122D2ED58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0FD99A-87D4-D650-33E1-DA860E3E4BA4}"/>
              </a:ext>
            </a:extLst>
          </p:cNvPr>
          <p:cNvSpPr>
            <a:spLocks noGrp="1"/>
          </p:cNvSpPr>
          <p:nvPr>
            <p:ph type="dt" sz="half" idx="10"/>
          </p:nvPr>
        </p:nvSpPr>
        <p:spPr/>
        <p:txBody>
          <a:bodyPr/>
          <a:lstStyle/>
          <a:p>
            <a:fld id="{B4DD2586-A8C5-4134-A88C-ECBF71D1AEB4}" type="datetimeFigureOut">
              <a:rPr lang="en-US" smtClean="0"/>
              <a:t>7/5/2023</a:t>
            </a:fld>
            <a:endParaRPr lang="en-US"/>
          </a:p>
        </p:txBody>
      </p:sp>
      <p:sp>
        <p:nvSpPr>
          <p:cNvPr id="6" name="Footer Placeholder 5">
            <a:extLst>
              <a:ext uri="{FF2B5EF4-FFF2-40B4-BE49-F238E27FC236}">
                <a16:creationId xmlns:a16="http://schemas.microsoft.com/office/drawing/2014/main" id="{A132798D-E128-F811-E3B7-27152F87A6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CED707-348B-8ADD-C722-A9A6DFFAF833}"/>
              </a:ext>
            </a:extLst>
          </p:cNvPr>
          <p:cNvSpPr>
            <a:spLocks noGrp="1"/>
          </p:cNvSpPr>
          <p:nvPr>
            <p:ph type="sldNum" sz="quarter" idx="12"/>
          </p:nvPr>
        </p:nvSpPr>
        <p:spPr/>
        <p:txBody>
          <a:bodyPr/>
          <a:lstStyle/>
          <a:p>
            <a:fld id="{E89958D9-BC04-4385-8D55-10DEE5C6E44B}" type="slidenum">
              <a:rPr lang="en-US" smtClean="0"/>
              <a:t>‹#›</a:t>
            </a:fld>
            <a:endParaRPr lang="en-US"/>
          </a:p>
        </p:txBody>
      </p:sp>
    </p:spTree>
    <p:extLst>
      <p:ext uri="{BB962C8B-B14F-4D97-AF65-F5344CB8AC3E}">
        <p14:creationId xmlns:p14="http://schemas.microsoft.com/office/powerpoint/2010/main" val="114874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D9CAA-4545-316B-3296-23760AB174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C4D34D-EEB0-8F91-6E38-6E94D69BD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950F15-6AB0-9417-B49E-12EA2CAD4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D2586-A8C5-4134-A88C-ECBF71D1AEB4}" type="datetimeFigureOut">
              <a:rPr lang="en-US" smtClean="0"/>
              <a:t>7/5/2023</a:t>
            </a:fld>
            <a:endParaRPr lang="en-US"/>
          </a:p>
        </p:txBody>
      </p:sp>
      <p:sp>
        <p:nvSpPr>
          <p:cNvPr id="5" name="Footer Placeholder 4">
            <a:extLst>
              <a:ext uri="{FF2B5EF4-FFF2-40B4-BE49-F238E27FC236}">
                <a16:creationId xmlns:a16="http://schemas.microsoft.com/office/drawing/2014/main" id="{245C973E-D5E8-6DB1-FABC-9792E81F9D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3AAD92-06CA-559B-72E3-AD2B2A4A4A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9958D9-BC04-4385-8D55-10DEE5C6E44B}" type="slidenum">
              <a:rPr lang="en-US" smtClean="0"/>
              <a:t>‹#›</a:t>
            </a:fld>
            <a:endParaRPr lang="en-US"/>
          </a:p>
        </p:txBody>
      </p:sp>
    </p:spTree>
    <p:extLst>
      <p:ext uri="{BB962C8B-B14F-4D97-AF65-F5344CB8AC3E}">
        <p14:creationId xmlns:p14="http://schemas.microsoft.com/office/powerpoint/2010/main" val="2412154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loud.google.com/automl" TargetMode="External"/><Relationship Id="rId2" Type="http://schemas.openxmlformats.org/officeDocument/2006/relationships/hyperlink" Target="https://aws.amazon.com/machine-learning/" TargetMode="External"/><Relationship Id="rId1" Type="http://schemas.openxmlformats.org/officeDocument/2006/relationships/slideLayout" Target="../slideLayouts/slideLayout7.xml"/><Relationship Id="rId4" Type="http://schemas.openxmlformats.org/officeDocument/2006/relationships/hyperlink" Target="https://azure.microsoft.com/en-u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A0579-4FF2-46A5-98A7-4D985D3D5E97}"/>
              </a:ext>
            </a:extLst>
          </p:cNvPr>
          <p:cNvSpPr>
            <a:spLocks noGrp="1"/>
          </p:cNvSpPr>
          <p:nvPr>
            <p:ph type="ctrTitle"/>
          </p:nvPr>
        </p:nvSpPr>
        <p:spPr/>
        <p:txBody>
          <a:bodyPr>
            <a:normAutofit fontScale="90000"/>
          </a:bodyPr>
          <a:lstStyle/>
          <a:p>
            <a:r>
              <a:rPr lang="en-US" dirty="0"/>
              <a:t>Machine Learning Operations (MLOps) and Lifecycle</a:t>
            </a:r>
          </a:p>
        </p:txBody>
      </p:sp>
      <p:sp>
        <p:nvSpPr>
          <p:cNvPr id="3" name="Subtitle 2">
            <a:extLst>
              <a:ext uri="{FF2B5EF4-FFF2-40B4-BE49-F238E27FC236}">
                <a16:creationId xmlns:a16="http://schemas.microsoft.com/office/drawing/2014/main" id="{EDDABB75-08A3-4266-8716-A24E3D2E6AF1}"/>
              </a:ext>
            </a:extLst>
          </p:cNvPr>
          <p:cNvSpPr>
            <a:spLocks noGrp="1"/>
          </p:cNvSpPr>
          <p:nvPr>
            <p:ph type="subTitle" idx="1"/>
          </p:nvPr>
        </p:nvSpPr>
        <p:spPr/>
        <p:txBody>
          <a:bodyPr/>
          <a:lstStyle/>
          <a:p>
            <a:r>
              <a:rPr lang="en-US"/>
              <a:t>Module 1</a:t>
            </a:r>
            <a:endParaRPr lang="en-US" dirty="0"/>
          </a:p>
        </p:txBody>
      </p:sp>
    </p:spTree>
    <p:extLst>
      <p:ext uri="{BB962C8B-B14F-4D97-AF65-F5344CB8AC3E}">
        <p14:creationId xmlns:p14="http://schemas.microsoft.com/office/powerpoint/2010/main" val="4212676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A82E42-3735-4C47-A544-DECF7022E000}"/>
              </a:ext>
            </a:extLst>
          </p:cNvPr>
          <p:cNvSpPr>
            <a:spLocks noGrp="1"/>
          </p:cNvSpPr>
          <p:nvPr>
            <p:ph idx="1"/>
          </p:nvPr>
        </p:nvSpPr>
        <p:spPr>
          <a:xfrm>
            <a:off x="198120" y="362585"/>
            <a:ext cx="10515600" cy="2574593"/>
          </a:xfrm>
        </p:spPr>
        <p:txBody>
          <a:bodyPr>
            <a:normAutofit fontScale="92500" lnSpcReduction="10000"/>
          </a:bodyPr>
          <a:lstStyle/>
          <a:p>
            <a:pPr marL="0" indent="0">
              <a:buNone/>
            </a:pPr>
            <a:r>
              <a:rPr lang="en-US" sz="2800" b="1" dirty="0"/>
              <a:t>Stage 2. Collect/Load and Label Data Collected: </a:t>
            </a:r>
            <a:r>
              <a:rPr lang="en-US" sz="2800" dirty="0"/>
              <a:t>Collect, load and label data, possibly from different sources and in different format. Data must be converted to a uniform format.</a:t>
            </a:r>
          </a:p>
          <a:p>
            <a:pPr marL="0" indent="0">
              <a:buNone/>
            </a:pPr>
            <a:r>
              <a:rPr lang="en-US" dirty="0"/>
              <a:t>Python has an extensive support for reading tabular data of varying types into a Python dataFrame for analysis. A dataFrame is like a table with rows and columns. Columns form the features and rows are individual observations or data points.</a:t>
            </a:r>
            <a:endParaRPr lang="en-US" sz="2800" dirty="0"/>
          </a:p>
          <a:p>
            <a:pPr marL="0" indent="0">
              <a:buNone/>
            </a:pPr>
            <a:endParaRPr lang="en-US" dirty="0"/>
          </a:p>
        </p:txBody>
      </p:sp>
      <p:pic>
        <p:nvPicPr>
          <p:cNvPr id="4" name="Picture 3">
            <a:extLst>
              <a:ext uri="{FF2B5EF4-FFF2-40B4-BE49-F238E27FC236}">
                <a16:creationId xmlns:a16="http://schemas.microsoft.com/office/drawing/2014/main" id="{E0E09B03-6458-4D2C-A773-18C88CD9A75C}"/>
              </a:ext>
            </a:extLst>
          </p:cNvPr>
          <p:cNvPicPr>
            <a:picLocks noChangeAspect="1"/>
          </p:cNvPicPr>
          <p:nvPr/>
        </p:nvPicPr>
        <p:blipFill>
          <a:blip r:embed="rId2"/>
          <a:stretch>
            <a:fillRect/>
          </a:stretch>
        </p:blipFill>
        <p:spPr>
          <a:xfrm>
            <a:off x="1704158" y="3319931"/>
            <a:ext cx="8253220" cy="2568062"/>
          </a:xfrm>
          <a:prstGeom prst="rect">
            <a:avLst/>
          </a:prstGeom>
        </p:spPr>
      </p:pic>
    </p:spTree>
    <p:extLst>
      <p:ext uri="{BB962C8B-B14F-4D97-AF65-F5344CB8AC3E}">
        <p14:creationId xmlns:p14="http://schemas.microsoft.com/office/powerpoint/2010/main" val="755698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2F412-7BD9-4521-964E-226BD2D772B1}"/>
              </a:ext>
            </a:extLst>
          </p:cNvPr>
          <p:cNvSpPr>
            <a:spLocks noGrp="1"/>
          </p:cNvSpPr>
          <p:nvPr>
            <p:ph type="title"/>
          </p:nvPr>
        </p:nvSpPr>
        <p:spPr>
          <a:xfrm>
            <a:off x="2476081" y="368535"/>
            <a:ext cx="8840372" cy="521140"/>
          </a:xfrm>
        </p:spPr>
        <p:txBody>
          <a:bodyPr>
            <a:normAutofit/>
          </a:bodyPr>
          <a:lstStyle/>
          <a:p>
            <a:r>
              <a:rPr lang="en-US" sz="2800" b="1" dirty="0"/>
              <a:t>Pandas Data Loading: The </a:t>
            </a:r>
            <a:r>
              <a:rPr lang="en-US" sz="2800" b="1" i="1" dirty="0"/>
              <a:t>Read</a:t>
            </a:r>
            <a:r>
              <a:rPr lang="en-US" sz="2800" b="1" dirty="0"/>
              <a:t> Functions</a:t>
            </a:r>
          </a:p>
        </p:txBody>
      </p:sp>
      <p:sp>
        <p:nvSpPr>
          <p:cNvPr id="3" name="Content Placeholder 2">
            <a:extLst>
              <a:ext uri="{FF2B5EF4-FFF2-40B4-BE49-F238E27FC236}">
                <a16:creationId xmlns:a16="http://schemas.microsoft.com/office/drawing/2014/main" id="{85D18729-1CBF-42FA-9568-F01DD54D47BB}"/>
              </a:ext>
            </a:extLst>
          </p:cNvPr>
          <p:cNvSpPr>
            <a:spLocks noGrp="1"/>
          </p:cNvSpPr>
          <p:nvPr>
            <p:ph idx="1"/>
          </p:nvPr>
        </p:nvSpPr>
        <p:spPr>
          <a:xfrm>
            <a:off x="658168" y="889675"/>
            <a:ext cx="10562827" cy="5522814"/>
          </a:xfrm>
        </p:spPr>
        <p:txBody>
          <a:bodyPr>
            <a:normAutofit lnSpcReduction="10000"/>
          </a:bodyPr>
          <a:lstStyle/>
          <a:p>
            <a:pPr marL="0" indent="0">
              <a:buNone/>
            </a:pPr>
            <a:r>
              <a:rPr lang="en-US" dirty="0"/>
              <a:t>Pandas provides several functions for reading tabular data in a DataFrame object as listed below. Among them </a:t>
            </a:r>
            <a:r>
              <a:rPr lang="en-US" dirty="0" err="1"/>
              <a:t>read_csv</a:t>
            </a:r>
            <a:r>
              <a:rPr lang="en-US" dirty="0"/>
              <a:t> is one of the most frequently used.</a:t>
            </a:r>
          </a:p>
          <a:p>
            <a:pPr lvl="1"/>
            <a:r>
              <a:rPr lang="en-US" b="1" dirty="0" err="1"/>
              <a:t>read_csv</a:t>
            </a:r>
            <a:r>
              <a:rPr lang="en-US" b="1" dirty="0"/>
              <a:t> </a:t>
            </a:r>
            <a:r>
              <a:rPr lang="en-US" dirty="0"/>
              <a:t>: Load delimited data from a file, URL, or file-like object; use comma as default delimiter</a:t>
            </a:r>
          </a:p>
          <a:p>
            <a:pPr lvl="1"/>
            <a:r>
              <a:rPr lang="en-US" b="1" dirty="0" err="1"/>
              <a:t>read_excel</a:t>
            </a:r>
            <a:r>
              <a:rPr lang="en-US" b="1" dirty="0"/>
              <a:t> </a:t>
            </a:r>
            <a:r>
              <a:rPr lang="en-US" dirty="0"/>
              <a:t>: Read tabular data from an Excel XLS or XLSX file( may require to install  ‘</a:t>
            </a:r>
            <a:r>
              <a:rPr lang="en-US" dirty="0" err="1"/>
              <a:t>openpyxl</a:t>
            </a:r>
            <a:r>
              <a:rPr lang="en-US" dirty="0"/>
              <a:t>'.  Use pip or </a:t>
            </a:r>
            <a:r>
              <a:rPr lang="en-US" dirty="0" err="1"/>
              <a:t>conda</a:t>
            </a:r>
            <a:r>
              <a:rPr lang="en-US" dirty="0"/>
              <a:t> to install </a:t>
            </a:r>
            <a:r>
              <a:rPr lang="en-US" dirty="0" err="1"/>
              <a:t>openpyxl</a:t>
            </a:r>
            <a:endParaRPr lang="en-US" dirty="0"/>
          </a:p>
          <a:p>
            <a:pPr lvl="1"/>
            <a:r>
              <a:rPr lang="en-US" b="1" dirty="0" err="1"/>
              <a:t>read_html</a:t>
            </a:r>
            <a:r>
              <a:rPr lang="en-US" b="1" dirty="0"/>
              <a:t> </a:t>
            </a:r>
            <a:r>
              <a:rPr lang="en-US" dirty="0"/>
              <a:t>: Read all tables found in the given HTML document</a:t>
            </a:r>
          </a:p>
          <a:p>
            <a:pPr lvl="1"/>
            <a:r>
              <a:rPr lang="en-US" b="1" dirty="0" err="1"/>
              <a:t>read_json</a:t>
            </a:r>
            <a:r>
              <a:rPr lang="en-US" b="1" dirty="0"/>
              <a:t> : </a:t>
            </a:r>
            <a:r>
              <a:rPr lang="en-US" dirty="0"/>
              <a:t>Read data from a JSON (JavaScript Object Notation) string representation</a:t>
            </a:r>
          </a:p>
          <a:p>
            <a:pPr lvl="1"/>
            <a:r>
              <a:rPr lang="en-US" b="1" dirty="0" err="1"/>
              <a:t>read_pickle</a:t>
            </a:r>
            <a:r>
              <a:rPr lang="en-US" b="1" dirty="0"/>
              <a:t> </a:t>
            </a:r>
            <a:r>
              <a:rPr lang="en-US" dirty="0"/>
              <a:t>: Read an arbitrary object stored in Python pickle format</a:t>
            </a:r>
          </a:p>
          <a:p>
            <a:pPr lvl="1"/>
            <a:r>
              <a:rPr lang="en-US" b="1" dirty="0" err="1"/>
              <a:t>read_sas</a:t>
            </a:r>
            <a:r>
              <a:rPr lang="en-US" b="1" dirty="0"/>
              <a:t> </a:t>
            </a:r>
            <a:r>
              <a:rPr lang="en-US" dirty="0"/>
              <a:t>: Read a SAS dataset stored in one of the SAS system’s custom storage formats</a:t>
            </a:r>
          </a:p>
          <a:p>
            <a:pPr lvl="1"/>
            <a:r>
              <a:rPr lang="en-US" b="1" dirty="0" err="1"/>
              <a:t>read_sql</a:t>
            </a:r>
            <a:r>
              <a:rPr lang="en-US" b="1" dirty="0"/>
              <a:t> </a:t>
            </a:r>
            <a:r>
              <a:rPr lang="en-US" dirty="0"/>
              <a:t>: Read the results of a SQL query (using </a:t>
            </a:r>
            <a:r>
              <a:rPr lang="en-US" dirty="0" err="1"/>
              <a:t>SQLAlchemy</a:t>
            </a:r>
            <a:r>
              <a:rPr lang="en-US" dirty="0"/>
              <a:t>) as a pandas DataFrame</a:t>
            </a:r>
          </a:p>
          <a:p>
            <a:pPr lvl="1"/>
            <a:r>
              <a:rPr lang="en-US" b="1" dirty="0" err="1"/>
              <a:t>read_xml</a:t>
            </a:r>
            <a:r>
              <a:rPr lang="en-US" b="1" dirty="0"/>
              <a:t> </a:t>
            </a:r>
            <a:r>
              <a:rPr lang="en-US" dirty="0"/>
              <a:t>: Read a table of data from an XML file</a:t>
            </a:r>
          </a:p>
          <a:p>
            <a:endParaRPr lang="en-US" dirty="0"/>
          </a:p>
          <a:p>
            <a:endParaRPr lang="en-US" dirty="0"/>
          </a:p>
        </p:txBody>
      </p:sp>
    </p:spTree>
    <p:extLst>
      <p:ext uri="{BB962C8B-B14F-4D97-AF65-F5344CB8AC3E}">
        <p14:creationId xmlns:p14="http://schemas.microsoft.com/office/powerpoint/2010/main" val="313304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D0AC1-494E-480F-8FCC-54A5E76B50AB}"/>
              </a:ext>
            </a:extLst>
          </p:cNvPr>
          <p:cNvSpPr txBox="1"/>
          <p:nvPr/>
        </p:nvSpPr>
        <p:spPr>
          <a:xfrm>
            <a:off x="158929" y="251001"/>
            <a:ext cx="11523555" cy="6494085"/>
          </a:xfrm>
          <a:prstGeom prst="rect">
            <a:avLst/>
          </a:prstGeom>
          <a:noFill/>
        </p:spPr>
        <p:txBody>
          <a:bodyPr wrap="square">
            <a:spAutoFit/>
          </a:bodyPr>
          <a:lstStyle/>
          <a:p>
            <a:r>
              <a:rPr lang="en-US" sz="2800" b="1" dirty="0"/>
              <a:t>Stage 3. Data Evaluation/Analysis:</a:t>
            </a:r>
            <a:r>
              <a:rPr lang="en-US" sz="2400" dirty="0"/>
              <a:t> </a:t>
            </a:r>
            <a:r>
              <a:rPr lang="en-US" sz="2800" dirty="0"/>
              <a:t>This step involves initial data exploration that includes statistical analysis of features. We examine data types, number of missing data, perform descriptive statistics and visualize data.</a:t>
            </a:r>
          </a:p>
          <a:p>
            <a:endParaRPr lang="en-US" sz="2800" dirty="0"/>
          </a:p>
          <a:p>
            <a:pPr marL="800100" lvl="1" indent="-342900">
              <a:buFont typeface="Arial" panose="020B0604020202020204" pitchFamily="34" charset="0"/>
              <a:buChar char="•"/>
            </a:pPr>
            <a:r>
              <a:rPr lang="en-US" sz="2800" dirty="0"/>
              <a:t>The goal of data exploration is to gain insights into the data before cleaning it. The initial exploration will also inspire subsequent feature engineering and model building. Exploration includes visual and statistical inspection of the data. Among exploration tasks are:</a:t>
            </a:r>
          </a:p>
          <a:p>
            <a:pPr marL="800100" lvl="1" indent="-342900">
              <a:buFont typeface="Arial" panose="020B0604020202020204" pitchFamily="34" charset="0"/>
              <a:buChar char="•"/>
            </a:pPr>
            <a:r>
              <a:rPr lang="en-US" sz="2800" dirty="0"/>
              <a:t>Identifying column names and their data types (number, text, object, etc.), and whether the column/feature is continuous or categorical. If categorical, is it ordinal ( small, medium, large) or nonordinal ( Ford, GM, Chevy). If continuous, is it discrete or not?</a:t>
            </a:r>
          </a:p>
          <a:p>
            <a:pPr marL="800100" lvl="1" indent="-342900">
              <a:buFont typeface="Arial" panose="020B0604020202020204" pitchFamily="34" charset="0"/>
              <a:buChar char="•"/>
            </a:pPr>
            <a:r>
              <a:rPr lang="en-US" sz="2800" dirty="0"/>
              <a:t>Reviewing key statistical description such as the min, max, std, median, etc. for continuous features to gain additional insight into each feature.</a:t>
            </a:r>
          </a:p>
          <a:p>
            <a:endParaRPr lang="en-US" sz="2400" dirty="0"/>
          </a:p>
        </p:txBody>
      </p:sp>
    </p:spTree>
    <p:extLst>
      <p:ext uri="{BB962C8B-B14F-4D97-AF65-F5344CB8AC3E}">
        <p14:creationId xmlns:p14="http://schemas.microsoft.com/office/powerpoint/2010/main" val="1835375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884CD1-9200-6600-C1E2-3E8E576736E1}"/>
              </a:ext>
            </a:extLst>
          </p:cNvPr>
          <p:cNvSpPr txBox="1"/>
          <p:nvPr/>
        </p:nvSpPr>
        <p:spPr>
          <a:xfrm>
            <a:off x="0" y="0"/>
            <a:ext cx="12070080" cy="5693866"/>
          </a:xfrm>
          <a:prstGeom prst="rect">
            <a:avLst/>
          </a:prstGeom>
          <a:noFill/>
        </p:spPr>
        <p:txBody>
          <a:bodyPr wrap="square">
            <a:spAutoFit/>
          </a:bodyPr>
          <a:lstStyle/>
          <a:p>
            <a:pPr marL="800100" lvl="1" indent="-342900">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Plotting histogram for a visual representation of the distribution of </a:t>
            </a:r>
            <a:r>
              <a:rPr lang="en-US" sz="2800" dirty="0">
                <a:solidFill>
                  <a:prstClr val="black"/>
                </a:solidFill>
                <a:latin typeface="Calibri" panose="020F0502020204030204"/>
              </a:rPr>
              <a:t>data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location, spread and skewness of the data.</a:t>
            </a:r>
          </a:p>
          <a:p>
            <a:pPr marL="1257300" lvl="2" indent="-342900">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The distribution features can be  symmetric or skewed left or right. A distribution can be unimodal, bimodal or multimodal. </a:t>
            </a:r>
          </a:p>
          <a:p>
            <a:pPr marL="1257300" lvl="2" indent="-342900">
              <a:buFont typeface="Arial" panose="020B0604020202020204" pitchFamily="34" charset="0"/>
              <a:buChar char="•"/>
              <a:defRPr/>
            </a:pPr>
            <a:endParaRPr lang="en-US" sz="2800" dirty="0">
              <a:solidFill>
                <a:prstClr val="black"/>
              </a:solidFill>
              <a:latin typeface="Calibri" panose="020F0502020204030204"/>
            </a:endParaRPr>
          </a:p>
          <a:p>
            <a:pPr marL="1257300" lvl="2" indent="-342900">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257300" lvl="2" indent="-342900">
              <a:buFont typeface="Arial" panose="020B0604020202020204" pitchFamily="34" charset="0"/>
              <a:buChar char="•"/>
              <a:defRPr/>
            </a:pPr>
            <a:endParaRPr lang="en-US" sz="2800" dirty="0">
              <a:solidFill>
                <a:prstClr val="black"/>
              </a:solidFill>
              <a:latin typeface="Calibri" panose="020F0502020204030204"/>
            </a:endParaRPr>
          </a:p>
          <a:p>
            <a:pPr marL="1257300" lvl="2" indent="-342900">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800100" lvl="1" indent="-342900">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 correlation matrix to examine the strength of relationship among features</a:t>
            </a:r>
          </a:p>
        </p:txBody>
      </p:sp>
      <p:pic>
        <p:nvPicPr>
          <p:cNvPr id="4" name="Picture 3">
            <a:extLst>
              <a:ext uri="{FF2B5EF4-FFF2-40B4-BE49-F238E27FC236}">
                <a16:creationId xmlns:a16="http://schemas.microsoft.com/office/drawing/2014/main" id="{AE6AC3F5-BA54-250F-15BD-03A636AF5A8A}"/>
              </a:ext>
            </a:extLst>
          </p:cNvPr>
          <p:cNvPicPr>
            <a:picLocks noChangeAspect="1"/>
          </p:cNvPicPr>
          <p:nvPr/>
        </p:nvPicPr>
        <p:blipFill>
          <a:blip r:embed="rId2"/>
          <a:stretch>
            <a:fillRect/>
          </a:stretch>
        </p:blipFill>
        <p:spPr>
          <a:xfrm>
            <a:off x="361950" y="1949495"/>
            <a:ext cx="5734050" cy="2619375"/>
          </a:xfrm>
          <a:prstGeom prst="rect">
            <a:avLst/>
          </a:prstGeom>
        </p:spPr>
      </p:pic>
      <p:pic>
        <p:nvPicPr>
          <p:cNvPr id="5" name="Picture 4">
            <a:extLst>
              <a:ext uri="{FF2B5EF4-FFF2-40B4-BE49-F238E27FC236}">
                <a16:creationId xmlns:a16="http://schemas.microsoft.com/office/drawing/2014/main" id="{70D13152-E551-B915-EDFD-6D12939F8CC1}"/>
              </a:ext>
            </a:extLst>
          </p:cNvPr>
          <p:cNvPicPr>
            <a:picLocks noChangeAspect="1"/>
          </p:cNvPicPr>
          <p:nvPr/>
        </p:nvPicPr>
        <p:blipFill>
          <a:blip r:embed="rId3"/>
          <a:stretch>
            <a:fillRect/>
          </a:stretch>
        </p:blipFill>
        <p:spPr>
          <a:xfrm>
            <a:off x="6268809" y="2054989"/>
            <a:ext cx="5560505" cy="2513881"/>
          </a:xfrm>
          <a:prstGeom prst="rect">
            <a:avLst/>
          </a:prstGeom>
        </p:spPr>
      </p:pic>
    </p:spTree>
    <p:extLst>
      <p:ext uri="{BB962C8B-B14F-4D97-AF65-F5344CB8AC3E}">
        <p14:creationId xmlns:p14="http://schemas.microsoft.com/office/powerpoint/2010/main" val="285559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19C8E-72BD-9801-B812-EDFA7D5D6786}"/>
              </a:ext>
            </a:extLst>
          </p:cNvPr>
          <p:cNvSpPr>
            <a:spLocks noGrp="1"/>
          </p:cNvSpPr>
          <p:nvPr>
            <p:ph idx="1"/>
          </p:nvPr>
        </p:nvSpPr>
        <p:spPr>
          <a:xfrm>
            <a:off x="156754" y="130629"/>
            <a:ext cx="11913326" cy="6622868"/>
          </a:xfrm>
        </p:spPr>
        <p:txBody>
          <a:bodyPr/>
          <a:lstStyle/>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 bar charts to make numerical comparisons among the  categorical features.</a:t>
            </a:r>
          </a:p>
          <a:p>
            <a:endParaRPr lang="en-US" dirty="0">
              <a:solidFill>
                <a:prstClr val="black"/>
              </a:solidFill>
              <a:latin typeface="Calibri" panose="020F0502020204030204"/>
            </a:endParaRPr>
          </a:p>
          <a:p>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endParaRPr lang="en-US" dirty="0">
              <a:solidFill>
                <a:prstClr val="black"/>
              </a:solidFill>
              <a:latin typeface="Calibri" panose="020F0502020204030204"/>
            </a:endParaRPr>
          </a:p>
          <a:p>
            <a:pPr marL="0" indent="0">
              <a:buNone/>
            </a:pPr>
            <a:endParaRPr lang="en-US" dirty="0">
              <a:solidFill>
                <a:prstClr val="black"/>
              </a:solidFill>
              <a:latin typeface="Calibri" panose="020F0502020204030204"/>
            </a:endParaRPr>
          </a:p>
          <a:p>
            <a:pPr marL="0" indent="0">
              <a:buNone/>
            </a:pPr>
            <a:endParaRPr lang="en-US" dirty="0">
              <a:solidFill>
                <a:prstClr val="black"/>
              </a:solidFill>
              <a:latin typeface="Calibri" panose="020F0502020204030204"/>
            </a:endParaRPr>
          </a:p>
          <a:p>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 scatter plots for multivariable analysis and visualization. </a:t>
            </a:r>
          </a:p>
          <a:p>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US" dirty="0"/>
          </a:p>
        </p:txBody>
      </p:sp>
      <p:pic>
        <p:nvPicPr>
          <p:cNvPr id="4" name="Picture 3">
            <a:extLst>
              <a:ext uri="{FF2B5EF4-FFF2-40B4-BE49-F238E27FC236}">
                <a16:creationId xmlns:a16="http://schemas.microsoft.com/office/drawing/2014/main" id="{C8F10BDE-54CB-54AB-D5F9-20816AD9AF67}"/>
              </a:ext>
            </a:extLst>
          </p:cNvPr>
          <p:cNvPicPr>
            <a:picLocks noChangeAspect="1"/>
          </p:cNvPicPr>
          <p:nvPr/>
        </p:nvPicPr>
        <p:blipFill>
          <a:blip r:embed="rId2"/>
          <a:stretch>
            <a:fillRect/>
          </a:stretch>
        </p:blipFill>
        <p:spPr>
          <a:xfrm>
            <a:off x="4545873" y="592597"/>
            <a:ext cx="5120641" cy="2387499"/>
          </a:xfrm>
          <a:prstGeom prst="rect">
            <a:avLst/>
          </a:prstGeom>
        </p:spPr>
      </p:pic>
      <p:pic>
        <p:nvPicPr>
          <p:cNvPr id="6" name="Picture 5">
            <a:extLst>
              <a:ext uri="{FF2B5EF4-FFF2-40B4-BE49-F238E27FC236}">
                <a16:creationId xmlns:a16="http://schemas.microsoft.com/office/drawing/2014/main" id="{85F3C202-DABA-6C29-531F-DFC34FF15654}"/>
              </a:ext>
            </a:extLst>
          </p:cNvPr>
          <p:cNvPicPr>
            <a:picLocks noChangeAspect="1"/>
          </p:cNvPicPr>
          <p:nvPr/>
        </p:nvPicPr>
        <p:blipFill>
          <a:blip r:embed="rId3"/>
          <a:stretch>
            <a:fillRect/>
          </a:stretch>
        </p:blipFill>
        <p:spPr>
          <a:xfrm>
            <a:off x="5573486" y="3677194"/>
            <a:ext cx="3257005" cy="2714171"/>
          </a:xfrm>
          <a:prstGeom prst="rect">
            <a:avLst/>
          </a:prstGeom>
        </p:spPr>
      </p:pic>
    </p:spTree>
    <p:extLst>
      <p:ext uri="{BB962C8B-B14F-4D97-AF65-F5344CB8AC3E}">
        <p14:creationId xmlns:p14="http://schemas.microsoft.com/office/powerpoint/2010/main" val="1976227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1EC50-CD73-4496-9650-B2D5E0C159BD}"/>
              </a:ext>
            </a:extLst>
          </p:cNvPr>
          <p:cNvSpPr>
            <a:spLocks noGrp="1"/>
          </p:cNvSpPr>
          <p:nvPr>
            <p:ph idx="1"/>
          </p:nvPr>
        </p:nvSpPr>
        <p:spPr>
          <a:xfrm>
            <a:off x="302623" y="284208"/>
            <a:ext cx="11715206" cy="1061266"/>
          </a:xfrm>
        </p:spPr>
        <p:txBody>
          <a:bodyPr>
            <a:normAutofit/>
          </a:bodyPr>
          <a:lstStyle/>
          <a:p>
            <a:pPr marL="0" indent="0">
              <a:buNone/>
            </a:pPr>
            <a:r>
              <a:rPr lang="en-US" b="1" dirty="0"/>
              <a:t>Stage 4. Feature Engineering:</a:t>
            </a:r>
            <a:r>
              <a:rPr lang="en-US" dirty="0"/>
              <a:t> Feature engineering deals with </a:t>
            </a:r>
            <a:r>
              <a:rPr lang="en-US" u="sng" dirty="0"/>
              <a:t>feature extraction </a:t>
            </a:r>
            <a:r>
              <a:rPr lang="en-US" dirty="0"/>
              <a:t>, </a:t>
            </a:r>
            <a:r>
              <a:rPr lang="en-US" u="sng" dirty="0"/>
              <a:t>data clearing </a:t>
            </a:r>
            <a:r>
              <a:rPr lang="en-US" dirty="0"/>
              <a:t>and </a:t>
            </a:r>
            <a:r>
              <a:rPr lang="en-US" u="sng" dirty="0"/>
              <a:t>feature selection .</a:t>
            </a:r>
            <a:endParaRPr lang="en-US" dirty="0"/>
          </a:p>
          <a:p>
            <a:pPr marL="457200" lvl="1" indent="0">
              <a:buNone/>
            </a:pPr>
            <a:endParaRPr lang="en-US" sz="2400" dirty="0"/>
          </a:p>
          <a:p>
            <a:pPr marL="0" indent="0">
              <a:buNone/>
            </a:pPr>
            <a:endParaRPr lang="en-US" dirty="0"/>
          </a:p>
        </p:txBody>
      </p:sp>
      <p:sp>
        <p:nvSpPr>
          <p:cNvPr id="4" name="TextBox 3">
            <a:extLst>
              <a:ext uri="{FF2B5EF4-FFF2-40B4-BE49-F238E27FC236}">
                <a16:creationId xmlns:a16="http://schemas.microsoft.com/office/drawing/2014/main" id="{193D36F1-0DFC-4862-F1CE-7C2FEDA302D9}"/>
              </a:ext>
            </a:extLst>
          </p:cNvPr>
          <p:cNvSpPr txBox="1"/>
          <p:nvPr/>
        </p:nvSpPr>
        <p:spPr>
          <a:xfrm>
            <a:off x="496388" y="1531918"/>
            <a:ext cx="10672354" cy="4742837"/>
          </a:xfrm>
          <a:prstGeom prst="rect">
            <a:avLst/>
          </a:prstGeom>
          <a:noFill/>
        </p:spPr>
        <p:txBody>
          <a:bodyPr wrap="square">
            <a:spAutoFit/>
          </a:bodyPr>
          <a:lstStyle/>
          <a:p>
            <a:pPr marL="457200" indent="-457200">
              <a:lnSpc>
                <a:spcPct val="90000"/>
              </a:lnSpc>
              <a:spcBef>
                <a:spcPts val="1000"/>
              </a:spcBef>
              <a:buFont typeface="+mj-lt"/>
              <a:buAutoNum type="alphaUcPeriod"/>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Feature extraction is the process of building information from raw data by reformatting, combining and transforming primary features into new ones. </a:t>
            </a:r>
          </a:p>
          <a:p>
            <a:pPr marL="914400" lvl="1" indent="-4572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D</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ata</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is examined for invalid values, missing values, wrong formats, misspelling, and duplicates</a:t>
            </a:r>
          </a:p>
          <a:p>
            <a:pPr marL="914400" lvl="1" indent="-4572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May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perform operations to rescale data, encode categories, remove </a:t>
            </a:r>
            <a:r>
              <a:rPr lang="en-US" sz="2800" dirty="0">
                <a:solidFill>
                  <a:prstClr val="black"/>
                </a:solidFill>
                <a:latin typeface="Calibri" panose="020F0502020204030204"/>
              </a:rPr>
              <a:t>or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reassign outliers </a:t>
            </a:r>
            <a:endParaRPr lang="en-US" sz="2800" dirty="0">
              <a:solidFill>
                <a:prstClr val="black"/>
              </a:solidFill>
              <a:latin typeface="Calibri" panose="020F0502020204030204"/>
            </a:endParaRPr>
          </a:p>
          <a:p>
            <a:pPr marL="914400" lvl="1" indent="-457200">
              <a:lnSpc>
                <a:spcPct val="90000"/>
              </a:lnSpc>
              <a:spcBef>
                <a:spcPts val="10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Additional operations on data may include bucketing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(https://developers.google.com/machine-learning/data-prep/transform/bucketing),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transformation, normalization (</a:t>
            </a:r>
            <a:r>
              <a:rPr lang="en-US" sz="1600" dirty="0">
                <a:solidFill>
                  <a:prstClr val="black"/>
                </a:solidFill>
                <a:latin typeface="Calibri" panose="020F0502020204030204"/>
              </a:rPr>
              <a:t>https://www.analyticsvidhya.com/blog/2020/04/feature-scaling-machine-learning-normalization-standardization/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or dimensionality reduction of data.  </a:t>
            </a:r>
          </a:p>
        </p:txBody>
      </p:sp>
    </p:spTree>
    <p:extLst>
      <p:ext uri="{BB962C8B-B14F-4D97-AF65-F5344CB8AC3E}">
        <p14:creationId xmlns:p14="http://schemas.microsoft.com/office/powerpoint/2010/main" val="1955732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E7593-A030-A1FE-A49A-8AA453CF1CBF}"/>
              </a:ext>
            </a:extLst>
          </p:cNvPr>
          <p:cNvSpPr txBox="1"/>
          <p:nvPr/>
        </p:nvSpPr>
        <p:spPr>
          <a:xfrm>
            <a:off x="248195" y="423562"/>
            <a:ext cx="11090366" cy="5903154"/>
          </a:xfrm>
          <a:prstGeom prst="rect">
            <a:avLst/>
          </a:prstGeom>
          <a:noFill/>
        </p:spPr>
        <p:txBody>
          <a:bodyPr wrap="square">
            <a:spAutoFit/>
          </a:bodyPr>
          <a:lstStyle/>
          <a:p>
            <a:pPr marL="457200" marR="0" lvl="0" indent="-457200" algn="l" defTabSz="914400" rtl="0" eaLnBrk="1" fontAlgn="auto" latinLnBrk="0" hangingPunct="1">
              <a:lnSpc>
                <a:spcPct val="90000"/>
              </a:lnSpc>
              <a:spcBef>
                <a:spcPts val="1000"/>
              </a:spcBef>
              <a:spcAft>
                <a:spcPts val="0"/>
              </a:spcAft>
              <a:buClrTx/>
              <a:buSzTx/>
              <a:buFont typeface="+mj-lt"/>
              <a:buAutoNum type="alphaUcPeriod" startAt="2"/>
              <a:tabLst/>
              <a:defRPr/>
            </a:pPr>
            <a:r>
              <a:rPr lang="en-US" sz="2800" dirty="0">
                <a:solidFill>
                  <a:prstClr val="black"/>
                </a:solidFill>
                <a:latin typeface="Calibri" panose="020F0502020204030204"/>
              </a:rPr>
              <a:t>Data</a:t>
            </a:r>
            <a:r>
              <a:rPr lang="en-US" sz="2800" b="1" dirty="0">
                <a:solidFill>
                  <a:prstClr val="black"/>
                </a:solidFill>
                <a:latin typeface="Calibri" panose="020F0502020204030204"/>
              </a:rPr>
              <a:t> </a:t>
            </a:r>
            <a:r>
              <a:rPr lang="en-US" sz="2800" dirty="0">
                <a:solidFill>
                  <a:prstClr val="black"/>
                </a:solidFill>
                <a:latin typeface="Calibri" panose="020F0502020204030204"/>
              </a:rPr>
              <a:t>cleaning</a:t>
            </a:r>
            <a:r>
              <a:rPr lang="en-US" sz="2800" b="1" dirty="0">
                <a:solidFill>
                  <a:prstClr val="black"/>
                </a:solidFill>
                <a:latin typeface="Calibri" panose="020F0502020204030204"/>
              </a:rPr>
              <a:t> </a:t>
            </a:r>
            <a:r>
              <a:rPr lang="en-US" sz="2800" dirty="0">
                <a:solidFill>
                  <a:prstClr val="black"/>
                </a:solidFill>
                <a:latin typeface="Calibri" panose="020F0502020204030204"/>
              </a:rPr>
              <a:t>can be considered as a step in the feature engineering and extraction.   </a:t>
            </a:r>
          </a:p>
          <a:p>
            <a:pPr marL="914400" lvl="1" indent="-457200">
              <a:lnSpc>
                <a:spcPct val="90000"/>
              </a:lnSpc>
              <a:spcBef>
                <a:spcPts val="1000"/>
              </a:spcBef>
              <a:buFont typeface="Arial" panose="020B0604020202020204" pitchFamily="34" charset="0"/>
              <a:buChar char="•"/>
              <a:defRPr/>
            </a:pPr>
            <a:r>
              <a:rPr lang="en-US" sz="2800" dirty="0"/>
              <a:t>Data cleaning is done to improve the quality of data and prepare it for further analysis and model training.</a:t>
            </a:r>
          </a:p>
          <a:p>
            <a:pPr marL="800100" lvl="1"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This ensures strings are all consistent ( values such as: Female, F, f, female must have a consistent naming)</a:t>
            </a:r>
          </a:p>
          <a:p>
            <a:pPr marL="800100" lvl="1"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Variables must use a consistent scale ( as an example: house value feature versus number of bedrooms in the house)</a:t>
            </a:r>
          </a:p>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Some data features might capture more than one variable in a single value</a:t>
            </a:r>
            <a:r>
              <a:rPr lang="en-US" sz="2800" dirty="0">
                <a:solidFill>
                  <a:prstClr val="black"/>
                </a:solidFill>
                <a:latin typeface="Calibri" panose="020F0502020204030204"/>
              </a:rPr>
              <a:t>. </a:t>
            </a:r>
          </a:p>
          <a:p>
            <a:pPr marL="1257300" lvl="2" indent="-342900">
              <a:lnSpc>
                <a:spcPct val="90000"/>
              </a:lnSpc>
              <a:spcBef>
                <a:spcPts val="10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 single </a:t>
            </a:r>
            <a:r>
              <a:rPr lang="en-US" sz="2800" dirty="0">
                <a:solidFill>
                  <a:prstClr val="black"/>
                </a:solidFill>
                <a:latin typeface="Calibri" panose="020F0502020204030204"/>
              </a:rPr>
              <a:t>variable like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“safe neighborhood and great view” should be split into two separate variables/features.</a:t>
            </a:r>
          </a:p>
          <a:p>
            <a:pPr lvl="1">
              <a:lnSpc>
                <a:spcPct val="90000"/>
              </a:lnSpc>
              <a:spcBef>
                <a:spcPts val="1000"/>
              </a:spcBef>
              <a:defRPr/>
            </a:pPr>
            <a:endParaRPr lang="en-US" sz="2800" dirty="0">
              <a:solidFill>
                <a:prstClr val="black"/>
              </a:solidFill>
              <a:latin typeface="Calibri" panose="020F0502020204030204"/>
            </a:endParaRPr>
          </a:p>
        </p:txBody>
      </p:sp>
    </p:spTree>
    <p:extLst>
      <p:ext uri="{BB962C8B-B14F-4D97-AF65-F5344CB8AC3E}">
        <p14:creationId xmlns:p14="http://schemas.microsoft.com/office/powerpoint/2010/main" val="276261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05FDE3-2EBE-2F60-7853-55FD18E36F77}"/>
              </a:ext>
            </a:extLst>
          </p:cNvPr>
          <p:cNvSpPr txBox="1"/>
          <p:nvPr/>
        </p:nvSpPr>
        <p:spPr>
          <a:xfrm>
            <a:off x="169817" y="765704"/>
            <a:ext cx="11508377" cy="5387116"/>
          </a:xfrm>
          <a:prstGeom prst="rect">
            <a:avLst/>
          </a:prstGeom>
          <a:noFill/>
        </p:spPr>
        <p:txBody>
          <a:bodyPr wrap="square">
            <a:spAutoFit/>
          </a:bodyPr>
          <a:lstStyle/>
          <a:p>
            <a:pPr marL="800100" marR="0" lvl="1"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Dataset might be missing </a:t>
            </a:r>
            <a:r>
              <a:rPr lang="en-US" sz="2800" dirty="0">
                <a:solidFill>
                  <a:prstClr val="black"/>
                </a:solidFill>
                <a:latin typeface="Calibri" panose="020F0502020204030204"/>
              </a:rPr>
              <a:t>values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for some variables, or might have outliers </a:t>
            </a:r>
          </a:p>
          <a:p>
            <a:pPr marL="1257300" marR="0" lvl="2"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Update missing values with data that’s meaningful and relevant to the problem, drop or impute (replace) the missing values.</a:t>
            </a:r>
          </a:p>
          <a:p>
            <a:pPr marL="1714500" marR="0" lvl="3"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Impute if missing values are randomly spread and don’t represent a larger portion of the respective row or a column.</a:t>
            </a:r>
          </a:p>
          <a:p>
            <a:pPr marL="1714500" marR="0" lvl="3"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Drop  rows and columns if </a:t>
            </a:r>
            <a:r>
              <a:rPr lang="en-US" sz="2800" dirty="0">
                <a:solidFill>
                  <a:prstClr val="black"/>
                </a:solidFill>
                <a:latin typeface="Calibri" panose="020F0502020204030204"/>
              </a:rPr>
              <a:t>they contain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many missing values.</a:t>
            </a:r>
          </a:p>
          <a:p>
            <a:pPr marL="1371600" lvl="2" indent="-4572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Univariate outliers are abnormal values in one feature.  A boxplot is commonly used to find univariate outliers.</a:t>
            </a:r>
          </a:p>
          <a:p>
            <a:pPr marL="1257300" lvl="2"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Multivariate outliers are abnormal values in a combination of two or more features. A scatter plot can be used to identify multivariate outliers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8761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1E7593-A030-A1FE-A49A-8AA453CF1CBF}"/>
              </a:ext>
            </a:extLst>
          </p:cNvPr>
          <p:cNvSpPr txBox="1"/>
          <p:nvPr/>
        </p:nvSpPr>
        <p:spPr>
          <a:xfrm>
            <a:off x="209006" y="300446"/>
            <a:ext cx="10972800" cy="2821285"/>
          </a:xfrm>
          <a:prstGeom prst="rect">
            <a:avLst/>
          </a:prstGeom>
          <a:noFill/>
        </p:spPr>
        <p:txBody>
          <a:bodyPr wrap="square">
            <a:spAutoFit/>
          </a:bodyPr>
          <a:lstStyle/>
          <a:p>
            <a:pPr marL="1257300" lvl="2"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Ways to deal with an outlier</a:t>
            </a:r>
          </a:p>
          <a:p>
            <a:pPr marL="1714500" lvl="3"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Delete outliers</a:t>
            </a:r>
          </a:p>
          <a:p>
            <a:pPr marL="1714500" lvl="3"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Reduce variation by transforming them, like taking the natural log of the values </a:t>
            </a:r>
          </a:p>
          <a:p>
            <a:pPr marL="1714500" lvl="3" indent="-3429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Impute them with new values such as the mean of the data</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2878500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C72638-A6AE-73F1-CE62-42FE5C42220A}"/>
              </a:ext>
            </a:extLst>
          </p:cNvPr>
          <p:cNvSpPr txBox="1"/>
          <p:nvPr/>
        </p:nvSpPr>
        <p:spPr>
          <a:xfrm>
            <a:off x="222069" y="323716"/>
            <a:ext cx="10267406" cy="1771767"/>
          </a:xfrm>
          <a:prstGeom prst="rect">
            <a:avLst/>
          </a:prstGeom>
          <a:noFill/>
        </p:spPr>
        <p:txBody>
          <a:bodyPr wrap="square">
            <a:spAutoFit/>
          </a:bodyPr>
          <a:lstStyle/>
          <a:p>
            <a:pPr marL="457200" indent="-457200">
              <a:lnSpc>
                <a:spcPct val="90000"/>
              </a:lnSpc>
              <a:spcBef>
                <a:spcPts val="1000"/>
              </a:spcBef>
              <a:buFont typeface="+mj-lt"/>
              <a:buAutoNum type="alphaUcPeriod" startAt="3"/>
              <a:defRPr/>
            </a:pPr>
            <a:r>
              <a:rPr lang="en-US" sz="2800" dirty="0">
                <a:solidFill>
                  <a:prstClr val="black"/>
                </a:solidFill>
                <a:latin typeface="Calibri" panose="020F0502020204030204"/>
              </a:rPr>
              <a:t>Feature selection comes after extracting and cleaning the data.</a:t>
            </a:r>
          </a:p>
          <a:p>
            <a:pPr marL="914400" lvl="1" indent="-457200">
              <a:lnSpc>
                <a:spcPct val="90000"/>
              </a:lnSpc>
              <a:spcBef>
                <a:spcPts val="1000"/>
              </a:spcBef>
              <a:buFont typeface="Arial" panose="020B0604020202020204" pitchFamily="34" charset="0"/>
              <a:buChar char="•"/>
              <a:defRPr/>
            </a:pPr>
            <a:r>
              <a:rPr lang="en-US" sz="2800" dirty="0">
                <a:solidFill>
                  <a:prstClr val="black"/>
                </a:solidFill>
                <a:latin typeface="Calibri" panose="020F0502020204030204"/>
              </a:rPr>
              <a:t>This step involves selecting the most appropriate features for training models. There are three main feature selection methods</a:t>
            </a:r>
          </a:p>
        </p:txBody>
      </p:sp>
      <p:sp>
        <p:nvSpPr>
          <p:cNvPr id="7" name="TextBox 6">
            <a:extLst>
              <a:ext uri="{FF2B5EF4-FFF2-40B4-BE49-F238E27FC236}">
                <a16:creationId xmlns:a16="http://schemas.microsoft.com/office/drawing/2014/main" id="{C04EBA07-9340-6806-45FC-8F50D9A62F74}"/>
              </a:ext>
            </a:extLst>
          </p:cNvPr>
          <p:cNvSpPr txBox="1"/>
          <p:nvPr/>
        </p:nvSpPr>
        <p:spPr>
          <a:xfrm>
            <a:off x="104502" y="2095483"/>
            <a:ext cx="11107782" cy="3856440"/>
          </a:xfrm>
          <a:prstGeom prst="rect">
            <a:avLst/>
          </a:prstGeom>
          <a:noFill/>
        </p:spPr>
        <p:txBody>
          <a:bodyPr wrap="square">
            <a:spAutoFit/>
          </a:bodyPr>
          <a:lstStyle/>
          <a:p>
            <a:pPr lvl="2">
              <a:lnSpc>
                <a:spcPct val="90000"/>
              </a:lnSpc>
              <a:spcBef>
                <a:spcPts val="1000"/>
              </a:spcBef>
              <a:defRPr/>
            </a:pPr>
            <a:r>
              <a:rPr kumimoji="0" lang="en-US" sz="2800" i="1" u="sng" strike="noStrike" kern="1200" cap="none" spc="0" normalizeH="0" baseline="0" noProof="0" dirty="0">
                <a:ln>
                  <a:noFill/>
                </a:ln>
                <a:solidFill>
                  <a:prstClr val="black"/>
                </a:solidFill>
                <a:effectLst/>
                <a:uLnTx/>
                <a:uFillTx/>
                <a:latin typeface="Calibri" panose="020F0502020204030204"/>
                <a:ea typeface="+mn-ea"/>
                <a:cs typeface="+mn-cs"/>
              </a:rPr>
              <a:t>Filter </a:t>
            </a:r>
            <a:r>
              <a:rPr kumimoji="0" lang="en-US" sz="2800" u="sng" strike="noStrike" kern="1200" cap="none" spc="0" normalizeH="0" baseline="0" noProof="0" dirty="0">
                <a:ln>
                  <a:noFill/>
                </a:ln>
                <a:solidFill>
                  <a:prstClr val="black"/>
                </a:solidFill>
                <a:effectLst/>
                <a:uLnTx/>
                <a:uFillTx/>
                <a:latin typeface="Calibri" panose="020F0502020204030204"/>
                <a:ea typeface="+mn-ea"/>
                <a:cs typeface="+mn-cs"/>
              </a:rPr>
              <a:t>method</a:t>
            </a:r>
            <a:r>
              <a:rPr kumimoji="0" lang="en-US" sz="2800" i="1" u="sng"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 statistical methods to measure the relevance of the features by their correlation with the target variable. A fast and cost-effective approach.  </a:t>
            </a:r>
          </a:p>
          <a:p>
            <a:pPr marL="1714500" lvl="3" indent="-342900">
              <a:lnSpc>
                <a:spcPct val="90000"/>
              </a:lnSpc>
              <a:spcBef>
                <a:spcPts val="10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Pearson’s correlation coefficient measures the statistical relationship  association between two continuous variables </a:t>
            </a:r>
          </a:p>
          <a:p>
            <a:pPr marL="1714500" lvl="3" indent="-342900">
              <a:lnSpc>
                <a:spcPct val="90000"/>
              </a:lnSpc>
              <a:spcBef>
                <a:spcPts val="10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Analysis or variance ( ANOVA) used to analyze the differences among group means in a sample. Used when </a:t>
            </a:r>
            <a:r>
              <a:rPr lang="en-US" sz="2000" dirty="0">
                <a:solidFill>
                  <a:prstClr val="black"/>
                </a:solidFill>
                <a:latin typeface="Calibri" panose="020F0502020204030204"/>
              </a:rPr>
              <a:t>feature is</a:t>
            </a:r>
            <a:r>
              <a:rPr lang="en-US" sz="2000" dirty="0"/>
              <a:t> </a:t>
            </a:r>
            <a:r>
              <a:rPr lang="en-US" sz="2000" i="1" dirty="0"/>
              <a:t>categorical,</a:t>
            </a:r>
            <a:r>
              <a:rPr lang="en-US" sz="2000" dirty="0"/>
              <a:t> and your target is </a:t>
            </a:r>
            <a:r>
              <a:rPr lang="en-US" sz="2000" i="1" dirty="0"/>
              <a:t>numerical</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0" lvl="3" indent="-342900">
              <a:lnSpc>
                <a:spcPct val="90000"/>
              </a:lnSpc>
              <a:spcBef>
                <a:spcPts val="1000"/>
              </a:spcBef>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Chi-square is a single number that tell you how much difference is between your observed counts and the counts you would expect if there were no relationships in the population. </a:t>
            </a:r>
            <a:r>
              <a:rPr lang="en-US" sz="2000" dirty="0"/>
              <a:t>The chi-square test is used when both your feature and target variables are all </a:t>
            </a:r>
            <a:r>
              <a:rPr lang="en-US" sz="2000" i="1" dirty="0"/>
              <a:t>categorical</a:t>
            </a:r>
            <a:r>
              <a:rPr lang="en-US" sz="2000" dirty="0"/>
              <a:t> variables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Tree>
    <p:extLst>
      <p:ext uri="{BB962C8B-B14F-4D97-AF65-F5344CB8AC3E}">
        <p14:creationId xmlns:p14="http://schemas.microsoft.com/office/powerpoint/2010/main" val="2481779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A9180-580C-4C62-8A62-83F32E0C3923}"/>
              </a:ext>
            </a:extLst>
          </p:cNvPr>
          <p:cNvSpPr>
            <a:spLocks noGrp="1"/>
          </p:cNvSpPr>
          <p:nvPr>
            <p:ph type="title"/>
          </p:nvPr>
        </p:nvSpPr>
        <p:spPr>
          <a:xfrm>
            <a:off x="328749" y="143691"/>
            <a:ext cx="10199914" cy="866526"/>
          </a:xfrm>
        </p:spPr>
        <p:txBody>
          <a:bodyPr>
            <a:normAutofit fontScale="90000"/>
          </a:bodyPr>
          <a:lstStyle/>
          <a:p>
            <a:r>
              <a:rPr lang="en-US" b="1" dirty="0">
                <a:solidFill>
                  <a:schemeClr val="accent1"/>
                </a:solidFill>
              </a:rPr>
              <a:t>1. Machine Learning Fundamentals and Lifecycle</a:t>
            </a:r>
            <a:endParaRPr lang="en-US" dirty="0">
              <a:solidFill>
                <a:schemeClr val="accent1"/>
              </a:solidFill>
            </a:endParaRPr>
          </a:p>
        </p:txBody>
      </p:sp>
      <p:sp>
        <p:nvSpPr>
          <p:cNvPr id="3" name="Content Placeholder 2">
            <a:extLst>
              <a:ext uri="{FF2B5EF4-FFF2-40B4-BE49-F238E27FC236}">
                <a16:creationId xmlns:a16="http://schemas.microsoft.com/office/drawing/2014/main" id="{274A9EE4-DF53-48BA-A884-C0BFCBE5E426}"/>
              </a:ext>
            </a:extLst>
          </p:cNvPr>
          <p:cNvSpPr>
            <a:spLocks noGrp="1"/>
          </p:cNvSpPr>
          <p:nvPr>
            <p:ph idx="1"/>
          </p:nvPr>
        </p:nvSpPr>
        <p:spPr>
          <a:xfrm>
            <a:off x="235883" y="1010217"/>
            <a:ext cx="5652539" cy="5460978"/>
          </a:xfrm>
        </p:spPr>
        <p:txBody>
          <a:bodyPr>
            <a:normAutofit lnSpcReduction="10000"/>
          </a:bodyPr>
          <a:lstStyle/>
          <a:p>
            <a:r>
              <a:rPr lang="en-US" dirty="0"/>
              <a:t>According to Wikipedia, Data Science is the processes and systems to extract knowledge or insight from data, either structured or unstructured.</a:t>
            </a:r>
          </a:p>
          <a:p>
            <a:r>
              <a:rPr lang="en-US" dirty="0"/>
              <a:t>Machine learning is a subfield of Artificial Intelligence where machines learn to make high precision predictions by learning from a large amount of data.</a:t>
            </a:r>
          </a:p>
          <a:p>
            <a:r>
              <a:rPr lang="en-US" dirty="0"/>
              <a:t>Existence of large among of high quality-data is critical for building machine learning models and application</a:t>
            </a:r>
          </a:p>
        </p:txBody>
      </p:sp>
      <p:pic>
        <p:nvPicPr>
          <p:cNvPr id="4" name="Picture 3">
            <a:extLst>
              <a:ext uri="{FF2B5EF4-FFF2-40B4-BE49-F238E27FC236}">
                <a16:creationId xmlns:a16="http://schemas.microsoft.com/office/drawing/2014/main" id="{C363E55D-0066-41A1-9F3C-9D000F7C9A6E}"/>
              </a:ext>
            </a:extLst>
          </p:cNvPr>
          <p:cNvPicPr>
            <a:picLocks noChangeAspect="1"/>
          </p:cNvPicPr>
          <p:nvPr/>
        </p:nvPicPr>
        <p:blipFill>
          <a:blip r:embed="rId2"/>
          <a:stretch>
            <a:fillRect/>
          </a:stretch>
        </p:blipFill>
        <p:spPr>
          <a:xfrm>
            <a:off x="6303581" y="888660"/>
            <a:ext cx="5034980" cy="5563652"/>
          </a:xfrm>
          <a:prstGeom prst="rect">
            <a:avLst/>
          </a:prstGeom>
        </p:spPr>
      </p:pic>
      <p:sp>
        <p:nvSpPr>
          <p:cNvPr id="6" name="TextBox 5">
            <a:extLst>
              <a:ext uri="{FF2B5EF4-FFF2-40B4-BE49-F238E27FC236}">
                <a16:creationId xmlns:a16="http://schemas.microsoft.com/office/drawing/2014/main" id="{266214EA-05A5-4426-9F36-B61D1B7EAA65}"/>
              </a:ext>
            </a:extLst>
          </p:cNvPr>
          <p:cNvSpPr txBox="1"/>
          <p:nvPr/>
        </p:nvSpPr>
        <p:spPr>
          <a:xfrm>
            <a:off x="5771899" y="6529643"/>
            <a:ext cx="6098344" cy="369332"/>
          </a:xfrm>
          <a:prstGeom prst="rect">
            <a:avLst/>
          </a:prstGeom>
          <a:noFill/>
        </p:spPr>
        <p:txBody>
          <a:bodyPr wrap="square">
            <a:spAutoFit/>
          </a:bodyPr>
          <a:lstStyle/>
          <a:p>
            <a:r>
              <a:rPr lang="en-US" dirty="0"/>
              <a:t>https://commons.wikimedia.org/w/index.php?curid=90131352</a:t>
            </a:r>
          </a:p>
        </p:txBody>
      </p:sp>
    </p:spTree>
    <p:extLst>
      <p:ext uri="{BB962C8B-B14F-4D97-AF65-F5344CB8AC3E}">
        <p14:creationId xmlns:p14="http://schemas.microsoft.com/office/powerpoint/2010/main" val="1554697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EF6F4F-F429-442C-FB61-19CA627DD08E}"/>
              </a:ext>
            </a:extLst>
          </p:cNvPr>
          <p:cNvSpPr txBox="1"/>
          <p:nvPr/>
        </p:nvSpPr>
        <p:spPr>
          <a:xfrm>
            <a:off x="0" y="503368"/>
            <a:ext cx="12057017" cy="5258876"/>
          </a:xfrm>
          <a:prstGeom prst="rect">
            <a:avLst/>
          </a:prstGeom>
          <a:noFill/>
        </p:spPr>
        <p:txBody>
          <a:bodyPr wrap="square">
            <a:spAutoFit/>
          </a:bodyPr>
          <a:lstStyle/>
          <a:p>
            <a:pPr marR="0" lvl="1" algn="l" defTabSz="914400" rtl="0" eaLnBrk="1" fontAlgn="auto" latinLnBrk="0" hangingPunct="1">
              <a:lnSpc>
                <a:spcPct val="90000"/>
              </a:lnSpc>
              <a:spcBef>
                <a:spcPts val="1000"/>
              </a:spcBef>
              <a:spcAft>
                <a:spcPts val="0"/>
              </a:spcAft>
              <a:buClrTx/>
              <a:buSzTx/>
              <a:tabLst/>
              <a:defRPr/>
            </a:pPr>
            <a:r>
              <a:rPr lang="en-US" sz="2800" u="sng" dirty="0">
                <a:solidFill>
                  <a:prstClr val="black"/>
                </a:solidFill>
                <a:latin typeface="Calibri" panose="020F0502020204030204"/>
              </a:rPr>
              <a:t>Wrapper method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measure how useful </a:t>
            </a:r>
            <a:r>
              <a:rPr lang="en-US" sz="2800" dirty="0">
                <a:solidFill>
                  <a:prstClr val="black"/>
                </a:solidFill>
                <a:latin typeface="Calibri" panose="020F0502020204030204"/>
              </a:rPr>
              <a:t>a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subset of the features would be. This is done by training the model on the subset features and measuring the success of the model. Often finds the best subset but risks overfitting and is costly.</a:t>
            </a: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Forward selection starts with no features and adds them until the best model is found.</a:t>
            </a: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Backward substitution starts with all features and drops them one at a time and then selects the best model.</a:t>
            </a:r>
          </a:p>
          <a:p>
            <a:pPr marR="0" lvl="1" algn="l" defTabSz="914400" rtl="0" eaLnBrk="1" fontAlgn="auto" latinLnBrk="0" hangingPunct="1">
              <a:lnSpc>
                <a:spcPct val="90000"/>
              </a:lnSpc>
              <a:spcBef>
                <a:spcPts val="1000"/>
              </a:spcBef>
              <a:spcAft>
                <a:spcPts val="0"/>
              </a:spcAft>
              <a:buClrTx/>
              <a:buSzTx/>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Embedded methods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are algorithm specific and may use a combination of both filters and wrappers</a:t>
            </a:r>
          </a:p>
          <a:p>
            <a:pPr marL="1371600" marR="0" lvl="2" indent="-4572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LASSO and RIDGE regression are built in penalization functions to reduce overfitting     y = ax1 + bx2 + cx3+ d</a:t>
            </a:r>
          </a:p>
        </p:txBody>
      </p:sp>
    </p:spTree>
    <p:extLst>
      <p:ext uri="{BB962C8B-B14F-4D97-AF65-F5344CB8AC3E}">
        <p14:creationId xmlns:p14="http://schemas.microsoft.com/office/powerpoint/2010/main" val="737518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B02F8-6932-4FA3-9E8F-5728E9CDD7C1}"/>
              </a:ext>
            </a:extLst>
          </p:cNvPr>
          <p:cNvSpPr>
            <a:spLocks noGrp="1"/>
          </p:cNvSpPr>
          <p:nvPr>
            <p:ph idx="1"/>
          </p:nvPr>
        </p:nvSpPr>
        <p:spPr>
          <a:xfrm>
            <a:off x="211182" y="349521"/>
            <a:ext cx="11649892" cy="5946775"/>
          </a:xfrm>
        </p:spPr>
        <p:txBody>
          <a:bodyPr>
            <a:normAutofit/>
          </a:bodyPr>
          <a:lstStyle/>
          <a:p>
            <a:pPr marL="0" indent="0">
              <a:buNone/>
            </a:pPr>
            <a:r>
              <a:rPr lang="en-US" b="1" dirty="0"/>
              <a:t>5. Select and Train Model:</a:t>
            </a:r>
            <a:r>
              <a:rPr lang="en-US" sz="2400" b="1" dirty="0"/>
              <a:t> </a:t>
            </a:r>
            <a:r>
              <a:rPr lang="en-US" dirty="0"/>
              <a:t>In this stage an algorithm is selected, and a model trained on the features most relevant to the target variable is produced.</a:t>
            </a:r>
          </a:p>
          <a:p>
            <a:pPr marL="0" indent="0">
              <a:buNone/>
            </a:pPr>
            <a:endParaRPr lang="en-US" sz="2400" dirty="0"/>
          </a:p>
          <a:p>
            <a:pPr lvl="1"/>
            <a:r>
              <a:rPr lang="en-US" sz="2800" dirty="0"/>
              <a:t>Split the data into </a:t>
            </a:r>
            <a:r>
              <a:rPr lang="en-US" sz="2800" u="sng" dirty="0"/>
              <a:t>training data</a:t>
            </a:r>
            <a:r>
              <a:rPr lang="en-US" sz="2800" dirty="0"/>
              <a:t>, (validation data if needed) and </a:t>
            </a:r>
            <a:r>
              <a:rPr lang="en-US" sz="2800" u="sng" dirty="0"/>
              <a:t>test data </a:t>
            </a:r>
            <a:r>
              <a:rPr lang="en-US" sz="2800" dirty="0"/>
              <a:t>. Use 80% for training, 10% for validation and 10% for test.</a:t>
            </a:r>
          </a:p>
          <a:p>
            <a:pPr lvl="1"/>
            <a:r>
              <a:rPr lang="en-US" sz="2800" dirty="0"/>
              <a:t>Data in specific order can lead to biases in the model. Randomize data ( shuffle) prior to splitting.</a:t>
            </a:r>
          </a:p>
          <a:p>
            <a:pPr lvl="1"/>
            <a:r>
              <a:rPr lang="en-US" sz="2800" dirty="0"/>
              <a:t> With smaller data set use stratified sampling. It ensures that the training and test sets have approximately the same percentage samples of each target class as the complete set</a:t>
            </a:r>
          </a:p>
          <a:p>
            <a:pPr lvl="1"/>
            <a:r>
              <a:rPr lang="en-US" sz="2800" dirty="0"/>
              <a:t>Training data includes features and labels and is feed into the algorithm to train the model.</a:t>
            </a:r>
          </a:p>
          <a:p>
            <a:pPr marL="0" indent="0">
              <a:buNone/>
            </a:pPr>
            <a:endParaRPr lang="en-US" dirty="0"/>
          </a:p>
        </p:txBody>
      </p:sp>
    </p:spTree>
    <p:extLst>
      <p:ext uri="{BB962C8B-B14F-4D97-AF65-F5344CB8AC3E}">
        <p14:creationId xmlns:p14="http://schemas.microsoft.com/office/powerpoint/2010/main" val="375167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36E1D8-632D-8A31-71CE-9BB2D67264BE}"/>
              </a:ext>
            </a:extLst>
          </p:cNvPr>
          <p:cNvSpPr txBox="1"/>
          <p:nvPr/>
        </p:nvSpPr>
        <p:spPr>
          <a:xfrm>
            <a:off x="348343" y="338584"/>
            <a:ext cx="11329851" cy="4744889"/>
          </a:xfrm>
          <a:prstGeom prst="rect">
            <a:avLst/>
          </a:prstGeom>
          <a:noFill/>
        </p:spPr>
        <p:txBody>
          <a:bodyPr wrap="square">
            <a:spAutoFit/>
          </a:bodyPr>
          <a:lstStyle/>
          <a:p>
            <a:pPr marL="228600" indent="-228600">
              <a:lnSpc>
                <a:spcPct val="90000"/>
              </a:lnSpc>
              <a:spcBef>
                <a:spcPts val="5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Use the model to make predictions over the validation dataset. Tweak, tune and make changes to the hyperparameters. </a:t>
            </a:r>
          </a:p>
          <a:p>
            <a:pPr marL="228600" indent="-228600">
              <a:lnSpc>
                <a:spcPct val="90000"/>
              </a:lnSpc>
              <a:spcBef>
                <a:spcPts val="500"/>
              </a:spcBef>
              <a:buFont typeface="Arial" panose="020B0604020202020204" pitchFamily="34" charset="0"/>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When ready, run model on test data to make predictions. The performance obtained on the test data is what we can expect to see in production. </a:t>
            </a:r>
          </a:p>
          <a:p>
            <a:pPr marL="342900" indent="-342900">
              <a:buFont typeface="Arial" panose="020B0604020202020204" pitchFamily="34" charset="0"/>
              <a:buChar char="•"/>
            </a:pPr>
            <a:r>
              <a:rPr lang="en-US" sz="2800" dirty="0"/>
              <a:t>A small dataset can use k-fold cross validation to utilize as much data as possible but still having good metrics in order to choose which model is better. </a:t>
            </a:r>
          </a:p>
          <a:p>
            <a:pPr marL="342900" indent="-342900">
              <a:buFont typeface="Arial" panose="020B0604020202020204" pitchFamily="34" charset="0"/>
              <a:buChar char="•"/>
            </a:pPr>
            <a:r>
              <a:rPr lang="en-US" sz="2800" dirty="0"/>
              <a:t>K-fold cross validation randomly partitions data into k different segments. For each segment we use the data outside of it for training then do validation on that segment.</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1715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178643-FFF1-B6A7-903D-93007BB1F2D8}"/>
              </a:ext>
            </a:extLst>
          </p:cNvPr>
          <p:cNvSpPr txBox="1"/>
          <p:nvPr/>
        </p:nvSpPr>
        <p:spPr>
          <a:xfrm>
            <a:off x="457199" y="457199"/>
            <a:ext cx="10633168" cy="3170099"/>
          </a:xfrm>
          <a:prstGeom prst="rect">
            <a:avLst/>
          </a:prstGeom>
          <a:noFill/>
        </p:spPr>
        <p:txBody>
          <a:bodyPr wrap="square" rtlCol="0">
            <a:spAutoFit/>
          </a:bodyPr>
          <a:lstStyle/>
          <a:p>
            <a:pPr marL="342900" indent="-342900">
              <a:buFont typeface="Arial" panose="020B0604020202020204" pitchFamily="34" charset="0"/>
              <a:buChar char="•"/>
            </a:pPr>
            <a:r>
              <a:rPr lang="en-US" sz="2800" dirty="0"/>
              <a:t>Cross validation can be used in </a:t>
            </a:r>
          </a:p>
          <a:p>
            <a:endParaRPr lang="en-US" sz="2800" dirty="0"/>
          </a:p>
          <a:p>
            <a:pPr marL="1257300" lvl="2" indent="-342900">
              <a:buFont typeface="Arial" panose="020B0604020202020204" pitchFamily="34" charset="0"/>
              <a:buChar char="•"/>
            </a:pPr>
            <a:r>
              <a:rPr lang="en-US" sz="2800" dirty="0"/>
              <a:t>Hyperparameter tuning</a:t>
            </a:r>
          </a:p>
          <a:p>
            <a:pPr marL="1257300" lvl="2" indent="-342900">
              <a:buFont typeface="Arial" panose="020B0604020202020204" pitchFamily="34" charset="0"/>
              <a:buChar char="•"/>
            </a:pPr>
            <a:r>
              <a:rPr lang="en-US" sz="2800" dirty="0"/>
              <a:t>Model selection</a:t>
            </a:r>
          </a:p>
          <a:p>
            <a:pPr marL="1257300" lvl="2" indent="-342900">
              <a:buFont typeface="Arial" panose="020B0604020202020204" pitchFamily="34" charset="0"/>
              <a:buChar char="•"/>
            </a:pPr>
            <a:r>
              <a:rPr lang="en-US" sz="2800" dirty="0"/>
              <a:t>Feature selection</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dirty="0"/>
          </a:p>
          <a:p>
            <a:endParaRPr lang="en-US" dirty="0"/>
          </a:p>
        </p:txBody>
      </p:sp>
      <p:pic>
        <p:nvPicPr>
          <p:cNvPr id="4" name="Picture 3">
            <a:extLst>
              <a:ext uri="{FF2B5EF4-FFF2-40B4-BE49-F238E27FC236}">
                <a16:creationId xmlns:a16="http://schemas.microsoft.com/office/drawing/2014/main" id="{E3DC8839-372C-FB40-40A9-CE0CA4F49821}"/>
              </a:ext>
            </a:extLst>
          </p:cNvPr>
          <p:cNvPicPr>
            <a:picLocks noChangeAspect="1"/>
          </p:cNvPicPr>
          <p:nvPr/>
        </p:nvPicPr>
        <p:blipFill>
          <a:blip r:embed="rId2"/>
          <a:stretch>
            <a:fillRect/>
          </a:stretch>
        </p:blipFill>
        <p:spPr>
          <a:xfrm>
            <a:off x="6322423" y="1022184"/>
            <a:ext cx="4385181" cy="2689170"/>
          </a:xfrm>
          <a:prstGeom prst="rect">
            <a:avLst/>
          </a:prstGeom>
        </p:spPr>
      </p:pic>
      <p:sp>
        <p:nvSpPr>
          <p:cNvPr id="6" name="TextBox 5">
            <a:extLst>
              <a:ext uri="{FF2B5EF4-FFF2-40B4-BE49-F238E27FC236}">
                <a16:creationId xmlns:a16="http://schemas.microsoft.com/office/drawing/2014/main" id="{FBF1F651-B464-3350-BDFB-EA25F32792F0}"/>
              </a:ext>
            </a:extLst>
          </p:cNvPr>
          <p:cNvSpPr txBox="1"/>
          <p:nvPr/>
        </p:nvSpPr>
        <p:spPr>
          <a:xfrm>
            <a:off x="581297" y="4266156"/>
            <a:ext cx="11710852" cy="1754326"/>
          </a:xfrm>
          <a:prstGeom prst="rect">
            <a:avLst/>
          </a:prstGeom>
          <a:noFill/>
        </p:spPr>
        <p:txBody>
          <a:bodyPr wrap="square">
            <a:spAutoFit/>
          </a:bodyPr>
          <a:lstStyle/>
          <a:p>
            <a:pPr marL="285750" indent="-285750">
              <a:buFont typeface="Arial" panose="020B0604020202020204" pitchFamily="34" charset="0"/>
              <a:buChar char="•"/>
            </a:pPr>
            <a:r>
              <a:rPr lang="en-US" sz="2800" dirty="0"/>
              <a:t>Ref: https://www.youtube.com/watch?v=6dbrR-WymjI</a:t>
            </a:r>
          </a:p>
          <a:p>
            <a:pPr marL="285750" indent="-285750">
              <a:buFont typeface="Arial" panose="020B0604020202020204" pitchFamily="34" charset="0"/>
              <a:buChar char="•"/>
            </a:pPr>
            <a:r>
              <a:rPr lang="en-US" sz="2800" dirty="0"/>
              <a:t>Some of the cross-validation techniques are : 1. K- fold cross-validation 2. Stratified k-fold cross-validation.  </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896409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F71FA-E52A-433F-8989-1FEDA91840E9}"/>
              </a:ext>
            </a:extLst>
          </p:cNvPr>
          <p:cNvSpPr>
            <a:spLocks noGrp="1"/>
          </p:cNvSpPr>
          <p:nvPr>
            <p:ph idx="1"/>
          </p:nvPr>
        </p:nvSpPr>
        <p:spPr>
          <a:xfrm>
            <a:off x="576943" y="467088"/>
            <a:ext cx="10853058" cy="3726090"/>
          </a:xfrm>
        </p:spPr>
        <p:txBody>
          <a:bodyPr>
            <a:normAutofit fontScale="70000" lnSpcReduction="20000"/>
          </a:bodyPr>
          <a:lstStyle/>
          <a:p>
            <a:r>
              <a:rPr lang="en-US" sz="4000" dirty="0"/>
              <a:t>Commonly used Machine Learning Algorithms for model training are </a:t>
            </a:r>
          </a:p>
          <a:p>
            <a:pPr lvl="2">
              <a:buFont typeface="+mj-lt"/>
              <a:buAutoNum type="arabicPeriod"/>
            </a:pPr>
            <a:r>
              <a:rPr lang="en-US" sz="4000" dirty="0"/>
              <a:t>Linear and logistic regression</a:t>
            </a:r>
          </a:p>
          <a:p>
            <a:pPr lvl="2">
              <a:buFont typeface="+mj-lt"/>
              <a:buAutoNum type="arabicPeriod"/>
            </a:pPr>
            <a:r>
              <a:rPr lang="en-US" sz="4000" dirty="0"/>
              <a:t>Decision Tree</a:t>
            </a:r>
          </a:p>
          <a:p>
            <a:pPr lvl="2">
              <a:buFont typeface="+mj-lt"/>
              <a:buAutoNum type="arabicPeriod"/>
            </a:pPr>
            <a:r>
              <a:rPr lang="en-US" sz="4000" dirty="0"/>
              <a:t>Random Forest</a:t>
            </a:r>
          </a:p>
          <a:p>
            <a:pPr lvl="2">
              <a:buFont typeface="+mj-lt"/>
              <a:buAutoNum type="arabicPeriod"/>
            </a:pPr>
            <a:r>
              <a:rPr lang="en-US" sz="4000" dirty="0"/>
              <a:t>Support Vector Machine (SVM)</a:t>
            </a:r>
          </a:p>
          <a:p>
            <a:pPr lvl="2">
              <a:buFont typeface="+mj-lt"/>
              <a:buAutoNum type="arabicPeriod"/>
            </a:pPr>
            <a:r>
              <a:rPr lang="en-US" sz="4000" dirty="0"/>
              <a:t>Naive Bayes</a:t>
            </a:r>
          </a:p>
          <a:p>
            <a:pPr lvl="2">
              <a:buFont typeface="+mj-lt"/>
              <a:buAutoNum type="arabicPeriod"/>
            </a:pPr>
            <a:r>
              <a:rPr lang="en-US" sz="4000" dirty="0"/>
              <a:t>K - Nearest Neighbor (KNN)</a:t>
            </a:r>
          </a:p>
          <a:p>
            <a:pPr lvl="2">
              <a:buFont typeface="+mj-lt"/>
              <a:buAutoNum type="arabicPeriod"/>
            </a:pPr>
            <a:r>
              <a:rPr lang="en-US" sz="4000" dirty="0"/>
              <a:t>Gradient Boosting algorithm: </a:t>
            </a:r>
            <a:r>
              <a:rPr lang="en-US" sz="4000" dirty="0" err="1"/>
              <a:t>XGBoost</a:t>
            </a:r>
            <a:endParaRPr lang="en-US" sz="4000" dirty="0"/>
          </a:p>
          <a:p>
            <a:pPr lvl="2">
              <a:buFont typeface="+mj-lt"/>
              <a:buAutoNum type="arabicPeriod"/>
            </a:pPr>
            <a:r>
              <a:rPr lang="en-US" sz="4000" dirty="0"/>
              <a:t>K-Means </a:t>
            </a:r>
          </a:p>
          <a:p>
            <a:pPr lvl="2">
              <a:buFont typeface="+mj-lt"/>
              <a:buAutoNum type="arabicPeriod"/>
            </a:pPr>
            <a:r>
              <a:rPr lang="en-US" sz="4000" dirty="0"/>
              <a:t>Dimensionality Reduction Algorithms</a:t>
            </a:r>
          </a:p>
          <a:p>
            <a:pPr lvl="2">
              <a:buFont typeface="+mj-lt"/>
              <a:buAutoNum type="arabicPeriod"/>
            </a:pPr>
            <a:endParaRPr lang="en-US" sz="11200" dirty="0"/>
          </a:p>
          <a:p>
            <a:endParaRPr lang="en-US" dirty="0"/>
          </a:p>
        </p:txBody>
      </p:sp>
    </p:spTree>
    <p:extLst>
      <p:ext uri="{BB962C8B-B14F-4D97-AF65-F5344CB8AC3E}">
        <p14:creationId xmlns:p14="http://schemas.microsoft.com/office/powerpoint/2010/main" val="22277318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0FF5FA-F87E-4F6B-8D3F-CE5253B66930}"/>
              </a:ext>
            </a:extLst>
          </p:cNvPr>
          <p:cNvSpPr>
            <a:spLocks noGrp="1"/>
          </p:cNvSpPr>
          <p:nvPr>
            <p:ph idx="1"/>
          </p:nvPr>
        </p:nvSpPr>
        <p:spPr>
          <a:xfrm>
            <a:off x="352697" y="418012"/>
            <a:ext cx="11508377" cy="5799908"/>
          </a:xfrm>
        </p:spPr>
        <p:txBody>
          <a:bodyPr>
            <a:normAutofit lnSpcReduction="10000"/>
          </a:bodyPr>
          <a:lstStyle/>
          <a:p>
            <a:pPr marL="0" indent="0">
              <a:buNone/>
            </a:pPr>
            <a:r>
              <a:rPr lang="en-US" sz="3000" b="1" dirty="0"/>
              <a:t>Stage 6. Test and Evaluate Model: </a:t>
            </a:r>
            <a:r>
              <a:rPr lang="en-US" dirty="0">
                <a:solidFill>
                  <a:prstClr val="black"/>
                </a:solidFill>
                <a:latin typeface="Calibri" panose="020F0502020204030204"/>
              </a:rPr>
              <a:t>A 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rained mode is evaluated for accuracy </a:t>
            </a:r>
            <a:r>
              <a:rPr lang="en-US" dirty="0"/>
              <a:t>on the validations data. Hyperparameter tuning is performed, then model is retrained  with the new set of hyperparameters for improved accuracy score.</a:t>
            </a:r>
          </a:p>
          <a:p>
            <a:pPr lvl="1"/>
            <a:r>
              <a:rPr lang="en-US" sz="2800" dirty="0"/>
              <a:t>Model hyperparameters are those parameters that are not learned from the training and must be entered by the user.</a:t>
            </a:r>
          </a:p>
          <a:p>
            <a:pPr lvl="2"/>
            <a:r>
              <a:rPr lang="en-US" sz="2800" dirty="0"/>
              <a:t> Examples: Kernel and slack in SVM algorithm, or the value of K in KNN algorithm, or the depth of the tree in Decision Tree algorithm.</a:t>
            </a:r>
          </a:p>
          <a:p>
            <a:pPr lvl="1"/>
            <a:r>
              <a:rPr lang="en-US" sz="2800" dirty="0"/>
              <a:t>Model tuning involves, improving model performance by iterating the parameter values during model building. After fine-tuning, the model needs to be re-build. </a:t>
            </a:r>
          </a:p>
          <a:p>
            <a:pPr lvl="1"/>
            <a:r>
              <a:rPr lang="en-US" sz="2800" dirty="0"/>
              <a:t>Model parameters are the properties of the training data that are learned during training by the algorithm from the data.</a:t>
            </a:r>
          </a:p>
          <a:p>
            <a:pPr lvl="1"/>
            <a:r>
              <a:rPr lang="en-US" sz="2800" dirty="0"/>
              <a:t>After selecting optimal hyperparameters, run the model on test data and evaluate the model performance using the correct metric based on the business use case. </a:t>
            </a:r>
          </a:p>
          <a:p>
            <a:endParaRPr lang="en-US" dirty="0"/>
          </a:p>
        </p:txBody>
      </p:sp>
    </p:spTree>
    <p:extLst>
      <p:ext uri="{BB962C8B-B14F-4D97-AF65-F5344CB8AC3E}">
        <p14:creationId xmlns:p14="http://schemas.microsoft.com/office/powerpoint/2010/main" val="16687788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6CEE67-A26E-4178-8042-C60DEFA0CCE7}"/>
              </a:ext>
            </a:extLst>
          </p:cNvPr>
          <p:cNvSpPr>
            <a:spLocks noGrp="1"/>
          </p:cNvSpPr>
          <p:nvPr>
            <p:ph idx="1"/>
          </p:nvPr>
        </p:nvSpPr>
        <p:spPr>
          <a:xfrm>
            <a:off x="263433" y="898161"/>
            <a:ext cx="11244943" cy="5711643"/>
          </a:xfrm>
        </p:spPr>
        <p:txBody>
          <a:bodyPr/>
          <a:lstStyle/>
          <a:p>
            <a:pPr marL="0" indent="0">
              <a:buNone/>
            </a:pPr>
            <a:r>
              <a:rPr lang="en-US" sz="3200" dirty="0"/>
              <a:t>Model evaluation metrics trade-off: </a:t>
            </a:r>
          </a:p>
          <a:p>
            <a:pPr lvl="1"/>
            <a:r>
              <a:rPr lang="en-US" sz="2800" dirty="0"/>
              <a:t>Machine learning mostly deals with two tradeoffs, 1. Bias-variance tradeoff  and 2. Precision-Recall tradeoff</a:t>
            </a:r>
          </a:p>
          <a:p>
            <a:pPr lvl="1"/>
            <a:r>
              <a:rPr lang="en-US" sz="2800" dirty="0"/>
              <a:t>Overfitting: the model is trying to capture all the patterns in the training data. Fails to perform in the test data. </a:t>
            </a:r>
          </a:p>
          <a:p>
            <a:pPr lvl="1"/>
            <a:r>
              <a:rPr lang="en-US" sz="2800" dirty="0"/>
              <a:t>Underfitting: the model is not learning properly in the training data and also not performing well in test data.</a:t>
            </a:r>
          </a:p>
          <a:p>
            <a:pPr lvl="1"/>
            <a:r>
              <a:rPr lang="en-US" sz="2800" dirty="0"/>
              <a:t>The feature engineering, selection and training, evaluation and hyperparameter tuning are iterative processes. </a:t>
            </a:r>
          </a:p>
          <a:p>
            <a:pPr lvl="2"/>
            <a:endParaRPr lang="en-US" dirty="0"/>
          </a:p>
          <a:p>
            <a:endParaRPr lang="en-US" dirty="0"/>
          </a:p>
        </p:txBody>
      </p:sp>
    </p:spTree>
    <p:extLst>
      <p:ext uri="{BB962C8B-B14F-4D97-AF65-F5344CB8AC3E}">
        <p14:creationId xmlns:p14="http://schemas.microsoft.com/office/powerpoint/2010/main" val="2945560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BFFC4E-0BA7-476C-9312-3F4DF7B305C6}"/>
              </a:ext>
            </a:extLst>
          </p:cNvPr>
          <p:cNvSpPr txBox="1"/>
          <p:nvPr/>
        </p:nvSpPr>
        <p:spPr>
          <a:xfrm>
            <a:off x="394063" y="466193"/>
            <a:ext cx="11403874" cy="53860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800" b="1" dirty="0"/>
              <a:t>Stage 7. Delpy Models: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Deploy model in a production line as a webpage or an  API.</a:t>
            </a:r>
          </a:p>
          <a:p>
            <a:pPr lvl="1"/>
            <a:r>
              <a:rPr lang="en-US" sz="2400" dirty="0">
                <a:effectLst/>
                <a:ea typeface="Times New Roman" panose="02020603050405020304" pitchFamily="18" charset="0"/>
                <a:cs typeface="Times New Roman" panose="02020603050405020304" pitchFamily="18" charset="0"/>
              </a:rPr>
              <a:t>Some tools for deployment ar</a:t>
            </a:r>
            <a:r>
              <a:rPr lang="en-US" sz="2400" dirty="0">
                <a:ea typeface="Times New Roman" panose="02020603050405020304" pitchFamily="18" charset="0"/>
                <a:cs typeface="Times New Roman" panose="02020603050405020304" pitchFamily="18" charset="0"/>
              </a:rPr>
              <a:t>e:</a:t>
            </a:r>
          </a:p>
          <a:p>
            <a:pPr marL="1257300" lvl="2" indent="-342900">
              <a:buFont typeface="Arial" panose="020B0604020202020204" pitchFamily="34" charset="0"/>
              <a:buChar char="•"/>
            </a:pPr>
            <a:r>
              <a:rPr lang="en-US" sz="2400" dirty="0">
                <a:cs typeface="Times New Roman" panose="02020603050405020304" pitchFamily="18" charset="0"/>
                <a:hlinkClick r:id="rId2">
                  <a:extLst>
                    <a:ext uri="{A12FA001-AC4F-418D-AE19-62706E023703}">
                      <ahyp:hlinkClr xmlns:ahyp="http://schemas.microsoft.com/office/drawing/2018/hyperlinkcolor" val="tx"/>
                    </a:ext>
                  </a:extLst>
                </a:hlinkClick>
              </a:rPr>
              <a:t>Heroku</a:t>
            </a:r>
          </a:p>
          <a:p>
            <a:pPr marL="1257300" lvl="2" indent="-342900">
              <a:buFont typeface="Arial" panose="020B0604020202020204" pitchFamily="34" charset="0"/>
              <a:buChar char="•"/>
            </a:pPr>
            <a:r>
              <a:rPr lang="en-US" sz="2400" dirty="0">
                <a:cs typeface="Times New Roman" panose="02020603050405020304" pitchFamily="18" charset="0"/>
                <a:hlinkClick r:id="rId2">
                  <a:extLst>
                    <a:ext uri="{A12FA001-AC4F-418D-AE19-62706E023703}">
                      <ahyp:hlinkClr xmlns:ahyp="http://schemas.microsoft.com/office/drawing/2018/hyperlinkcolor" val="tx"/>
                    </a:ext>
                  </a:extLst>
                </a:hlinkClick>
              </a:rPr>
              <a:t>Amazon Web Services</a:t>
            </a:r>
            <a:r>
              <a:rPr lang="en-US" sz="2400" dirty="0">
                <a:cs typeface="Times New Roman" panose="02020603050405020304" pitchFamily="18" charset="0"/>
              </a:rPr>
              <a:t>, </a:t>
            </a:r>
            <a:r>
              <a:rPr lang="en-US" sz="2400" dirty="0">
                <a:cs typeface="Times New Roman" panose="02020603050405020304" pitchFamily="18" charset="0"/>
                <a:hlinkClick r:id="rId3">
                  <a:extLst>
                    <a:ext uri="{A12FA001-AC4F-418D-AE19-62706E023703}">
                      <ahyp:hlinkClr xmlns:ahyp="http://schemas.microsoft.com/office/drawing/2018/hyperlinkcolor" val="tx"/>
                    </a:ext>
                  </a:extLst>
                </a:hlinkClick>
              </a:rPr>
              <a:t>Google </a:t>
            </a:r>
            <a:r>
              <a:rPr lang="en-US" sz="2400" dirty="0" err="1">
                <a:cs typeface="Times New Roman" panose="02020603050405020304" pitchFamily="18" charset="0"/>
                <a:hlinkClick r:id="rId3">
                  <a:extLst>
                    <a:ext uri="{A12FA001-AC4F-418D-AE19-62706E023703}">
                      <ahyp:hlinkClr xmlns:ahyp="http://schemas.microsoft.com/office/drawing/2018/hyperlinkcolor" val="tx"/>
                    </a:ext>
                  </a:extLst>
                </a:hlinkClick>
              </a:rPr>
              <a:t>AutoML</a:t>
            </a:r>
            <a:r>
              <a:rPr lang="en-US" sz="2400" dirty="0">
                <a:cs typeface="Times New Roman" panose="02020603050405020304" pitchFamily="18" charset="0"/>
              </a:rPr>
              <a:t>, </a:t>
            </a:r>
            <a:r>
              <a:rPr lang="en-US" sz="2400" dirty="0">
                <a:cs typeface="Times New Roman" panose="02020603050405020304" pitchFamily="18" charset="0"/>
                <a:hlinkClick r:id="rId4">
                  <a:extLst>
                    <a:ext uri="{A12FA001-AC4F-418D-AE19-62706E023703}">
                      <ahyp:hlinkClr xmlns:ahyp="http://schemas.microsoft.com/office/drawing/2018/hyperlinkcolor" val="tx"/>
                    </a:ext>
                  </a:extLst>
                </a:hlinkClick>
              </a:rPr>
              <a:t>Microsoft Azure</a:t>
            </a:r>
            <a:endParaRPr lang="en-US" sz="2400" dirty="0">
              <a:cs typeface="Times New Roman" panose="02020603050405020304" pitchFamily="18" charset="0"/>
            </a:endParaRPr>
          </a:p>
          <a:p>
            <a:r>
              <a:rPr lang="en-US" sz="2800" b="1" dirty="0"/>
              <a:t>Stage 8. Evaluate/Monitor Results: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Continue to perform evaluation to see how the model performs on any new data it encounters. Test and probe the model for various trends.</a:t>
            </a:r>
          </a:p>
          <a:p>
            <a:pPr marL="1257300" lvl="2" indent="-342900">
              <a:buFont typeface="Arial" panose="020B0604020202020204" pitchFamily="34" charset="0"/>
              <a:buChar char="•"/>
            </a:pPr>
            <a:r>
              <a:rPr lang="en-US" sz="2400" b="1" dirty="0">
                <a:effectLst/>
                <a:ea typeface="Times New Roman" panose="02020603050405020304" pitchFamily="18" charset="0"/>
                <a:cs typeface="Times New Roman" panose="02020603050405020304" pitchFamily="18" charset="0"/>
              </a:rPr>
              <a:t>Evaluate new data</a:t>
            </a:r>
            <a:r>
              <a:rPr lang="en-US" sz="2400" dirty="0">
                <a:effectLst/>
                <a:ea typeface="Times New Roman" panose="02020603050405020304" pitchFamily="18" charset="0"/>
                <a:cs typeface="Times New Roman" panose="02020603050405020304" pitchFamily="18" charset="0"/>
              </a:rPr>
              <a:t> —It’s important to perform evaluation to see how </a:t>
            </a:r>
            <a:r>
              <a:rPr lang="en-US" sz="2400" dirty="0">
                <a:ea typeface="Times New Roman" panose="02020603050405020304" pitchFamily="18" charset="0"/>
                <a:cs typeface="Times New Roman" panose="02020603050405020304" pitchFamily="18" charset="0"/>
              </a:rPr>
              <a:t>the</a:t>
            </a:r>
            <a:r>
              <a:rPr lang="en-US" sz="2400" dirty="0">
                <a:effectLst/>
                <a:ea typeface="Times New Roman" panose="02020603050405020304" pitchFamily="18" charset="0"/>
                <a:cs typeface="Times New Roman" panose="02020603050405020304" pitchFamily="18" charset="0"/>
              </a:rPr>
              <a:t> model performs on any new data it encounters.</a:t>
            </a:r>
            <a:endParaRPr lang="en-US" sz="2400" dirty="0">
              <a:effectLst/>
              <a:ea typeface="Calibri" panose="020F0502020204030204" pitchFamily="34" charset="0"/>
              <a:cs typeface="Times New Roman" panose="02020603050405020304" pitchFamily="18" charset="0"/>
            </a:endParaRPr>
          </a:p>
          <a:p>
            <a:pPr marL="1257300" lvl="2" indent="-342900">
              <a:buFont typeface="Arial" panose="020B0604020202020204" pitchFamily="34" charset="0"/>
              <a:buChar char="•"/>
            </a:pPr>
            <a:r>
              <a:rPr lang="en-US" sz="2400" b="1" dirty="0">
                <a:effectLst/>
                <a:ea typeface="Times New Roman" panose="02020603050405020304" pitchFamily="18" charset="0"/>
                <a:cs typeface="Times New Roman" panose="02020603050405020304" pitchFamily="18" charset="0"/>
              </a:rPr>
              <a:t>Continue understanding model</a:t>
            </a:r>
            <a:r>
              <a:rPr lang="en-US" sz="2400" dirty="0">
                <a:effectLst/>
                <a:ea typeface="Times New Roman" panose="02020603050405020304" pitchFamily="18" charset="0"/>
                <a:cs typeface="Times New Roman" panose="02020603050405020304" pitchFamily="18" charset="0"/>
              </a:rPr>
              <a:t> —Continuously test and probe model for various trends that could cause problems if they were to be discovered by clients instead.</a:t>
            </a:r>
            <a:endParaRPr lang="en-US" sz="2400" dirty="0">
              <a:effectLst/>
              <a:ea typeface="Calibri" panose="020F0502020204030204" pitchFamily="34" charset="0"/>
              <a:cs typeface="Times New Roman" panose="02020603050405020304" pitchFamily="18" charset="0"/>
            </a:endParaRPr>
          </a:p>
          <a:p>
            <a:pPr lvl="3"/>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p>
          <a:p>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780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A168-A5B1-4A06-8AA8-FD70E8F6EE69}"/>
              </a:ext>
            </a:extLst>
          </p:cNvPr>
          <p:cNvSpPr>
            <a:spLocks noGrp="1"/>
          </p:cNvSpPr>
          <p:nvPr>
            <p:ph type="title"/>
          </p:nvPr>
        </p:nvSpPr>
        <p:spPr>
          <a:xfrm>
            <a:off x="0" y="11075"/>
            <a:ext cx="5918938" cy="678634"/>
          </a:xfrm>
        </p:spPr>
        <p:txBody>
          <a:bodyPr>
            <a:normAutofit/>
          </a:bodyPr>
          <a:lstStyle/>
          <a:p>
            <a:r>
              <a:rPr lang="en-US" sz="2800" b="1" dirty="0"/>
              <a:t>Data Loading in Python ( optional)</a:t>
            </a:r>
            <a:endParaRPr lang="en-US" sz="2800" dirty="0"/>
          </a:p>
        </p:txBody>
      </p:sp>
      <p:sp>
        <p:nvSpPr>
          <p:cNvPr id="3" name="Content Placeholder 2">
            <a:extLst>
              <a:ext uri="{FF2B5EF4-FFF2-40B4-BE49-F238E27FC236}">
                <a16:creationId xmlns:a16="http://schemas.microsoft.com/office/drawing/2014/main" id="{F694CA56-1A46-499D-AFE1-ADE645F2E70A}"/>
              </a:ext>
            </a:extLst>
          </p:cNvPr>
          <p:cNvSpPr>
            <a:spLocks noGrp="1"/>
          </p:cNvSpPr>
          <p:nvPr>
            <p:ph idx="1"/>
          </p:nvPr>
        </p:nvSpPr>
        <p:spPr>
          <a:xfrm>
            <a:off x="0" y="4326881"/>
            <a:ext cx="11166566" cy="1985553"/>
          </a:xfrm>
        </p:spPr>
        <p:txBody>
          <a:bodyPr>
            <a:normAutofit/>
          </a:bodyPr>
          <a:lstStyle/>
          <a:p>
            <a:r>
              <a:rPr lang="en-US" sz="3000" dirty="0"/>
              <a:t> You can use pandas default column names, if they exist. Or specify your own names</a:t>
            </a:r>
          </a:p>
          <a:p>
            <a:pPr marL="0" indent="0">
              <a:buNone/>
            </a:pPr>
            <a:r>
              <a:rPr lang="en-US" sz="3000" dirty="0">
                <a:solidFill>
                  <a:schemeClr val="bg1">
                    <a:lumMod val="65000"/>
                  </a:schemeClr>
                </a:solidFill>
              </a:rPr>
              <a:t>    </a:t>
            </a:r>
            <a:r>
              <a:rPr lang="en-US" sz="3000" b="1" i="1" dirty="0"/>
              <a:t>data=</a:t>
            </a:r>
            <a:r>
              <a:rPr lang="en-US" sz="3000" b="1" i="1" dirty="0" err="1"/>
              <a:t>pd.read_csv</a:t>
            </a:r>
            <a:r>
              <a:rPr lang="en-US" sz="3000" b="1" i="1" dirty="0"/>
              <a:t>("C:\\tips.csv", names=['</a:t>
            </a:r>
            <a:r>
              <a:rPr lang="en-US" sz="3000" b="1" i="1" dirty="0" err="1"/>
              <a:t>a','b','c','d','e','f','g</a:t>
            </a:r>
            <a:r>
              <a:rPr lang="en-US" sz="3000" b="1" i="1" dirty="0"/>
              <a:t>'])</a:t>
            </a:r>
          </a:p>
          <a:p>
            <a:endParaRPr lang="en-US" dirty="0"/>
          </a:p>
          <a:p>
            <a:endParaRPr lang="en-US" dirty="0"/>
          </a:p>
        </p:txBody>
      </p:sp>
      <p:pic>
        <p:nvPicPr>
          <p:cNvPr id="7" name="Picture 6">
            <a:extLst>
              <a:ext uri="{FF2B5EF4-FFF2-40B4-BE49-F238E27FC236}">
                <a16:creationId xmlns:a16="http://schemas.microsoft.com/office/drawing/2014/main" id="{3C921C9A-F380-4CEB-BAE5-532122D941E8}"/>
              </a:ext>
            </a:extLst>
          </p:cNvPr>
          <p:cNvPicPr>
            <a:picLocks noChangeAspect="1"/>
          </p:cNvPicPr>
          <p:nvPr/>
        </p:nvPicPr>
        <p:blipFill>
          <a:blip r:embed="rId2"/>
          <a:stretch>
            <a:fillRect/>
          </a:stretch>
        </p:blipFill>
        <p:spPr>
          <a:xfrm>
            <a:off x="8083357" y="774715"/>
            <a:ext cx="4108643" cy="881210"/>
          </a:xfrm>
          <a:prstGeom prst="rect">
            <a:avLst/>
          </a:prstGeom>
        </p:spPr>
      </p:pic>
      <p:pic>
        <p:nvPicPr>
          <p:cNvPr id="12" name="Picture 11">
            <a:extLst>
              <a:ext uri="{FF2B5EF4-FFF2-40B4-BE49-F238E27FC236}">
                <a16:creationId xmlns:a16="http://schemas.microsoft.com/office/drawing/2014/main" id="{27BDB087-C195-43E5-9F43-46212E17BE9F}"/>
              </a:ext>
            </a:extLst>
          </p:cNvPr>
          <p:cNvPicPr>
            <a:picLocks noChangeAspect="1"/>
          </p:cNvPicPr>
          <p:nvPr/>
        </p:nvPicPr>
        <p:blipFill>
          <a:blip r:embed="rId3"/>
          <a:stretch>
            <a:fillRect/>
          </a:stretch>
        </p:blipFill>
        <p:spPr>
          <a:xfrm>
            <a:off x="8254170" y="2474783"/>
            <a:ext cx="3767015" cy="851673"/>
          </a:xfrm>
          <a:prstGeom prst="rect">
            <a:avLst/>
          </a:prstGeom>
        </p:spPr>
      </p:pic>
      <p:pic>
        <p:nvPicPr>
          <p:cNvPr id="14" name="Picture 13">
            <a:extLst>
              <a:ext uri="{FF2B5EF4-FFF2-40B4-BE49-F238E27FC236}">
                <a16:creationId xmlns:a16="http://schemas.microsoft.com/office/drawing/2014/main" id="{9C194617-5732-41F1-81BF-433DD8CB5347}"/>
              </a:ext>
            </a:extLst>
          </p:cNvPr>
          <p:cNvPicPr>
            <a:picLocks noChangeAspect="1"/>
          </p:cNvPicPr>
          <p:nvPr/>
        </p:nvPicPr>
        <p:blipFill>
          <a:blip r:embed="rId4"/>
          <a:stretch>
            <a:fillRect/>
          </a:stretch>
        </p:blipFill>
        <p:spPr>
          <a:xfrm>
            <a:off x="6475444" y="5791071"/>
            <a:ext cx="3937830" cy="899100"/>
          </a:xfrm>
          <a:prstGeom prst="rect">
            <a:avLst/>
          </a:prstGeom>
        </p:spPr>
      </p:pic>
      <p:sp>
        <p:nvSpPr>
          <p:cNvPr id="16" name="TextBox 15">
            <a:extLst>
              <a:ext uri="{FF2B5EF4-FFF2-40B4-BE49-F238E27FC236}">
                <a16:creationId xmlns:a16="http://schemas.microsoft.com/office/drawing/2014/main" id="{4C5E0653-DE68-4EDB-870C-084621765F0F}"/>
              </a:ext>
            </a:extLst>
          </p:cNvPr>
          <p:cNvSpPr txBox="1"/>
          <p:nvPr/>
        </p:nvSpPr>
        <p:spPr>
          <a:xfrm>
            <a:off x="0" y="840601"/>
            <a:ext cx="8059783" cy="3108543"/>
          </a:xfrm>
          <a:prstGeom prst="rect">
            <a:avLst/>
          </a:prstGeom>
          <a:noFill/>
        </p:spPr>
        <p:txBody>
          <a:bodyPr wrap="square">
            <a:spAutoFit/>
          </a:bodyPr>
          <a:lstStyle/>
          <a:p>
            <a:pPr marL="457200" indent="-457200">
              <a:buFont typeface="Arial" panose="020B0604020202020204" pitchFamily="34" charset="0"/>
              <a:buChar char="•"/>
            </a:pPr>
            <a:r>
              <a:rPr lang="en-US" sz="2800" dirty="0"/>
              <a:t>A comma-separated (CSV) text file:</a:t>
            </a:r>
          </a:p>
          <a:p>
            <a:r>
              <a:rPr lang="en-US" sz="2800" b="1" i="1" dirty="0"/>
              <a:t>     data = </a:t>
            </a:r>
            <a:r>
              <a:rPr lang="en-US" sz="2800" b="1" i="1" dirty="0" err="1"/>
              <a:t>pd.read_csv</a:t>
            </a:r>
            <a:r>
              <a:rPr lang="en-US" sz="2800" b="1" i="1" dirty="0"/>
              <a:t>(“c:\\tips.csv")</a:t>
            </a:r>
          </a:p>
          <a:p>
            <a:pPr lvl="1"/>
            <a:endParaRPr lang="en-US" sz="2800" b="1" i="1" dirty="0"/>
          </a:p>
          <a:p>
            <a:pPr marL="457200" indent="-457200">
              <a:buFont typeface="Arial" panose="020B0604020202020204" pitchFamily="34" charset="0"/>
              <a:buChar char="•"/>
            </a:pPr>
            <a:r>
              <a:rPr lang="en-US" sz="2800" dirty="0"/>
              <a:t>A tabulated data file may not have a header row at the top. Setting header to “None” will use indices for column header starting with index zero </a:t>
            </a:r>
          </a:p>
          <a:p>
            <a:r>
              <a:rPr lang="en-US" sz="2800" b="1" i="1" dirty="0"/>
              <a:t>     data=</a:t>
            </a:r>
            <a:r>
              <a:rPr lang="en-US" sz="2800" b="1" i="1" dirty="0" err="1"/>
              <a:t>pd.read_csv</a:t>
            </a:r>
            <a:r>
              <a:rPr lang="en-US" sz="2800" b="1" i="1" dirty="0"/>
              <a:t>(“c:\\tips.csv", header=None)</a:t>
            </a:r>
          </a:p>
        </p:txBody>
      </p:sp>
    </p:spTree>
    <p:extLst>
      <p:ext uri="{BB962C8B-B14F-4D97-AF65-F5344CB8AC3E}">
        <p14:creationId xmlns:p14="http://schemas.microsoft.com/office/powerpoint/2010/main" val="2286877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0E80-960D-4294-B5AF-AA33708A3080}"/>
              </a:ext>
            </a:extLst>
          </p:cNvPr>
          <p:cNvSpPr>
            <a:spLocks noGrp="1"/>
          </p:cNvSpPr>
          <p:nvPr>
            <p:ph type="title"/>
          </p:nvPr>
        </p:nvSpPr>
        <p:spPr>
          <a:xfrm>
            <a:off x="4508863" y="157888"/>
            <a:ext cx="2270760" cy="523149"/>
          </a:xfrm>
        </p:spPr>
        <p:txBody>
          <a:bodyPr>
            <a:normAutofit/>
          </a:bodyPr>
          <a:lstStyle/>
          <a:p>
            <a:r>
              <a:rPr lang="en-US" sz="2800" b="1" dirty="0"/>
              <a:t>Data Loading</a:t>
            </a:r>
          </a:p>
        </p:txBody>
      </p:sp>
      <p:sp>
        <p:nvSpPr>
          <p:cNvPr id="3" name="Content Placeholder 2">
            <a:extLst>
              <a:ext uri="{FF2B5EF4-FFF2-40B4-BE49-F238E27FC236}">
                <a16:creationId xmlns:a16="http://schemas.microsoft.com/office/drawing/2014/main" id="{42E1290E-BD98-483B-8BE7-000F18C4EA84}"/>
              </a:ext>
            </a:extLst>
          </p:cNvPr>
          <p:cNvSpPr>
            <a:spLocks noGrp="1"/>
          </p:cNvSpPr>
          <p:nvPr>
            <p:ph idx="1"/>
          </p:nvPr>
        </p:nvSpPr>
        <p:spPr>
          <a:xfrm>
            <a:off x="300446" y="561703"/>
            <a:ext cx="11652068" cy="6138409"/>
          </a:xfrm>
        </p:spPr>
        <p:txBody>
          <a:bodyPr>
            <a:normAutofit/>
          </a:bodyPr>
          <a:lstStyle/>
          <a:p>
            <a:r>
              <a:rPr lang="en-US" dirty="0"/>
              <a:t>Handling missing values is an important and frequently occurring part of the file parsing process. Missing data is usually either not present (empty string) or marked by some sentinel (placeholder) value. By default, pandas uses a set of commonly occurring sentinels, such as NA or NULL:</a:t>
            </a:r>
          </a:p>
          <a:p>
            <a:endParaRPr lang="en-US" dirty="0"/>
          </a:p>
          <a:p>
            <a:pPr marL="0" indent="0">
              <a:buNone/>
            </a:pPr>
            <a:endParaRPr lang="en-US" dirty="0"/>
          </a:p>
          <a:p>
            <a:pPr marL="0" indent="0">
              <a:buNone/>
            </a:pPr>
            <a:endParaRPr lang="en-US" dirty="0"/>
          </a:p>
          <a:p>
            <a:r>
              <a:rPr lang="en-US" dirty="0"/>
              <a:t>The </a:t>
            </a:r>
            <a:r>
              <a:rPr lang="en-US" dirty="0" err="1"/>
              <a:t>na_values</a:t>
            </a:r>
            <a:r>
              <a:rPr lang="en-US" dirty="0"/>
              <a:t> option can take either a list or a set of strings to consider as missing values:</a:t>
            </a:r>
          </a:p>
          <a:p>
            <a:pPr marL="457200" lvl="1" indent="0">
              <a:buNone/>
            </a:pPr>
            <a:r>
              <a:rPr lang="en-US" sz="2800" b="1" i="1" dirty="0"/>
              <a:t>data=</a:t>
            </a:r>
            <a:r>
              <a:rPr lang="en-US" sz="2800" b="1" i="1" dirty="0" err="1"/>
              <a:t>pd.read_csv</a:t>
            </a:r>
            <a:r>
              <a:rPr lang="en-US" sz="2800" b="1" i="1" dirty="0"/>
              <a:t>("C:\\tips2.csv", </a:t>
            </a:r>
            <a:r>
              <a:rPr lang="en-US" sz="2800" b="1" i="1" dirty="0" err="1"/>
              <a:t>na_values</a:t>
            </a:r>
            <a:r>
              <a:rPr lang="en-US" sz="2800" b="1" i="1" dirty="0"/>
              <a:t>=['NULL'])</a:t>
            </a:r>
          </a:p>
          <a:p>
            <a:r>
              <a:rPr lang="en-US" sz="2200" dirty="0"/>
              <a:t>If you want to only read a small number of rows (avoiding reading the entire file), specify that with </a:t>
            </a:r>
            <a:r>
              <a:rPr lang="en-US" sz="2200" dirty="0" err="1"/>
              <a:t>nrows</a:t>
            </a:r>
            <a:r>
              <a:rPr lang="en-US" sz="2200" dirty="0"/>
              <a:t>:</a:t>
            </a:r>
          </a:p>
          <a:p>
            <a:pPr marL="457200" lvl="1" indent="0">
              <a:buNone/>
            </a:pPr>
            <a:r>
              <a:rPr lang="en-US" sz="2800" b="1" i="1" dirty="0"/>
              <a:t>data=</a:t>
            </a:r>
            <a:r>
              <a:rPr lang="en-US" sz="2800" b="1" i="1" dirty="0" err="1"/>
              <a:t>pd.read_csv</a:t>
            </a:r>
            <a:r>
              <a:rPr lang="en-US" sz="2800" b="1" i="1" dirty="0"/>
              <a:t>("C:\\tips2.csv", </a:t>
            </a:r>
            <a:r>
              <a:rPr lang="en-US" sz="2800" b="1" i="1" dirty="0" err="1"/>
              <a:t>nrows</a:t>
            </a:r>
            <a:r>
              <a:rPr lang="en-US" sz="2800" b="1" i="1" dirty="0"/>
              <a:t>=5)</a:t>
            </a:r>
          </a:p>
          <a:p>
            <a:pPr marL="457200" lvl="1" indent="0">
              <a:buNone/>
            </a:pPr>
            <a:endParaRPr lang="en-US" sz="2800" dirty="0">
              <a:solidFill>
                <a:schemeClr val="accent1"/>
              </a:solidFill>
            </a:endParaRPr>
          </a:p>
          <a:p>
            <a:endParaRPr lang="en-US" dirty="0"/>
          </a:p>
          <a:p>
            <a:endParaRPr lang="en-US" dirty="0"/>
          </a:p>
          <a:p>
            <a:endParaRPr lang="en-US" dirty="0"/>
          </a:p>
          <a:p>
            <a:endParaRPr lang="en-US" dirty="0"/>
          </a:p>
        </p:txBody>
      </p:sp>
      <p:pic>
        <p:nvPicPr>
          <p:cNvPr id="14" name="Picture 13">
            <a:extLst>
              <a:ext uri="{FF2B5EF4-FFF2-40B4-BE49-F238E27FC236}">
                <a16:creationId xmlns:a16="http://schemas.microsoft.com/office/drawing/2014/main" id="{A05FEB07-80B7-4208-8822-04B8F9A0D88A}"/>
              </a:ext>
            </a:extLst>
          </p:cNvPr>
          <p:cNvPicPr>
            <a:picLocks noChangeAspect="1"/>
          </p:cNvPicPr>
          <p:nvPr/>
        </p:nvPicPr>
        <p:blipFill>
          <a:blip r:embed="rId2"/>
          <a:stretch>
            <a:fillRect/>
          </a:stretch>
        </p:blipFill>
        <p:spPr>
          <a:xfrm>
            <a:off x="3734297" y="2363267"/>
            <a:ext cx="4391493" cy="1277304"/>
          </a:xfrm>
          <a:prstGeom prst="rect">
            <a:avLst/>
          </a:prstGeom>
        </p:spPr>
      </p:pic>
    </p:spTree>
    <p:extLst>
      <p:ext uri="{BB962C8B-B14F-4D97-AF65-F5344CB8AC3E}">
        <p14:creationId xmlns:p14="http://schemas.microsoft.com/office/powerpoint/2010/main" val="2424819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B5568-EFBF-42D4-B3E4-AA03C6893211}"/>
              </a:ext>
            </a:extLst>
          </p:cNvPr>
          <p:cNvSpPr>
            <a:spLocks noGrp="1"/>
          </p:cNvSpPr>
          <p:nvPr>
            <p:ph idx="1"/>
          </p:nvPr>
        </p:nvSpPr>
        <p:spPr>
          <a:xfrm>
            <a:off x="119742" y="605835"/>
            <a:ext cx="5157652" cy="5646329"/>
          </a:xfrm>
        </p:spPr>
        <p:txBody>
          <a:bodyPr>
            <a:normAutofit fontScale="92500" lnSpcReduction="20000"/>
          </a:bodyPr>
          <a:lstStyle/>
          <a:p>
            <a:r>
              <a:rPr lang="en-US" sz="3000" dirty="0"/>
              <a:t>Machine learning (ML) is continually maturing and being adopted by more businesses.</a:t>
            </a:r>
          </a:p>
          <a:p>
            <a:r>
              <a:rPr lang="en-US" sz="3000" dirty="0"/>
              <a:t>Companies are continuously improving services by collecting, storing, and processing a massive amount of data from user interactions.</a:t>
            </a:r>
          </a:p>
          <a:p>
            <a:pPr lvl="1"/>
            <a:r>
              <a:rPr lang="en-US" dirty="0"/>
              <a:t>This trend of massive data generation/collection has been shaping the evolution of IT infrastructure and software development. </a:t>
            </a:r>
          </a:p>
          <a:p>
            <a:r>
              <a:rPr lang="en-US" dirty="0"/>
              <a:t>Businesses are adopting cloud computing to scale their operations by outsourcing their IT infrastructure and using cloud services for storage, networking, and computation.</a:t>
            </a:r>
          </a:p>
          <a:p>
            <a:endParaRPr lang="en-US" dirty="0"/>
          </a:p>
        </p:txBody>
      </p:sp>
      <p:pic>
        <p:nvPicPr>
          <p:cNvPr id="4" name="Picture 3">
            <a:extLst>
              <a:ext uri="{FF2B5EF4-FFF2-40B4-BE49-F238E27FC236}">
                <a16:creationId xmlns:a16="http://schemas.microsoft.com/office/drawing/2014/main" id="{DB412B8A-139A-42EA-8087-9D4EAC62DC47}"/>
              </a:ext>
            </a:extLst>
          </p:cNvPr>
          <p:cNvPicPr>
            <a:picLocks noChangeAspect="1"/>
          </p:cNvPicPr>
          <p:nvPr/>
        </p:nvPicPr>
        <p:blipFill>
          <a:blip r:embed="rId2"/>
          <a:stretch>
            <a:fillRect/>
          </a:stretch>
        </p:blipFill>
        <p:spPr>
          <a:xfrm>
            <a:off x="5277394" y="605835"/>
            <a:ext cx="6883460" cy="5285514"/>
          </a:xfrm>
          <a:prstGeom prst="rect">
            <a:avLst/>
          </a:prstGeom>
        </p:spPr>
      </p:pic>
    </p:spTree>
    <p:extLst>
      <p:ext uri="{BB962C8B-B14F-4D97-AF65-F5344CB8AC3E}">
        <p14:creationId xmlns:p14="http://schemas.microsoft.com/office/powerpoint/2010/main" val="3083001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C8143-393D-48AC-A11D-B6754C5E7E14}"/>
              </a:ext>
            </a:extLst>
          </p:cNvPr>
          <p:cNvSpPr>
            <a:spLocks noGrp="1"/>
          </p:cNvSpPr>
          <p:nvPr>
            <p:ph idx="1"/>
          </p:nvPr>
        </p:nvSpPr>
        <p:spPr>
          <a:xfrm>
            <a:off x="627017" y="935177"/>
            <a:ext cx="10515600" cy="3312205"/>
          </a:xfrm>
        </p:spPr>
        <p:txBody>
          <a:bodyPr/>
          <a:lstStyle/>
          <a:p>
            <a:r>
              <a:rPr lang="en-US" dirty="0"/>
              <a:t>JSON stands for JavaScript Object Notation. It stores data as key-value pair. The basic types for values are objects (</a:t>
            </a:r>
            <a:r>
              <a:rPr lang="en-US" dirty="0" err="1"/>
              <a:t>dicts</a:t>
            </a:r>
            <a:r>
              <a:rPr lang="en-US" dirty="0"/>
              <a:t>), arrays (lists), strings, numbers, </a:t>
            </a:r>
            <a:r>
              <a:rPr lang="en-US" dirty="0" err="1"/>
              <a:t>booleans</a:t>
            </a:r>
            <a:r>
              <a:rPr lang="en-US" dirty="0"/>
              <a:t>, and nulls.</a:t>
            </a:r>
          </a:p>
          <a:p>
            <a:r>
              <a:rPr lang="en-US" dirty="0"/>
              <a:t>The </a:t>
            </a:r>
            <a:r>
              <a:rPr lang="en-US" dirty="0" err="1"/>
              <a:t>pandas.read_json</a:t>
            </a:r>
            <a:r>
              <a:rPr lang="en-US" dirty="0"/>
              <a:t> can automatically convert an array of JSON objects to a DataFrame. By default, </a:t>
            </a:r>
            <a:r>
              <a:rPr lang="en-US" dirty="0" err="1"/>
              <a:t>pandas.read_json</a:t>
            </a:r>
            <a:r>
              <a:rPr lang="en-US" dirty="0"/>
              <a:t> assume that each object in the JSON array is a row in the table:</a:t>
            </a:r>
          </a:p>
          <a:p>
            <a:r>
              <a:rPr lang="en-US" dirty="0"/>
              <a:t>Consider an array of </a:t>
            </a:r>
            <a:r>
              <a:rPr lang="en-US" dirty="0" err="1"/>
              <a:t>json</a:t>
            </a:r>
            <a:r>
              <a:rPr lang="en-US" dirty="0"/>
              <a:t> objects stored in the file temp.txt</a:t>
            </a:r>
          </a:p>
        </p:txBody>
      </p:sp>
      <p:pic>
        <p:nvPicPr>
          <p:cNvPr id="9" name="Picture 8">
            <a:extLst>
              <a:ext uri="{FF2B5EF4-FFF2-40B4-BE49-F238E27FC236}">
                <a16:creationId xmlns:a16="http://schemas.microsoft.com/office/drawing/2014/main" id="{46657295-1F9C-44B4-BFF7-399E9443479C}"/>
              </a:ext>
            </a:extLst>
          </p:cNvPr>
          <p:cNvPicPr>
            <a:picLocks noChangeAspect="1"/>
          </p:cNvPicPr>
          <p:nvPr/>
        </p:nvPicPr>
        <p:blipFill>
          <a:blip r:embed="rId2"/>
          <a:stretch>
            <a:fillRect/>
          </a:stretch>
        </p:blipFill>
        <p:spPr>
          <a:xfrm>
            <a:off x="2092985" y="4365196"/>
            <a:ext cx="2985536" cy="889026"/>
          </a:xfrm>
          <a:prstGeom prst="rect">
            <a:avLst/>
          </a:prstGeom>
        </p:spPr>
      </p:pic>
      <p:sp>
        <p:nvSpPr>
          <p:cNvPr id="14" name="TextBox 13">
            <a:extLst>
              <a:ext uri="{FF2B5EF4-FFF2-40B4-BE49-F238E27FC236}">
                <a16:creationId xmlns:a16="http://schemas.microsoft.com/office/drawing/2014/main" id="{C8DE4BE4-CA67-4BB8-BD5C-2C17BBCF5208}"/>
              </a:ext>
            </a:extLst>
          </p:cNvPr>
          <p:cNvSpPr txBox="1"/>
          <p:nvPr/>
        </p:nvSpPr>
        <p:spPr>
          <a:xfrm>
            <a:off x="627017" y="4541615"/>
            <a:ext cx="1126334" cy="369332"/>
          </a:xfrm>
          <a:prstGeom prst="rect">
            <a:avLst/>
          </a:prstGeom>
          <a:noFill/>
        </p:spPr>
        <p:txBody>
          <a:bodyPr wrap="none" rtlCol="0">
            <a:spAutoFit/>
          </a:bodyPr>
          <a:lstStyle/>
          <a:p>
            <a:r>
              <a:rPr lang="en-US" dirty="0" err="1"/>
              <a:t>temp.json</a:t>
            </a:r>
            <a:endParaRPr lang="en-US" dirty="0"/>
          </a:p>
        </p:txBody>
      </p:sp>
      <p:sp>
        <p:nvSpPr>
          <p:cNvPr id="16" name="TextBox 15">
            <a:extLst>
              <a:ext uri="{FF2B5EF4-FFF2-40B4-BE49-F238E27FC236}">
                <a16:creationId xmlns:a16="http://schemas.microsoft.com/office/drawing/2014/main" id="{E5765717-E9E4-4379-9300-8D2CEBBAD957}"/>
              </a:ext>
            </a:extLst>
          </p:cNvPr>
          <p:cNvSpPr txBox="1"/>
          <p:nvPr/>
        </p:nvSpPr>
        <p:spPr>
          <a:xfrm>
            <a:off x="627017" y="5692217"/>
            <a:ext cx="5917474" cy="800219"/>
          </a:xfrm>
          <a:prstGeom prst="rect">
            <a:avLst/>
          </a:prstGeom>
          <a:noFill/>
        </p:spPr>
        <p:txBody>
          <a:bodyPr wrap="square">
            <a:spAutoFit/>
          </a:bodyPr>
          <a:lstStyle/>
          <a:p>
            <a:r>
              <a:rPr lang="en-US" dirty="0"/>
              <a:t>Import </a:t>
            </a:r>
            <a:r>
              <a:rPr lang="en-US" dirty="0" err="1"/>
              <a:t>json</a:t>
            </a:r>
            <a:endParaRPr lang="en-US" dirty="0"/>
          </a:p>
          <a:p>
            <a:r>
              <a:rPr lang="en-US" sz="2800" b="1" i="1" dirty="0"/>
              <a:t>data2 = </a:t>
            </a:r>
            <a:r>
              <a:rPr lang="en-US" sz="2800" b="1" i="1" dirty="0" err="1"/>
              <a:t>pd.read_json</a:t>
            </a:r>
            <a:r>
              <a:rPr lang="en-US" sz="2800" b="1" i="1" dirty="0"/>
              <a:t>("c:\\temp.json")</a:t>
            </a:r>
          </a:p>
        </p:txBody>
      </p:sp>
      <p:pic>
        <p:nvPicPr>
          <p:cNvPr id="18" name="Picture 17">
            <a:extLst>
              <a:ext uri="{FF2B5EF4-FFF2-40B4-BE49-F238E27FC236}">
                <a16:creationId xmlns:a16="http://schemas.microsoft.com/office/drawing/2014/main" id="{B61A501B-EC92-41DD-891D-3D7B8DBDBA45}"/>
              </a:ext>
            </a:extLst>
          </p:cNvPr>
          <p:cNvPicPr>
            <a:picLocks noChangeAspect="1"/>
          </p:cNvPicPr>
          <p:nvPr/>
        </p:nvPicPr>
        <p:blipFill>
          <a:blip r:embed="rId3"/>
          <a:stretch>
            <a:fillRect/>
          </a:stretch>
        </p:blipFill>
        <p:spPr>
          <a:xfrm>
            <a:off x="9092803" y="4726281"/>
            <a:ext cx="1498067" cy="1705720"/>
          </a:xfrm>
          <a:prstGeom prst="rect">
            <a:avLst/>
          </a:prstGeom>
        </p:spPr>
      </p:pic>
      <p:sp>
        <p:nvSpPr>
          <p:cNvPr id="19" name="Arrow: Right 18">
            <a:extLst>
              <a:ext uri="{FF2B5EF4-FFF2-40B4-BE49-F238E27FC236}">
                <a16:creationId xmlns:a16="http://schemas.microsoft.com/office/drawing/2014/main" id="{681CCD72-0195-4888-A973-D818CC8C1C2F}"/>
              </a:ext>
            </a:extLst>
          </p:cNvPr>
          <p:cNvSpPr/>
          <p:nvPr/>
        </p:nvSpPr>
        <p:spPr>
          <a:xfrm>
            <a:off x="6742356" y="5643303"/>
            <a:ext cx="1939756" cy="4740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Down 19">
            <a:extLst>
              <a:ext uri="{FF2B5EF4-FFF2-40B4-BE49-F238E27FC236}">
                <a16:creationId xmlns:a16="http://schemas.microsoft.com/office/drawing/2014/main" id="{C63F6514-8D40-4E5B-A7D9-AAB06A077EA4}"/>
              </a:ext>
            </a:extLst>
          </p:cNvPr>
          <p:cNvSpPr/>
          <p:nvPr/>
        </p:nvSpPr>
        <p:spPr>
          <a:xfrm>
            <a:off x="3415936" y="5214329"/>
            <a:ext cx="339635" cy="4289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8F3BC0D-3E80-AFEB-9BF6-7944131C0780}"/>
              </a:ext>
            </a:extLst>
          </p:cNvPr>
          <p:cNvSpPr txBox="1"/>
          <p:nvPr/>
        </p:nvSpPr>
        <p:spPr>
          <a:xfrm>
            <a:off x="4708991" y="268017"/>
            <a:ext cx="2351652" cy="523220"/>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a:t>
            </a:r>
            <a:endParaRPr lang="en-US" sz="2800" dirty="0"/>
          </a:p>
        </p:txBody>
      </p:sp>
    </p:spTree>
    <p:extLst>
      <p:ext uri="{BB962C8B-B14F-4D97-AF65-F5344CB8AC3E}">
        <p14:creationId xmlns:p14="http://schemas.microsoft.com/office/powerpoint/2010/main" val="3156843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E8E104-2ECE-407A-84AC-6BEE19DC9ECD}"/>
              </a:ext>
            </a:extLst>
          </p:cNvPr>
          <p:cNvSpPr>
            <a:spLocks noGrp="1"/>
          </p:cNvSpPr>
          <p:nvPr>
            <p:ph idx="1"/>
          </p:nvPr>
        </p:nvSpPr>
        <p:spPr>
          <a:xfrm>
            <a:off x="381000" y="911225"/>
            <a:ext cx="10515600" cy="4351338"/>
          </a:xfrm>
        </p:spPr>
        <p:txBody>
          <a:bodyPr/>
          <a:lstStyle/>
          <a:p>
            <a:r>
              <a:rPr lang="en-US" dirty="0"/>
              <a:t>To export data from pandas to JSON, we can use the </a:t>
            </a:r>
            <a:r>
              <a:rPr lang="en-US" b="1" dirty="0" err="1"/>
              <a:t>to_json</a:t>
            </a:r>
            <a:r>
              <a:rPr lang="en-US" b="1" dirty="0"/>
              <a:t> </a:t>
            </a:r>
            <a:r>
              <a:rPr lang="en-US" dirty="0"/>
              <a:t>methods on DataFrame. For example:</a:t>
            </a:r>
          </a:p>
          <a:p>
            <a:pPr marL="0" indent="0">
              <a:buNone/>
            </a:pPr>
            <a:r>
              <a:rPr lang="en-US" dirty="0"/>
              <a:t>	</a:t>
            </a:r>
            <a:r>
              <a:rPr lang="en-US" b="1" i="1" dirty="0"/>
              <a:t>print(data2.to_json(orient='records’)) </a:t>
            </a:r>
          </a:p>
          <a:p>
            <a:pPr marL="0" indent="0">
              <a:buNone/>
            </a:pPr>
            <a:r>
              <a:rPr lang="en-US" dirty="0"/>
              <a:t>           will print</a:t>
            </a:r>
          </a:p>
          <a:p>
            <a:pPr marL="0" indent="0">
              <a:buNone/>
            </a:pPr>
            <a:r>
              <a:rPr lang="en-US" dirty="0"/>
              <a:t>	</a:t>
            </a:r>
            <a:r>
              <a:rPr lang="pt-BR" b="1" i="1" dirty="0"/>
              <a:t>[{"a":1,"b":2,"c":3},{"a":4,"b":5,"c":6},{"a":7,"b":8,"c":9}]</a:t>
            </a:r>
          </a:p>
          <a:p>
            <a:pPr marL="0" indent="0">
              <a:buNone/>
            </a:pPr>
            <a:endParaRPr lang="en-US" dirty="0"/>
          </a:p>
        </p:txBody>
      </p:sp>
      <p:sp>
        <p:nvSpPr>
          <p:cNvPr id="4" name="TextBox 3">
            <a:extLst>
              <a:ext uri="{FF2B5EF4-FFF2-40B4-BE49-F238E27FC236}">
                <a16:creationId xmlns:a16="http://schemas.microsoft.com/office/drawing/2014/main" id="{D9DC8147-94F4-8757-4046-82084A55830F}"/>
              </a:ext>
            </a:extLst>
          </p:cNvPr>
          <p:cNvSpPr txBox="1"/>
          <p:nvPr/>
        </p:nvSpPr>
        <p:spPr>
          <a:xfrm>
            <a:off x="4528457" y="322691"/>
            <a:ext cx="2220686" cy="523220"/>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a:t>
            </a:r>
            <a:endParaRPr lang="en-US" sz="2800" dirty="0"/>
          </a:p>
        </p:txBody>
      </p:sp>
    </p:spTree>
    <p:extLst>
      <p:ext uri="{BB962C8B-B14F-4D97-AF65-F5344CB8AC3E}">
        <p14:creationId xmlns:p14="http://schemas.microsoft.com/office/powerpoint/2010/main" val="37670818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CD10D0-0EFB-4964-8AFB-CA92B3F77921}"/>
              </a:ext>
            </a:extLst>
          </p:cNvPr>
          <p:cNvSpPr>
            <a:spLocks noGrp="1"/>
          </p:cNvSpPr>
          <p:nvPr>
            <p:ph idx="1"/>
          </p:nvPr>
        </p:nvSpPr>
        <p:spPr>
          <a:xfrm>
            <a:off x="459376" y="1108755"/>
            <a:ext cx="10944497" cy="4640489"/>
          </a:xfrm>
        </p:spPr>
        <p:txBody>
          <a:bodyPr/>
          <a:lstStyle/>
          <a:p>
            <a:r>
              <a:rPr lang="en-US" dirty="0"/>
              <a:t>Python has many libraries for reading and writing data in the ubiquitous HTML and XML formats. Examples include </a:t>
            </a:r>
            <a:r>
              <a:rPr lang="en-US" i="1" dirty="0" err="1"/>
              <a:t>lxml</a:t>
            </a:r>
            <a:r>
              <a:rPr lang="en-US" dirty="0"/>
              <a:t>, </a:t>
            </a:r>
            <a:r>
              <a:rPr lang="en-US" i="1" dirty="0"/>
              <a:t>Beautiful Soup</a:t>
            </a:r>
            <a:r>
              <a:rPr lang="en-US" dirty="0"/>
              <a:t>, and </a:t>
            </a:r>
            <a:r>
              <a:rPr lang="en-US" i="1" dirty="0"/>
              <a:t>html5lib</a:t>
            </a:r>
            <a:r>
              <a:rPr lang="en-US" dirty="0"/>
              <a:t>. All must be installed first.</a:t>
            </a:r>
          </a:p>
          <a:p>
            <a:r>
              <a:rPr lang="en-US" dirty="0"/>
              <a:t>Pandas has a built-in function, </a:t>
            </a:r>
            <a:r>
              <a:rPr lang="en-US" dirty="0" err="1"/>
              <a:t>read_html</a:t>
            </a:r>
            <a:r>
              <a:rPr lang="en-US" dirty="0"/>
              <a:t>, which uses libraries like </a:t>
            </a:r>
            <a:r>
              <a:rPr lang="en-US" dirty="0" err="1"/>
              <a:t>lxml</a:t>
            </a:r>
            <a:r>
              <a:rPr lang="en-US" dirty="0"/>
              <a:t> and Beautiful Soup to automatically parse tables out of HTML files as DataFrame objects.</a:t>
            </a:r>
          </a:p>
          <a:p>
            <a:r>
              <a:rPr lang="en-US" dirty="0"/>
              <a:t>Pandas is capable of reading XML files as well. It uses </a:t>
            </a:r>
            <a:r>
              <a:rPr lang="en-US" dirty="0" err="1"/>
              <a:t>lxml.objectify</a:t>
            </a:r>
            <a:r>
              <a:rPr lang="en-US" dirty="0"/>
              <a:t>, to parse the file and get a reference to the root node of the XML file. </a:t>
            </a:r>
          </a:p>
        </p:txBody>
      </p:sp>
      <p:sp>
        <p:nvSpPr>
          <p:cNvPr id="4" name="TextBox 3">
            <a:extLst>
              <a:ext uri="{FF2B5EF4-FFF2-40B4-BE49-F238E27FC236}">
                <a16:creationId xmlns:a16="http://schemas.microsoft.com/office/drawing/2014/main" id="{E3CA2297-94A3-44E7-58EC-73833252CA59}"/>
              </a:ext>
            </a:extLst>
          </p:cNvPr>
          <p:cNvSpPr txBox="1"/>
          <p:nvPr/>
        </p:nvSpPr>
        <p:spPr>
          <a:xfrm>
            <a:off x="4665618" y="376915"/>
            <a:ext cx="2257696" cy="523220"/>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a:t>
            </a:r>
            <a:endParaRPr lang="en-US" sz="2800" dirty="0"/>
          </a:p>
        </p:txBody>
      </p:sp>
    </p:spTree>
    <p:extLst>
      <p:ext uri="{BB962C8B-B14F-4D97-AF65-F5344CB8AC3E}">
        <p14:creationId xmlns:p14="http://schemas.microsoft.com/office/powerpoint/2010/main" val="4151729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27074-2854-4C8A-B067-76CAAA655271}"/>
              </a:ext>
            </a:extLst>
          </p:cNvPr>
          <p:cNvSpPr>
            <a:spLocks noGrp="1"/>
          </p:cNvSpPr>
          <p:nvPr>
            <p:ph idx="1"/>
          </p:nvPr>
        </p:nvSpPr>
        <p:spPr>
          <a:xfrm>
            <a:off x="219654" y="537482"/>
            <a:ext cx="11512161" cy="2133572"/>
          </a:xfrm>
        </p:spPr>
        <p:txBody>
          <a:bodyPr>
            <a:normAutofit fontScale="25000" lnSpcReduction="20000"/>
          </a:bodyPr>
          <a:lstStyle/>
          <a:p>
            <a:r>
              <a:rPr lang="en-US" sz="8000" dirty="0"/>
              <a:t>Consider the HTML file below on the left and the </a:t>
            </a:r>
            <a:r>
              <a:rPr lang="en-US" sz="8000" dirty="0" err="1"/>
              <a:t>read_html</a:t>
            </a:r>
            <a:r>
              <a:rPr lang="en-US" sz="8000" dirty="0"/>
              <a:t> parser command on the right that produces the </a:t>
            </a:r>
            <a:r>
              <a:rPr lang="en-US" sz="8000" dirty="0" err="1"/>
              <a:t>dataframe</a:t>
            </a:r>
            <a:r>
              <a:rPr lang="en-US" sz="8000" dirty="0"/>
              <a:t>. </a:t>
            </a:r>
            <a:r>
              <a:rPr lang="en-US" sz="8000" dirty="0" err="1"/>
              <a:t>Read_html</a:t>
            </a:r>
            <a:r>
              <a:rPr lang="en-US" sz="8000" dirty="0"/>
              <a:t> function read tables of HTML files as Pandas </a:t>
            </a:r>
            <a:r>
              <a:rPr lang="en-US" sz="8000" dirty="0" err="1"/>
              <a:t>DataFrames</a:t>
            </a:r>
            <a:r>
              <a:rPr lang="en-US" sz="8000" dirty="0"/>
              <a:t>.</a:t>
            </a:r>
          </a:p>
          <a:p>
            <a:r>
              <a:rPr lang="en-US" sz="8000" dirty="0"/>
              <a:t>Pandas needs help from another library, called </a:t>
            </a:r>
            <a:r>
              <a:rPr lang="en-US" sz="8000" dirty="0" err="1"/>
              <a:t>lxml</a:t>
            </a:r>
            <a:r>
              <a:rPr lang="en-US" sz="8000" dirty="0"/>
              <a:t> to parse HTML and XML files. </a:t>
            </a:r>
          </a:p>
          <a:p>
            <a:r>
              <a:rPr lang="en-US" sz="8000" dirty="0"/>
              <a:t>Note that other python libraries  such as BeautifulSoup4 and html5lib packages could be used for web scraping. Read more about  parsing tools: https://analyticsindiamag.com/top-7-python-web-scraping-tools-for-data-scientists/</a:t>
            </a:r>
          </a:p>
          <a:p>
            <a:r>
              <a:rPr lang="en-US" sz="8000" dirty="0"/>
              <a:t>A good site read more about html tables: https://stackabuse.com/reading-and-writing-html-tables-with-pandas/</a:t>
            </a:r>
          </a:p>
          <a:p>
            <a:pPr marL="0" indent="0">
              <a:buNone/>
            </a:pPr>
            <a:r>
              <a:rPr lang="en-US" sz="8000" dirty="0"/>
              <a:t>					</a:t>
            </a:r>
          </a:p>
          <a:p>
            <a:pPr marL="0" indent="0">
              <a:buNone/>
            </a:pPr>
            <a:r>
              <a:rPr lang="en-US" sz="8000" dirty="0"/>
              <a:t>					</a:t>
            </a:r>
          </a:p>
        </p:txBody>
      </p:sp>
      <p:pic>
        <p:nvPicPr>
          <p:cNvPr id="5" name="Picture 4">
            <a:extLst>
              <a:ext uri="{FF2B5EF4-FFF2-40B4-BE49-F238E27FC236}">
                <a16:creationId xmlns:a16="http://schemas.microsoft.com/office/drawing/2014/main" id="{0A2EA681-26B4-4D2A-B8C1-2DD6816A99D4}"/>
              </a:ext>
            </a:extLst>
          </p:cNvPr>
          <p:cNvPicPr>
            <a:picLocks noChangeAspect="1"/>
          </p:cNvPicPr>
          <p:nvPr/>
        </p:nvPicPr>
        <p:blipFill>
          <a:blip r:embed="rId2"/>
          <a:stretch>
            <a:fillRect/>
          </a:stretch>
        </p:blipFill>
        <p:spPr>
          <a:xfrm>
            <a:off x="368910" y="3761109"/>
            <a:ext cx="3857625" cy="2933700"/>
          </a:xfrm>
          <a:prstGeom prst="rect">
            <a:avLst/>
          </a:prstGeom>
          <a:ln>
            <a:solidFill>
              <a:schemeClr val="accent2"/>
            </a:solidFill>
          </a:ln>
        </p:spPr>
      </p:pic>
      <p:sp>
        <p:nvSpPr>
          <p:cNvPr id="6" name="TextBox 5">
            <a:extLst>
              <a:ext uri="{FF2B5EF4-FFF2-40B4-BE49-F238E27FC236}">
                <a16:creationId xmlns:a16="http://schemas.microsoft.com/office/drawing/2014/main" id="{C8B480F0-3945-4508-B9BE-2941B1FFD173}"/>
              </a:ext>
            </a:extLst>
          </p:cNvPr>
          <p:cNvSpPr txBox="1"/>
          <p:nvPr/>
        </p:nvSpPr>
        <p:spPr>
          <a:xfrm>
            <a:off x="1310400" y="3354782"/>
            <a:ext cx="1311449" cy="369332"/>
          </a:xfrm>
          <a:prstGeom prst="rect">
            <a:avLst/>
          </a:prstGeom>
          <a:noFill/>
        </p:spPr>
        <p:txBody>
          <a:bodyPr wrap="none" rtlCol="0">
            <a:spAutoFit/>
          </a:bodyPr>
          <a:lstStyle/>
          <a:p>
            <a:r>
              <a:rPr lang="en-US" b="1" dirty="0"/>
              <a:t>temp1.html</a:t>
            </a:r>
          </a:p>
        </p:txBody>
      </p:sp>
      <p:sp>
        <p:nvSpPr>
          <p:cNvPr id="7" name="TextBox 6">
            <a:extLst>
              <a:ext uri="{FF2B5EF4-FFF2-40B4-BE49-F238E27FC236}">
                <a16:creationId xmlns:a16="http://schemas.microsoft.com/office/drawing/2014/main" id="{26407103-E5D5-4943-8B85-CA09AAAA743C}"/>
              </a:ext>
            </a:extLst>
          </p:cNvPr>
          <p:cNvSpPr txBox="1"/>
          <p:nvPr/>
        </p:nvSpPr>
        <p:spPr>
          <a:xfrm>
            <a:off x="4607116" y="3761109"/>
            <a:ext cx="4158061" cy="2031325"/>
          </a:xfrm>
          <a:prstGeom prst="rect">
            <a:avLst/>
          </a:prstGeom>
          <a:noFill/>
          <a:ln>
            <a:solidFill>
              <a:schemeClr val="accent4"/>
            </a:solidFill>
          </a:ln>
        </p:spPr>
        <p:txBody>
          <a:bodyPr wrap="square" rtlCol="0">
            <a:spAutoFit/>
          </a:bodyPr>
          <a:lstStyle/>
          <a:p>
            <a:pPr marL="0" indent="0">
              <a:buNone/>
            </a:pPr>
            <a:r>
              <a:rPr lang="en-US" sz="1800" dirty="0"/>
              <a:t>#need to install one of th</a:t>
            </a:r>
            <a:r>
              <a:rPr lang="en-US" dirty="0"/>
              <a:t>e libraries below</a:t>
            </a:r>
          </a:p>
          <a:p>
            <a:pPr marL="0" indent="0">
              <a:buNone/>
            </a:pPr>
            <a:r>
              <a:rPr lang="en-US" sz="1800" dirty="0"/>
              <a:t>#in this </a:t>
            </a:r>
            <a:r>
              <a:rPr lang="en-US" dirty="0"/>
              <a:t>example </a:t>
            </a:r>
            <a:r>
              <a:rPr lang="en-US" dirty="0" err="1"/>
              <a:t>lxml</a:t>
            </a:r>
            <a:r>
              <a:rPr lang="en-US" dirty="0"/>
              <a:t> lib. is installed</a:t>
            </a:r>
            <a:endParaRPr lang="en-US" sz="1800" dirty="0"/>
          </a:p>
          <a:p>
            <a:pPr marL="0" indent="0">
              <a:buNone/>
            </a:pPr>
            <a:r>
              <a:rPr lang="en-US" sz="1800" dirty="0"/>
              <a:t>pip install </a:t>
            </a:r>
            <a:r>
              <a:rPr lang="en-US" sz="1800" dirty="0" err="1"/>
              <a:t>lxml</a:t>
            </a:r>
            <a:r>
              <a:rPr lang="en-US" sz="1800" dirty="0"/>
              <a:t> </a:t>
            </a:r>
            <a:endParaRPr lang="en-US" dirty="0"/>
          </a:p>
          <a:p>
            <a:pPr marL="0" indent="0">
              <a:buNone/>
            </a:pPr>
            <a:r>
              <a:rPr lang="en-US" sz="1800" dirty="0"/>
              <a:t># pip install BeautifulSoup4  </a:t>
            </a:r>
          </a:p>
          <a:p>
            <a:pPr marL="0" indent="0">
              <a:buNone/>
            </a:pPr>
            <a:r>
              <a:rPr lang="en-US" sz="1800" dirty="0"/>
              <a:t># pip install html5lib</a:t>
            </a:r>
          </a:p>
          <a:p>
            <a:pPr marL="0" indent="0">
              <a:buNone/>
            </a:pPr>
            <a:r>
              <a:rPr lang="en-US" sz="1800" dirty="0"/>
              <a:t>tables = </a:t>
            </a:r>
            <a:r>
              <a:rPr lang="en-US" sz="1800" dirty="0" err="1"/>
              <a:t>pd.read_html</a:t>
            </a:r>
            <a:r>
              <a:rPr lang="en-US" sz="1800" dirty="0"/>
              <a:t>("c:\\temp1.html")</a:t>
            </a:r>
          </a:p>
          <a:p>
            <a:endParaRPr lang="en-US" dirty="0"/>
          </a:p>
        </p:txBody>
      </p:sp>
      <p:pic>
        <p:nvPicPr>
          <p:cNvPr id="9" name="Picture 8">
            <a:extLst>
              <a:ext uri="{FF2B5EF4-FFF2-40B4-BE49-F238E27FC236}">
                <a16:creationId xmlns:a16="http://schemas.microsoft.com/office/drawing/2014/main" id="{7981469D-2059-4A16-989A-F98A5FDC708A}"/>
              </a:ext>
            </a:extLst>
          </p:cNvPr>
          <p:cNvPicPr>
            <a:picLocks noChangeAspect="1"/>
          </p:cNvPicPr>
          <p:nvPr/>
        </p:nvPicPr>
        <p:blipFill>
          <a:blip r:embed="rId3"/>
          <a:stretch>
            <a:fillRect/>
          </a:stretch>
        </p:blipFill>
        <p:spPr>
          <a:xfrm>
            <a:off x="9279027" y="3761109"/>
            <a:ext cx="1191967" cy="1630041"/>
          </a:xfrm>
          <a:prstGeom prst="rect">
            <a:avLst/>
          </a:prstGeom>
        </p:spPr>
      </p:pic>
      <p:sp>
        <p:nvSpPr>
          <p:cNvPr id="8" name="TextBox 7">
            <a:extLst>
              <a:ext uri="{FF2B5EF4-FFF2-40B4-BE49-F238E27FC236}">
                <a16:creationId xmlns:a16="http://schemas.microsoft.com/office/drawing/2014/main" id="{6118187F-A5EF-36C2-DBD0-2A76FBCE8F55}"/>
              </a:ext>
            </a:extLst>
          </p:cNvPr>
          <p:cNvSpPr txBox="1"/>
          <p:nvPr/>
        </p:nvSpPr>
        <p:spPr>
          <a:xfrm>
            <a:off x="4318979" y="-21894"/>
            <a:ext cx="2316953" cy="523220"/>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a:t>
            </a:r>
            <a:endParaRPr lang="en-US" sz="2800" dirty="0"/>
          </a:p>
        </p:txBody>
      </p:sp>
    </p:spTree>
    <p:extLst>
      <p:ext uri="{BB962C8B-B14F-4D97-AF65-F5344CB8AC3E}">
        <p14:creationId xmlns:p14="http://schemas.microsoft.com/office/powerpoint/2010/main" val="2714840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128F-7464-426E-A6B1-BA52F447DE0F}"/>
              </a:ext>
            </a:extLst>
          </p:cNvPr>
          <p:cNvSpPr>
            <a:spLocks noGrp="1"/>
          </p:cNvSpPr>
          <p:nvPr>
            <p:ph type="title"/>
          </p:nvPr>
        </p:nvSpPr>
        <p:spPr>
          <a:xfrm>
            <a:off x="2889068" y="404313"/>
            <a:ext cx="5366657" cy="575401"/>
          </a:xfrm>
        </p:spPr>
        <p:txBody>
          <a:bodyPr>
            <a:normAutofit/>
          </a:bodyPr>
          <a:lstStyle/>
          <a:p>
            <a:r>
              <a:rPr lang="en-US" sz="2800" b="1" dirty="0"/>
              <a:t>Data Loading: </a:t>
            </a:r>
            <a:r>
              <a:rPr lang="en-US" sz="2800" dirty="0"/>
              <a:t>Binary File Format</a:t>
            </a:r>
          </a:p>
        </p:txBody>
      </p:sp>
      <p:sp>
        <p:nvSpPr>
          <p:cNvPr id="3" name="Content Placeholder 2">
            <a:extLst>
              <a:ext uri="{FF2B5EF4-FFF2-40B4-BE49-F238E27FC236}">
                <a16:creationId xmlns:a16="http://schemas.microsoft.com/office/drawing/2014/main" id="{27C019C4-DD9F-4E03-B879-6B2A7392F7B5}"/>
              </a:ext>
            </a:extLst>
          </p:cNvPr>
          <p:cNvSpPr>
            <a:spLocks noGrp="1"/>
          </p:cNvSpPr>
          <p:nvPr>
            <p:ph idx="1"/>
          </p:nvPr>
        </p:nvSpPr>
        <p:spPr>
          <a:xfrm>
            <a:off x="603069" y="1253331"/>
            <a:ext cx="10515600" cy="4351338"/>
          </a:xfrm>
        </p:spPr>
        <p:txBody>
          <a:bodyPr>
            <a:normAutofit fontScale="92500" lnSpcReduction="20000"/>
          </a:bodyPr>
          <a:lstStyle/>
          <a:p>
            <a:r>
              <a:rPr lang="en-US" dirty="0"/>
              <a:t>One simple way to store data (also known as serialization) efficiently in binary format is using Python’s built-in pickle serialization.</a:t>
            </a:r>
          </a:p>
          <a:p>
            <a:r>
              <a:rPr lang="en-US" dirty="0"/>
              <a:t>Objects in Pandas have a </a:t>
            </a:r>
            <a:r>
              <a:rPr lang="en-US" dirty="0" err="1"/>
              <a:t>to_pickle</a:t>
            </a:r>
            <a:r>
              <a:rPr lang="en-US" dirty="0"/>
              <a:t> method that writes the data to a disk in pickle format:  </a:t>
            </a:r>
          </a:p>
          <a:p>
            <a:pPr marL="0" indent="0">
              <a:buNone/>
            </a:pPr>
            <a:r>
              <a:rPr lang="en-US" dirty="0"/>
              <a:t>		</a:t>
            </a:r>
            <a:r>
              <a:rPr lang="en-US" sz="3000" b="1" i="1" dirty="0" err="1"/>
              <a:t>data.to_pickle</a:t>
            </a:r>
            <a:r>
              <a:rPr lang="en-US" sz="3000" b="1" i="1" dirty="0"/>
              <a:t>(‘temp2.pickel’)  or .p</a:t>
            </a:r>
          </a:p>
          <a:p>
            <a:r>
              <a:rPr lang="en-US" dirty="0"/>
              <a:t>This file can later be read into a </a:t>
            </a:r>
            <a:r>
              <a:rPr lang="en-US" dirty="0" err="1"/>
              <a:t>dataframe</a:t>
            </a:r>
            <a:r>
              <a:rPr lang="en-US" dirty="0"/>
              <a:t>: </a:t>
            </a:r>
          </a:p>
          <a:p>
            <a:pPr marL="0" indent="0">
              <a:buNone/>
            </a:pPr>
            <a:r>
              <a:rPr lang="en-US" dirty="0"/>
              <a:t>		 </a:t>
            </a:r>
            <a:r>
              <a:rPr lang="en-US" sz="3000" b="1" i="1" dirty="0"/>
              <a:t>data2 =</a:t>
            </a:r>
            <a:r>
              <a:rPr lang="en-US" sz="3000" b="1" i="1" dirty="0" err="1"/>
              <a:t>pd.read_pickle</a:t>
            </a:r>
            <a:r>
              <a:rPr lang="en-US" sz="3000" b="1" i="1" dirty="0"/>
              <a:t>(‘temp2.pickel’) </a:t>
            </a:r>
          </a:p>
          <a:p>
            <a:r>
              <a:rPr lang="en-US" dirty="0"/>
              <a:t>Pickle format is only recommended as a short-term storage format. The problem is that it is hard to guarantee that the format will be stable over time</a:t>
            </a:r>
          </a:p>
          <a:p>
            <a:r>
              <a:rPr lang="en-US" dirty="0"/>
              <a:t>pandas has a built-in support for several other open-source binary data formats, such as HDF5, ORC, and Parquet</a:t>
            </a:r>
          </a:p>
          <a:p>
            <a:endParaRPr lang="en-US" dirty="0"/>
          </a:p>
        </p:txBody>
      </p:sp>
    </p:spTree>
    <p:extLst>
      <p:ext uri="{BB962C8B-B14F-4D97-AF65-F5344CB8AC3E}">
        <p14:creationId xmlns:p14="http://schemas.microsoft.com/office/powerpoint/2010/main" val="5765089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55D8-8B97-4469-BE79-DB3B8EAB1FA6}"/>
              </a:ext>
            </a:extLst>
          </p:cNvPr>
          <p:cNvSpPr>
            <a:spLocks noGrp="1"/>
          </p:cNvSpPr>
          <p:nvPr>
            <p:ph type="title"/>
          </p:nvPr>
        </p:nvSpPr>
        <p:spPr>
          <a:xfrm>
            <a:off x="2576648" y="339000"/>
            <a:ext cx="6281058" cy="588464"/>
          </a:xfrm>
        </p:spPr>
        <p:txBody>
          <a:bodyPr>
            <a:normAutofit/>
          </a:bodyPr>
          <a:lstStyle/>
          <a:p>
            <a:r>
              <a:rPr lang="en-US" sz="2800" b="1" dirty="0"/>
              <a:t>Data Loading: </a:t>
            </a:r>
            <a:r>
              <a:rPr lang="en-US" sz="2800" dirty="0"/>
              <a:t>Reading Microsoft Excel File</a:t>
            </a:r>
          </a:p>
        </p:txBody>
      </p:sp>
      <p:sp>
        <p:nvSpPr>
          <p:cNvPr id="3" name="Content Placeholder 2">
            <a:extLst>
              <a:ext uri="{FF2B5EF4-FFF2-40B4-BE49-F238E27FC236}">
                <a16:creationId xmlns:a16="http://schemas.microsoft.com/office/drawing/2014/main" id="{410E0B1C-4B6F-4BEC-A28C-F0DFD26FE98D}"/>
              </a:ext>
            </a:extLst>
          </p:cNvPr>
          <p:cNvSpPr>
            <a:spLocks noGrp="1"/>
          </p:cNvSpPr>
          <p:nvPr>
            <p:ph idx="1"/>
          </p:nvPr>
        </p:nvSpPr>
        <p:spPr>
          <a:xfrm>
            <a:off x="459377" y="1081043"/>
            <a:ext cx="10515600" cy="4351338"/>
          </a:xfrm>
        </p:spPr>
        <p:txBody>
          <a:bodyPr>
            <a:normAutofit/>
          </a:bodyPr>
          <a:lstStyle/>
          <a:p>
            <a:r>
              <a:rPr lang="en-US" dirty="0"/>
              <a:t>Pandas also supports reading tabular data stored in Excel 2003 (and higher) files using either the </a:t>
            </a:r>
            <a:r>
              <a:rPr lang="en-US" dirty="0" err="1"/>
              <a:t>ExcelFile</a:t>
            </a:r>
            <a:r>
              <a:rPr lang="en-US" dirty="0"/>
              <a:t> class or </a:t>
            </a:r>
            <a:r>
              <a:rPr lang="en-US" dirty="0" err="1"/>
              <a:t>pandas.read_excel</a:t>
            </a:r>
            <a:r>
              <a:rPr lang="en-US" dirty="0"/>
              <a:t> function. </a:t>
            </a:r>
          </a:p>
          <a:p>
            <a:pPr marL="0" indent="0">
              <a:buNone/>
            </a:pPr>
            <a:r>
              <a:rPr lang="en-US" dirty="0"/>
              <a:t>	</a:t>
            </a:r>
            <a:r>
              <a:rPr lang="en-US" b="1" i="1" dirty="0" err="1"/>
              <a:t>xlsData</a:t>
            </a:r>
            <a:r>
              <a:rPr lang="en-US" b="1" i="1" dirty="0"/>
              <a:t> = </a:t>
            </a:r>
            <a:r>
              <a:rPr lang="en-US" b="1" i="1" dirty="0" err="1"/>
              <a:t>pd.ExcelFile</a:t>
            </a:r>
            <a:r>
              <a:rPr lang="en-US" b="1" i="1" dirty="0"/>
              <a:t>(‘example.xlsx’)</a:t>
            </a:r>
          </a:p>
          <a:p>
            <a:r>
              <a:rPr lang="en-US" dirty="0"/>
              <a:t>Data stored in a sheet can then be read into DataFrame</a:t>
            </a:r>
          </a:p>
          <a:p>
            <a:pPr marL="0" indent="0">
              <a:buNone/>
            </a:pPr>
            <a:r>
              <a:rPr lang="en-US" dirty="0"/>
              <a:t>	</a:t>
            </a:r>
            <a:r>
              <a:rPr lang="en-US" b="1" i="1" dirty="0" err="1"/>
              <a:t>pd.read_excel</a:t>
            </a:r>
            <a:r>
              <a:rPr lang="en-US" b="1" i="1" dirty="0"/>
              <a:t>(</a:t>
            </a:r>
            <a:r>
              <a:rPr lang="en-US" b="1" i="1" dirty="0" err="1"/>
              <a:t>xlsData</a:t>
            </a:r>
            <a:r>
              <a:rPr lang="en-US" b="1" i="1" dirty="0"/>
              <a:t>, 'Sheet1’) </a:t>
            </a:r>
          </a:p>
          <a:p>
            <a:r>
              <a:rPr lang="en-US" dirty="0"/>
              <a:t>To write pandas data to Excel format, use </a:t>
            </a:r>
            <a:r>
              <a:rPr lang="en-US" dirty="0" err="1"/>
              <a:t>to_excel</a:t>
            </a:r>
            <a:r>
              <a:rPr lang="en-US" dirty="0"/>
              <a:t> function with file path name  </a:t>
            </a:r>
            <a:r>
              <a:rPr lang="en-US" dirty="0" err="1"/>
              <a:t>to_excel</a:t>
            </a:r>
            <a:r>
              <a:rPr lang="en-US" dirty="0"/>
              <a:t>   </a:t>
            </a:r>
          </a:p>
          <a:p>
            <a:pPr marL="0" indent="0">
              <a:buNone/>
            </a:pPr>
            <a:r>
              <a:rPr lang="en-US" dirty="0"/>
              <a:t>	</a:t>
            </a:r>
            <a:r>
              <a:rPr lang="en-US" b="1" i="1" dirty="0" err="1"/>
              <a:t>frame.to_excel</a:t>
            </a:r>
            <a:r>
              <a:rPr lang="en-US" b="1" i="1" dirty="0"/>
              <a:t>('ex2.xlsx')</a:t>
            </a:r>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3539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DA614-6008-4DB4-879F-8A1971D98F7E}"/>
              </a:ext>
            </a:extLst>
          </p:cNvPr>
          <p:cNvSpPr>
            <a:spLocks noGrp="1"/>
          </p:cNvSpPr>
          <p:nvPr>
            <p:ph type="title"/>
          </p:nvPr>
        </p:nvSpPr>
        <p:spPr>
          <a:xfrm>
            <a:off x="3002279" y="131743"/>
            <a:ext cx="6002383" cy="653778"/>
          </a:xfrm>
        </p:spPr>
        <p:txBody>
          <a:bodyPr>
            <a:normAutofit/>
          </a:bodyPr>
          <a:lstStyle/>
          <a:p>
            <a:r>
              <a:rPr lang="en-US" sz="2800" b="1" dirty="0"/>
              <a:t>Data Loading: Interacting with Web APIs</a:t>
            </a:r>
            <a:endParaRPr lang="en-US" sz="2800" dirty="0"/>
          </a:p>
        </p:txBody>
      </p:sp>
      <p:sp>
        <p:nvSpPr>
          <p:cNvPr id="3" name="Content Placeholder 2">
            <a:extLst>
              <a:ext uri="{FF2B5EF4-FFF2-40B4-BE49-F238E27FC236}">
                <a16:creationId xmlns:a16="http://schemas.microsoft.com/office/drawing/2014/main" id="{D23B80D9-8517-4E00-8C82-DAED4DC60FF1}"/>
              </a:ext>
            </a:extLst>
          </p:cNvPr>
          <p:cNvSpPr>
            <a:spLocks noGrp="1"/>
          </p:cNvSpPr>
          <p:nvPr>
            <p:ph idx="1"/>
          </p:nvPr>
        </p:nvSpPr>
        <p:spPr>
          <a:xfrm>
            <a:off x="511628" y="957729"/>
            <a:ext cx="10515600" cy="2299062"/>
          </a:xfrm>
        </p:spPr>
        <p:txBody>
          <a:bodyPr/>
          <a:lstStyle/>
          <a:p>
            <a:r>
              <a:rPr lang="en-US" dirty="0"/>
              <a:t>Many websites have public APIs providing data feeds via JSON or some other format. There are a number of ways to access these APIs from Python; one method is the requests package.</a:t>
            </a:r>
          </a:p>
          <a:p>
            <a:r>
              <a:rPr lang="en-US" dirty="0"/>
              <a:t>To find the last 30 GitHub issues for pandas on GitHub, we can make a GET HTTP request using the add-on requests library:</a:t>
            </a:r>
          </a:p>
        </p:txBody>
      </p:sp>
      <p:sp>
        <p:nvSpPr>
          <p:cNvPr id="5" name="TextBox 4">
            <a:extLst>
              <a:ext uri="{FF2B5EF4-FFF2-40B4-BE49-F238E27FC236}">
                <a16:creationId xmlns:a16="http://schemas.microsoft.com/office/drawing/2014/main" id="{3249C176-7823-4E6C-B467-E220AC8E4B22}"/>
              </a:ext>
            </a:extLst>
          </p:cNvPr>
          <p:cNvSpPr txBox="1"/>
          <p:nvPr/>
        </p:nvSpPr>
        <p:spPr>
          <a:xfrm>
            <a:off x="745671" y="3429000"/>
            <a:ext cx="10047514" cy="1754326"/>
          </a:xfrm>
          <a:prstGeom prst="rect">
            <a:avLst/>
          </a:prstGeom>
          <a:noFill/>
        </p:spPr>
        <p:txBody>
          <a:bodyPr wrap="square" rtlCol="0">
            <a:spAutoFit/>
          </a:bodyPr>
          <a:lstStyle/>
          <a:p>
            <a:r>
              <a:rPr lang="en-US" dirty="0"/>
              <a:t>import requests  </a:t>
            </a:r>
            <a:r>
              <a:rPr lang="en-US" dirty="0">
                <a:solidFill>
                  <a:schemeClr val="accent6">
                    <a:lumMod val="75000"/>
                  </a:schemeClr>
                </a:solidFill>
              </a:rPr>
              <a:t># must import request package</a:t>
            </a:r>
          </a:p>
          <a:p>
            <a:r>
              <a:rPr lang="en-US" dirty="0" err="1"/>
              <a:t>url</a:t>
            </a:r>
            <a:r>
              <a:rPr lang="en-US" dirty="0"/>
              <a:t> = 'https://api.github.com/repos/pandas-dev/pandas/issues'   </a:t>
            </a:r>
            <a:r>
              <a:rPr lang="en-US" dirty="0">
                <a:solidFill>
                  <a:schemeClr val="accent6">
                    <a:lumMod val="75000"/>
                  </a:schemeClr>
                </a:solidFill>
              </a:rPr>
              <a:t># data feed website</a:t>
            </a:r>
          </a:p>
          <a:p>
            <a:r>
              <a:rPr lang="en-US" dirty="0"/>
              <a:t>resp = </a:t>
            </a:r>
            <a:r>
              <a:rPr lang="en-US" dirty="0" err="1"/>
              <a:t>requests.get</a:t>
            </a:r>
            <a:r>
              <a:rPr lang="en-US" dirty="0"/>
              <a:t>(</a:t>
            </a:r>
            <a:r>
              <a:rPr lang="en-US" dirty="0" err="1"/>
              <a:t>url</a:t>
            </a:r>
            <a:r>
              <a:rPr lang="en-US" dirty="0"/>
              <a:t>)  </a:t>
            </a:r>
            <a:r>
              <a:rPr lang="en-US" dirty="0">
                <a:solidFill>
                  <a:schemeClr val="accent6">
                    <a:lumMod val="75000"/>
                  </a:schemeClr>
                </a:solidFill>
              </a:rPr>
              <a:t># use of the get method</a:t>
            </a:r>
          </a:p>
          <a:p>
            <a:r>
              <a:rPr lang="en-US" dirty="0"/>
              <a:t>data = </a:t>
            </a:r>
            <a:r>
              <a:rPr lang="en-US" dirty="0" err="1"/>
              <a:t>resp.json</a:t>
            </a:r>
            <a:r>
              <a:rPr lang="en-US" dirty="0"/>
              <a:t>()  </a:t>
            </a:r>
            <a:r>
              <a:rPr lang="en-US" dirty="0">
                <a:solidFill>
                  <a:schemeClr val="accent6">
                    <a:lumMod val="75000"/>
                  </a:schemeClr>
                </a:solidFill>
              </a:rPr>
              <a:t># data holds an array of </a:t>
            </a:r>
            <a:r>
              <a:rPr lang="en-US" dirty="0" err="1">
                <a:solidFill>
                  <a:schemeClr val="accent6">
                    <a:lumMod val="75000"/>
                  </a:schemeClr>
                </a:solidFill>
              </a:rPr>
              <a:t>json</a:t>
            </a:r>
            <a:r>
              <a:rPr lang="en-US" dirty="0">
                <a:solidFill>
                  <a:schemeClr val="accent6">
                    <a:lumMod val="75000"/>
                  </a:schemeClr>
                </a:solidFill>
              </a:rPr>
              <a:t> objects</a:t>
            </a:r>
          </a:p>
          <a:p>
            <a:r>
              <a:rPr lang="en-US" dirty="0"/>
              <a:t>issues = </a:t>
            </a:r>
            <a:r>
              <a:rPr lang="en-US" dirty="0" err="1"/>
              <a:t>pd.DataFrame</a:t>
            </a:r>
            <a:r>
              <a:rPr lang="en-US" dirty="0"/>
              <a:t>(data, columns=['number', 'title’, 'labels', 'state’]) </a:t>
            </a:r>
            <a:r>
              <a:rPr lang="en-US" dirty="0">
                <a:solidFill>
                  <a:schemeClr val="accent6">
                    <a:lumMod val="75000"/>
                  </a:schemeClr>
                </a:solidFill>
              </a:rPr>
              <a:t>#turn data into a </a:t>
            </a:r>
            <a:r>
              <a:rPr lang="en-US" dirty="0" err="1">
                <a:solidFill>
                  <a:schemeClr val="accent6">
                    <a:lumMod val="75000"/>
                  </a:schemeClr>
                </a:solidFill>
              </a:rPr>
              <a:t>dataframe</a:t>
            </a:r>
            <a:endParaRPr lang="en-US" dirty="0">
              <a:solidFill>
                <a:schemeClr val="accent6">
                  <a:lumMod val="75000"/>
                </a:schemeClr>
              </a:solidFill>
            </a:endParaRPr>
          </a:p>
          <a:p>
            <a:endParaRPr lang="en-US" dirty="0"/>
          </a:p>
        </p:txBody>
      </p:sp>
      <p:pic>
        <p:nvPicPr>
          <p:cNvPr id="7" name="Picture 6">
            <a:extLst>
              <a:ext uri="{FF2B5EF4-FFF2-40B4-BE49-F238E27FC236}">
                <a16:creationId xmlns:a16="http://schemas.microsoft.com/office/drawing/2014/main" id="{EFC55ACC-2184-428B-8A57-E5EFBFFE66DD}"/>
              </a:ext>
            </a:extLst>
          </p:cNvPr>
          <p:cNvPicPr>
            <a:picLocks noChangeAspect="1"/>
          </p:cNvPicPr>
          <p:nvPr/>
        </p:nvPicPr>
        <p:blipFill>
          <a:blip r:embed="rId2"/>
          <a:stretch>
            <a:fillRect/>
          </a:stretch>
        </p:blipFill>
        <p:spPr>
          <a:xfrm>
            <a:off x="1307374" y="5225550"/>
            <a:ext cx="7457803" cy="1126280"/>
          </a:xfrm>
          <a:prstGeom prst="rect">
            <a:avLst/>
          </a:prstGeom>
        </p:spPr>
      </p:pic>
    </p:spTree>
    <p:extLst>
      <p:ext uri="{BB962C8B-B14F-4D97-AF65-F5344CB8AC3E}">
        <p14:creationId xmlns:p14="http://schemas.microsoft.com/office/powerpoint/2010/main" val="3760079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68EE-65CC-47A1-A950-E6E8A4A3CD3C}"/>
              </a:ext>
            </a:extLst>
          </p:cNvPr>
          <p:cNvSpPr>
            <a:spLocks noGrp="1"/>
          </p:cNvSpPr>
          <p:nvPr>
            <p:ph type="title"/>
          </p:nvPr>
        </p:nvSpPr>
        <p:spPr>
          <a:xfrm>
            <a:off x="2497183" y="208372"/>
            <a:ext cx="7796349" cy="627652"/>
          </a:xfrm>
        </p:spPr>
        <p:txBody>
          <a:bodyPr>
            <a:normAutofit/>
          </a:bodyPr>
          <a:lstStyle/>
          <a:p>
            <a:r>
              <a:rPr lang="en-US" sz="2800" b="1" dirty="0"/>
              <a:t>Data Loading: Interacting with Databases</a:t>
            </a:r>
            <a:endParaRPr lang="en-US" sz="2800" dirty="0"/>
          </a:p>
        </p:txBody>
      </p:sp>
      <p:sp>
        <p:nvSpPr>
          <p:cNvPr id="3" name="Content Placeholder 2">
            <a:extLst>
              <a:ext uri="{FF2B5EF4-FFF2-40B4-BE49-F238E27FC236}">
                <a16:creationId xmlns:a16="http://schemas.microsoft.com/office/drawing/2014/main" id="{90755027-4CC7-4D8B-A304-E6A22CAEAE92}"/>
              </a:ext>
            </a:extLst>
          </p:cNvPr>
          <p:cNvSpPr>
            <a:spLocks noGrp="1"/>
          </p:cNvSpPr>
          <p:nvPr>
            <p:ph idx="1"/>
          </p:nvPr>
        </p:nvSpPr>
        <p:spPr>
          <a:xfrm>
            <a:off x="498565" y="963475"/>
            <a:ext cx="11192692" cy="5241381"/>
          </a:xfrm>
        </p:spPr>
        <p:txBody>
          <a:bodyPr/>
          <a:lstStyle/>
          <a:p>
            <a:r>
              <a:rPr lang="en-US" dirty="0"/>
              <a:t>In a business setting, most data may not be stored in text or Excel files. SQL-based relational databases (such as SQL Server, PostgreSQL, and MySQL) are in wide use, and many alternative databases have become quite popular.</a:t>
            </a:r>
          </a:p>
          <a:p>
            <a:r>
              <a:rPr lang="en-US" dirty="0"/>
              <a:t>Pandas has some functions to simplify loading the results of a SQL query into a DataFrame.</a:t>
            </a:r>
          </a:p>
          <a:p>
            <a:r>
              <a:rPr lang="en-US" dirty="0"/>
              <a:t>We can create a SQLite database using Python’s built-in sqlite3 driver. Steps for this process is shown in the next side.</a:t>
            </a:r>
          </a:p>
        </p:txBody>
      </p:sp>
    </p:spTree>
    <p:extLst>
      <p:ext uri="{BB962C8B-B14F-4D97-AF65-F5344CB8AC3E}">
        <p14:creationId xmlns:p14="http://schemas.microsoft.com/office/powerpoint/2010/main" val="2371499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3C4BB3-1C02-4CB1-A3DB-64272E683BF9}"/>
              </a:ext>
            </a:extLst>
          </p:cNvPr>
          <p:cNvSpPr txBox="1"/>
          <p:nvPr/>
        </p:nvSpPr>
        <p:spPr>
          <a:xfrm>
            <a:off x="257489" y="914400"/>
            <a:ext cx="9637122" cy="5632311"/>
          </a:xfrm>
          <a:prstGeom prst="rect">
            <a:avLst/>
          </a:prstGeom>
          <a:noFill/>
        </p:spPr>
        <p:txBody>
          <a:bodyPr wrap="square">
            <a:spAutoFit/>
          </a:bodyPr>
          <a:lstStyle/>
          <a:p>
            <a:r>
              <a:rPr lang="en-US" dirty="0"/>
              <a:t>import sqlite3</a:t>
            </a:r>
          </a:p>
          <a:p>
            <a:r>
              <a:rPr lang="en-US" dirty="0"/>
              <a:t>query = """</a:t>
            </a:r>
          </a:p>
          <a:p>
            <a:r>
              <a:rPr lang="en-US" dirty="0"/>
              <a:t>   .....: CREATE TABLE test</a:t>
            </a:r>
          </a:p>
          <a:p>
            <a:r>
              <a:rPr lang="en-US" dirty="0"/>
              <a:t>   .....: (a VARCHAR(20), b VARCHAR(20),</a:t>
            </a:r>
          </a:p>
          <a:p>
            <a:r>
              <a:rPr lang="en-US" dirty="0"/>
              <a:t>   .....:  c REAL,        d INTEGER</a:t>
            </a:r>
          </a:p>
          <a:p>
            <a:r>
              <a:rPr lang="en-US" dirty="0"/>
              <a:t>   .....: );""“   </a:t>
            </a:r>
            <a:r>
              <a:rPr lang="en-US" dirty="0">
                <a:solidFill>
                  <a:schemeClr val="accent6">
                    <a:lumMod val="75000"/>
                  </a:schemeClr>
                </a:solidFill>
              </a:rPr>
              <a:t># a query to build table test</a:t>
            </a:r>
          </a:p>
          <a:p>
            <a:r>
              <a:rPr lang="en-US" dirty="0"/>
              <a:t>con = sqlite3.connect('c:\\</a:t>
            </a:r>
            <a:r>
              <a:rPr lang="en-US" dirty="0" err="1"/>
              <a:t>mydata.sqlite</a:t>
            </a:r>
            <a:r>
              <a:rPr lang="en-US" dirty="0"/>
              <a:t>’) </a:t>
            </a:r>
            <a:r>
              <a:rPr lang="en-US" dirty="0">
                <a:solidFill>
                  <a:schemeClr val="accent6">
                    <a:lumMod val="75000"/>
                  </a:schemeClr>
                </a:solidFill>
              </a:rPr>
              <a:t># connection string to the database engine</a:t>
            </a:r>
          </a:p>
          <a:p>
            <a:r>
              <a:rPr lang="en-US" dirty="0" err="1"/>
              <a:t>con.execute</a:t>
            </a:r>
            <a:r>
              <a:rPr lang="en-US" dirty="0"/>
              <a:t>(query)  </a:t>
            </a:r>
            <a:r>
              <a:rPr lang="en-US" dirty="0">
                <a:solidFill>
                  <a:schemeClr val="accent6">
                    <a:lumMod val="75000"/>
                  </a:schemeClr>
                </a:solidFill>
              </a:rPr>
              <a:t># run query to build the table test</a:t>
            </a:r>
          </a:p>
          <a:p>
            <a:r>
              <a:rPr lang="en-US" dirty="0" err="1"/>
              <a:t>con.commit</a:t>
            </a:r>
            <a:r>
              <a:rPr lang="en-US" dirty="0"/>
              <a:t>()</a:t>
            </a:r>
          </a:p>
          <a:p>
            <a:r>
              <a:rPr lang="en-US" dirty="0"/>
              <a:t>data = [('Atlanta', 'Georgia', 1.25, 6),</a:t>
            </a:r>
          </a:p>
          <a:p>
            <a:r>
              <a:rPr lang="en-US" dirty="0"/>
              <a:t>   .....:         ('Tallahassee', 'Florida', 2.6, 3),</a:t>
            </a:r>
          </a:p>
          <a:p>
            <a:r>
              <a:rPr lang="en-US" dirty="0"/>
              <a:t>   .....:         ('Sacramento', 'California', 1.7, 5)]  </a:t>
            </a:r>
            <a:r>
              <a:rPr lang="en-US" dirty="0">
                <a:solidFill>
                  <a:schemeClr val="accent6">
                    <a:lumMod val="75000"/>
                  </a:schemeClr>
                </a:solidFill>
              </a:rPr>
              <a:t># create an array of records</a:t>
            </a:r>
          </a:p>
          <a:p>
            <a:r>
              <a:rPr lang="en-US" dirty="0" err="1"/>
              <a:t>stmt</a:t>
            </a:r>
            <a:r>
              <a:rPr lang="en-US" dirty="0"/>
              <a:t> = "INSERT INTO test VALUES(?, ?, ?, ?)“ </a:t>
            </a:r>
            <a:r>
              <a:rPr lang="en-US" dirty="0">
                <a:solidFill>
                  <a:schemeClr val="accent6">
                    <a:lumMod val="75000"/>
                  </a:schemeClr>
                </a:solidFill>
              </a:rPr>
              <a:t># build a SQL insert statement</a:t>
            </a:r>
          </a:p>
          <a:p>
            <a:r>
              <a:rPr lang="en-US" dirty="0" err="1"/>
              <a:t>con.executemany</a:t>
            </a:r>
            <a:r>
              <a:rPr lang="en-US" dirty="0"/>
              <a:t>(</a:t>
            </a:r>
            <a:r>
              <a:rPr lang="en-US" dirty="0" err="1"/>
              <a:t>stmt</a:t>
            </a:r>
            <a:r>
              <a:rPr lang="en-US" dirty="0"/>
              <a:t>, data)  </a:t>
            </a:r>
            <a:r>
              <a:rPr lang="en-US" dirty="0">
                <a:solidFill>
                  <a:schemeClr val="accent6">
                    <a:lumMod val="75000"/>
                  </a:schemeClr>
                </a:solidFill>
              </a:rPr>
              <a:t># execute the insert statement</a:t>
            </a:r>
          </a:p>
          <a:p>
            <a:r>
              <a:rPr lang="en-US" dirty="0" err="1"/>
              <a:t>con.commit</a:t>
            </a:r>
            <a:r>
              <a:rPr lang="en-US" dirty="0"/>
              <a:t>()</a:t>
            </a:r>
          </a:p>
          <a:p>
            <a:r>
              <a:rPr lang="en-US" dirty="0"/>
              <a:t>cursor = </a:t>
            </a:r>
            <a:r>
              <a:rPr lang="en-US" dirty="0" err="1"/>
              <a:t>con.execute</a:t>
            </a:r>
            <a:r>
              <a:rPr lang="en-US" dirty="0"/>
              <a:t>('select * from test’)  </a:t>
            </a:r>
            <a:r>
              <a:rPr lang="en-US" dirty="0">
                <a:solidFill>
                  <a:schemeClr val="accent6">
                    <a:lumMod val="75000"/>
                  </a:schemeClr>
                </a:solidFill>
              </a:rPr>
              <a:t># query the database just constructed/populated</a:t>
            </a:r>
          </a:p>
          <a:p>
            <a:r>
              <a:rPr lang="en-US" dirty="0"/>
              <a:t>rows = </a:t>
            </a:r>
            <a:r>
              <a:rPr lang="en-US" dirty="0" err="1"/>
              <a:t>cursor.fetchall</a:t>
            </a:r>
            <a:r>
              <a:rPr lang="en-US" dirty="0"/>
              <a:t>()    </a:t>
            </a:r>
            <a:r>
              <a:rPr lang="en-US" dirty="0">
                <a:solidFill>
                  <a:schemeClr val="accent6">
                    <a:lumMod val="75000"/>
                  </a:schemeClr>
                </a:solidFill>
              </a:rPr>
              <a:t># an array of </a:t>
            </a:r>
            <a:r>
              <a:rPr lang="en-US" dirty="0" err="1">
                <a:solidFill>
                  <a:schemeClr val="accent6">
                    <a:lumMod val="75000"/>
                  </a:schemeClr>
                </a:solidFill>
              </a:rPr>
              <a:t>json</a:t>
            </a:r>
            <a:r>
              <a:rPr lang="en-US" dirty="0">
                <a:solidFill>
                  <a:schemeClr val="accent6">
                    <a:lumMod val="75000"/>
                  </a:schemeClr>
                </a:solidFill>
              </a:rPr>
              <a:t> records</a:t>
            </a:r>
          </a:p>
          <a:p>
            <a:r>
              <a:rPr lang="en-US" dirty="0" err="1"/>
              <a:t>df</a:t>
            </a:r>
            <a:r>
              <a:rPr lang="en-US" dirty="0"/>
              <a:t>=</a:t>
            </a:r>
            <a:r>
              <a:rPr lang="en-US" dirty="0" err="1"/>
              <a:t>pd.DataFrame</a:t>
            </a:r>
            <a:r>
              <a:rPr lang="en-US" dirty="0"/>
              <a:t>(rows, columns=[x[0] for x in </a:t>
            </a:r>
            <a:r>
              <a:rPr lang="en-US" dirty="0" err="1"/>
              <a:t>cursor.description</a:t>
            </a:r>
            <a:r>
              <a:rPr lang="en-US" dirty="0"/>
              <a:t>]) </a:t>
            </a:r>
            <a:r>
              <a:rPr lang="en-US" dirty="0">
                <a:solidFill>
                  <a:schemeClr val="accent6">
                    <a:lumMod val="75000"/>
                  </a:schemeClr>
                </a:solidFill>
              </a:rPr>
              <a:t># convert to </a:t>
            </a:r>
            <a:r>
              <a:rPr lang="en-US" dirty="0" err="1">
                <a:solidFill>
                  <a:schemeClr val="accent6">
                    <a:lumMod val="75000"/>
                  </a:schemeClr>
                </a:solidFill>
              </a:rPr>
              <a:t>dataframe</a:t>
            </a:r>
            <a:endParaRPr lang="en-US" dirty="0">
              <a:solidFill>
                <a:schemeClr val="accent6">
                  <a:lumMod val="75000"/>
                </a:schemeClr>
              </a:solidFill>
            </a:endParaRPr>
          </a:p>
          <a:p>
            <a:endParaRPr lang="en-US" dirty="0"/>
          </a:p>
          <a:p>
            <a:r>
              <a:rPr lang="en-US" dirty="0"/>
              <a:t>Here the </a:t>
            </a:r>
            <a:r>
              <a:rPr lang="en-US" dirty="0" err="1"/>
              <a:t>cursor.description</a:t>
            </a:r>
            <a:r>
              <a:rPr lang="en-US" dirty="0"/>
              <a:t>  is needed. X[0]’s hold the </a:t>
            </a:r>
            <a:r>
              <a:rPr lang="en-US" dirty="0" err="1"/>
              <a:t>dataframe</a:t>
            </a:r>
            <a:r>
              <a:rPr lang="en-US" dirty="0"/>
              <a:t> header names. </a:t>
            </a:r>
          </a:p>
        </p:txBody>
      </p:sp>
      <p:pic>
        <p:nvPicPr>
          <p:cNvPr id="6" name="Picture 5">
            <a:extLst>
              <a:ext uri="{FF2B5EF4-FFF2-40B4-BE49-F238E27FC236}">
                <a16:creationId xmlns:a16="http://schemas.microsoft.com/office/drawing/2014/main" id="{5C572642-D297-4964-993C-1B6FF4D2EF17}"/>
              </a:ext>
            </a:extLst>
          </p:cNvPr>
          <p:cNvPicPr>
            <a:picLocks noChangeAspect="1"/>
          </p:cNvPicPr>
          <p:nvPr/>
        </p:nvPicPr>
        <p:blipFill>
          <a:blip r:embed="rId2"/>
          <a:stretch>
            <a:fillRect/>
          </a:stretch>
        </p:blipFill>
        <p:spPr>
          <a:xfrm>
            <a:off x="7502769" y="594583"/>
            <a:ext cx="3554437" cy="1617040"/>
          </a:xfrm>
          <a:prstGeom prst="rect">
            <a:avLst/>
          </a:prstGeom>
        </p:spPr>
      </p:pic>
      <p:sp>
        <p:nvSpPr>
          <p:cNvPr id="9" name="TextBox 8">
            <a:extLst>
              <a:ext uri="{FF2B5EF4-FFF2-40B4-BE49-F238E27FC236}">
                <a16:creationId xmlns:a16="http://schemas.microsoft.com/office/drawing/2014/main" id="{26B25503-197A-A841-2AFA-FBDA27DB726B}"/>
              </a:ext>
            </a:extLst>
          </p:cNvPr>
          <p:cNvSpPr txBox="1"/>
          <p:nvPr/>
        </p:nvSpPr>
        <p:spPr>
          <a:xfrm>
            <a:off x="1642321" y="180369"/>
            <a:ext cx="6093822" cy="523220"/>
          </a:xfrm>
          <a:prstGeom prst="rect">
            <a:avLst/>
          </a:prstGeom>
          <a:noFill/>
        </p:spPr>
        <p:txBody>
          <a:bodyPr wrap="square">
            <a:sp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 Interacting with Databases</a:t>
            </a:r>
            <a:endParaRPr lang="en-US" dirty="0"/>
          </a:p>
        </p:txBody>
      </p:sp>
    </p:spTree>
    <p:extLst>
      <p:ext uri="{BB962C8B-B14F-4D97-AF65-F5344CB8AC3E}">
        <p14:creationId xmlns:p14="http://schemas.microsoft.com/office/powerpoint/2010/main" val="2146669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2BD3-A2D7-489E-9CF4-0019C5AD5540}"/>
              </a:ext>
            </a:extLst>
          </p:cNvPr>
          <p:cNvSpPr>
            <a:spLocks noGrp="1"/>
          </p:cNvSpPr>
          <p:nvPr>
            <p:ph type="title"/>
          </p:nvPr>
        </p:nvSpPr>
        <p:spPr>
          <a:xfrm>
            <a:off x="2484120" y="299233"/>
            <a:ext cx="9167949" cy="431709"/>
          </a:xfrm>
        </p:spPr>
        <p:txBody>
          <a:bodyPr>
            <a:noAutofit/>
          </a:bodyPr>
          <a:lstStyle/>
          <a:p>
            <a:r>
              <a:rPr kumimoji="0" lang="en-US" sz="2800" b="1" i="0" u="none" strike="noStrike" kern="1200" cap="none" spc="0" normalizeH="0" baseline="0" noProof="0" dirty="0">
                <a:ln>
                  <a:noFill/>
                </a:ln>
                <a:solidFill>
                  <a:prstClr val="black"/>
                </a:solidFill>
                <a:effectLst/>
                <a:uLnTx/>
                <a:uFillTx/>
                <a:latin typeface="Calibri Light" panose="020F0302020204030204"/>
                <a:ea typeface="+mj-ea"/>
                <a:cs typeface="+mj-cs"/>
              </a:rPr>
              <a:t>Data Loading: Interacting with Databases</a:t>
            </a:r>
            <a:endParaRPr lang="en-US" sz="2800" dirty="0"/>
          </a:p>
        </p:txBody>
      </p:sp>
      <p:sp>
        <p:nvSpPr>
          <p:cNvPr id="3" name="Content Placeholder 2">
            <a:extLst>
              <a:ext uri="{FF2B5EF4-FFF2-40B4-BE49-F238E27FC236}">
                <a16:creationId xmlns:a16="http://schemas.microsoft.com/office/drawing/2014/main" id="{EDEC21AC-5A2E-44E2-A223-32746044F12B}"/>
              </a:ext>
            </a:extLst>
          </p:cNvPr>
          <p:cNvSpPr>
            <a:spLocks noGrp="1"/>
          </p:cNvSpPr>
          <p:nvPr>
            <p:ph idx="1"/>
          </p:nvPr>
        </p:nvSpPr>
        <p:spPr>
          <a:xfrm>
            <a:off x="668383" y="1015728"/>
            <a:ext cx="10515600" cy="1231084"/>
          </a:xfrm>
        </p:spPr>
        <p:txBody>
          <a:bodyPr>
            <a:normAutofit lnSpcReduction="10000"/>
          </a:bodyPr>
          <a:lstStyle/>
          <a:p>
            <a:r>
              <a:rPr lang="en-US" dirty="0"/>
              <a:t>The </a:t>
            </a:r>
            <a:r>
              <a:rPr lang="en-US" dirty="0" err="1"/>
              <a:t>SQLALchemy</a:t>
            </a:r>
            <a:r>
              <a:rPr lang="en-US" dirty="0"/>
              <a:t> is a popular Python SQL toolkit that abstracts away many of the common differences between SQL databases and simplifies database connectivity </a:t>
            </a:r>
          </a:p>
        </p:txBody>
      </p:sp>
      <p:sp>
        <p:nvSpPr>
          <p:cNvPr id="5" name="TextBox 4">
            <a:extLst>
              <a:ext uri="{FF2B5EF4-FFF2-40B4-BE49-F238E27FC236}">
                <a16:creationId xmlns:a16="http://schemas.microsoft.com/office/drawing/2014/main" id="{499A2909-D62F-4089-9CFF-505FFEE9550C}"/>
              </a:ext>
            </a:extLst>
          </p:cNvPr>
          <p:cNvSpPr txBox="1"/>
          <p:nvPr/>
        </p:nvSpPr>
        <p:spPr>
          <a:xfrm>
            <a:off x="1080951" y="2385542"/>
            <a:ext cx="8663940" cy="1200329"/>
          </a:xfrm>
          <a:prstGeom prst="rect">
            <a:avLst/>
          </a:prstGeom>
          <a:noFill/>
        </p:spPr>
        <p:txBody>
          <a:bodyPr wrap="square">
            <a:spAutoFit/>
          </a:bodyPr>
          <a:lstStyle/>
          <a:p>
            <a:r>
              <a:rPr lang="en-US" dirty="0"/>
              <a:t>pip install </a:t>
            </a:r>
            <a:r>
              <a:rPr lang="en-US" dirty="0" err="1"/>
              <a:t>sqlalchemy</a:t>
            </a:r>
            <a:r>
              <a:rPr lang="en-US" dirty="0"/>
              <a:t>  </a:t>
            </a:r>
            <a:r>
              <a:rPr lang="en-US" dirty="0">
                <a:solidFill>
                  <a:schemeClr val="accent6">
                    <a:lumMod val="75000"/>
                  </a:schemeClr>
                </a:solidFill>
              </a:rPr>
              <a:t># required installation</a:t>
            </a:r>
          </a:p>
          <a:p>
            <a:r>
              <a:rPr lang="en-US" dirty="0"/>
              <a:t>import </a:t>
            </a:r>
            <a:r>
              <a:rPr lang="en-US" dirty="0" err="1"/>
              <a:t>sqlalchemy</a:t>
            </a:r>
            <a:r>
              <a:rPr lang="en-US" dirty="0"/>
              <a:t> as </a:t>
            </a:r>
            <a:r>
              <a:rPr lang="en-US" dirty="0" err="1"/>
              <a:t>sqla</a:t>
            </a:r>
            <a:endParaRPr lang="en-US" dirty="0"/>
          </a:p>
          <a:p>
            <a:r>
              <a:rPr lang="en-US" dirty="0" err="1"/>
              <a:t>db</a:t>
            </a:r>
            <a:r>
              <a:rPr lang="en-US" dirty="0"/>
              <a:t> = </a:t>
            </a:r>
            <a:r>
              <a:rPr lang="en-US" dirty="0" err="1"/>
              <a:t>sqla.create_engine</a:t>
            </a:r>
            <a:r>
              <a:rPr lang="en-US" dirty="0"/>
              <a:t>('</a:t>
            </a:r>
            <a:r>
              <a:rPr lang="en-US" dirty="0" err="1"/>
              <a:t>sqlite</a:t>
            </a:r>
            <a:r>
              <a:rPr lang="en-US" dirty="0"/>
              <a:t>:///c:\\</a:t>
            </a:r>
            <a:r>
              <a:rPr lang="en-US" dirty="0" err="1"/>
              <a:t>mydata.sqlite</a:t>
            </a:r>
            <a:r>
              <a:rPr lang="en-US" dirty="0"/>
              <a:t>’)</a:t>
            </a:r>
          </a:p>
          <a:p>
            <a:r>
              <a:rPr lang="en-US" dirty="0" err="1"/>
              <a:t>pd.read_sql</a:t>
            </a:r>
            <a:r>
              <a:rPr lang="en-US" dirty="0"/>
              <a:t>('select * from test', </a:t>
            </a:r>
            <a:r>
              <a:rPr lang="en-US" dirty="0" err="1"/>
              <a:t>db</a:t>
            </a:r>
            <a:r>
              <a:rPr lang="en-US" dirty="0"/>
              <a:t>)  </a:t>
            </a:r>
            <a:r>
              <a:rPr lang="en-US" dirty="0">
                <a:solidFill>
                  <a:schemeClr val="accent6">
                    <a:lumMod val="75000"/>
                  </a:schemeClr>
                </a:solidFill>
              </a:rPr>
              <a:t># the function </a:t>
            </a:r>
            <a:r>
              <a:rPr lang="en-US" dirty="0" err="1">
                <a:solidFill>
                  <a:schemeClr val="accent6">
                    <a:lumMod val="75000"/>
                  </a:schemeClr>
                </a:solidFill>
              </a:rPr>
              <a:t>read_sql</a:t>
            </a:r>
            <a:r>
              <a:rPr lang="en-US" dirty="0">
                <a:solidFill>
                  <a:schemeClr val="accent6">
                    <a:lumMod val="75000"/>
                  </a:schemeClr>
                </a:solidFill>
              </a:rPr>
              <a:t> abstracts aways many details</a:t>
            </a:r>
          </a:p>
        </p:txBody>
      </p:sp>
      <p:pic>
        <p:nvPicPr>
          <p:cNvPr id="7" name="Picture 6">
            <a:extLst>
              <a:ext uri="{FF2B5EF4-FFF2-40B4-BE49-F238E27FC236}">
                <a16:creationId xmlns:a16="http://schemas.microsoft.com/office/drawing/2014/main" id="{226EAD29-025A-4B5F-8B82-1513075C669F}"/>
              </a:ext>
            </a:extLst>
          </p:cNvPr>
          <p:cNvPicPr>
            <a:picLocks noChangeAspect="1"/>
          </p:cNvPicPr>
          <p:nvPr/>
        </p:nvPicPr>
        <p:blipFill>
          <a:blip r:embed="rId2"/>
          <a:stretch>
            <a:fillRect/>
          </a:stretch>
        </p:blipFill>
        <p:spPr>
          <a:xfrm>
            <a:off x="3299188" y="4155442"/>
            <a:ext cx="3569406" cy="1546261"/>
          </a:xfrm>
          <a:prstGeom prst="rect">
            <a:avLst/>
          </a:prstGeom>
        </p:spPr>
      </p:pic>
    </p:spTree>
    <p:extLst>
      <p:ext uri="{BB962C8B-B14F-4D97-AF65-F5344CB8AC3E}">
        <p14:creationId xmlns:p14="http://schemas.microsoft.com/office/powerpoint/2010/main" val="222959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92DF4C-F0C1-4A2F-88AC-ABBFE2F67811}"/>
              </a:ext>
            </a:extLst>
          </p:cNvPr>
          <p:cNvSpPr>
            <a:spLocks noGrp="1"/>
          </p:cNvSpPr>
          <p:nvPr>
            <p:ph idx="1"/>
          </p:nvPr>
        </p:nvSpPr>
        <p:spPr>
          <a:xfrm>
            <a:off x="576943" y="365126"/>
            <a:ext cx="8643425" cy="2306638"/>
          </a:xfrm>
        </p:spPr>
        <p:txBody>
          <a:bodyPr>
            <a:normAutofit/>
          </a:bodyPr>
          <a:lstStyle/>
          <a:p>
            <a:pPr marL="0" indent="0">
              <a:buNone/>
            </a:pPr>
            <a:r>
              <a:rPr lang="en-US" sz="3200" dirty="0"/>
              <a:t>There are three main types of machine learning</a:t>
            </a:r>
            <a:r>
              <a:rPr lang="en-US" dirty="0"/>
              <a:t>: </a:t>
            </a:r>
          </a:p>
          <a:p>
            <a:pPr lvl="1"/>
            <a:r>
              <a:rPr lang="en-US" sz="2800" u="sng" dirty="0"/>
              <a:t>Supervised learning</a:t>
            </a:r>
            <a:r>
              <a:rPr lang="en-US" sz="2800" dirty="0"/>
              <a:t>: Training data is labeled </a:t>
            </a:r>
          </a:p>
          <a:p>
            <a:pPr lvl="1"/>
            <a:r>
              <a:rPr lang="en-US" sz="2800" u="sng" dirty="0"/>
              <a:t>Unsupervised learning</a:t>
            </a:r>
            <a:r>
              <a:rPr lang="en-US" sz="2800" dirty="0"/>
              <a:t>: Training data is not labeled</a:t>
            </a:r>
          </a:p>
          <a:p>
            <a:pPr lvl="1"/>
            <a:r>
              <a:rPr lang="en-US" sz="2800" u="sng" dirty="0"/>
              <a:t>Reinforcement learning</a:t>
            </a:r>
            <a:r>
              <a:rPr lang="en-US" sz="2800" dirty="0"/>
              <a:t>: Learning based on rewards</a:t>
            </a:r>
          </a:p>
          <a:p>
            <a:endParaRPr lang="en-US" dirty="0"/>
          </a:p>
        </p:txBody>
      </p:sp>
      <p:pic>
        <p:nvPicPr>
          <p:cNvPr id="4" name="Picture 3">
            <a:extLst>
              <a:ext uri="{FF2B5EF4-FFF2-40B4-BE49-F238E27FC236}">
                <a16:creationId xmlns:a16="http://schemas.microsoft.com/office/drawing/2014/main" id="{9E7BF667-782E-4172-A1B1-810F9FC1EEC4}"/>
              </a:ext>
            </a:extLst>
          </p:cNvPr>
          <p:cNvPicPr>
            <a:picLocks noChangeAspect="1"/>
          </p:cNvPicPr>
          <p:nvPr/>
        </p:nvPicPr>
        <p:blipFill>
          <a:blip r:embed="rId2"/>
          <a:stretch>
            <a:fillRect/>
          </a:stretch>
        </p:blipFill>
        <p:spPr>
          <a:xfrm>
            <a:off x="2099596" y="2893832"/>
            <a:ext cx="7305603" cy="3375206"/>
          </a:xfrm>
          <a:prstGeom prst="rect">
            <a:avLst/>
          </a:prstGeom>
        </p:spPr>
      </p:pic>
    </p:spTree>
    <p:extLst>
      <p:ext uri="{BB962C8B-B14F-4D97-AF65-F5344CB8AC3E}">
        <p14:creationId xmlns:p14="http://schemas.microsoft.com/office/powerpoint/2010/main" val="9980762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02DDE-9799-704D-0B0F-BB5ED5412EAA}"/>
              </a:ext>
            </a:extLst>
          </p:cNvPr>
          <p:cNvSpPr txBox="1"/>
          <p:nvPr/>
        </p:nvSpPr>
        <p:spPr>
          <a:xfrm>
            <a:off x="5457043" y="2873829"/>
            <a:ext cx="1277914" cy="830997"/>
          </a:xfrm>
          <a:prstGeom prst="rect">
            <a:avLst/>
          </a:prstGeom>
          <a:noFill/>
        </p:spPr>
        <p:txBody>
          <a:bodyPr wrap="none" rtlCol="0">
            <a:spAutoFit/>
          </a:bodyPr>
          <a:lstStyle/>
          <a:p>
            <a:r>
              <a:rPr lang="en-US" sz="4800" b="1" dirty="0"/>
              <a:t>END</a:t>
            </a:r>
          </a:p>
        </p:txBody>
      </p:sp>
    </p:spTree>
    <p:extLst>
      <p:ext uri="{BB962C8B-B14F-4D97-AF65-F5344CB8AC3E}">
        <p14:creationId xmlns:p14="http://schemas.microsoft.com/office/powerpoint/2010/main" val="351875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2D945-889B-44A9-B4A9-F9C3CF982A0A}"/>
              </a:ext>
            </a:extLst>
          </p:cNvPr>
          <p:cNvSpPr>
            <a:spLocks noGrp="1"/>
          </p:cNvSpPr>
          <p:nvPr>
            <p:ph idx="1"/>
          </p:nvPr>
        </p:nvSpPr>
        <p:spPr>
          <a:xfrm>
            <a:off x="381780" y="422830"/>
            <a:ext cx="10959510" cy="4351338"/>
          </a:xfrm>
        </p:spPr>
        <p:txBody>
          <a:bodyPr>
            <a:normAutofit/>
          </a:bodyPr>
          <a:lstStyle/>
          <a:p>
            <a:pPr marL="0" indent="0">
              <a:buNone/>
            </a:pPr>
            <a:r>
              <a:rPr lang="en-US" sz="3200" dirty="0"/>
              <a:t>Some key terms in Machine Learning:</a:t>
            </a:r>
          </a:p>
          <a:p>
            <a:pPr lvl="1"/>
            <a:r>
              <a:rPr lang="en-US" sz="2800" u="sng" dirty="0"/>
              <a:t>Dataset</a:t>
            </a:r>
            <a:r>
              <a:rPr lang="en-US" sz="2800" dirty="0"/>
              <a:t>: This is a set or a collection of data. This set is normally presented in a tabular form. Every column describes a particular variable/feature. And each row corresponds to an observation of given variables of the data set.</a:t>
            </a:r>
          </a:p>
          <a:p>
            <a:pPr lvl="1"/>
            <a:r>
              <a:rPr lang="en-US" sz="2800" u="sng" dirty="0"/>
              <a:t>Feature:</a:t>
            </a:r>
            <a:r>
              <a:rPr lang="en-US" sz="2800" dirty="0"/>
              <a:t> Also called the attribute or the  independent variable or the predictor, it represents different fields/columns in the dataset.</a:t>
            </a:r>
          </a:p>
          <a:p>
            <a:pPr lvl="1"/>
            <a:r>
              <a:rPr lang="en-US" sz="2800" u="sng" dirty="0"/>
              <a:t>Label:</a:t>
            </a:r>
            <a:r>
              <a:rPr lang="en-US" sz="2800" dirty="0"/>
              <a:t> Also called target feature, or the outcome, or the response or dependent variable is the feature the model will be predicting</a:t>
            </a:r>
          </a:p>
          <a:p>
            <a:endParaRPr lang="en-US" dirty="0"/>
          </a:p>
        </p:txBody>
      </p:sp>
      <p:pic>
        <p:nvPicPr>
          <p:cNvPr id="2" name="Picture 1">
            <a:extLst>
              <a:ext uri="{FF2B5EF4-FFF2-40B4-BE49-F238E27FC236}">
                <a16:creationId xmlns:a16="http://schemas.microsoft.com/office/drawing/2014/main" id="{E32FAF47-F6F3-4778-A43A-3CA1EEE6FFA9}"/>
              </a:ext>
            </a:extLst>
          </p:cNvPr>
          <p:cNvPicPr>
            <a:picLocks noChangeAspect="1"/>
          </p:cNvPicPr>
          <p:nvPr/>
        </p:nvPicPr>
        <p:blipFill>
          <a:blip r:embed="rId2"/>
          <a:stretch>
            <a:fillRect/>
          </a:stretch>
        </p:blipFill>
        <p:spPr>
          <a:xfrm>
            <a:off x="3310656" y="4537830"/>
            <a:ext cx="4435619" cy="2320170"/>
          </a:xfrm>
          <a:prstGeom prst="rect">
            <a:avLst/>
          </a:prstGeom>
        </p:spPr>
      </p:pic>
    </p:spTree>
    <p:extLst>
      <p:ext uri="{BB962C8B-B14F-4D97-AF65-F5344CB8AC3E}">
        <p14:creationId xmlns:p14="http://schemas.microsoft.com/office/powerpoint/2010/main" val="2097598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69EB4C-5C24-FEEE-B729-B01A450B3E6B}"/>
              </a:ext>
            </a:extLst>
          </p:cNvPr>
          <p:cNvSpPr txBox="1"/>
          <p:nvPr/>
        </p:nvSpPr>
        <p:spPr>
          <a:xfrm>
            <a:off x="-1" y="165873"/>
            <a:ext cx="11390811" cy="571387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Feature engineering</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 </a:t>
            </a:r>
            <a:r>
              <a:rPr lang="en-US" sz="2800" dirty="0"/>
              <a:t>preprocessing step that involves transformation and manipulation — addition, deletion, combination, mutation — of raw data into new features ( from exiting features) that can be used to improve machine learning model training, leading to better performance and greater accuracy.</a:t>
            </a:r>
            <a:endParaRPr kumimoji="0" lang="en-US" sz="280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Dimensionality reduction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a:t>
            </a:r>
            <a:r>
              <a:rPr lang="en-US" sz="2800" dirty="0"/>
              <a:t>he process of reducing the dimension of the feature set. As the number of features increases, the model becomes more complex. The more the number of features, the more the chances of overfitting. Avoiding overfitting is one reason for performing dimensionality reduction.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Hyperparameters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 Parameters entered by the user and not obtained as a result of learning</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2800" u="sng" dirty="0">
                <a:solidFill>
                  <a:prstClr val="black"/>
                </a:solidFill>
                <a:latin typeface="Calibri" panose="020F0502020204030204"/>
              </a:rPr>
              <a:t>Feature </a:t>
            </a: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selection</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a:t>
            </a:r>
            <a:r>
              <a:rPr lang="en-US" sz="2800" dirty="0"/>
              <a:t>he process of identifying and selecting relevant features from the feature set for predicting the target.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474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427D12-9073-F7F0-EC6B-6A9C47C74C7B}"/>
              </a:ext>
            </a:extLst>
          </p:cNvPr>
          <p:cNvSpPr txBox="1"/>
          <p:nvPr/>
        </p:nvSpPr>
        <p:spPr>
          <a:xfrm>
            <a:off x="130627" y="268528"/>
            <a:ext cx="10502537" cy="6553589"/>
          </a:xfrm>
          <a:prstGeom prst="rect">
            <a:avLst/>
          </a:prstGeom>
          <a:noFill/>
        </p:spPr>
        <p:txBody>
          <a:bodyPr wrap="square">
            <a:spAutoFit/>
          </a:bodyPr>
          <a:lstStyle/>
          <a:p>
            <a:pPr marL="457200" indent="-457200">
              <a:lnSpc>
                <a:spcPct val="90000"/>
              </a:lnSpc>
              <a:spcBef>
                <a:spcPts val="500"/>
              </a:spcBef>
              <a:buFont typeface="Arial" panose="020B0604020202020204" pitchFamily="34" charset="0"/>
              <a:buChar char="•"/>
              <a:defRPr/>
            </a:pPr>
            <a:r>
              <a:rPr lang="en-US" sz="2800" dirty="0"/>
              <a:t>Training set versus validation set versus test set</a:t>
            </a:r>
          </a:p>
          <a:p>
            <a:pPr marL="1143000" lvl="2" indent="-228600">
              <a:lnSpc>
                <a:spcPct val="90000"/>
              </a:lnSpc>
              <a:spcBef>
                <a:spcPts val="500"/>
              </a:spcBef>
              <a:buFont typeface="Arial" panose="020B0604020202020204" pitchFamily="34" charset="0"/>
              <a:buChar char="•"/>
              <a:defRPr/>
            </a:pPr>
            <a:r>
              <a:rPr lang="en-US" sz="2800" u="sng" dirty="0">
                <a:solidFill>
                  <a:prstClr val="black"/>
                </a:solidFill>
                <a:latin typeface="Calibri" panose="020F0502020204030204"/>
              </a:rPr>
              <a:t>Training set</a:t>
            </a:r>
            <a:r>
              <a:rPr lang="en-US" sz="2800" dirty="0">
                <a:solidFill>
                  <a:prstClr val="black"/>
                </a:solidFill>
                <a:latin typeface="Calibri" panose="020F0502020204030204"/>
              </a:rPr>
              <a:t>: A</a:t>
            </a:r>
            <a:r>
              <a:rPr lang="en-US" sz="2800" dirty="0"/>
              <a:t> subset of the original dataset that is used to learn from and train the model.</a:t>
            </a:r>
          </a:p>
          <a:p>
            <a:pPr marL="1143000" lvl="2" indent="-228600">
              <a:lnSpc>
                <a:spcPct val="90000"/>
              </a:lnSpc>
              <a:spcBef>
                <a:spcPts val="500"/>
              </a:spcBef>
              <a:buFont typeface="Arial" panose="020B0604020202020204" pitchFamily="34" charset="0"/>
              <a:buChar char="•"/>
              <a:defRPr/>
            </a:pPr>
            <a:r>
              <a:rPr lang="en-US" sz="2800" u="sng" dirty="0"/>
              <a:t>Validation set</a:t>
            </a:r>
            <a:r>
              <a:rPr lang="en-US" sz="2800" dirty="0"/>
              <a:t>: The validation dataset is useful when it comes to hyperparameter tuning and model selection. Typically, we need to test models with different hyperparameter values in order to find the optimal values that will give the best possible performance. Another way of evaluating the models when it comes to hyperparameter optimization is the use of</a:t>
            </a:r>
            <a:r>
              <a:rPr lang="en-US" sz="2800" b="1" dirty="0"/>
              <a:t> </a:t>
            </a:r>
            <a:r>
              <a:rPr lang="en-US" sz="2800" dirty="0"/>
              <a:t>K-fold cross-validation.</a:t>
            </a:r>
          </a:p>
          <a:p>
            <a:pPr marL="1143000" lvl="2" indent="-228600">
              <a:lnSpc>
                <a:spcPct val="90000"/>
              </a:lnSpc>
              <a:spcBef>
                <a:spcPts val="500"/>
              </a:spcBef>
              <a:buFont typeface="Arial" panose="020B0604020202020204" pitchFamily="34" charset="0"/>
              <a:buChar char="•"/>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Test set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Testing comes </a:t>
            </a:r>
            <a:r>
              <a:rPr lang="en-US" sz="2800" dirty="0">
                <a:solidFill>
                  <a:prstClr val="black"/>
                </a:solidFill>
                <a:latin typeface="Calibri" panose="020F0502020204030204"/>
              </a:rPr>
              <a:t>a</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fter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tuning</a:t>
            </a:r>
            <a:r>
              <a:rPr lang="en-US" sz="2800" dirty="0"/>
              <a:t> the model by performing hyperparameter optimization and selecting the final model.  The testing set is used to evaluate the performance of this model and ensure that it can generalize well to new, unseen data points.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1" algn="l" defTabSz="914400" rtl="0" eaLnBrk="1" fontAlgn="auto" latinLnBrk="0" hangingPunct="1">
              <a:lnSpc>
                <a:spcPct val="90000"/>
              </a:lnSpc>
              <a:spcBef>
                <a:spcPts val="50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28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CFAB7-0F6A-4E10-9ECC-37195269E2CF}"/>
              </a:ext>
            </a:extLst>
          </p:cNvPr>
          <p:cNvSpPr txBox="1"/>
          <p:nvPr/>
        </p:nvSpPr>
        <p:spPr>
          <a:xfrm>
            <a:off x="2177" y="0"/>
            <a:ext cx="9102633" cy="52322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800" dirty="0"/>
              <a:t>   </a:t>
            </a:r>
          </a:p>
        </p:txBody>
      </p:sp>
      <p:pic>
        <p:nvPicPr>
          <p:cNvPr id="5" name="Picture 4">
            <a:extLst>
              <a:ext uri="{FF2B5EF4-FFF2-40B4-BE49-F238E27FC236}">
                <a16:creationId xmlns:a16="http://schemas.microsoft.com/office/drawing/2014/main" id="{F1A51C94-144B-4F7F-82E7-FAF269344E08}"/>
              </a:ext>
            </a:extLst>
          </p:cNvPr>
          <p:cNvPicPr>
            <a:picLocks noChangeAspect="1"/>
          </p:cNvPicPr>
          <p:nvPr/>
        </p:nvPicPr>
        <p:blipFill>
          <a:blip r:embed="rId2"/>
          <a:stretch>
            <a:fillRect/>
          </a:stretch>
        </p:blipFill>
        <p:spPr>
          <a:xfrm>
            <a:off x="673246" y="1290338"/>
            <a:ext cx="11080640" cy="4959533"/>
          </a:xfrm>
          <a:prstGeom prst="rect">
            <a:avLst/>
          </a:prstGeom>
        </p:spPr>
      </p:pic>
      <p:sp>
        <p:nvSpPr>
          <p:cNvPr id="2" name="TextBox 1">
            <a:extLst>
              <a:ext uri="{FF2B5EF4-FFF2-40B4-BE49-F238E27FC236}">
                <a16:creationId xmlns:a16="http://schemas.microsoft.com/office/drawing/2014/main" id="{4899873F-0468-4614-B12B-EC256EEFCC01}"/>
              </a:ext>
            </a:extLst>
          </p:cNvPr>
          <p:cNvSpPr txBox="1"/>
          <p:nvPr/>
        </p:nvSpPr>
        <p:spPr>
          <a:xfrm>
            <a:off x="1978166" y="523220"/>
            <a:ext cx="8235667" cy="523220"/>
          </a:xfrm>
          <a:prstGeom prst="rect">
            <a:avLst/>
          </a:prstGeom>
          <a:noFill/>
        </p:spPr>
        <p:txBody>
          <a:bodyPr wrap="square" rtlCol="0">
            <a:spAutoFit/>
          </a:bodyPr>
          <a:lstStyle/>
          <a:p>
            <a:r>
              <a:rPr lang="en-US" sz="2800" b="1" dirty="0"/>
              <a:t>Typical stages in a Machine Learning Lifecycle </a:t>
            </a:r>
          </a:p>
        </p:txBody>
      </p:sp>
    </p:spTree>
    <p:extLst>
      <p:ext uri="{BB962C8B-B14F-4D97-AF65-F5344CB8AC3E}">
        <p14:creationId xmlns:p14="http://schemas.microsoft.com/office/powerpoint/2010/main" val="575733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F47A0D-1A95-4966-8DB7-1911877C4011}"/>
              </a:ext>
            </a:extLst>
          </p:cNvPr>
          <p:cNvSpPr>
            <a:spLocks noGrp="1"/>
          </p:cNvSpPr>
          <p:nvPr>
            <p:ph idx="1"/>
          </p:nvPr>
        </p:nvSpPr>
        <p:spPr>
          <a:xfrm>
            <a:off x="315685" y="323397"/>
            <a:ext cx="11584577" cy="6090466"/>
          </a:xfrm>
        </p:spPr>
        <p:txBody>
          <a:bodyPr>
            <a:normAutofit/>
          </a:bodyPr>
          <a:lstStyle/>
          <a:p>
            <a:pPr marL="0" indent="0">
              <a:buNone/>
            </a:pPr>
            <a:r>
              <a:rPr lang="en-US" b="1" dirty="0"/>
              <a:t>Stage 1. Problem Formulation</a:t>
            </a:r>
            <a:r>
              <a:rPr lang="en-US" sz="2800" b="1" dirty="0"/>
              <a:t>: </a:t>
            </a:r>
            <a:r>
              <a:rPr lang="en-US" dirty="0"/>
              <a:t>Before the start of any ML project, it is critical to analyze the problem and the business needs for it.  This involves understanding the business context and identifying the challenges business is currently facing and defining business objectives. Some questions that need to be answered at this stage are:</a:t>
            </a:r>
          </a:p>
          <a:p>
            <a:pPr lvl="1"/>
            <a:r>
              <a:rPr lang="en-US" dirty="0"/>
              <a:t>How can an ML solution address the current challenges?</a:t>
            </a:r>
          </a:p>
          <a:p>
            <a:pPr lvl="1"/>
            <a:r>
              <a:rPr lang="en-US" dirty="0"/>
              <a:t>Can problem be translated into a proper ML/AI problem? Does problem fit into any of the ML trainings categories: supervised, unsupervised, etc.? What are costs/benefits of implementing a machine learning solution?</a:t>
            </a:r>
          </a:p>
          <a:p>
            <a:pPr lvl="1"/>
            <a:r>
              <a:rPr lang="en-US" dirty="0"/>
              <a:t>How about availability, size and type of the data? Where is the data coming from? Does data need cleaning?</a:t>
            </a:r>
          </a:p>
          <a:p>
            <a:pPr lvl="1"/>
            <a:r>
              <a:rPr lang="en-US" dirty="0"/>
              <a:t>Where and how the ML solution is deployed and monitored?</a:t>
            </a:r>
          </a:p>
          <a:p>
            <a:pPr lvl="1"/>
            <a:r>
              <a:rPr lang="en-US" dirty="0"/>
              <a:t>How to measure the success of the ML solution?</a:t>
            </a:r>
          </a:p>
          <a:p>
            <a:endParaRPr lang="en-US" dirty="0"/>
          </a:p>
        </p:txBody>
      </p:sp>
      <p:pic>
        <p:nvPicPr>
          <p:cNvPr id="4" name="Picture 3">
            <a:extLst>
              <a:ext uri="{FF2B5EF4-FFF2-40B4-BE49-F238E27FC236}">
                <a16:creationId xmlns:a16="http://schemas.microsoft.com/office/drawing/2014/main" id="{B72B702C-C2FB-49A8-A8E4-3E2E4C753E7B}"/>
              </a:ext>
            </a:extLst>
          </p:cNvPr>
          <p:cNvPicPr>
            <a:picLocks noChangeAspect="1"/>
          </p:cNvPicPr>
          <p:nvPr/>
        </p:nvPicPr>
        <p:blipFill>
          <a:blip r:embed="rId2"/>
          <a:stretch>
            <a:fillRect/>
          </a:stretch>
        </p:blipFill>
        <p:spPr>
          <a:xfrm>
            <a:off x="8908523" y="4452137"/>
            <a:ext cx="3129389" cy="2082466"/>
          </a:xfrm>
          <a:prstGeom prst="rect">
            <a:avLst/>
          </a:prstGeom>
        </p:spPr>
      </p:pic>
    </p:spTree>
    <p:extLst>
      <p:ext uri="{BB962C8B-B14F-4D97-AF65-F5344CB8AC3E}">
        <p14:creationId xmlns:p14="http://schemas.microsoft.com/office/powerpoint/2010/main" val="3496990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1366</TotalTime>
  <Words>4086</Words>
  <Application>Microsoft Office PowerPoint</Application>
  <PresentationFormat>Widescreen</PresentationFormat>
  <Paragraphs>255</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Machine Learning Operations (MLOps) and Lifecycle</vt:lpstr>
      <vt:lpstr>1. Machine Learning Fundamentals and Lifecycle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Pandas Data Loading: The Read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Loading in Python ( optional)</vt:lpstr>
      <vt:lpstr>Data Loading</vt:lpstr>
      <vt:lpstr>PowerPoint Presentation</vt:lpstr>
      <vt:lpstr>PowerPoint Presentation</vt:lpstr>
      <vt:lpstr>PowerPoint Presentation</vt:lpstr>
      <vt:lpstr>PowerPoint Presentation</vt:lpstr>
      <vt:lpstr>Data Loading: Binary File Format</vt:lpstr>
      <vt:lpstr>Data Loading: Reading Microsoft Excel File</vt:lpstr>
      <vt:lpstr>Data Loading: Interacting with Web APIs</vt:lpstr>
      <vt:lpstr>Data Loading: Interacting with Databases</vt:lpstr>
      <vt:lpstr>PowerPoint Presentation</vt:lpstr>
      <vt:lpstr>Data Loading: Interacting with 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Operations (MLOps) and Lifecycle</dc:title>
  <dc:creator>Alireza Farahani</dc:creator>
  <cp:lastModifiedBy>Alireza Farahani</cp:lastModifiedBy>
  <cp:revision>6</cp:revision>
  <dcterms:created xsi:type="dcterms:W3CDTF">2022-10-11T18:27:14Z</dcterms:created>
  <dcterms:modified xsi:type="dcterms:W3CDTF">2023-07-05T22:40:58Z</dcterms:modified>
</cp:coreProperties>
</file>