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91" r:id="rId8"/>
    <p:sldId id="264" r:id="rId9"/>
    <p:sldId id="265" r:id="rId10"/>
    <p:sldId id="296" r:id="rId11"/>
    <p:sldId id="266" r:id="rId12"/>
    <p:sldId id="304" r:id="rId13"/>
    <p:sldId id="267" r:id="rId14"/>
    <p:sldId id="268" r:id="rId15"/>
    <p:sldId id="297" r:id="rId16"/>
    <p:sldId id="269" r:id="rId17"/>
    <p:sldId id="270" r:id="rId18"/>
    <p:sldId id="280" r:id="rId19"/>
    <p:sldId id="271" r:id="rId20"/>
    <p:sldId id="282" r:id="rId21"/>
    <p:sldId id="272"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9F71-F242-BFCE-8FEA-8C8AA4F3C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3BDB1C-C4B6-9C80-AD77-BC4B38F01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A4B2F1-76AB-F7B1-07A7-09A46B494CF0}"/>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5" name="Footer Placeholder 4">
            <a:extLst>
              <a:ext uri="{FF2B5EF4-FFF2-40B4-BE49-F238E27FC236}">
                <a16:creationId xmlns:a16="http://schemas.microsoft.com/office/drawing/2014/main" id="{266CA288-4FF8-CA7B-9E02-AFF8BE9F25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5AB7E9-DB9B-083F-C309-7C8906167E38}"/>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3117798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B7807-2AD1-86B0-F4F8-6F292B512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474AD7-AE5B-0E92-E9B0-529CF87889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1C1F5-5D1F-177D-83CC-565A9076DC1A}"/>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5" name="Footer Placeholder 4">
            <a:extLst>
              <a:ext uri="{FF2B5EF4-FFF2-40B4-BE49-F238E27FC236}">
                <a16:creationId xmlns:a16="http://schemas.microsoft.com/office/drawing/2014/main" id="{AE4607F8-4201-3A77-6BA7-378519A4A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39BC0-DC38-0F5B-9460-95170EDBF731}"/>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2749176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46C46-09E2-68CB-9ED0-8C4A4DDC49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FB9E4D-F589-F076-AA2A-F6176EDC9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9DBCB-2096-BE77-85C1-0B6CA2778A64}"/>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5" name="Footer Placeholder 4">
            <a:extLst>
              <a:ext uri="{FF2B5EF4-FFF2-40B4-BE49-F238E27FC236}">
                <a16:creationId xmlns:a16="http://schemas.microsoft.com/office/drawing/2014/main" id="{82D55D84-02FA-3231-744B-A60747EA1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7C91D5-AFA4-34C6-099D-6CC477AB0F91}"/>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341610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D666-C156-0F68-EEBE-95708B89E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F16169-8FDC-4B9B-DA22-C1CECE6C3E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FB716F-6F23-0DD2-5659-4992F50FB424}"/>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5" name="Footer Placeholder 4">
            <a:extLst>
              <a:ext uri="{FF2B5EF4-FFF2-40B4-BE49-F238E27FC236}">
                <a16:creationId xmlns:a16="http://schemas.microsoft.com/office/drawing/2014/main" id="{3166EEC3-1AA5-A88B-8A66-ACF62F8A44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1CE4A9-A95B-C0CD-CB61-D331CC6B98E5}"/>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108082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F5C8-CE1D-B6B0-B2D7-F3D6BFBD7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7E3B8-C3A8-46B7-E74B-0E917FF969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E1438-6689-C686-51B5-DE53C5CDD95C}"/>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5" name="Footer Placeholder 4">
            <a:extLst>
              <a:ext uri="{FF2B5EF4-FFF2-40B4-BE49-F238E27FC236}">
                <a16:creationId xmlns:a16="http://schemas.microsoft.com/office/drawing/2014/main" id="{151A7624-5416-CE45-85F2-60EF94F18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C1E8F-B92E-70CB-9159-D4D400877E5D}"/>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2330062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CAF30-1246-1ECE-094A-9E7E972228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EB3B1D-7110-BC37-A127-86D770F8C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630810-9C86-CFD5-B0A7-30507B1AE5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373E3F-59F7-37A3-F04E-03ECBE6DB568}"/>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6" name="Footer Placeholder 5">
            <a:extLst>
              <a:ext uri="{FF2B5EF4-FFF2-40B4-BE49-F238E27FC236}">
                <a16:creationId xmlns:a16="http://schemas.microsoft.com/office/drawing/2014/main" id="{4D022D88-1AFA-4A38-9F82-5F95F0E1D8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A3734-52DA-1EC0-AD2E-1AD9E0AC653A}"/>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333715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B6FEA-755A-3D17-5711-4F31E6BBCC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7D5C67-5B30-73B1-74ED-EF6C1F9FC3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C4F3EB-73F5-F779-69E6-AEF9B2BAC4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1F2D64-0170-289F-0E7C-98DCC2337E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74F13-ED1B-334A-5C6A-EA09799F38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8A99E2-22D9-1435-125A-648014139895}"/>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8" name="Footer Placeholder 7">
            <a:extLst>
              <a:ext uri="{FF2B5EF4-FFF2-40B4-BE49-F238E27FC236}">
                <a16:creationId xmlns:a16="http://schemas.microsoft.com/office/drawing/2014/main" id="{75B5B474-9F51-491C-4A98-EEB7A33006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9B05F8-43F1-1174-BC3F-F4FD42A1C752}"/>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2538098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C8B3-77D9-A2EF-4780-B8EBEB1FCB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70F940-EB97-9A47-BA77-7B7E0984C4C9}"/>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4" name="Footer Placeholder 3">
            <a:extLst>
              <a:ext uri="{FF2B5EF4-FFF2-40B4-BE49-F238E27FC236}">
                <a16:creationId xmlns:a16="http://schemas.microsoft.com/office/drawing/2014/main" id="{8745AC6A-45A1-436B-F6BB-11B0C8028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51FF61-5C6A-5830-83B3-013E5BC5C04F}"/>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229831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BA87E-0EC6-6138-6545-818D581C52B7}"/>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3" name="Footer Placeholder 2">
            <a:extLst>
              <a:ext uri="{FF2B5EF4-FFF2-40B4-BE49-F238E27FC236}">
                <a16:creationId xmlns:a16="http://schemas.microsoft.com/office/drawing/2014/main" id="{A8D67EEC-1EF3-3551-77AD-2595FCAC3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C5B095-3555-7463-5AE0-61C3D4A52200}"/>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2908902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170C-63BB-E23E-400D-37CB4FF8F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AAED84-64DD-F90C-A394-34916B78A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948291-3D5B-57FA-71DC-C35B88267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C8C0-3AAB-23C4-1ADD-3DE79C00D178}"/>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6" name="Footer Placeholder 5">
            <a:extLst>
              <a:ext uri="{FF2B5EF4-FFF2-40B4-BE49-F238E27FC236}">
                <a16:creationId xmlns:a16="http://schemas.microsoft.com/office/drawing/2014/main" id="{A23303B7-2436-4B15-9A5E-13183E4CDC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DF4F9-5F00-04DB-7B72-9273F5B8C3B0}"/>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170270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8A93-9B6C-D5B7-B821-980D5334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C49EFF-4899-D59B-4B17-200AE15CC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D6A25A-99D9-D79A-F89E-69E4A5A4C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3D9CD4-21F6-EF43-3A6D-6C807721E4DD}"/>
              </a:ext>
            </a:extLst>
          </p:cNvPr>
          <p:cNvSpPr>
            <a:spLocks noGrp="1"/>
          </p:cNvSpPr>
          <p:nvPr>
            <p:ph type="dt" sz="half" idx="10"/>
          </p:nvPr>
        </p:nvSpPr>
        <p:spPr/>
        <p:txBody>
          <a:bodyPr/>
          <a:lstStyle/>
          <a:p>
            <a:fld id="{E294CE21-88B1-4289-80F5-C593D8B26C1C}" type="datetimeFigureOut">
              <a:rPr lang="en-US" smtClean="0"/>
              <a:t>7/5/2023</a:t>
            </a:fld>
            <a:endParaRPr lang="en-US"/>
          </a:p>
        </p:txBody>
      </p:sp>
      <p:sp>
        <p:nvSpPr>
          <p:cNvPr id="6" name="Footer Placeholder 5">
            <a:extLst>
              <a:ext uri="{FF2B5EF4-FFF2-40B4-BE49-F238E27FC236}">
                <a16:creationId xmlns:a16="http://schemas.microsoft.com/office/drawing/2014/main" id="{665DA72C-AE11-EBA2-F3EE-E9E0D6F014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6371F-48E8-8193-20B8-C5B0B5AD5866}"/>
              </a:ext>
            </a:extLst>
          </p:cNvPr>
          <p:cNvSpPr>
            <a:spLocks noGrp="1"/>
          </p:cNvSpPr>
          <p:nvPr>
            <p:ph type="sldNum" sz="quarter" idx="12"/>
          </p:nvPr>
        </p:nvSpPr>
        <p:spPr/>
        <p:txBody>
          <a:bodyPr/>
          <a:lstStyle/>
          <a:p>
            <a:fld id="{7697383F-3B10-4AE7-90B4-0DCAE1DE5DEB}" type="slidenum">
              <a:rPr lang="en-US" smtClean="0"/>
              <a:t>‹#›</a:t>
            </a:fld>
            <a:endParaRPr lang="en-US"/>
          </a:p>
        </p:txBody>
      </p:sp>
    </p:spTree>
    <p:extLst>
      <p:ext uri="{BB962C8B-B14F-4D97-AF65-F5344CB8AC3E}">
        <p14:creationId xmlns:p14="http://schemas.microsoft.com/office/powerpoint/2010/main" val="167961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381D56-2FCD-5628-6F24-C1177813D8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8D5319-8667-81B5-1A24-1CFB296BC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AC9940-9465-21B8-B409-A1DB7C7B9A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4CE21-88B1-4289-80F5-C593D8B26C1C}" type="datetimeFigureOut">
              <a:rPr lang="en-US" smtClean="0"/>
              <a:t>7/5/2023</a:t>
            </a:fld>
            <a:endParaRPr lang="en-US"/>
          </a:p>
        </p:txBody>
      </p:sp>
      <p:sp>
        <p:nvSpPr>
          <p:cNvPr id="5" name="Footer Placeholder 4">
            <a:extLst>
              <a:ext uri="{FF2B5EF4-FFF2-40B4-BE49-F238E27FC236}">
                <a16:creationId xmlns:a16="http://schemas.microsoft.com/office/drawing/2014/main" id="{353BB235-755E-F5B1-FDA9-5B1E8CFB4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E45B42-0CC8-F2E4-1DDB-3CBA7E3B8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7383F-3B10-4AE7-90B4-0DCAE1DE5DEB}" type="slidenum">
              <a:rPr lang="en-US" smtClean="0"/>
              <a:t>‹#›</a:t>
            </a:fld>
            <a:endParaRPr lang="en-US"/>
          </a:p>
        </p:txBody>
      </p:sp>
    </p:spTree>
    <p:extLst>
      <p:ext uri="{BB962C8B-B14F-4D97-AF65-F5344CB8AC3E}">
        <p14:creationId xmlns:p14="http://schemas.microsoft.com/office/powerpoint/2010/main" val="1787546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B30A-0F05-D9CE-88CD-474A96387D31}"/>
              </a:ext>
            </a:extLst>
          </p:cNvPr>
          <p:cNvSpPr>
            <a:spLocks noGrp="1"/>
          </p:cNvSpPr>
          <p:nvPr>
            <p:ph type="ctrTitle"/>
          </p:nvPr>
        </p:nvSpPr>
        <p:spPr/>
        <p:txBody>
          <a:bodyPr/>
          <a:lstStyle/>
          <a:p>
            <a:r>
              <a:rPr lang="en-US" b="1" dirty="0"/>
              <a:t>Machine Learning Operations </a:t>
            </a:r>
            <a:r>
              <a:rPr lang="en-US" b="1" dirty="0" err="1"/>
              <a:t>MLOps</a:t>
            </a:r>
            <a:r>
              <a:rPr lang="en-US" b="1" dirty="0"/>
              <a:t> and Workflow</a:t>
            </a:r>
            <a:endParaRPr lang="en-US" dirty="0"/>
          </a:p>
        </p:txBody>
      </p:sp>
      <p:sp>
        <p:nvSpPr>
          <p:cNvPr id="3" name="Subtitle 2">
            <a:extLst>
              <a:ext uri="{FF2B5EF4-FFF2-40B4-BE49-F238E27FC236}">
                <a16:creationId xmlns:a16="http://schemas.microsoft.com/office/drawing/2014/main" id="{3B7848C3-5C2E-6570-ABCA-9C5CA439FA63}"/>
              </a:ext>
            </a:extLst>
          </p:cNvPr>
          <p:cNvSpPr>
            <a:spLocks noGrp="1"/>
          </p:cNvSpPr>
          <p:nvPr>
            <p:ph type="subTitle" idx="1"/>
          </p:nvPr>
        </p:nvSpPr>
        <p:spPr/>
        <p:txBody>
          <a:bodyPr/>
          <a:lstStyle/>
          <a:p>
            <a:r>
              <a:rPr lang="en-US" dirty="0"/>
              <a:t>Module 2</a:t>
            </a:r>
          </a:p>
        </p:txBody>
      </p:sp>
    </p:spTree>
    <p:extLst>
      <p:ext uri="{BB962C8B-B14F-4D97-AF65-F5344CB8AC3E}">
        <p14:creationId xmlns:p14="http://schemas.microsoft.com/office/powerpoint/2010/main" val="59776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1FC594-565C-474A-8E15-9BB014DCE83B}"/>
              </a:ext>
            </a:extLst>
          </p:cNvPr>
          <p:cNvSpPr>
            <a:spLocks noGrp="1"/>
          </p:cNvSpPr>
          <p:nvPr>
            <p:ph idx="1"/>
          </p:nvPr>
        </p:nvSpPr>
        <p:spPr>
          <a:xfrm>
            <a:off x="433251" y="649966"/>
            <a:ext cx="10918372" cy="5841139"/>
          </a:xfrm>
        </p:spPr>
        <p:txBody>
          <a:bodyPr>
            <a:normAutofit fontScale="92500" lnSpcReduction="10000"/>
          </a:bodyPr>
          <a:lstStyle/>
          <a:p>
            <a:r>
              <a:rPr lang="en-US" sz="2800" dirty="0"/>
              <a:t>ETL (Extract, Transform and Load) is another holistic term used in Machine Learning that encompasses data ingestion, cleaning and loading. The term is often used to synthesize data for long-term use into data warehouses or data lake structures optimized for analytics </a:t>
            </a:r>
          </a:p>
          <a:p>
            <a:r>
              <a:rPr lang="en-US" sz="2800" dirty="0"/>
              <a:t>Data ingestion is a broader term covering any process of adapting incoming data into required formats, structures and quality, while ETL is traditionally more used in conjunction with data warehousing and data lakes.</a:t>
            </a:r>
          </a:p>
          <a:p>
            <a:r>
              <a:rPr lang="en-US" sz="3100" dirty="0"/>
              <a:t>Data transformation is also performed during ETL. Feature scaling and label encoding are among common data transformations. </a:t>
            </a:r>
          </a:p>
          <a:p>
            <a:pPr lvl="1"/>
            <a:r>
              <a:rPr lang="en-US" dirty="0"/>
              <a:t>In label encoding, a categorical feature values like( male, female) is  encoded into numeric values ( 0, 1). </a:t>
            </a:r>
          </a:p>
          <a:p>
            <a:r>
              <a:rPr lang="en-US" sz="3100" dirty="0"/>
              <a:t>Data cleaning and transformation are done to improve the quality of data and prepare it for further analysis and model training.</a:t>
            </a:r>
          </a:p>
          <a:p>
            <a:pPr lvl="1"/>
            <a:r>
              <a:rPr lang="en-US" dirty="0"/>
              <a:t>The data is split and versioned for model training, for example, the training and test set. As a result of this step, any model training can be audited and is back-traceable</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945157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43D29-21CA-40E6-B551-78A03A1860C0}"/>
              </a:ext>
            </a:extLst>
          </p:cNvPr>
          <p:cNvSpPr>
            <a:spLocks noGrp="1"/>
          </p:cNvSpPr>
          <p:nvPr>
            <p:ph idx="1"/>
          </p:nvPr>
        </p:nvSpPr>
        <p:spPr>
          <a:xfrm>
            <a:off x="511629" y="937350"/>
            <a:ext cx="10515600" cy="5477146"/>
          </a:xfrm>
        </p:spPr>
        <p:txBody>
          <a:bodyPr>
            <a:normAutofit/>
          </a:bodyPr>
          <a:lstStyle/>
          <a:p>
            <a:r>
              <a:rPr lang="en-US" b="1" dirty="0"/>
              <a:t>The </a:t>
            </a:r>
            <a:r>
              <a:rPr lang="en-US" b="1" dirty="0" err="1"/>
              <a:t>MLOps</a:t>
            </a:r>
            <a:r>
              <a:rPr lang="en-US" b="1" dirty="0"/>
              <a:t> pipeline – Build: Model training: </a:t>
            </a:r>
            <a:r>
              <a:rPr lang="en-US" dirty="0"/>
              <a:t>In this step the feature engineering, feature selection and model training  is performed. </a:t>
            </a:r>
          </a:p>
          <a:p>
            <a:r>
              <a:rPr lang="en-US" dirty="0"/>
              <a:t>This step involves identifying the right drivers/features that affect the target variable and also engineering or deriving the new features based on existing features. </a:t>
            </a:r>
          </a:p>
          <a:p>
            <a:r>
              <a:rPr lang="en-US" b="1" dirty="0"/>
              <a:t>The </a:t>
            </a:r>
            <a:r>
              <a:rPr lang="en-US" b="1" dirty="0" err="1"/>
              <a:t>MLOps</a:t>
            </a:r>
            <a:r>
              <a:rPr lang="en-US" b="1" dirty="0"/>
              <a:t> pipeline – Build: Model training: </a:t>
            </a:r>
            <a:r>
              <a:rPr lang="en-US" sz="2800" dirty="0"/>
              <a:t>The model training step is the process of developing a model that best describes the relationship between independent and dependent variables. Various ML models are to be built based on the problem statement. </a:t>
            </a:r>
            <a:endParaRPr lang="en-US" dirty="0"/>
          </a:p>
          <a:p>
            <a:endParaRPr lang="en-US" dirty="0"/>
          </a:p>
          <a:p>
            <a:endParaRPr lang="en-US" dirty="0"/>
          </a:p>
        </p:txBody>
      </p:sp>
    </p:spTree>
    <p:extLst>
      <p:ext uri="{BB962C8B-B14F-4D97-AF65-F5344CB8AC3E}">
        <p14:creationId xmlns:p14="http://schemas.microsoft.com/office/powerpoint/2010/main" val="3256312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AFFCB-31D4-4AA1-9AE3-4D115705BB27}"/>
              </a:ext>
            </a:extLst>
          </p:cNvPr>
          <p:cNvSpPr>
            <a:spLocks noGrp="1"/>
          </p:cNvSpPr>
          <p:nvPr>
            <p:ph idx="1"/>
          </p:nvPr>
        </p:nvSpPr>
        <p:spPr>
          <a:xfrm>
            <a:off x="341811" y="493212"/>
            <a:ext cx="10879183" cy="5280569"/>
          </a:xfrm>
        </p:spPr>
        <p:txBody>
          <a:bodyPr/>
          <a:lstStyle/>
          <a:p>
            <a:r>
              <a:rPr lang="en-US" dirty="0"/>
              <a:t>Once the model is trained, its performance can be improved by hyperparameter tuning activities. Hyperparameter tuning is performed by  applied methods such as </a:t>
            </a:r>
            <a:r>
              <a:rPr lang="en-US" u="sng" dirty="0"/>
              <a:t>Grid Search </a:t>
            </a:r>
            <a:r>
              <a:rPr lang="en-US" dirty="0"/>
              <a:t>or </a:t>
            </a:r>
            <a:r>
              <a:rPr lang="en-US" u="sng" dirty="0"/>
              <a:t>Random Search</a:t>
            </a:r>
            <a:r>
              <a:rPr lang="en-US" dirty="0"/>
              <a:t>. </a:t>
            </a:r>
          </a:p>
          <a:p>
            <a:r>
              <a:rPr lang="en-US" dirty="0">
                <a:solidFill>
                  <a:srgbClr val="232629"/>
                </a:solidFill>
                <a:latin typeface="-apple-system"/>
              </a:rPr>
              <a:t>Hyperparameter tuning is conducted after model evaluation to improve performance of the model</a:t>
            </a:r>
            <a:endParaRPr lang="en-US" dirty="0"/>
          </a:p>
        </p:txBody>
      </p:sp>
    </p:spTree>
    <p:extLst>
      <p:ext uri="{BB962C8B-B14F-4D97-AF65-F5344CB8AC3E}">
        <p14:creationId xmlns:p14="http://schemas.microsoft.com/office/powerpoint/2010/main" val="392222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495F7-6093-4542-8A9E-A4AF5F823738}"/>
              </a:ext>
            </a:extLst>
          </p:cNvPr>
          <p:cNvSpPr>
            <a:spLocks noGrp="1"/>
          </p:cNvSpPr>
          <p:nvPr>
            <p:ph idx="1"/>
          </p:nvPr>
        </p:nvSpPr>
        <p:spPr>
          <a:xfrm>
            <a:off x="334190" y="483960"/>
            <a:ext cx="11383193" cy="5942966"/>
          </a:xfrm>
        </p:spPr>
        <p:txBody>
          <a:bodyPr>
            <a:normAutofit fontScale="92500" lnSpcReduction="20000"/>
          </a:bodyPr>
          <a:lstStyle/>
          <a:p>
            <a:pPr marL="0" indent="0">
              <a:buNone/>
            </a:pPr>
            <a:r>
              <a:rPr lang="en-US" sz="3000" b="1" dirty="0"/>
              <a:t>The </a:t>
            </a:r>
            <a:r>
              <a:rPr lang="en-US" sz="3000" b="1" dirty="0" err="1"/>
              <a:t>MLOps</a:t>
            </a:r>
            <a:r>
              <a:rPr lang="en-US" sz="3000" b="1" dirty="0"/>
              <a:t> pipeline – Build:  Model Testing/Packaging/Registering</a:t>
            </a:r>
          </a:p>
          <a:p>
            <a:r>
              <a:rPr lang="en-US" dirty="0"/>
              <a:t>Model testing: The trained model performance is evaluated on a test data (which was split and versioned in the data ingestion step). The inference of the trained model is evaluated according to selected metrics as per the use case. The output of this step is a report on the trained model's performance.</a:t>
            </a:r>
          </a:p>
          <a:p>
            <a:pPr marL="0" indent="0">
              <a:buNone/>
            </a:pPr>
            <a:endParaRPr lang="en-US" dirty="0"/>
          </a:p>
          <a:p>
            <a:r>
              <a:rPr lang="en-US" dirty="0"/>
              <a:t>Model packaging: After the trained model has been tested, it can then be serialized into a file </a:t>
            </a:r>
            <a:r>
              <a:rPr lang="en-US" u="sng" dirty="0"/>
              <a:t>or</a:t>
            </a:r>
            <a:r>
              <a:rPr lang="en-US" dirty="0"/>
              <a:t> containerized (using Docker) to be exported to the production environment.</a:t>
            </a:r>
          </a:p>
          <a:p>
            <a:endParaRPr lang="en-US" b="1" dirty="0"/>
          </a:p>
          <a:p>
            <a:r>
              <a:rPr lang="en-US" dirty="0"/>
              <a:t>Model registering: The serialized or containerized model is registered and stored in the model registry. </a:t>
            </a:r>
          </a:p>
          <a:p>
            <a:pPr lvl="1"/>
            <a:r>
              <a:rPr lang="en-US" sz="2800" dirty="0"/>
              <a:t>A registered model is a logical collection or package of one or more files that assemble, represent, and execute your ML model. </a:t>
            </a:r>
          </a:p>
          <a:p>
            <a:pPr lvl="1"/>
            <a:r>
              <a:rPr lang="en-US" sz="2800" dirty="0"/>
              <a:t>Multiple files such as parameter weights, and serialized model files can be registered as one model. After registering, the model (all files or a single file) can be downloaded and deployed as needed.</a:t>
            </a:r>
          </a:p>
        </p:txBody>
      </p:sp>
    </p:spTree>
    <p:extLst>
      <p:ext uri="{BB962C8B-B14F-4D97-AF65-F5344CB8AC3E}">
        <p14:creationId xmlns:p14="http://schemas.microsoft.com/office/powerpoint/2010/main" val="374023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C61D30-42FB-4B7A-8791-3BCA5822E4BE}"/>
              </a:ext>
            </a:extLst>
          </p:cNvPr>
          <p:cNvSpPr>
            <a:spLocks noGrp="1"/>
          </p:cNvSpPr>
          <p:nvPr>
            <p:ph idx="1"/>
          </p:nvPr>
        </p:nvSpPr>
        <p:spPr>
          <a:xfrm>
            <a:off x="379092" y="380592"/>
            <a:ext cx="10515600" cy="5627190"/>
          </a:xfrm>
        </p:spPr>
        <p:txBody>
          <a:bodyPr>
            <a:normAutofit/>
          </a:bodyPr>
          <a:lstStyle/>
          <a:p>
            <a:r>
              <a:rPr lang="en-US" b="1" dirty="0"/>
              <a:t>The </a:t>
            </a:r>
            <a:r>
              <a:rPr lang="en-US" b="1" dirty="0" err="1"/>
              <a:t>MLOps</a:t>
            </a:r>
            <a:r>
              <a:rPr lang="en-US" b="1" dirty="0"/>
              <a:t> pipeline – Deploy: </a:t>
            </a:r>
            <a:r>
              <a:rPr lang="en-US" dirty="0"/>
              <a:t>This is the step to operationalizing the ML. The deploy pipeline has two components – production ( or production like environment)  testing and production release </a:t>
            </a:r>
          </a:p>
          <a:p>
            <a:pPr lvl="1"/>
            <a:r>
              <a:rPr lang="en-US" dirty="0"/>
              <a:t>Deployment pipeline is enabled by streamlined CI/CD pipelines connecting the development to production environments.</a:t>
            </a:r>
          </a:p>
        </p:txBody>
      </p:sp>
      <p:pic>
        <p:nvPicPr>
          <p:cNvPr id="4" name="Picture 3">
            <a:extLst>
              <a:ext uri="{FF2B5EF4-FFF2-40B4-BE49-F238E27FC236}">
                <a16:creationId xmlns:a16="http://schemas.microsoft.com/office/drawing/2014/main" id="{F538852D-65FA-4DEB-8342-9C6EB9C33CB0}"/>
              </a:ext>
            </a:extLst>
          </p:cNvPr>
          <p:cNvPicPr>
            <a:picLocks noChangeAspect="1"/>
          </p:cNvPicPr>
          <p:nvPr/>
        </p:nvPicPr>
        <p:blipFill>
          <a:blip r:embed="rId2"/>
          <a:stretch>
            <a:fillRect/>
          </a:stretch>
        </p:blipFill>
        <p:spPr>
          <a:xfrm>
            <a:off x="3188473" y="3194187"/>
            <a:ext cx="3907875" cy="1963082"/>
          </a:xfrm>
          <a:prstGeom prst="rect">
            <a:avLst/>
          </a:prstGeom>
        </p:spPr>
      </p:pic>
    </p:spTree>
    <p:extLst>
      <p:ext uri="{BB962C8B-B14F-4D97-AF65-F5344CB8AC3E}">
        <p14:creationId xmlns:p14="http://schemas.microsoft.com/office/powerpoint/2010/main" val="188246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26C5C-B193-42CA-AFCC-5C9A53798BA9}"/>
              </a:ext>
            </a:extLst>
          </p:cNvPr>
          <p:cNvSpPr>
            <a:spLocks noGrp="1"/>
          </p:cNvSpPr>
          <p:nvPr>
            <p:ph idx="1"/>
          </p:nvPr>
        </p:nvSpPr>
        <p:spPr>
          <a:xfrm>
            <a:off x="446315" y="558528"/>
            <a:ext cx="11035936" cy="5685518"/>
          </a:xfrm>
        </p:spPr>
        <p:txBody>
          <a:bodyPr>
            <a:normAutofit/>
          </a:bodyPr>
          <a:lstStyle/>
          <a:p>
            <a:r>
              <a:rPr lang="en-US" b="1" dirty="0"/>
              <a:t>The </a:t>
            </a:r>
            <a:r>
              <a:rPr lang="en-US" b="1" dirty="0" err="1"/>
              <a:t>MLOps</a:t>
            </a:r>
            <a:r>
              <a:rPr lang="en-US" b="1" dirty="0"/>
              <a:t> pipeline – Deploy: Application testing: </a:t>
            </a:r>
            <a:r>
              <a:rPr lang="en-US" dirty="0"/>
              <a:t>Before deploying an ML model to production, it is vital to test its robustness and performance via testing</a:t>
            </a:r>
          </a:p>
          <a:p>
            <a:pPr lvl="1"/>
            <a:r>
              <a:rPr lang="en-US" dirty="0"/>
              <a:t>Deploy the models in the test environment (pre-production), which replicates the production environment. </a:t>
            </a:r>
          </a:p>
          <a:p>
            <a:pPr lvl="1"/>
            <a:r>
              <a:rPr lang="en-US" dirty="0"/>
              <a:t>Deploy model as an API or streaming service in the test environment to deployment targets such as Kubernetes clusters, container instances, or scalable virtual machines or edge devices as needed.</a:t>
            </a:r>
          </a:p>
          <a:p>
            <a:pPr lvl="1"/>
            <a:r>
              <a:rPr lang="en-US" dirty="0"/>
              <a:t>Perform predictions using test data (sample data from a production environment). Model inference is done in batch or periodically to test for robustness and performance. </a:t>
            </a:r>
          </a:p>
          <a:p>
            <a:pPr lvl="1"/>
            <a:r>
              <a:rPr lang="en-US" dirty="0"/>
              <a:t>When the ML model's performance meets the standards, then it is approved to be deployed in the production environment</a:t>
            </a:r>
          </a:p>
          <a:p>
            <a:endParaRPr lang="en-US" dirty="0"/>
          </a:p>
        </p:txBody>
      </p:sp>
    </p:spTree>
    <p:extLst>
      <p:ext uri="{BB962C8B-B14F-4D97-AF65-F5344CB8AC3E}">
        <p14:creationId xmlns:p14="http://schemas.microsoft.com/office/powerpoint/2010/main" val="313356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7742-84BE-494B-8FFE-2CD832081196}"/>
              </a:ext>
            </a:extLst>
          </p:cNvPr>
          <p:cNvSpPr>
            <a:spLocks noGrp="1"/>
          </p:cNvSpPr>
          <p:nvPr>
            <p:ph type="title"/>
          </p:nvPr>
        </p:nvSpPr>
        <p:spPr>
          <a:xfrm>
            <a:off x="145867" y="170951"/>
            <a:ext cx="10421983" cy="510086"/>
          </a:xfrm>
        </p:spPr>
        <p:txBody>
          <a:bodyPr>
            <a:normAutofit fontScale="90000"/>
          </a:bodyPr>
          <a:lstStyle/>
          <a:p>
            <a:r>
              <a:rPr lang="en-US" b="1" dirty="0"/>
              <a:t>The MLOps pipeline – Deploy: Production release</a:t>
            </a:r>
            <a:endParaRPr lang="en-US" dirty="0"/>
          </a:p>
        </p:txBody>
      </p:sp>
      <p:sp>
        <p:nvSpPr>
          <p:cNvPr id="3" name="Content Placeholder 2">
            <a:extLst>
              <a:ext uri="{FF2B5EF4-FFF2-40B4-BE49-F238E27FC236}">
                <a16:creationId xmlns:a16="http://schemas.microsoft.com/office/drawing/2014/main" id="{936B6420-6111-44F7-AF76-57AD021A5886}"/>
              </a:ext>
            </a:extLst>
          </p:cNvPr>
          <p:cNvSpPr>
            <a:spLocks noGrp="1"/>
          </p:cNvSpPr>
          <p:nvPr>
            <p:ph idx="1"/>
          </p:nvPr>
        </p:nvSpPr>
        <p:spPr>
          <a:xfrm>
            <a:off x="472440" y="963477"/>
            <a:ext cx="10515600" cy="4351338"/>
          </a:xfrm>
        </p:spPr>
        <p:txBody>
          <a:bodyPr/>
          <a:lstStyle/>
          <a:p>
            <a:r>
              <a:rPr lang="en-US" b="1" dirty="0"/>
              <a:t>The </a:t>
            </a:r>
            <a:r>
              <a:rPr lang="en-US" b="1" dirty="0" err="1"/>
              <a:t>MLOps</a:t>
            </a:r>
            <a:r>
              <a:rPr lang="en-US" b="1" dirty="0"/>
              <a:t> pipeline – Deploy: Production release: </a:t>
            </a:r>
            <a:r>
              <a:rPr lang="en-US" dirty="0"/>
              <a:t>The tested and approved models are deployed in the production environment for model inference to generate business or operational value. This production release is deployed to the production environment enabled by CI/CD pipelines. </a:t>
            </a:r>
          </a:p>
        </p:txBody>
      </p:sp>
    </p:spTree>
    <p:extLst>
      <p:ext uri="{BB962C8B-B14F-4D97-AF65-F5344CB8AC3E}">
        <p14:creationId xmlns:p14="http://schemas.microsoft.com/office/powerpoint/2010/main" val="2083208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857F2-5989-45AB-8933-2B1E92C8C23F}"/>
              </a:ext>
            </a:extLst>
          </p:cNvPr>
          <p:cNvSpPr>
            <a:spLocks noGrp="1"/>
          </p:cNvSpPr>
          <p:nvPr>
            <p:ph idx="1"/>
          </p:nvPr>
        </p:nvSpPr>
        <p:spPr>
          <a:xfrm>
            <a:off x="459377" y="783772"/>
            <a:ext cx="10515600" cy="5799908"/>
          </a:xfrm>
        </p:spPr>
        <p:txBody>
          <a:bodyPr>
            <a:normAutofit/>
          </a:bodyPr>
          <a:lstStyle/>
          <a:p>
            <a:r>
              <a:rPr lang="en-US" b="1" dirty="0"/>
              <a:t>The </a:t>
            </a:r>
            <a:r>
              <a:rPr lang="en-US" b="1" dirty="0" err="1"/>
              <a:t>MLOps</a:t>
            </a:r>
            <a:r>
              <a:rPr lang="en-US" b="1" dirty="0"/>
              <a:t> pipeline - Monitor</a:t>
            </a:r>
            <a:r>
              <a:rPr lang="en-US" dirty="0"/>
              <a:t>: Captures information to monitor data integrity, model drift, and application performance. </a:t>
            </a:r>
          </a:p>
          <a:p>
            <a:pPr lvl="1"/>
            <a:r>
              <a:rPr lang="en-US" dirty="0"/>
              <a:t>Model drift is the degradation of model performance due to changes in data and relationships between input and output variables</a:t>
            </a:r>
          </a:p>
          <a:p>
            <a:r>
              <a:rPr lang="en-US" b="1" dirty="0"/>
              <a:t>Analyze</a:t>
            </a:r>
            <a:r>
              <a:rPr lang="en-US" dirty="0"/>
              <a:t>: Analyze model performance by evaluating important aspects such as model fairness, trust, bias, transparency, and error analysis with the intention of improving the model in correlation to business requirements. </a:t>
            </a:r>
          </a:p>
        </p:txBody>
      </p:sp>
      <p:pic>
        <p:nvPicPr>
          <p:cNvPr id="5" name="Picture 4">
            <a:extLst>
              <a:ext uri="{FF2B5EF4-FFF2-40B4-BE49-F238E27FC236}">
                <a16:creationId xmlns:a16="http://schemas.microsoft.com/office/drawing/2014/main" id="{DEF07DF4-83C2-4587-BB28-543AA4E7F175}"/>
              </a:ext>
            </a:extLst>
          </p:cNvPr>
          <p:cNvPicPr>
            <a:picLocks noChangeAspect="1"/>
          </p:cNvPicPr>
          <p:nvPr/>
        </p:nvPicPr>
        <p:blipFill>
          <a:blip r:embed="rId2"/>
          <a:stretch>
            <a:fillRect/>
          </a:stretch>
        </p:blipFill>
        <p:spPr>
          <a:xfrm>
            <a:off x="3132229" y="4539343"/>
            <a:ext cx="4890862" cy="1717766"/>
          </a:xfrm>
          <a:prstGeom prst="rect">
            <a:avLst/>
          </a:prstGeom>
        </p:spPr>
      </p:pic>
    </p:spTree>
    <p:extLst>
      <p:ext uri="{BB962C8B-B14F-4D97-AF65-F5344CB8AC3E}">
        <p14:creationId xmlns:p14="http://schemas.microsoft.com/office/powerpoint/2010/main" val="34409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41DF69-FBAA-4A5B-8A4F-B2A4201A3AAD}"/>
              </a:ext>
            </a:extLst>
          </p:cNvPr>
          <p:cNvSpPr>
            <a:spLocks noGrp="1"/>
          </p:cNvSpPr>
          <p:nvPr>
            <p:ph idx="1"/>
          </p:nvPr>
        </p:nvSpPr>
        <p:spPr>
          <a:xfrm>
            <a:off x="472440" y="532403"/>
            <a:ext cx="10515600" cy="4351338"/>
          </a:xfrm>
        </p:spPr>
        <p:txBody>
          <a:bodyPr/>
          <a:lstStyle/>
          <a:p>
            <a:r>
              <a:rPr lang="en-US" b="1" dirty="0"/>
              <a:t>Govern</a:t>
            </a:r>
            <a:r>
              <a:rPr lang="en-US" dirty="0"/>
              <a:t>: After monitoring and analyzing the production data, we can generate certain alerts and actions to govern the system. For example, the quality assurance expert gets alerted when model performance deteriorates (for example, low accuracy, high bias, and so on)</a:t>
            </a:r>
          </a:p>
          <a:p>
            <a:r>
              <a:rPr lang="en-US" dirty="0"/>
              <a:t>An important aspect of governance is "compliance" with the local and global laws and rules. Model auditing and reporting are done to provide end-to-end traceability. </a:t>
            </a:r>
          </a:p>
          <a:p>
            <a:endParaRPr lang="en-US" dirty="0"/>
          </a:p>
        </p:txBody>
      </p:sp>
    </p:spTree>
    <p:extLst>
      <p:ext uri="{BB962C8B-B14F-4D97-AF65-F5344CB8AC3E}">
        <p14:creationId xmlns:p14="http://schemas.microsoft.com/office/powerpoint/2010/main" val="3904804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C66-5979-4972-91CA-8C4995DE0D01}"/>
              </a:ext>
            </a:extLst>
          </p:cNvPr>
          <p:cNvSpPr>
            <a:spLocks noGrp="1"/>
          </p:cNvSpPr>
          <p:nvPr>
            <p:ph idx="1"/>
          </p:nvPr>
        </p:nvSpPr>
        <p:spPr>
          <a:xfrm>
            <a:off x="275959" y="414836"/>
            <a:ext cx="11754932" cy="6312535"/>
          </a:xfrm>
        </p:spPr>
        <p:txBody>
          <a:bodyPr>
            <a:normAutofit fontScale="92500" lnSpcReduction="10000"/>
          </a:bodyPr>
          <a:lstStyle/>
          <a:p>
            <a:r>
              <a:rPr lang="en-US" sz="3000" b="1" dirty="0"/>
              <a:t>The </a:t>
            </a:r>
            <a:r>
              <a:rPr lang="en-US" sz="3000" b="1" dirty="0" err="1"/>
              <a:t>MLOps</a:t>
            </a:r>
            <a:r>
              <a:rPr lang="en-US" sz="3000" b="1" dirty="0"/>
              <a:t> pipeline- Drivers: </a:t>
            </a:r>
            <a:r>
              <a:rPr lang="en-US" sz="3000" dirty="0"/>
              <a:t>The key derivers in MLOps pipeline are  data, code, artifacts, middleware, and infrastructure.</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sz="3000" b="1" dirty="0"/>
              <a:t>Data</a:t>
            </a:r>
            <a:r>
              <a:rPr lang="en-US" sz="3000" dirty="0"/>
              <a:t>: Data can be in text, audio, video, or images. In ML data can be structured or unstructured. Data is handled in series of steps then it is  segmented and versioned into training data, testing data, and monitoring data (collected in production, for example, model inputs, outputs, and telemetry data). These data operations are part of the MLOps pipeline.</a:t>
            </a:r>
          </a:p>
        </p:txBody>
      </p:sp>
      <p:pic>
        <p:nvPicPr>
          <p:cNvPr id="4" name="Picture 3">
            <a:extLst>
              <a:ext uri="{FF2B5EF4-FFF2-40B4-BE49-F238E27FC236}">
                <a16:creationId xmlns:a16="http://schemas.microsoft.com/office/drawing/2014/main" id="{23E8F620-B1DE-4D08-AC44-298036975331}"/>
              </a:ext>
            </a:extLst>
          </p:cNvPr>
          <p:cNvPicPr>
            <a:picLocks noChangeAspect="1"/>
          </p:cNvPicPr>
          <p:nvPr/>
        </p:nvPicPr>
        <p:blipFill>
          <a:blip r:embed="rId2"/>
          <a:stretch>
            <a:fillRect/>
          </a:stretch>
        </p:blipFill>
        <p:spPr>
          <a:xfrm>
            <a:off x="984607" y="1332412"/>
            <a:ext cx="8825600" cy="2905991"/>
          </a:xfrm>
          <a:prstGeom prst="rect">
            <a:avLst/>
          </a:prstGeom>
        </p:spPr>
      </p:pic>
    </p:spTree>
    <p:extLst>
      <p:ext uri="{BB962C8B-B14F-4D97-AF65-F5344CB8AC3E}">
        <p14:creationId xmlns:p14="http://schemas.microsoft.com/office/powerpoint/2010/main" val="336978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74A83-5CED-4CBC-8BED-9E12CF267C20}"/>
              </a:ext>
            </a:extLst>
          </p:cNvPr>
          <p:cNvSpPr>
            <a:spLocks noGrp="1"/>
          </p:cNvSpPr>
          <p:nvPr>
            <p:ph type="title"/>
          </p:nvPr>
        </p:nvSpPr>
        <p:spPr>
          <a:xfrm>
            <a:off x="171993" y="299812"/>
            <a:ext cx="11244943" cy="497024"/>
          </a:xfrm>
        </p:spPr>
        <p:txBody>
          <a:bodyPr>
            <a:normAutofit fontScale="90000"/>
          </a:bodyPr>
          <a:lstStyle/>
          <a:p>
            <a:r>
              <a:rPr lang="en-US" b="1" dirty="0">
                <a:solidFill>
                  <a:schemeClr val="accent1"/>
                </a:solidFill>
              </a:rPr>
              <a:t>Machine Learning Operations </a:t>
            </a:r>
            <a:r>
              <a:rPr lang="en-US" b="1" dirty="0" err="1">
                <a:solidFill>
                  <a:schemeClr val="accent1"/>
                </a:solidFill>
              </a:rPr>
              <a:t>MLOps</a:t>
            </a:r>
            <a:r>
              <a:rPr lang="en-US" b="1" dirty="0">
                <a:solidFill>
                  <a:schemeClr val="accent1"/>
                </a:solidFill>
              </a:rPr>
              <a:t> and Workflow</a:t>
            </a:r>
            <a:endParaRPr lang="en-US" dirty="0">
              <a:solidFill>
                <a:schemeClr val="accent1"/>
              </a:solidFill>
            </a:endParaRPr>
          </a:p>
        </p:txBody>
      </p:sp>
      <p:sp>
        <p:nvSpPr>
          <p:cNvPr id="3" name="Content Placeholder 2">
            <a:extLst>
              <a:ext uri="{FF2B5EF4-FFF2-40B4-BE49-F238E27FC236}">
                <a16:creationId xmlns:a16="http://schemas.microsoft.com/office/drawing/2014/main" id="{F9319DD5-7341-443C-A9AC-D2E597263155}"/>
              </a:ext>
            </a:extLst>
          </p:cNvPr>
          <p:cNvSpPr>
            <a:spLocks noGrp="1"/>
          </p:cNvSpPr>
          <p:nvPr>
            <p:ph idx="1"/>
          </p:nvPr>
        </p:nvSpPr>
        <p:spPr>
          <a:xfrm>
            <a:off x="668383" y="1133293"/>
            <a:ext cx="10515600" cy="1596844"/>
          </a:xfrm>
        </p:spPr>
        <p:txBody>
          <a:bodyPr>
            <a:normAutofit lnSpcReduction="10000"/>
          </a:bodyPr>
          <a:lstStyle/>
          <a:p>
            <a:r>
              <a:rPr lang="en-US" dirty="0"/>
              <a:t>Current trends show that virtually every application is starting to use AI, and these applications are running separately on distributed workloads such as High-Performance Computing (HPC), microservices technologies , and big data.</a:t>
            </a:r>
          </a:p>
        </p:txBody>
      </p:sp>
      <p:pic>
        <p:nvPicPr>
          <p:cNvPr id="4" name="Picture 3">
            <a:extLst>
              <a:ext uri="{FF2B5EF4-FFF2-40B4-BE49-F238E27FC236}">
                <a16:creationId xmlns:a16="http://schemas.microsoft.com/office/drawing/2014/main" id="{3572E9EB-FF60-4246-A385-2617DC2EF79C}"/>
              </a:ext>
            </a:extLst>
          </p:cNvPr>
          <p:cNvPicPr>
            <a:picLocks noChangeAspect="1"/>
          </p:cNvPicPr>
          <p:nvPr/>
        </p:nvPicPr>
        <p:blipFill>
          <a:blip r:embed="rId2"/>
          <a:stretch>
            <a:fillRect/>
          </a:stretch>
        </p:blipFill>
        <p:spPr>
          <a:xfrm>
            <a:off x="6698336" y="2593966"/>
            <a:ext cx="4512774" cy="3090361"/>
          </a:xfrm>
          <a:prstGeom prst="rect">
            <a:avLst/>
          </a:prstGeom>
        </p:spPr>
      </p:pic>
      <p:sp>
        <p:nvSpPr>
          <p:cNvPr id="5" name="TextBox 4">
            <a:extLst>
              <a:ext uri="{FF2B5EF4-FFF2-40B4-BE49-F238E27FC236}">
                <a16:creationId xmlns:a16="http://schemas.microsoft.com/office/drawing/2014/main" id="{967B9D63-1CA5-41AA-8E7D-09896BB593DF}"/>
              </a:ext>
            </a:extLst>
          </p:cNvPr>
          <p:cNvSpPr txBox="1"/>
          <p:nvPr/>
        </p:nvSpPr>
        <p:spPr>
          <a:xfrm>
            <a:off x="6904162" y="5776953"/>
            <a:ext cx="4512774" cy="369332"/>
          </a:xfrm>
          <a:prstGeom prst="rect">
            <a:avLst/>
          </a:prstGeom>
          <a:noFill/>
        </p:spPr>
        <p:txBody>
          <a:bodyPr wrap="none" rtlCol="0">
            <a:spAutoFit/>
          </a:bodyPr>
          <a:lstStyle/>
          <a:p>
            <a:r>
              <a:rPr lang="en-US" dirty="0"/>
              <a:t>Applications running on distributed workloads</a:t>
            </a:r>
          </a:p>
        </p:txBody>
      </p:sp>
      <p:sp>
        <p:nvSpPr>
          <p:cNvPr id="7" name="TextBox 6">
            <a:extLst>
              <a:ext uri="{FF2B5EF4-FFF2-40B4-BE49-F238E27FC236}">
                <a16:creationId xmlns:a16="http://schemas.microsoft.com/office/drawing/2014/main" id="{26580B41-2DA1-4D95-9A28-440E2A81952F}"/>
              </a:ext>
            </a:extLst>
          </p:cNvPr>
          <p:cNvSpPr txBox="1"/>
          <p:nvPr/>
        </p:nvSpPr>
        <p:spPr>
          <a:xfrm>
            <a:off x="475725" y="2633154"/>
            <a:ext cx="5912012" cy="3539430"/>
          </a:xfrm>
          <a:prstGeom prst="rect">
            <a:avLst/>
          </a:prstGeom>
          <a:noFill/>
        </p:spPr>
        <p:txBody>
          <a:bodyPr wrap="square" rtlCol="0">
            <a:spAutoFit/>
          </a:bodyPr>
          <a:lstStyle/>
          <a:p>
            <a:pPr marL="457200" indent="-457200">
              <a:buFont typeface="Arial" panose="020B0604020202020204" pitchFamily="34" charset="0"/>
              <a:buChar char="•"/>
            </a:pPr>
            <a:r>
              <a:rPr lang="en-US" sz="2800" dirty="0"/>
              <a:t>With the overlapping of big data and AI, we can leverage extracting required data at scale for AI model training, and with the overlap of microservices and AI we can serve the AI models for inference to enhance business operations and impact.</a:t>
            </a:r>
          </a:p>
        </p:txBody>
      </p:sp>
    </p:spTree>
    <p:extLst>
      <p:ext uri="{BB962C8B-B14F-4D97-AF65-F5344CB8AC3E}">
        <p14:creationId xmlns:p14="http://schemas.microsoft.com/office/powerpoint/2010/main" val="3859646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FDBBB-9BEA-4153-B1B8-20480574835B}"/>
              </a:ext>
            </a:extLst>
          </p:cNvPr>
          <p:cNvSpPr>
            <a:spLocks noGrp="1"/>
          </p:cNvSpPr>
          <p:nvPr>
            <p:ph idx="1"/>
          </p:nvPr>
        </p:nvSpPr>
        <p:spPr>
          <a:xfrm>
            <a:off x="315685" y="323395"/>
            <a:ext cx="10853058" cy="4653553"/>
          </a:xfrm>
        </p:spPr>
        <p:txBody>
          <a:bodyPr/>
          <a:lstStyle/>
          <a:p>
            <a:r>
              <a:rPr lang="en-US" b="1" dirty="0"/>
              <a:t>The </a:t>
            </a:r>
            <a:r>
              <a:rPr lang="en-US" b="1" dirty="0" err="1"/>
              <a:t>MLOps</a:t>
            </a:r>
            <a:r>
              <a:rPr lang="en-US" b="1" dirty="0"/>
              <a:t> pipeline- Drivers- Code</a:t>
            </a:r>
            <a:r>
              <a:rPr lang="en-US" dirty="0"/>
              <a:t>: There are three essential modules of code that drive the MLOps pipeline: training code, testing code, and application code. These scripts or code are executed using the CI/CD and data pipelines to ensure the robust working of the MLOps pipeline. </a:t>
            </a:r>
          </a:p>
          <a:p>
            <a:pPr lvl="1"/>
            <a:r>
              <a:rPr lang="en-US" dirty="0"/>
              <a:t>The source code management/repository system such as Git will enable orchestration and play a vital role in managing and integrating seamlessly with CI, CD, and data pipelines. All the code is staged and versioned in the source code management setup, like Git).</a:t>
            </a:r>
          </a:p>
          <a:p>
            <a:endParaRPr lang="en-US" dirty="0"/>
          </a:p>
        </p:txBody>
      </p:sp>
    </p:spTree>
    <p:extLst>
      <p:ext uri="{BB962C8B-B14F-4D97-AF65-F5344CB8AC3E}">
        <p14:creationId xmlns:p14="http://schemas.microsoft.com/office/powerpoint/2010/main" val="251191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98589-F039-4F9F-8D74-752AEA310659}"/>
              </a:ext>
            </a:extLst>
          </p:cNvPr>
          <p:cNvSpPr>
            <a:spLocks noGrp="1"/>
          </p:cNvSpPr>
          <p:nvPr>
            <p:ph idx="1"/>
          </p:nvPr>
        </p:nvSpPr>
        <p:spPr>
          <a:xfrm>
            <a:off x="433252" y="631961"/>
            <a:ext cx="10515600" cy="5594078"/>
          </a:xfrm>
        </p:spPr>
        <p:txBody>
          <a:bodyPr>
            <a:normAutofit fontScale="92500" lnSpcReduction="10000"/>
          </a:bodyPr>
          <a:lstStyle/>
          <a:p>
            <a:r>
              <a:rPr lang="en-US" b="1" dirty="0"/>
              <a:t>Artifacts</a:t>
            </a:r>
            <a:r>
              <a:rPr lang="en-US" dirty="0"/>
              <a:t>: The artifacts such as data, serialized models, code snippets, system logs, ML model training, and testing metrics information are  useful for the successful working of the MLOps as well as its traceability and sustainability. </a:t>
            </a:r>
          </a:p>
          <a:p>
            <a:pPr lvl="1"/>
            <a:r>
              <a:rPr lang="en-US" dirty="0"/>
              <a:t>These artifacts are managed using middleware services such as the model registry, workspaces, logging services, source code management services, databases, and so on.</a:t>
            </a:r>
          </a:p>
          <a:p>
            <a:r>
              <a:rPr lang="en-US" b="1" dirty="0"/>
              <a:t>Middleware</a:t>
            </a:r>
            <a:r>
              <a:rPr lang="en-US" dirty="0"/>
              <a:t>: There are a diverse set of middleware software and services depending on the use cases, for example, Git for source code management,, Docker for containerizing our models, and Kubernetes for container orchestration to automate application deployment, scaling, and management.</a:t>
            </a:r>
          </a:p>
          <a:p>
            <a:r>
              <a:rPr lang="en-US" b="1" dirty="0"/>
              <a:t>Infrastructure</a:t>
            </a:r>
            <a:r>
              <a:rPr lang="en-US" dirty="0"/>
              <a:t>: To ensure the successful working of the MLOps pipeline, we need essential compute and storage resources to train Test and deploy the ML models. There are many cloud players providing Infrastructure as a  Service (IaaS), such as Amazon, Microsoft, and Google.</a:t>
            </a:r>
          </a:p>
        </p:txBody>
      </p:sp>
    </p:spTree>
    <p:extLst>
      <p:ext uri="{BB962C8B-B14F-4D97-AF65-F5344CB8AC3E}">
        <p14:creationId xmlns:p14="http://schemas.microsoft.com/office/powerpoint/2010/main" val="3951985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05035-3376-FB7C-3F88-380485CDDF15}"/>
              </a:ext>
            </a:extLst>
          </p:cNvPr>
          <p:cNvSpPr txBox="1"/>
          <p:nvPr/>
        </p:nvSpPr>
        <p:spPr>
          <a:xfrm>
            <a:off x="5465058" y="3013501"/>
            <a:ext cx="1261884" cy="830997"/>
          </a:xfrm>
          <a:prstGeom prst="rect">
            <a:avLst/>
          </a:prstGeom>
          <a:noFill/>
        </p:spPr>
        <p:txBody>
          <a:bodyPr wrap="none" rtlCol="0">
            <a:spAutoFit/>
          </a:bodyPr>
          <a:lstStyle/>
          <a:p>
            <a:r>
              <a:rPr lang="en-US" sz="4800" dirty="0"/>
              <a:t>END</a:t>
            </a:r>
          </a:p>
        </p:txBody>
      </p:sp>
    </p:spTree>
    <p:extLst>
      <p:ext uri="{BB962C8B-B14F-4D97-AF65-F5344CB8AC3E}">
        <p14:creationId xmlns:p14="http://schemas.microsoft.com/office/powerpoint/2010/main" val="329543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1FD46-D193-4245-B226-B9B9C9B98FC5}"/>
              </a:ext>
            </a:extLst>
          </p:cNvPr>
          <p:cNvSpPr>
            <a:spLocks noGrp="1"/>
          </p:cNvSpPr>
          <p:nvPr>
            <p:ph idx="1"/>
          </p:nvPr>
        </p:nvSpPr>
        <p:spPr>
          <a:xfrm>
            <a:off x="394063" y="480150"/>
            <a:ext cx="10515600" cy="2171610"/>
          </a:xfrm>
        </p:spPr>
        <p:txBody>
          <a:bodyPr>
            <a:normAutofit/>
          </a:bodyPr>
          <a:lstStyle/>
          <a:p>
            <a:r>
              <a:rPr lang="en-US" b="1" dirty="0"/>
              <a:t>Software development evolution:</a:t>
            </a:r>
            <a:endParaRPr lang="en-US" dirty="0"/>
          </a:p>
          <a:p>
            <a:pPr lvl="1"/>
            <a:r>
              <a:rPr lang="en-US" dirty="0"/>
              <a:t>Traditionally, software development started with the waterfall method, where development is done linearly by gathering requirements to design, develop, test and deploy.</a:t>
            </a:r>
          </a:p>
          <a:p>
            <a:pPr lvl="2"/>
            <a:r>
              <a:rPr lang="en-US" dirty="0"/>
              <a:t>Over the years the Waterfall model evolved to Agile methodologies and the DevOps method.</a:t>
            </a:r>
          </a:p>
        </p:txBody>
      </p:sp>
      <p:pic>
        <p:nvPicPr>
          <p:cNvPr id="4" name="Picture 3">
            <a:extLst>
              <a:ext uri="{FF2B5EF4-FFF2-40B4-BE49-F238E27FC236}">
                <a16:creationId xmlns:a16="http://schemas.microsoft.com/office/drawing/2014/main" id="{F5523562-D5C7-4ADB-BDAF-7BA25BBEBAAC}"/>
              </a:ext>
            </a:extLst>
          </p:cNvPr>
          <p:cNvPicPr>
            <a:picLocks noChangeAspect="1"/>
          </p:cNvPicPr>
          <p:nvPr/>
        </p:nvPicPr>
        <p:blipFill>
          <a:blip r:embed="rId2"/>
          <a:stretch>
            <a:fillRect/>
          </a:stretch>
        </p:blipFill>
        <p:spPr>
          <a:xfrm>
            <a:off x="2094615" y="2651760"/>
            <a:ext cx="6670562" cy="3845821"/>
          </a:xfrm>
          <a:prstGeom prst="rect">
            <a:avLst/>
          </a:prstGeom>
        </p:spPr>
      </p:pic>
    </p:spTree>
    <p:extLst>
      <p:ext uri="{BB962C8B-B14F-4D97-AF65-F5344CB8AC3E}">
        <p14:creationId xmlns:p14="http://schemas.microsoft.com/office/powerpoint/2010/main" val="3674522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B9F465-3397-4405-92FB-AEA51B65346B}"/>
              </a:ext>
            </a:extLst>
          </p:cNvPr>
          <p:cNvSpPr>
            <a:spLocks noGrp="1"/>
          </p:cNvSpPr>
          <p:nvPr>
            <p:ph idx="1"/>
          </p:nvPr>
        </p:nvSpPr>
        <p:spPr>
          <a:xfrm>
            <a:off x="407125" y="924287"/>
            <a:ext cx="11192692" cy="5345883"/>
          </a:xfrm>
        </p:spPr>
        <p:txBody>
          <a:bodyPr>
            <a:noAutofit/>
          </a:bodyPr>
          <a:lstStyle/>
          <a:p>
            <a:r>
              <a:rPr lang="en-US" b="1" dirty="0"/>
              <a:t>The Development Operations (DevOps) method:</a:t>
            </a:r>
          </a:p>
          <a:p>
            <a:pPr lvl="1"/>
            <a:r>
              <a:rPr lang="en-US" dirty="0"/>
              <a:t>The </a:t>
            </a:r>
            <a:r>
              <a:rPr lang="en-US" i="1" dirty="0"/>
              <a:t>DevOps method</a:t>
            </a:r>
            <a:r>
              <a:rPr lang="en-US" dirty="0"/>
              <a:t> extend software development across the build, test, deploy, and delivery stages.</a:t>
            </a:r>
          </a:p>
          <a:p>
            <a:pPr lvl="1"/>
            <a:r>
              <a:rPr lang="en-US" dirty="0"/>
              <a:t>It promotes software developers and IT operators to collaborate, integrate, and automate in order to improve the efficiency, speed, and quality of providing customer-centric software.</a:t>
            </a:r>
          </a:p>
          <a:p>
            <a:pPr lvl="1"/>
            <a:r>
              <a:rPr lang="en-US" dirty="0"/>
              <a:t>DevOps is a software development methodology that streamlines the process of building, testing, delivering, and monitoring systems in production. </a:t>
            </a:r>
          </a:p>
          <a:p>
            <a:pPr lvl="1"/>
            <a:r>
              <a:rPr lang="en-US" dirty="0"/>
              <a:t>DevOps has made it possible to release software to production in minutes and maintain it consistently.</a:t>
            </a:r>
          </a:p>
        </p:txBody>
      </p:sp>
    </p:spTree>
    <p:extLst>
      <p:ext uri="{BB962C8B-B14F-4D97-AF65-F5344CB8AC3E}">
        <p14:creationId xmlns:p14="http://schemas.microsoft.com/office/powerpoint/2010/main" val="1534736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61C4DD-AC01-4D35-A128-5F9245E792A6}"/>
              </a:ext>
            </a:extLst>
          </p:cNvPr>
          <p:cNvSpPr>
            <a:spLocks noGrp="1"/>
          </p:cNvSpPr>
          <p:nvPr>
            <p:ph idx="1"/>
          </p:nvPr>
        </p:nvSpPr>
        <p:spPr>
          <a:xfrm>
            <a:off x="702393" y="391182"/>
            <a:ext cx="10515600" cy="4351338"/>
          </a:xfrm>
        </p:spPr>
        <p:txBody>
          <a:bodyPr/>
          <a:lstStyle/>
          <a:p>
            <a:r>
              <a:rPr lang="en-US" dirty="0"/>
              <a:t>The DevOps methods such as continuous integration, continuous deployment, and continuous delivery are all key parts of DevOps</a:t>
            </a:r>
          </a:p>
          <a:p>
            <a:pPr marL="0" indent="0">
              <a:buNone/>
            </a:pPr>
            <a:endParaRPr lang="en-US" dirty="0"/>
          </a:p>
        </p:txBody>
      </p:sp>
      <p:pic>
        <p:nvPicPr>
          <p:cNvPr id="4" name="Picture 3">
            <a:extLst>
              <a:ext uri="{FF2B5EF4-FFF2-40B4-BE49-F238E27FC236}">
                <a16:creationId xmlns:a16="http://schemas.microsoft.com/office/drawing/2014/main" id="{71BAC88F-D26B-483C-997D-FB5112723835}"/>
              </a:ext>
            </a:extLst>
          </p:cNvPr>
          <p:cNvPicPr>
            <a:picLocks noChangeAspect="1"/>
          </p:cNvPicPr>
          <p:nvPr/>
        </p:nvPicPr>
        <p:blipFill>
          <a:blip r:embed="rId2"/>
          <a:stretch>
            <a:fillRect/>
          </a:stretch>
        </p:blipFill>
        <p:spPr>
          <a:xfrm>
            <a:off x="2430235" y="2034953"/>
            <a:ext cx="6774725" cy="3595138"/>
          </a:xfrm>
          <a:prstGeom prst="rect">
            <a:avLst/>
          </a:prstGeom>
        </p:spPr>
      </p:pic>
      <p:sp>
        <p:nvSpPr>
          <p:cNvPr id="5" name="TextBox 4">
            <a:extLst>
              <a:ext uri="{FF2B5EF4-FFF2-40B4-BE49-F238E27FC236}">
                <a16:creationId xmlns:a16="http://schemas.microsoft.com/office/drawing/2014/main" id="{0CA860BC-4FAF-4AC6-A0E9-960DB64A9C47}"/>
              </a:ext>
            </a:extLst>
          </p:cNvPr>
          <p:cNvSpPr txBox="1"/>
          <p:nvPr/>
        </p:nvSpPr>
        <p:spPr>
          <a:xfrm>
            <a:off x="2715427" y="5800612"/>
            <a:ext cx="6489533" cy="369332"/>
          </a:xfrm>
          <a:prstGeom prst="rect">
            <a:avLst/>
          </a:prstGeom>
          <a:noFill/>
        </p:spPr>
        <p:txBody>
          <a:bodyPr wrap="none" rtlCol="0">
            <a:spAutoFit/>
          </a:bodyPr>
          <a:lstStyle/>
          <a:p>
            <a:r>
              <a:rPr lang="en-US" dirty="0"/>
              <a:t>Some of the key tools and technologies used to streamline DevOps</a:t>
            </a:r>
          </a:p>
        </p:txBody>
      </p:sp>
    </p:spTree>
    <p:extLst>
      <p:ext uri="{BB962C8B-B14F-4D97-AF65-F5344CB8AC3E}">
        <p14:creationId xmlns:p14="http://schemas.microsoft.com/office/powerpoint/2010/main" val="215823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99F98-BADC-48CF-A5F3-990722C87234}"/>
              </a:ext>
            </a:extLst>
          </p:cNvPr>
          <p:cNvSpPr>
            <a:spLocks noGrp="1"/>
          </p:cNvSpPr>
          <p:nvPr>
            <p:ph idx="1"/>
          </p:nvPr>
        </p:nvSpPr>
        <p:spPr>
          <a:xfrm>
            <a:off x="472440" y="976538"/>
            <a:ext cx="10515600" cy="5398135"/>
          </a:xfrm>
        </p:spPr>
        <p:txBody>
          <a:bodyPr>
            <a:normAutofit/>
          </a:bodyPr>
          <a:lstStyle/>
          <a:p>
            <a:r>
              <a:rPr lang="en-US" dirty="0"/>
              <a:t>Despite the success of DevOps and Agile software development methodologies, but still cannot use the same methods for </a:t>
            </a:r>
            <a:r>
              <a:rPr lang="en-US" i="1" dirty="0"/>
              <a:t>machine learning</a:t>
            </a:r>
            <a:r>
              <a:rPr lang="en-US" dirty="0"/>
              <a:t> (</a:t>
            </a:r>
            <a:r>
              <a:rPr lang="en-US" i="1" dirty="0"/>
              <a:t>ML</a:t>
            </a:r>
            <a:r>
              <a:rPr lang="en-US" dirty="0"/>
              <a:t>) applications. </a:t>
            </a:r>
          </a:p>
          <a:p>
            <a:pPr lvl="1"/>
            <a:r>
              <a:rPr lang="en-US" dirty="0"/>
              <a:t>The reason is ML is not just code, it is </a:t>
            </a:r>
            <a:r>
              <a:rPr lang="en-US" u="sng" dirty="0"/>
              <a:t>code + data</a:t>
            </a:r>
            <a:r>
              <a:rPr lang="en-US" dirty="0"/>
              <a:t>. Data for training, testing, and inference will change over time, across different sources, and needs to be met with changing code.</a:t>
            </a:r>
          </a:p>
          <a:p>
            <a:r>
              <a:rPr lang="en-US" dirty="0"/>
              <a:t>Without a systematic MLOps approach, there can be divergence in how code and data evolve.</a:t>
            </a:r>
          </a:p>
          <a:p>
            <a:pPr lvl="1"/>
            <a:r>
              <a:rPr lang="en-US" dirty="0"/>
              <a:t> This can cause problems in production, and deployment leading  to results that are hard to trace or reproduce</a:t>
            </a:r>
          </a:p>
          <a:p>
            <a:r>
              <a:rPr lang="en-US" dirty="0"/>
              <a:t>MLOps streamlines the development, deployment, and monitoring pipeline for ML applications</a:t>
            </a:r>
          </a:p>
          <a:p>
            <a:pPr lvl="1"/>
            <a:endParaRPr lang="en-US" dirty="0"/>
          </a:p>
        </p:txBody>
      </p:sp>
    </p:spTree>
    <p:extLst>
      <p:ext uri="{BB962C8B-B14F-4D97-AF65-F5344CB8AC3E}">
        <p14:creationId xmlns:p14="http://schemas.microsoft.com/office/powerpoint/2010/main" val="136600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637606-FE4A-4857-A17A-08CAE0A7139C}"/>
              </a:ext>
            </a:extLst>
          </p:cNvPr>
          <p:cNvPicPr>
            <a:picLocks noChangeAspect="1"/>
          </p:cNvPicPr>
          <p:nvPr/>
        </p:nvPicPr>
        <p:blipFill>
          <a:blip r:embed="rId2"/>
          <a:stretch>
            <a:fillRect/>
          </a:stretch>
        </p:blipFill>
        <p:spPr>
          <a:xfrm>
            <a:off x="1030603" y="2919211"/>
            <a:ext cx="7995831" cy="3767562"/>
          </a:xfrm>
          <a:prstGeom prst="rect">
            <a:avLst/>
          </a:prstGeom>
        </p:spPr>
      </p:pic>
      <p:sp>
        <p:nvSpPr>
          <p:cNvPr id="5" name="TextBox 4">
            <a:extLst>
              <a:ext uri="{FF2B5EF4-FFF2-40B4-BE49-F238E27FC236}">
                <a16:creationId xmlns:a16="http://schemas.microsoft.com/office/drawing/2014/main" id="{79E1AD00-634A-4A68-9D6D-086DC229E963}"/>
              </a:ext>
            </a:extLst>
          </p:cNvPr>
          <p:cNvSpPr txBox="1"/>
          <p:nvPr/>
        </p:nvSpPr>
        <p:spPr>
          <a:xfrm>
            <a:off x="457200" y="927463"/>
            <a:ext cx="237566" cy="369332"/>
          </a:xfrm>
          <a:prstGeom prst="rect">
            <a:avLst/>
          </a:prstGeom>
          <a:noFill/>
        </p:spPr>
        <p:txBody>
          <a:bodyPr wrap="none" rtlCol="0">
            <a:spAutoFit/>
          </a:bodyPr>
          <a:lstStyle/>
          <a:p>
            <a:r>
              <a:rPr lang="en-US" dirty="0"/>
              <a:t> </a:t>
            </a:r>
          </a:p>
        </p:txBody>
      </p:sp>
      <p:sp>
        <p:nvSpPr>
          <p:cNvPr id="8" name="TextBox 7">
            <a:extLst>
              <a:ext uri="{FF2B5EF4-FFF2-40B4-BE49-F238E27FC236}">
                <a16:creationId xmlns:a16="http://schemas.microsoft.com/office/drawing/2014/main" id="{EDDD16DD-2C0C-42D1-84C8-502DD531D4CC}"/>
              </a:ext>
            </a:extLst>
          </p:cNvPr>
          <p:cNvSpPr txBox="1"/>
          <p:nvPr/>
        </p:nvSpPr>
        <p:spPr>
          <a:xfrm>
            <a:off x="67490" y="81077"/>
            <a:ext cx="11667309" cy="2739211"/>
          </a:xfrm>
          <a:prstGeom prst="rect">
            <a:avLst/>
          </a:prstGeom>
          <a:noFill/>
        </p:spPr>
        <p:txBody>
          <a:bodyPr wrap="square">
            <a:spAutoFit/>
          </a:bodyPr>
          <a:lstStyle/>
          <a:p>
            <a:pPr marL="285750" indent="-285750">
              <a:buFont typeface="Arial" panose="020B0604020202020204" pitchFamily="34" charset="0"/>
              <a:buChar char="•"/>
            </a:pP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Machine Learning </a:t>
            </a:r>
            <a:r>
              <a:rPr lang="en-US" sz="2400" b="1" dirty="0">
                <a:solidFill>
                  <a:prstClr val="black"/>
                </a:solidFill>
                <a:latin typeface="Calibri Light" panose="020F0302020204030204"/>
                <a:ea typeface="+mj-ea"/>
                <a:cs typeface="+mj-cs"/>
              </a:rPr>
              <a:t>Lifecycle: </a:t>
            </a:r>
            <a:r>
              <a:rPr kumimoji="0" lang="en-US" sz="2400" b="1" i="0" u="none" strike="noStrike" kern="1200" cap="none" spc="0" normalizeH="0" baseline="0" noProof="0" dirty="0" err="1">
                <a:ln>
                  <a:noFill/>
                </a:ln>
                <a:solidFill>
                  <a:prstClr val="black"/>
                </a:solidFill>
                <a:effectLst/>
                <a:uLnTx/>
                <a:uFillTx/>
                <a:latin typeface="Calibri Light" panose="020F0302020204030204"/>
                <a:ea typeface="+mj-ea"/>
                <a:cs typeface="+mj-cs"/>
              </a:rPr>
              <a:t>MLOps</a:t>
            </a:r>
            <a:r>
              <a:rPr kumimoji="0" lang="en-US" sz="2400" b="1" i="0" u="none" strike="noStrike" kern="1200" cap="none" spc="0" normalizeH="0" baseline="0" noProof="0" dirty="0">
                <a:ln>
                  <a:noFill/>
                </a:ln>
                <a:solidFill>
                  <a:prstClr val="black"/>
                </a:solidFill>
                <a:effectLst/>
                <a:uLnTx/>
                <a:uFillTx/>
                <a:latin typeface="Calibri Light" panose="020F0302020204030204"/>
                <a:ea typeface="+mj-ea"/>
                <a:cs typeface="+mj-cs"/>
              </a:rPr>
              <a:t> Workflow</a:t>
            </a:r>
            <a:endParaRPr lang="en-US" sz="2400" dirty="0"/>
          </a:p>
          <a:p>
            <a:pPr marL="742950" lvl="1" indent="-285750">
              <a:buFont typeface="Arial" panose="020B0604020202020204" pitchFamily="34" charset="0"/>
              <a:buChar char="•"/>
            </a:pPr>
            <a:r>
              <a:rPr lang="en-US" sz="2400" dirty="0"/>
              <a:t>The figure below operationalizes the ML lifecycle in a  three-stage </a:t>
            </a:r>
            <a:r>
              <a:rPr lang="en-US" sz="2400" dirty="0" err="1"/>
              <a:t>MLOps</a:t>
            </a:r>
            <a:r>
              <a:rPr lang="en-US" sz="2400" dirty="0"/>
              <a:t> workflow of Build, Deploy, and Monitor</a:t>
            </a:r>
          </a:p>
          <a:p>
            <a:pPr marL="1200150" lvl="2" indent="-285750">
              <a:buFont typeface="Arial" panose="020B0604020202020204" pitchFamily="34" charset="0"/>
              <a:buChar char="•"/>
            </a:pPr>
            <a:r>
              <a:rPr lang="en-US" sz="2000" dirty="0"/>
              <a:t>The Build stage encompasses  the many of the initial stages of the ML lifecycle examined earlier: problem definition, Data collection/labeling, Data Evaluation, Feature Engineering, Model training and Evaluation.</a:t>
            </a:r>
          </a:p>
          <a:p>
            <a:pPr marL="1200150" lvl="2" indent="-285750">
              <a:buFont typeface="Arial" panose="020B0604020202020204" pitchFamily="34" charset="0"/>
              <a:buChar char="•"/>
            </a:pPr>
            <a:r>
              <a:rPr lang="en-US" sz="2000" dirty="0"/>
              <a:t>The Deploy stage is where the model is deployed in production as an API</a:t>
            </a:r>
          </a:p>
          <a:p>
            <a:pPr marL="1200150" lvl="2" indent="-285750">
              <a:buFont typeface="Arial" panose="020B0604020202020204" pitchFamily="34" charset="0"/>
              <a:buChar char="•"/>
            </a:pPr>
            <a:r>
              <a:rPr lang="en-US" sz="2000" dirty="0"/>
              <a:t>The Monitor stage is where the ML operation is monitored for optimal performance and accuracy</a:t>
            </a:r>
          </a:p>
        </p:txBody>
      </p:sp>
      <p:sp>
        <p:nvSpPr>
          <p:cNvPr id="2" name="TextBox 1">
            <a:extLst>
              <a:ext uri="{FF2B5EF4-FFF2-40B4-BE49-F238E27FC236}">
                <a16:creationId xmlns:a16="http://schemas.microsoft.com/office/drawing/2014/main" id="{D70E9DAC-688F-42A7-BD5E-AC1A5F247EA0}"/>
              </a:ext>
            </a:extLst>
          </p:cNvPr>
          <p:cNvSpPr txBox="1"/>
          <p:nvPr/>
        </p:nvSpPr>
        <p:spPr>
          <a:xfrm>
            <a:off x="9431384" y="4389120"/>
            <a:ext cx="2303416" cy="923330"/>
          </a:xfrm>
          <a:prstGeom prst="rect">
            <a:avLst/>
          </a:prstGeom>
          <a:noFill/>
        </p:spPr>
        <p:txBody>
          <a:bodyPr wrap="square" rtlCol="0">
            <a:spAutoFit/>
          </a:bodyPr>
          <a:lstStyle/>
          <a:p>
            <a:r>
              <a:rPr lang="en-US" dirty="0"/>
              <a:t>A sample </a:t>
            </a:r>
            <a:r>
              <a:rPr lang="en-US" dirty="0" err="1"/>
              <a:t>MLOps</a:t>
            </a:r>
            <a:r>
              <a:rPr lang="en-US" dirty="0"/>
              <a:t> Workflow</a:t>
            </a:r>
          </a:p>
          <a:p>
            <a:endParaRPr lang="en-US" dirty="0"/>
          </a:p>
        </p:txBody>
      </p:sp>
    </p:spTree>
    <p:extLst>
      <p:ext uri="{BB962C8B-B14F-4D97-AF65-F5344CB8AC3E}">
        <p14:creationId xmlns:p14="http://schemas.microsoft.com/office/powerpoint/2010/main" val="3241793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DC82BF-16D9-4F08-A5DB-9645A5E01770}"/>
              </a:ext>
            </a:extLst>
          </p:cNvPr>
          <p:cNvPicPr>
            <a:picLocks noChangeAspect="1"/>
          </p:cNvPicPr>
          <p:nvPr/>
        </p:nvPicPr>
        <p:blipFill>
          <a:blip r:embed="rId2"/>
          <a:stretch>
            <a:fillRect/>
          </a:stretch>
        </p:blipFill>
        <p:spPr>
          <a:xfrm>
            <a:off x="914400" y="432161"/>
            <a:ext cx="8309004" cy="3916683"/>
          </a:xfrm>
          <a:prstGeom prst="rect">
            <a:avLst/>
          </a:prstGeom>
        </p:spPr>
      </p:pic>
      <p:sp>
        <p:nvSpPr>
          <p:cNvPr id="5" name="TextBox 4">
            <a:extLst>
              <a:ext uri="{FF2B5EF4-FFF2-40B4-BE49-F238E27FC236}">
                <a16:creationId xmlns:a16="http://schemas.microsoft.com/office/drawing/2014/main" id="{A50A59C6-44B2-4401-8475-BAD5F1A51AD0}"/>
              </a:ext>
            </a:extLst>
          </p:cNvPr>
          <p:cNvSpPr txBox="1"/>
          <p:nvPr/>
        </p:nvSpPr>
        <p:spPr>
          <a:xfrm>
            <a:off x="653143" y="4486847"/>
            <a:ext cx="10254344" cy="1938992"/>
          </a:xfrm>
          <a:prstGeom prst="rect">
            <a:avLst/>
          </a:prstGeom>
          <a:noFill/>
        </p:spPr>
        <p:txBody>
          <a:bodyPr wrap="square" rtlCol="0">
            <a:spAutoFit/>
          </a:bodyPr>
          <a:lstStyle/>
          <a:p>
            <a:r>
              <a:rPr lang="en-US" sz="2400" dirty="0"/>
              <a:t>A generic MLOps workflow brings together data engineering, ML, and DevOps in a streamlined fashion. This workflow is segmented into two modules: </a:t>
            </a:r>
          </a:p>
          <a:p>
            <a:pPr marL="342900" indent="-342900">
              <a:buFont typeface="Arial" panose="020B0604020202020204" pitchFamily="34" charset="0"/>
              <a:buChar char="•"/>
            </a:pPr>
            <a:r>
              <a:rPr lang="en-US" sz="2400" b="1" dirty="0"/>
              <a:t>MLOps pipeline</a:t>
            </a:r>
            <a:r>
              <a:rPr lang="en-US" sz="2400" dirty="0"/>
              <a:t> (build, deploy, and monitor) – the upper layer</a:t>
            </a:r>
          </a:p>
          <a:p>
            <a:pPr marL="342900" indent="-342900">
              <a:buFont typeface="Arial" panose="020B0604020202020204" pitchFamily="34" charset="0"/>
              <a:buChar char="•"/>
            </a:pPr>
            <a:r>
              <a:rPr lang="en-US" sz="2400" b="1" dirty="0"/>
              <a:t>Drivers</a:t>
            </a:r>
            <a:r>
              <a:rPr lang="en-US" sz="2400" dirty="0"/>
              <a:t>: Data, code, artifacts, middleware, and infrastructure – mid and lower layers </a:t>
            </a:r>
          </a:p>
        </p:txBody>
      </p:sp>
      <p:sp>
        <p:nvSpPr>
          <p:cNvPr id="2" name="TextBox 1">
            <a:extLst>
              <a:ext uri="{FF2B5EF4-FFF2-40B4-BE49-F238E27FC236}">
                <a16:creationId xmlns:a16="http://schemas.microsoft.com/office/drawing/2014/main" id="{6BB64509-070C-44B2-BDC8-3108A71D2D13}"/>
              </a:ext>
            </a:extLst>
          </p:cNvPr>
          <p:cNvSpPr txBox="1"/>
          <p:nvPr/>
        </p:nvSpPr>
        <p:spPr>
          <a:xfrm>
            <a:off x="9836331" y="2390503"/>
            <a:ext cx="1802675" cy="646331"/>
          </a:xfrm>
          <a:prstGeom prst="rect">
            <a:avLst/>
          </a:prstGeom>
          <a:noFill/>
        </p:spPr>
        <p:txBody>
          <a:bodyPr wrap="square" rtlCol="0">
            <a:spAutoFit/>
          </a:bodyPr>
          <a:lstStyle/>
          <a:p>
            <a:r>
              <a:rPr lang="en-US" dirty="0"/>
              <a:t>A sample </a:t>
            </a:r>
            <a:r>
              <a:rPr lang="en-US" dirty="0" err="1"/>
              <a:t>MLOps</a:t>
            </a:r>
            <a:r>
              <a:rPr lang="en-US" dirty="0"/>
              <a:t> Workflow</a:t>
            </a:r>
          </a:p>
        </p:txBody>
      </p:sp>
    </p:spTree>
    <p:extLst>
      <p:ext uri="{BB962C8B-B14F-4D97-AF65-F5344CB8AC3E}">
        <p14:creationId xmlns:p14="http://schemas.microsoft.com/office/powerpoint/2010/main" val="301568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4D7D77-C5C6-415A-90AB-50F818D99906}"/>
              </a:ext>
            </a:extLst>
          </p:cNvPr>
          <p:cNvSpPr>
            <a:spLocks noGrp="1"/>
          </p:cNvSpPr>
          <p:nvPr>
            <p:ph idx="1"/>
          </p:nvPr>
        </p:nvSpPr>
        <p:spPr>
          <a:xfrm>
            <a:off x="211183" y="153578"/>
            <a:ext cx="11453948" cy="6403976"/>
          </a:xfrm>
        </p:spPr>
        <p:txBody>
          <a:bodyPr>
            <a:normAutofit fontScale="77500" lnSpcReduction="20000"/>
          </a:bodyPr>
          <a:lstStyle/>
          <a:p>
            <a:r>
              <a:rPr lang="en-US" sz="4000" b="1" dirty="0"/>
              <a:t>The MLOps pipeline – Build: </a:t>
            </a:r>
            <a:r>
              <a:rPr lang="en-US" sz="3400" dirty="0"/>
              <a:t>The MLOps pipeline is the upper layer of the workflow, which performs operations such as build, deploy, and monitor</a:t>
            </a:r>
          </a:p>
          <a:p>
            <a:r>
              <a:rPr lang="en-US" sz="3400" dirty="0"/>
              <a:t>The Build stage encompasses the first six stages of ML lifecycle, namely: problem definition, data preparations, data explorations, data transformation and selection, model training and validations as discussed earlier</a:t>
            </a:r>
          </a:p>
          <a:p>
            <a:endParaRPr lang="en-US" dirty="0"/>
          </a:p>
          <a:p>
            <a:endParaRPr lang="en-US" dirty="0"/>
          </a:p>
          <a:p>
            <a:endParaRPr lang="en-US" dirty="0"/>
          </a:p>
          <a:p>
            <a:pPr marL="0" indent="0">
              <a:buNone/>
            </a:pPr>
            <a:endParaRPr lang="en-US" b="1" dirty="0"/>
          </a:p>
          <a:p>
            <a:r>
              <a:rPr lang="en-US" sz="4000" b="1" dirty="0"/>
              <a:t>Data ingestion</a:t>
            </a:r>
            <a:r>
              <a:rPr lang="en-US" sz="4000" dirty="0"/>
              <a:t>: </a:t>
            </a:r>
            <a:r>
              <a:rPr lang="en-US" sz="3400" dirty="0"/>
              <a:t>Deals with the volume, velocity, veracity, and variety of data by extracting data from various data sources (for example, databases, data warehouses, or data lakes)</a:t>
            </a:r>
          </a:p>
          <a:p>
            <a:pPr lvl="1"/>
            <a:r>
              <a:rPr lang="en-US" sz="3400" dirty="0"/>
              <a:t>Data ingestion is the transportation of data from assorted sources to a storage medium where it can be accessed, used, and analyzed by an organization. The destination is typically a data warehouse, data mart, database, or a document store. This step performs the extraction, transformation, and load (ETL) operations to provide the necessary data for ML training purposes.</a:t>
            </a:r>
          </a:p>
        </p:txBody>
      </p:sp>
      <p:pic>
        <p:nvPicPr>
          <p:cNvPr id="6" name="Picture 5">
            <a:extLst>
              <a:ext uri="{FF2B5EF4-FFF2-40B4-BE49-F238E27FC236}">
                <a16:creationId xmlns:a16="http://schemas.microsoft.com/office/drawing/2014/main" id="{EFC652BE-B626-4CF5-A347-590CD11DD654}"/>
              </a:ext>
            </a:extLst>
          </p:cNvPr>
          <p:cNvPicPr>
            <a:picLocks noChangeAspect="1"/>
          </p:cNvPicPr>
          <p:nvPr/>
        </p:nvPicPr>
        <p:blipFill>
          <a:blip r:embed="rId2"/>
          <a:stretch>
            <a:fillRect/>
          </a:stretch>
        </p:blipFill>
        <p:spPr>
          <a:xfrm>
            <a:off x="1573389" y="2084720"/>
            <a:ext cx="8184565" cy="957338"/>
          </a:xfrm>
          <a:prstGeom prst="rect">
            <a:avLst/>
          </a:prstGeom>
        </p:spPr>
      </p:pic>
    </p:spTree>
    <p:extLst>
      <p:ext uri="{BB962C8B-B14F-4D97-AF65-F5344CB8AC3E}">
        <p14:creationId xmlns:p14="http://schemas.microsoft.com/office/powerpoint/2010/main" val="56341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1971</Words>
  <Application>Microsoft Office PowerPoint</Application>
  <PresentationFormat>Widescreen</PresentationFormat>
  <Paragraphs>91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-apple-system</vt:lpstr>
      <vt:lpstr>Arial</vt:lpstr>
      <vt:lpstr>Calibri</vt:lpstr>
      <vt:lpstr>Calibri Light</vt:lpstr>
      <vt:lpstr>Office Theme</vt:lpstr>
      <vt:lpstr>Machine Learning Operations MLOps and Workflow</vt:lpstr>
      <vt:lpstr>Machine Learning Operations MLOps and Workflow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MLOps pipeline – Deploy: Production release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Operations MLOps and Workflow</dc:title>
  <dc:creator>Alireza Farahani</dc:creator>
  <cp:lastModifiedBy>Alireza Farahani</cp:lastModifiedBy>
  <cp:revision>4</cp:revision>
  <dcterms:created xsi:type="dcterms:W3CDTF">2022-10-11T18:29:52Z</dcterms:created>
  <dcterms:modified xsi:type="dcterms:W3CDTF">2023-07-05T23:51:57Z</dcterms:modified>
</cp:coreProperties>
</file>