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7" r:id="rId3"/>
    <p:sldId id="367" r:id="rId4"/>
    <p:sldId id="352" r:id="rId5"/>
    <p:sldId id="353" r:id="rId6"/>
    <p:sldId id="355" r:id="rId7"/>
    <p:sldId id="368" r:id="rId8"/>
    <p:sldId id="371" r:id="rId9"/>
    <p:sldId id="394" r:id="rId10"/>
    <p:sldId id="357" r:id="rId11"/>
    <p:sldId id="358" r:id="rId12"/>
    <p:sldId id="369" r:id="rId13"/>
    <p:sldId id="372" r:id="rId14"/>
    <p:sldId id="373" r:id="rId15"/>
    <p:sldId id="396" r:id="rId16"/>
    <p:sldId id="397" r:id="rId17"/>
    <p:sldId id="359" r:id="rId18"/>
    <p:sldId id="365" r:id="rId19"/>
    <p:sldId id="366" r:id="rId20"/>
    <p:sldId id="374" r:id="rId21"/>
    <p:sldId id="390" r:id="rId22"/>
    <p:sldId id="392" r:id="rId23"/>
    <p:sldId id="393" r:id="rId24"/>
    <p:sldId id="391" r:id="rId25"/>
    <p:sldId id="404" r:id="rId26"/>
    <p:sldId id="398" r:id="rId27"/>
    <p:sldId id="360" r:id="rId28"/>
    <p:sldId id="277" r:id="rId29"/>
    <p:sldId id="278" r:id="rId30"/>
    <p:sldId id="279" r:id="rId31"/>
    <p:sldId id="399" r:id="rId32"/>
    <p:sldId id="361" r:id="rId33"/>
    <p:sldId id="383" r:id="rId34"/>
    <p:sldId id="385" r:id="rId35"/>
    <p:sldId id="400" r:id="rId36"/>
    <p:sldId id="362" r:id="rId37"/>
    <p:sldId id="386" r:id="rId38"/>
    <p:sldId id="401" r:id="rId39"/>
    <p:sldId id="363" r:id="rId40"/>
    <p:sldId id="364" r:id="rId41"/>
    <p:sldId id="273" r:id="rId42"/>
    <p:sldId id="275" r:id="rId43"/>
    <p:sldId id="379" r:id="rId44"/>
    <p:sldId id="380" r:id="rId45"/>
    <p:sldId id="381" r:id="rId46"/>
    <p:sldId id="382" r:id="rId47"/>
    <p:sldId id="402" r:id="rId48"/>
    <p:sldId id="403" r:id="rId49"/>
    <p:sldId id="34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1B0D8-BDD0-5B6A-656E-E49901959D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F22857-C07D-E853-A65B-FB6D850AE7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DF87D-CD2B-B816-F255-EEB177A384E2}"/>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5" name="Footer Placeholder 4">
            <a:extLst>
              <a:ext uri="{FF2B5EF4-FFF2-40B4-BE49-F238E27FC236}">
                <a16:creationId xmlns:a16="http://schemas.microsoft.com/office/drawing/2014/main" id="{48815824-ADC8-50A5-E3B9-C75DEDB00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B9585-4802-4A8D-D80A-F969865A30BD}"/>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173552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12CC-203B-17F9-9D75-DDCC9A017D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7B7D60-429B-A778-BA3B-B992119D07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6D451-D4AB-6E0A-D2C9-A5B991209EA7}"/>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5" name="Footer Placeholder 4">
            <a:extLst>
              <a:ext uri="{FF2B5EF4-FFF2-40B4-BE49-F238E27FC236}">
                <a16:creationId xmlns:a16="http://schemas.microsoft.com/office/drawing/2014/main" id="{CF52A6C6-4D1C-30F7-A6BE-F0622EAEE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A2B7A-3487-5C19-B991-2CCA47B8A026}"/>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299436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B610F-5FC4-004B-D6FF-4AF5899AEB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3ED7F6-3FFB-46CE-1EA2-E3A5D7C15F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64B25-B6A9-8708-CAA4-BAC5CCCD8048}"/>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5" name="Footer Placeholder 4">
            <a:extLst>
              <a:ext uri="{FF2B5EF4-FFF2-40B4-BE49-F238E27FC236}">
                <a16:creationId xmlns:a16="http://schemas.microsoft.com/office/drawing/2014/main" id="{16A75C49-A770-2537-B1FE-85C288073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FDBA9-81EF-0665-7C8F-7679B238816C}"/>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175678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D83F-F705-C241-4BCA-607E74CD8A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0904C-60E8-C46D-5305-BC0CB183FB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DE363-248F-A23A-9BA6-BEE6BEA89AF3}"/>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5" name="Footer Placeholder 4">
            <a:extLst>
              <a:ext uri="{FF2B5EF4-FFF2-40B4-BE49-F238E27FC236}">
                <a16:creationId xmlns:a16="http://schemas.microsoft.com/office/drawing/2014/main" id="{9543B1BA-2466-4E71-66AC-0C4F13BAE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366CB-652D-6E2A-95AA-D06585495E0B}"/>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3833609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D3B1-7512-924A-BBEE-D2BA84F9E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19EB3B-2068-2517-25C9-B3AEBF155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B5629-7CC8-2804-A1A6-9974C2448D01}"/>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5" name="Footer Placeholder 4">
            <a:extLst>
              <a:ext uri="{FF2B5EF4-FFF2-40B4-BE49-F238E27FC236}">
                <a16:creationId xmlns:a16="http://schemas.microsoft.com/office/drawing/2014/main" id="{5BD1C906-13FD-A64C-B820-8C6BBA1A2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77D96-2B01-993C-3DD9-0F521DB00685}"/>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260046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7A16-EC20-70F6-9888-BC43516C6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F806B-0CDF-3BCD-CE28-E4AB31FC05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4D2F3-7C04-BA4B-FA83-26E137B5A2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2C960A-F566-AD59-6C6B-A12B2B99C733}"/>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6" name="Footer Placeholder 5">
            <a:extLst>
              <a:ext uri="{FF2B5EF4-FFF2-40B4-BE49-F238E27FC236}">
                <a16:creationId xmlns:a16="http://schemas.microsoft.com/office/drawing/2014/main" id="{326129FF-DC29-D840-EA7F-406D18A90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7DF2C-9188-238C-B03A-7A5DD7532AA0}"/>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95364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1903-4B5C-362F-2097-60D3BDFE09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62B4FF-A0CC-C199-BB2C-570CB1812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879BF-A572-E829-BD76-836577A62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AD72D5-5B11-6AEE-74D7-D2F5BD19A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06795E-5FB4-0866-3309-47F6BFF7A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C7A0BF-65A1-AFD9-21C8-C7057D946749}"/>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8" name="Footer Placeholder 7">
            <a:extLst>
              <a:ext uri="{FF2B5EF4-FFF2-40B4-BE49-F238E27FC236}">
                <a16:creationId xmlns:a16="http://schemas.microsoft.com/office/drawing/2014/main" id="{FF6A055A-3D0F-27E8-EC5F-A2FD0F24FD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BD452A-DA6E-4284-8095-0E1CE3487380}"/>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252309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154B-15CF-17D6-91FA-9634A66885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3AA213-AC5C-9245-67BC-F164D15FFC0D}"/>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4" name="Footer Placeholder 3">
            <a:extLst>
              <a:ext uri="{FF2B5EF4-FFF2-40B4-BE49-F238E27FC236}">
                <a16:creationId xmlns:a16="http://schemas.microsoft.com/office/drawing/2014/main" id="{FBCACA10-D05D-C8D1-B051-BA97A8B6B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9C16A0-DC19-B842-1B0D-D7B6759AA0F6}"/>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76040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DFD649-0019-BE6E-4112-22F339000E44}"/>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3" name="Footer Placeholder 2">
            <a:extLst>
              <a:ext uri="{FF2B5EF4-FFF2-40B4-BE49-F238E27FC236}">
                <a16:creationId xmlns:a16="http://schemas.microsoft.com/office/drawing/2014/main" id="{E807E811-5A7F-61EA-6262-898751F0AC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FFDE66-8AEF-7212-1180-802A947CEDE0}"/>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170334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4398-DDA7-CC21-995E-78468A8AD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AFC64E-B77F-0AB0-CFAD-13748751C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7DC364-02C8-518F-478E-203CFD348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15B18-F359-4900-1A7B-B440B2D32843}"/>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6" name="Footer Placeholder 5">
            <a:extLst>
              <a:ext uri="{FF2B5EF4-FFF2-40B4-BE49-F238E27FC236}">
                <a16:creationId xmlns:a16="http://schemas.microsoft.com/office/drawing/2014/main" id="{CFEC4CEE-CF10-A52F-8567-8C7C061C06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FDC7B-9306-61D4-6059-0A9E107459C0}"/>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4261370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2DB8-5845-0C2B-3912-1A3273B5C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C67FA9-B8C1-40FE-AEF6-D7D3702681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F07F21-2A1B-1463-17F6-E47BE1026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59A80-7017-14DE-4345-6B6408A377C5}"/>
              </a:ext>
            </a:extLst>
          </p:cNvPr>
          <p:cNvSpPr>
            <a:spLocks noGrp="1"/>
          </p:cNvSpPr>
          <p:nvPr>
            <p:ph type="dt" sz="half" idx="10"/>
          </p:nvPr>
        </p:nvSpPr>
        <p:spPr/>
        <p:txBody>
          <a:bodyPr/>
          <a:lstStyle/>
          <a:p>
            <a:fld id="{16F9A170-6F72-414A-B64E-C184EFFD4E05}" type="datetimeFigureOut">
              <a:rPr lang="en-US" smtClean="0"/>
              <a:t>7/5/2023</a:t>
            </a:fld>
            <a:endParaRPr lang="en-US"/>
          </a:p>
        </p:txBody>
      </p:sp>
      <p:sp>
        <p:nvSpPr>
          <p:cNvPr id="6" name="Footer Placeholder 5">
            <a:extLst>
              <a:ext uri="{FF2B5EF4-FFF2-40B4-BE49-F238E27FC236}">
                <a16:creationId xmlns:a16="http://schemas.microsoft.com/office/drawing/2014/main" id="{C577257B-72AA-2D67-9483-39C508C2B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B086E-6774-F80C-D3E2-C0599A1EB476}"/>
              </a:ext>
            </a:extLst>
          </p:cNvPr>
          <p:cNvSpPr>
            <a:spLocks noGrp="1"/>
          </p:cNvSpPr>
          <p:nvPr>
            <p:ph type="sldNum" sz="quarter" idx="12"/>
          </p:nvPr>
        </p:nvSpPr>
        <p:spPr/>
        <p:txBody>
          <a:bodyPr/>
          <a:lstStyle/>
          <a:p>
            <a:fld id="{2B222ECC-4147-4AB5-93D6-8366CB63905D}" type="slidenum">
              <a:rPr lang="en-US" smtClean="0"/>
              <a:t>‹#›</a:t>
            </a:fld>
            <a:endParaRPr lang="en-US"/>
          </a:p>
        </p:txBody>
      </p:sp>
    </p:spTree>
    <p:extLst>
      <p:ext uri="{BB962C8B-B14F-4D97-AF65-F5344CB8AC3E}">
        <p14:creationId xmlns:p14="http://schemas.microsoft.com/office/powerpoint/2010/main" val="288276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5BEE1F-0DDB-FE6C-994F-33C87795C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1E7EDE-03D1-B78D-D5D0-F95FE8CC1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886F0-9D22-EA39-E8FD-0861E9DA3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9A170-6F72-414A-B64E-C184EFFD4E05}" type="datetimeFigureOut">
              <a:rPr lang="en-US" smtClean="0"/>
              <a:t>7/5/2023</a:t>
            </a:fld>
            <a:endParaRPr lang="en-US"/>
          </a:p>
        </p:txBody>
      </p:sp>
      <p:sp>
        <p:nvSpPr>
          <p:cNvPr id="5" name="Footer Placeholder 4">
            <a:extLst>
              <a:ext uri="{FF2B5EF4-FFF2-40B4-BE49-F238E27FC236}">
                <a16:creationId xmlns:a16="http://schemas.microsoft.com/office/drawing/2014/main" id="{7D04D445-EB54-08BF-86B5-2692FA03B8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6F3AD8-868E-422A-109D-2613E372C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22ECC-4147-4AB5-93D6-8366CB63905D}" type="slidenum">
              <a:rPr lang="en-US" smtClean="0"/>
              <a:t>‹#›</a:t>
            </a:fld>
            <a:endParaRPr lang="en-US"/>
          </a:p>
        </p:txBody>
      </p:sp>
    </p:spTree>
    <p:extLst>
      <p:ext uri="{BB962C8B-B14F-4D97-AF65-F5344CB8AC3E}">
        <p14:creationId xmlns:p14="http://schemas.microsoft.com/office/powerpoint/2010/main" val="128460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30.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D83BA-B8EC-426D-875D-510A85CC88FA}"/>
              </a:ext>
            </a:extLst>
          </p:cNvPr>
          <p:cNvSpPr>
            <a:spLocks noGrp="1"/>
          </p:cNvSpPr>
          <p:nvPr>
            <p:ph type="ctrTitle"/>
          </p:nvPr>
        </p:nvSpPr>
        <p:spPr/>
        <p:txBody>
          <a:bodyPr>
            <a:normAutofit/>
          </a:bodyPr>
          <a:lstStyle/>
          <a:p>
            <a:r>
              <a:rPr lang="en-US" sz="6000" b="1" dirty="0">
                <a:latin typeface="+mj-lt"/>
                <a:ea typeface="+mj-ea"/>
                <a:cs typeface="+mj-cs"/>
              </a:rPr>
              <a:t>Machine Learning Modeling Algorithms</a:t>
            </a:r>
            <a:endParaRPr lang="en-US" dirty="0"/>
          </a:p>
        </p:txBody>
      </p:sp>
      <p:sp>
        <p:nvSpPr>
          <p:cNvPr id="3" name="Subtitle 2">
            <a:extLst>
              <a:ext uri="{FF2B5EF4-FFF2-40B4-BE49-F238E27FC236}">
                <a16:creationId xmlns:a16="http://schemas.microsoft.com/office/drawing/2014/main" id="{87CBB3B6-7E1E-E514-9843-676E9D29FF0C}"/>
              </a:ext>
            </a:extLst>
          </p:cNvPr>
          <p:cNvSpPr>
            <a:spLocks noGrp="1"/>
          </p:cNvSpPr>
          <p:nvPr>
            <p:ph type="subTitle" idx="1"/>
          </p:nvPr>
        </p:nvSpPr>
        <p:spPr/>
        <p:txBody>
          <a:bodyPr/>
          <a:lstStyle/>
          <a:p>
            <a:r>
              <a:rPr lang="en-US" dirty="0"/>
              <a:t>Module 3</a:t>
            </a:r>
          </a:p>
        </p:txBody>
      </p:sp>
    </p:spTree>
    <p:extLst>
      <p:ext uri="{BB962C8B-B14F-4D97-AF65-F5344CB8AC3E}">
        <p14:creationId xmlns:p14="http://schemas.microsoft.com/office/powerpoint/2010/main" val="160238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45E329-7340-4DCB-8660-D1DE1BDBA1C0}"/>
                  </a:ext>
                </a:extLst>
              </p:cNvPr>
              <p:cNvSpPr>
                <a:spLocks noGrp="1"/>
              </p:cNvSpPr>
              <p:nvPr>
                <p:ph idx="1"/>
              </p:nvPr>
            </p:nvSpPr>
            <p:spPr>
              <a:xfrm>
                <a:off x="0" y="29599"/>
                <a:ext cx="11887199" cy="6305887"/>
              </a:xfrm>
            </p:spPr>
            <p:txBody>
              <a:bodyPr>
                <a:normAutofit fontScale="77500" lnSpcReduction="20000"/>
              </a:bodyPr>
              <a:lstStyle/>
              <a:p>
                <a:pPr marL="0" indent="0">
                  <a:buNone/>
                </a:pPr>
                <a:r>
                  <a:rPr lang="en-US" sz="5000" dirty="0"/>
                  <a:t>Linear Logistic Regression:</a:t>
                </a:r>
              </a:p>
              <a:p>
                <a:pPr marL="0" indent="0">
                  <a:buNone/>
                </a:pPr>
                <a:endParaRPr lang="en-US" sz="3600" dirty="0"/>
              </a:p>
              <a:p>
                <a:pPr lvl="1"/>
                <a:r>
                  <a:rPr lang="en-US" sz="4000" dirty="0"/>
                  <a:t>Logistic regression has the same main idea as linear regression. </a:t>
                </a:r>
              </a:p>
              <a:p>
                <a:pPr lvl="2"/>
                <a:r>
                  <a:rPr lang="en-US" sz="4000" dirty="0"/>
                  <a:t>The output, which is the dependent variable is binary, meaning the outcome can have only two possible values</a:t>
                </a:r>
              </a:p>
              <a:p>
                <a:pPr marL="914400" lvl="2" indent="0">
                  <a:buNone/>
                </a:pPr>
                <a:endParaRPr lang="en-US" sz="4000" dirty="0"/>
              </a:p>
              <a:p>
                <a:pPr lvl="1"/>
                <a:r>
                  <a:rPr lang="en-US" sz="4000" dirty="0"/>
                  <a:t>In logistic regression, the line of best fit is transformed using a non-linear S-shaped function called the </a:t>
                </a:r>
                <a:r>
                  <a:rPr lang="en-US" sz="4000" i="1" u="sng" dirty="0"/>
                  <a:t>logistic function</a:t>
                </a:r>
                <a:r>
                  <a:rPr lang="en-US" sz="4000" dirty="0"/>
                  <a:t> </a:t>
                </a:r>
                <a:r>
                  <a:rPr lang="en-US" sz="4000" i="1" dirty="0"/>
                  <a:t>p(), with </a:t>
                </a:r>
                <a:r>
                  <a:rPr lang="en-US" sz="4000" dirty="0"/>
                  <a:t>outcome values ranging from 0 to 1. These 0 to 1 values can then be interpreted as the probability of occurrence of </a:t>
                </a:r>
                <a14:m>
                  <m:oMath xmlns:m="http://schemas.openxmlformats.org/officeDocument/2006/math">
                    <m:sSub>
                      <m:sSubPr>
                        <m:ctrlPr>
                          <a:rPr lang="en-US" sz="4000" i="1" smtClean="0">
                            <a:latin typeface="Cambria Math" panose="02040503050406030204" pitchFamily="18" charset="0"/>
                          </a:rPr>
                        </m:ctrlPr>
                      </m:sSubPr>
                      <m:e>
                        <m:r>
                          <a:rPr lang="en-US" sz="4000">
                            <a:latin typeface="Cambria Math" panose="02040503050406030204" pitchFamily="18" charset="0"/>
                          </a:rPr>
                          <m:t>𝑦</m:t>
                        </m:r>
                      </m:e>
                      <m:sub>
                        <m:r>
                          <a:rPr lang="en-US" sz="4000">
                            <a:latin typeface="Cambria Math" panose="02040503050406030204" pitchFamily="18" charset="0"/>
                          </a:rPr>
                          <m:t>𝑘</m:t>
                        </m:r>
                      </m:sub>
                    </m:sSub>
                  </m:oMath>
                </a14:m>
                <a:r>
                  <a:rPr lang="en-US" sz="4000" dirty="0"/>
                  <a:t>.</a:t>
                </a:r>
              </a:p>
              <a:p>
                <a:pPr marL="457200" lvl="1" indent="0">
                  <a:buNone/>
                </a:pPr>
                <a:endParaRPr lang="en-US" sz="4000" dirty="0"/>
              </a:p>
              <a:p>
                <a:pPr lvl="1"/>
                <a14:m>
                  <m:oMath xmlns:m="http://schemas.openxmlformats.org/officeDocument/2006/math">
                    <m:r>
                      <a:rPr lang="en-US" sz="4000">
                        <a:latin typeface="Cambria Math" panose="02040503050406030204" pitchFamily="18" charset="0"/>
                      </a:rPr>
                      <m:t>𝑝</m:t>
                    </m:r>
                    <m:d>
                      <m:dPr>
                        <m:ctrlPr>
                          <a:rPr lang="en-US" sz="4000" i="1">
                            <a:latin typeface="Cambria Math" panose="02040503050406030204" pitchFamily="18" charset="0"/>
                          </a:rPr>
                        </m:ctrlPr>
                      </m:dPr>
                      <m:e>
                        <m:sSub>
                          <m:sSubPr>
                            <m:ctrlPr>
                              <a:rPr lang="en-US" sz="4000" i="1">
                                <a:latin typeface="Cambria Math" panose="02040503050406030204" pitchFamily="18" charset="0"/>
                              </a:rPr>
                            </m:ctrlPr>
                          </m:sSubPr>
                          <m:e>
                            <m:r>
                              <a:rPr lang="en-US" sz="4000">
                                <a:latin typeface="Cambria Math" panose="02040503050406030204" pitchFamily="18" charset="0"/>
                              </a:rPr>
                              <m:t>𝑥</m:t>
                            </m:r>
                          </m:e>
                          <m:sub>
                            <m:r>
                              <a:rPr lang="en-US" sz="4000">
                                <a:latin typeface="Cambria Math" panose="02040503050406030204" pitchFamily="18" charset="0"/>
                              </a:rPr>
                              <m:t>𝑘</m:t>
                            </m:r>
                          </m:sub>
                        </m:sSub>
                      </m:e>
                    </m:d>
                  </m:oMath>
                </a14:m>
                <a:r>
                  <a:rPr lang="en-US" sz="4000" dirty="0"/>
                  <a:t>is the probability that the corresponding </a:t>
                </a:r>
                <a14:m>
                  <m:oMath xmlns:m="http://schemas.openxmlformats.org/officeDocument/2006/math">
                    <m:sSub>
                      <m:sSubPr>
                        <m:ctrlPr>
                          <a:rPr lang="en-US" sz="4000" i="1">
                            <a:latin typeface="Cambria Math" panose="02040503050406030204" pitchFamily="18" charset="0"/>
                          </a:rPr>
                        </m:ctrlPr>
                      </m:sSubPr>
                      <m:e>
                        <m:r>
                          <a:rPr lang="en-US" sz="4000">
                            <a:latin typeface="Cambria Math" panose="02040503050406030204" pitchFamily="18" charset="0"/>
                          </a:rPr>
                          <m:t>𝑦</m:t>
                        </m:r>
                      </m:e>
                      <m:sub>
                        <m:r>
                          <a:rPr lang="en-US" sz="4000">
                            <a:latin typeface="Cambria Math" panose="02040503050406030204" pitchFamily="18" charset="0"/>
                          </a:rPr>
                          <m:t>𝑘</m:t>
                        </m:r>
                      </m:sub>
                    </m:sSub>
                  </m:oMath>
                </a14:m>
                <a:r>
                  <a:rPr lang="en-US" sz="4000" dirty="0"/>
                  <a:t> will be unity and 1 - </a:t>
                </a:r>
                <a14:m>
                  <m:oMath xmlns:m="http://schemas.openxmlformats.org/officeDocument/2006/math">
                    <m:r>
                      <a:rPr lang="en-US" sz="4000">
                        <a:latin typeface="Cambria Math" panose="02040503050406030204" pitchFamily="18" charset="0"/>
                      </a:rPr>
                      <m:t>𝑝</m:t>
                    </m:r>
                    <m:d>
                      <m:dPr>
                        <m:ctrlPr>
                          <a:rPr lang="en-US" sz="4000" i="1">
                            <a:latin typeface="Cambria Math" panose="02040503050406030204" pitchFamily="18" charset="0"/>
                          </a:rPr>
                        </m:ctrlPr>
                      </m:dPr>
                      <m:e>
                        <m:sSub>
                          <m:sSubPr>
                            <m:ctrlPr>
                              <a:rPr lang="en-US" sz="4000" i="1">
                                <a:latin typeface="Cambria Math" panose="02040503050406030204" pitchFamily="18" charset="0"/>
                              </a:rPr>
                            </m:ctrlPr>
                          </m:sSubPr>
                          <m:e>
                            <m:r>
                              <a:rPr lang="en-US" sz="4000">
                                <a:latin typeface="Cambria Math" panose="02040503050406030204" pitchFamily="18" charset="0"/>
                              </a:rPr>
                              <m:t>𝑥</m:t>
                            </m:r>
                          </m:e>
                          <m:sub>
                            <m:r>
                              <a:rPr lang="en-US" sz="4000">
                                <a:latin typeface="Cambria Math" panose="02040503050406030204" pitchFamily="18" charset="0"/>
                              </a:rPr>
                              <m:t>𝑘</m:t>
                            </m:r>
                          </m:sub>
                        </m:sSub>
                      </m:e>
                    </m:d>
                  </m:oMath>
                </a14:m>
                <a:r>
                  <a:rPr lang="en-US" sz="4000" dirty="0"/>
                  <a:t> is the probability that it will be zero.</a:t>
                </a:r>
              </a:p>
              <a:p>
                <a:pPr marL="457200" lvl="1" indent="0">
                  <a:buNone/>
                </a:pPr>
                <a:endParaRPr lang="en-US" sz="4000" dirty="0"/>
              </a:p>
              <a:p>
                <a:pPr lvl="1"/>
                <a:endParaRPr lang="en-US" dirty="0"/>
              </a:p>
              <a:p>
                <a:pPr lvl="1"/>
                <a:endParaRPr lang="en-US" dirty="0"/>
              </a:p>
              <a:p>
                <a:pPr lvl="1"/>
                <a:endParaRPr lang="en-US" dirty="0"/>
              </a:p>
            </p:txBody>
          </p:sp>
        </mc:Choice>
        <mc:Fallback>
          <p:sp>
            <p:nvSpPr>
              <p:cNvPr id="3" name="Content Placeholder 2">
                <a:extLst>
                  <a:ext uri="{FF2B5EF4-FFF2-40B4-BE49-F238E27FC236}">
                    <a16:creationId xmlns:a16="http://schemas.microsoft.com/office/drawing/2014/main" id="{3845E329-7340-4DCB-8660-D1DE1BDBA1C0}"/>
                  </a:ext>
                </a:extLst>
              </p:cNvPr>
              <p:cNvSpPr>
                <a:spLocks noGrp="1" noRot="1" noChangeAspect="1" noMove="1" noResize="1" noEditPoints="1" noAdjustHandles="1" noChangeArrowheads="1" noChangeShapeType="1" noTextEdit="1"/>
              </p:cNvSpPr>
              <p:nvPr>
                <p:ph idx="1"/>
              </p:nvPr>
            </p:nvSpPr>
            <p:spPr>
              <a:xfrm>
                <a:off x="0" y="29599"/>
                <a:ext cx="11887199" cy="6305887"/>
              </a:xfrm>
              <a:blipFill>
                <a:blip r:embed="rId2"/>
                <a:stretch>
                  <a:fillRect l="-1744" t="-3965" r="-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F6BB564-E5C7-4E38-B5D7-F4E15E0A8D5F}"/>
                  </a:ext>
                </a:extLst>
              </p:cNvPr>
              <p:cNvSpPr txBox="1"/>
              <p:nvPr/>
            </p:nvSpPr>
            <p:spPr>
              <a:xfrm>
                <a:off x="4551861" y="5451121"/>
                <a:ext cx="3088277" cy="698012"/>
              </a:xfrm>
              <a:prstGeom prst="rect">
                <a:avLst/>
              </a:prstGeom>
              <a:noFill/>
            </p:spPr>
            <p:txBody>
              <a:bodyPr wrap="square" lIns="0" tIns="0" rIns="0" bIns="0" rtlCol="0">
                <a:spAutoFit/>
              </a:bodyPr>
              <a:lstStyle/>
              <a:p>
                <a:r>
                  <a:rPr lang="en-US" sz="3200" b="0" dirty="0"/>
                  <a:t>p</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1+</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sup>
                        </m:sSup>
                      </m:den>
                    </m:f>
                  </m:oMath>
                </a14:m>
                <a:endParaRPr lang="en-US" sz="3200" dirty="0"/>
              </a:p>
            </p:txBody>
          </p:sp>
        </mc:Choice>
        <mc:Fallback xmlns="">
          <p:sp>
            <p:nvSpPr>
              <p:cNvPr id="4" name="TextBox 3">
                <a:extLst>
                  <a:ext uri="{FF2B5EF4-FFF2-40B4-BE49-F238E27FC236}">
                    <a16:creationId xmlns:a16="http://schemas.microsoft.com/office/drawing/2014/main" id="{2F6BB564-E5C7-4E38-B5D7-F4E15E0A8D5F}"/>
                  </a:ext>
                </a:extLst>
              </p:cNvPr>
              <p:cNvSpPr txBox="1">
                <a:spLocks noRot="1" noChangeAspect="1" noMove="1" noResize="1" noEditPoints="1" noAdjustHandles="1" noChangeArrowheads="1" noChangeShapeType="1" noTextEdit="1"/>
              </p:cNvSpPr>
              <p:nvPr/>
            </p:nvSpPr>
            <p:spPr>
              <a:xfrm>
                <a:off x="4551861" y="5451121"/>
                <a:ext cx="3088277" cy="698012"/>
              </a:xfrm>
              <a:prstGeom prst="rect">
                <a:avLst/>
              </a:prstGeom>
              <a:blipFill>
                <a:blip r:embed="rId3"/>
                <a:stretch>
                  <a:fillRect l="-8103" t="-2609" b="-20000"/>
                </a:stretch>
              </a:blipFill>
            </p:spPr>
            <p:txBody>
              <a:bodyPr/>
              <a:lstStyle/>
              <a:p>
                <a:r>
                  <a:rPr lang="en-US">
                    <a:noFill/>
                  </a:rPr>
                  <a:t> </a:t>
                </a:r>
              </a:p>
            </p:txBody>
          </p:sp>
        </mc:Fallback>
      </mc:AlternateContent>
    </p:spTree>
    <p:extLst>
      <p:ext uri="{BB962C8B-B14F-4D97-AF65-F5344CB8AC3E}">
        <p14:creationId xmlns:p14="http://schemas.microsoft.com/office/powerpoint/2010/main" val="372030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17F8C2-B356-4C94-9F24-F01C794CA7EF}"/>
              </a:ext>
            </a:extLst>
          </p:cNvPr>
          <p:cNvSpPr txBox="1"/>
          <p:nvPr/>
        </p:nvSpPr>
        <p:spPr>
          <a:xfrm>
            <a:off x="549565" y="2945675"/>
            <a:ext cx="10116326" cy="1523494"/>
          </a:xfrm>
          <a:prstGeom prst="rect">
            <a:avLst/>
          </a:prstGeom>
          <a:noFill/>
        </p:spPr>
        <p:txBody>
          <a:bodyPr wrap="square" rtlCol="0">
            <a:spAutoFit/>
          </a:bodyPr>
          <a:lstStyle/>
          <a:p>
            <a:pPr marL="457200" indent="-457200">
              <a:buFont typeface="Arial" panose="020B0604020202020204" pitchFamily="34" charset="0"/>
              <a:buChar char="•"/>
            </a:pPr>
            <a:r>
              <a:rPr lang="en-US" sz="3100" dirty="0"/>
              <a:t>The measure of goodness of fit is given by the likelihood function, which is the probability that the given data set is produced by a particular logistic function: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11E6F6-ED25-440E-955E-42A8597A2AC5}"/>
                  </a:ext>
                </a:extLst>
              </p:cNvPr>
              <p:cNvSpPr txBox="1"/>
              <p:nvPr/>
            </p:nvSpPr>
            <p:spPr>
              <a:xfrm>
                <a:off x="4108375" y="4741766"/>
                <a:ext cx="2758447" cy="707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1</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𝑘</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0</m:t>
                              </m:r>
                            </m:sub>
                            <m:sup/>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e>
                      </m:nary>
                    </m:oMath>
                  </m:oMathPara>
                </a14:m>
                <a:endParaRPr lang="en-US" dirty="0"/>
              </a:p>
            </p:txBody>
          </p:sp>
        </mc:Choice>
        <mc:Fallback xmlns="">
          <p:sp>
            <p:nvSpPr>
              <p:cNvPr id="5" name="TextBox 4">
                <a:extLst>
                  <a:ext uri="{FF2B5EF4-FFF2-40B4-BE49-F238E27FC236}">
                    <a16:creationId xmlns:a16="http://schemas.microsoft.com/office/drawing/2014/main" id="{E211E6F6-ED25-440E-955E-42A8597A2AC5}"/>
                  </a:ext>
                </a:extLst>
              </p:cNvPr>
              <p:cNvSpPr txBox="1">
                <a:spLocks noRot="1" noChangeAspect="1" noMove="1" noResize="1" noEditPoints="1" noAdjustHandles="1" noChangeArrowheads="1" noChangeShapeType="1" noTextEdit="1"/>
              </p:cNvSpPr>
              <p:nvPr/>
            </p:nvSpPr>
            <p:spPr>
              <a:xfrm>
                <a:off x="4108375" y="4741766"/>
                <a:ext cx="2758447" cy="707310"/>
              </a:xfrm>
              <a:prstGeom prst="rect">
                <a:avLst/>
              </a:prstGeom>
              <a:blipFill>
                <a:blip r:embed="rId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AC3A74A7-A82A-8D4A-0DF8-9E7511C76B13}"/>
              </a:ext>
            </a:extLst>
          </p:cNvPr>
          <p:cNvSpPr txBox="1"/>
          <p:nvPr/>
        </p:nvSpPr>
        <p:spPr>
          <a:xfrm>
            <a:off x="457200" y="180376"/>
            <a:ext cx="184731" cy="369332"/>
          </a:xfrm>
          <a:prstGeom prst="rect">
            <a:avLst/>
          </a:prstGeom>
          <a:noFill/>
        </p:spPr>
        <p:txBody>
          <a:bodyPr wrap="none" rtlCol="0">
            <a:spAutoFit/>
          </a:bodyPr>
          <a:lstStyle/>
          <a:p>
            <a:endParaRPr lang="en-US" dirty="0"/>
          </a:p>
        </p:txBody>
      </p:sp>
      <p:sp>
        <p:nvSpPr>
          <p:cNvPr id="8" name="TextBox 7">
            <a:extLst>
              <a:ext uri="{FF2B5EF4-FFF2-40B4-BE49-F238E27FC236}">
                <a16:creationId xmlns:a16="http://schemas.microsoft.com/office/drawing/2014/main" id="{2F9BDBC0-1320-ECCF-6804-EF6A5A58C8EF}"/>
              </a:ext>
            </a:extLst>
          </p:cNvPr>
          <p:cNvSpPr txBox="1"/>
          <p:nvPr/>
        </p:nvSpPr>
        <p:spPr>
          <a:xfrm>
            <a:off x="91440" y="365042"/>
            <a:ext cx="10228123" cy="2477601"/>
          </a:xfrm>
          <a:prstGeom prst="rect">
            <a:avLst/>
          </a:prstGeom>
          <a:noFill/>
        </p:spPr>
        <p:txBody>
          <a:bodyPr wrap="square">
            <a:spAutoFit/>
          </a:bodyPr>
          <a:lstStyle/>
          <a:p>
            <a:pPr marL="914400" lvl="1" indent="-457200">
              <a:buFont typeface="Arial" panose="020B0604020202020204" pitchFamily="34" charset="0"/>
              <a:buChar char="•"/>
            </a:pPr>
            <a:r>
              <a:rPr lang="en-US" sz="3100" dirty="0"/>
              <a:t>We set a threshold or cut-off value to 0.5. All instances with a probability higher than this threshold will be classified as instances belonging to class 1 , while all those having probability below the threshold will be assigned to class 0.</a:t>
            </a:r>
          </a:p>
        </p:txBody>
      </p:sp>
    </p:spTree>
    <p:extLst>
      <p:ext uri="{BB962C8B-B14F-4D97-AF65-F5344CB8AC3E}">
        <p14:creationId xmlns:p14="http://schemas.microsoft.com/office/powerpoint/2010/main" val="209558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BFA730F-1588-5A9E-43F3-698DF69AAC5E}"/>
                  </a:ext>
                </a:extLst>
              </p:cNvPr>
              <p:cNvSpPr txBox="1"/>
              <p:nvPr/>
            </p:nvSpPr>
            <p:spPr>
              <a:xfrm>
                <a:off x="535577" y="3203214"/>
                <a:ext cx="10319657" cy="2000548"/>
              </a:xfrm>
              <a:prstGeom prst="rect">
                <a:avLst/>
              </a:prstGeom>
              <a:noFill/>
            </p:spPr>
            <p:txBody>
              <a:bodyPr wrap="square">
                <a:spAutoFit/>
              </a:bodyPr>
              <a:lstStyle/>
              <a:p>
                <a:pPr marL="457200" lvl="0" indent="-457200">
                  <a:buFont typeface="Arial" panose="020B0604020202020204" pitchFamily="34" charset="0"/>
                  <a:buChar char="•"/>
                  <a:defRPr/>
                </a:pPr>
                <a:r>
                  <a:rPr lang="en-US" sz="3100" dirty="0"/>
                  <a:t>Since </a:t>
                </a:r>
                <a14:m>
                  <m:oMath xmlns:m="http://schemas.openxmlformats.org/officeDocument/2006/math">
                    <m:r>
                      <a:rPr lang="en-US" sz="3100">
                        <a:latin typeface="Cambria Math" panose="02040503050406030204" pitchFamily="18" charset="0"/>
                      </a:rPr>
                      <m:t>𝑙</m:t>
                    </m:r>
                  </m:oMath>
                </a14:m>
                <a:r>
                  <a:rPr lang="en-US" sz="3100" dirty="0"/>
                  <a:t> above is nonlinear in </a:t>
                </a:r>
                <a:r>
                  <a:rPr lang="en-US" sz="3100" b="1" dirty="0"/>
                  <a:t>a</a:t>
                </a:r>
                <a:r>
                  <a:rPr lang="en-US" sz="3100" dirty="0"/>
                  <a:t> and </a:t>
                </a:r>
                <a:r>
                  <a:rPr lang="en-US" sz="3100" b="1" dirty="0"/>
                  <a:t>b</a:t>
                </a:r>
                <a:r>
                  <a:rPr lang="en-US" sz="3100" dirty="0"/>
                  <a:t>, determining their optimum values may require numerical methods. Note that one method of maximizing </a:t>
                </a:r>
                <a14:m>
                  <m:oMath xmlns:m="http://schemas.openxmlformats.org/officeDocument/2006/math">
                    <m:r>
                      <a:rPr lang="en-US" sz="3100">
                        <a:latin typeface="Cambria Math" panose="02040503050406030204" pitchFamily="18" charset="0"/>
                      </a:rPr>
                      <m:t>𝑙</m:t>
                    </m:r>
                  </m:oMath>
                </a14:m>
                <a:r>
                  <a:rPr lang="en-US" sz="3100" dirty="0"/>
                  <a:t> is to require the derivatives of </a:t>
                </a:r>
                <a14:m>
                  <m:oMath xmlns:m="http://schemas.openxmlformats.org/officeDocument/2006/math">
                    <m:r>
                      <a:rPr lang="en-US" sz="3100">
                        <a:latin typeface="Cambria Math" panose="02040503050406030204" pitchFamily="18" charset="0"/>
                      </a:rPr>
                      <m:t>𝑙</m:t>
                    </m:r>
                    <m:r>
                      <a:rPr lang="en-US" sz="3100">
                        <a:latin typeface="Cambria Math" panose="02040503050406030204" pitchFamily="18" charset="0"/>
                      </a:rPr>
                      <m:t> </m:t>
                    </m:r>
                  </m:oMath>
                </a14:m>
                <a:r>
                  <a:rPr lang="en-US" sz="3100" dirty="0"/>
                  <a:t> with respect to a and b to be zero: </a:t>
                </a:r>
              </a:p>
            </p:txBody>
          </p:sp>
        </mc:Choice>
        <mc:Fallback>
          <p:sp>
            <p:nvSpPr>
              <p:cNvPr id="3" name="TextBox 2">
                <a:extLst>
                  <a:ext uri="{FF2B5EF4-FFF2-40B4-BE49-F238E27FC236}">
                    <a16:creationId xmlns:a16="http://schemas.microsoft.com/office/drawing/2014/main" id="{6BFA730F-1588-5A9E-43F3-698DF69AAC5E}"/>
                  </a:ext>
                </a:extLst>
              </p:cNvPr>
              <p:cNvSpPr txBox="1">
                <a:spLocks noRot="1" noChangeAspect="1" noMove="1" noResize="1" noEditPoints="1" noAdjustHandles="1" noChangeArrowheads="1" noChangeShapeType="1" noTextEdit="1"/>
              </p:cNvSpPr>
              <p:nvPr/>
            </p:nvSpPr>
            <p:spPr>
              <a:xfrm>
                <a:off x="535577" y="3203214"/>
                <a:ext cx="10319657" cy="2000548"/>
              </a:xfrm>
              <a:prstGeom prst="rect">
                <a:avLst/>
              </a:prstGeom>
              <a:blipFill>
                <a:blip r:embed="rId2"/>
                <a:stretch>
                  <a:fillRect l="-1299" t="-3647" r="-295"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E1E0AD4-7D98-622D-1FA2-77EF850EF158}"/>
                  </a:ext>
                </a:extLst>
              </p:cNvPr>
              <p:cNvSpPr txBox="1"/>
              <p:nvPr/>
            </p:nvSpPr>
            <p:spPr>
              <a:xfrm>
                <a:off x="2583180" y="5337213"/>
                <a:ext cx="6093822" cy="87120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sup>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e>
                      </m:nary>
                      <m:r>
                        <m:rPr>
                          <m:nor/>
                        </m:rP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m:t>=0</m:t>
                      </m:r>
                      <m:r>
                        <a:rPr kumimoji="0" lang="en-US" sz="1800" b="0"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sup>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nary>
                      <m:r>
                        <m:rPr>
                          <m:nor/>
                        </m:rP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m:t>=0</m:t>
                      </m:r>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DE1E0AD4-7D98-622D-1FA2-77EF850EF158}"/>
                  </a:ext>
                </a:extLst>
              </p:cNvPr>
              <p:cNvSpPr txBox="1">
                <a:spLocks noRot="1" noChangeAspect="1" noMove="1" noResize="1" noEditPoints="1" noAdjustHandles="1" noChangeArrowheads="1" noChangeShapeType="1" noTextEdit="1"/>
              </p:cNvSpPr>
              <p:nvPr/>
            </p:nvSpPr>
            <p:spPr>
              <a:xfrm>
                <a:off x="2583180" y="5337213"/>
                <a:ext cx="6093822" cy="871201"/>
              </a:xfrm>
              <a:prstGeom prst="rect">
                <a:avLst/>
              </a:prstGeom>
              <a:blipFill>
                <a:blip r:embed="rId3"/>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573B987-6600-DE8D-A78C-4BFC9034CAAC}"/>
              </a:ext>
            </a:extLst>
          </p:cNvPr>
          <p:cNvPicPr>
            <a:picLocks noChangeAspect="1"/>
          </p:cNvPicPr>
          <p:nvPr/>
        </p:nvPicPr>
        <p:blipFill>
          <a:blip r:embed="rId4"/>
          <a:stretch>
            <a:fillRect/>
          </a:stretch>
        </p:blipFill>
        <p:spPr>
          <a:xfrm>
            <a:off x="1697744" y="2249078"/>
            <a:ext cx="7517019" cy="792549"/>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551616C-3011-611C-5BA8-66007C8882D3}"/>
                  </a:ext>
                </a:extLst>
              </p:cNvPr>
              <p:cNvSpPr txBox="1"/>
              <p:nvPr/>
            </p:nvSpPr>
            <p:spPr>
              <a:xfrm>
                <a:off x="404948" y="86943"/>
                <a:ext cx="10450286" cy="2000548"/>
              </a:xfrm>
              <a:prstGeom prst="rect">
                <a:avLst/>
              </a:prstGeom>
              <a:noFill/>
            </p:spPr>
            <p:txBody>
              <a:bodyPr wrap="square">
                <a:spAutoFit/>
              </a:bodyPr>
              <a:lstStyle/>
              <a:p>
                <a:pPr marL="457200" indent="-457200">
                  <a:buFont typeface="Arial" panose="020B0604020202020204" pitchFamily="34" charset="0"/>
                  <a:buChar char="•"/>
                </a:pPr>
                <a:r>
                  <a:rPr lang="en-US" sz="3100" dirty="0"/>
                  <a:t>The best fit is obtained by finding </a:t>
                </a:r>
                <a:r>
                  <a:rPr lang="en-US" sz="3100" b="1" dirty="0"/>
                  <a:t>a</a:t>
                </a:r>
                <a:r>
                  <a:rPr lang="en-US" sz="3100" dirty="0"/>
                  <a:t> and </a:t>
                </a:r>
                <a:r>
                  <a:rPr lang="en-US" sz="3100" b="1" dirty="0"/>
                  <a:t>b</a:t>
                </a:r>
                <a:r>
                  <a:rPr lang="en-US" sz="3100" dirty="0"/>
                  <a:t>, the coefficients of the linear equation, that maximize the expression for </a:t>
                </a:r>
                <a14:m>
                  <m:oMath xmlns:m="http://schemas.openxmlformats.org/officeDocument/2006/math">
                    <m:r>
                      <a:rPr lang="en-US" sz="3100">
                        <a:latin typeface="Cambria Math" panose="02040503050406030204" pitchFamily="18" charset="0"/>
                      </a:rPr>
                      <m:t>𝑙</m:t>
                    </m:r>
                  </m:oMath>
                </a14:m>
                <a:r>
                  <a:rPr lang="en-US" sz="3100" dirty="0"/>
                  <a:t> below. Note that the maximum of </a:t>
                </a:r>
                <a14:m>
                  <m:oMath xmlns:m="http://schemas.openxmlformats.org/officeDocument/2006/math">
                    <m:r>
                      <a:rPr lang="en-US" sz="3100">
                        <a:latin typeface="Cambria Math" panose="02040503050406030204" pitchFamily="18" charset="0"/>
                      </a:rPr>
                      <m:t>𝑙</m:t>
                    </m:r>
                  </m:oMath>
                </a14:m>
                <a:r>
                  <a:rPr lang="en-US" sz="3100" dirty="0"/>
                  <a:t> will also be the maximum of the log-likelihood </a:t>
                </a:r>
                <a14:m>
                  <m:oMath xmlns:m="http://schemas.openxmlformats.org/officeDocument/2006/math">
                    <m:r>
                      <a:rPr lang="en-US" sz="3100">
                        <a:latin typeface="Cambria Math" panose="02040503050406030204" pitchFamily="18" charset="0"/>
                      </a:rPr>
                      <m:t>𝑙</m:t>
                    </m:r>
                  </m:oMath>
                </a14:m>
                <a:r>
                  <a:rPr lang="en-US" sz="3100" dirty="0"/>
                  <a:t>, defined as the logarithm of L : </a:t>
                </a:r>
              </a:p>
            </p:txBody>
          </p:sp>
        </mc:Choice>
        <mc:Fallback>
          <p:sp>
            <p:nvSpPr>
              <p:cNvPr id="4" name="TextBox 3">
                <a:extLst>
                  <a:ext uri="{FF2B5EF4-FFF2-40B4-BE49-F238E27FC236}">
                    <a16:creationId xmlns:a16="http://schemas.microsoft.com/office/drawing/2014/main" id="{2551616C-3011-611C-5BA8-66007C8882D3}"/>
                  </a:ext>
                </a:extLst>
              </p:cNvPr>
              <p:cNvSpPr txBox="1">
                <a:spLocks noRot="1" noChangeAspect="1" noMove="1" noResize="1" noEditPoints="1" noAdjustHandles="1" noChangeArrowheads="1" noChangeShapeType="1" noTextEdit="1"/>
              </p:cNvSpPr>
              <p:nvPr/>
            </p:nvSpPr>
            <p:spPr>
              <a:xfrm>
                <a:off x="404948" y="86943"/>
                <a:ext cx="10450286" cy="2000548"/>
              </a:xfrm>
              <a:prstGeom prst="rect">
                <a:avLst/>
              </a:prstGeom>
              <a:blipFill>
                <a:blip r:embed="rId5"/>
                <a:stretch>
                  <a:fillRect l="-1283" t="-3963" r="-2041" b="-8841"/>
                </a:stretch>
              </a:blipFill>
            </p:spPr>
            <p:txBody>
              <a:bodyPr/>
              <a:lstStyle/>
              <a:p>
                <a:r>
                  <a:rPr lang="en-US">
                    <a:noFill/>
                  </a:rPr>
                  <a:t> </a:t>
                </a:r>
              </a:p>
            </p:txBody>
          </p:sp>
        </mc:Fallback>
      </mc:AlternateContent>
    </p:spTree>
    <p:extLst>
      <p:ext uri="{BB962C8B-B14F-4D97-AF65-F5344CB8AC3E}">
        <p14:creationId xmlns:p14="http://schemas.microsoft.com/office/powerpoint/2010/main" val="417387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02755-7ABF-D907-94A3-DAE912ED14C7}"/>
              </a:ext>
            </a:extLst>
          </p:cNvPr>
          <p:cNvSpPr txBox="1"/>
          <p:nvPr/>
        </p:nvSpPr>
        <p:spPr>
          <a:xfrm>
            <a:off x="162364" y="65244"/>
            <a:ext cx="11450516" cy="584775"/>
          </a:xfrm>
          <a:prstGeom prst="rect">
            <a:avLst/>
          </a:prstGeom>
          <a:noFill/>
        </p:spPr>
        <p:txBody>
          <a:bodyPr wrap="square" rtlCol="0">
            <a:spAutoFit/>
          </a:bodyPr>
          <a:lstStyle/>
          <a:p>
            <a:r>
              <a:rPr lang="en-US" sz="3200" dirty="0"/>
              <a:t>Measuring Performance of classification models:  </a:t>
            </a:r>
          </a:p>
        </p:txBody>
      </p:sp>
      <p:sp>
        <p:nvSpPr>
          <p:cNvPr id="5" name="TextBox 4">
            <a:extLst>
              <a:ext uri="{FF2B5EF4-FFF2-40B4-BE49-F238E27FC236}">
                <a16:creationId xmlns:a16="http://schemas.microsoft.com/office/drawing/2014/main" id="{018685EE-A393-9787-74E2-BDC26C0F1719}"/>
              </a:ext>
            </a:extLst>
          </p:cNvPr>
          <p:cNvSpPr txBox="1"/>
          <p:nvPr/>
        </p:nvSpPr>
        <p:spPr>
          <a:xfrm>
            <a:off x="162364" y="552143"/>
            <a:ext cx="10771247" cy="830997"/>
          </a:xfrm>
          <a:prstGeom prst="rect">
            <a:avLst/>
          </a:prstGeom>
          <a:noFill/>
        </p:spPr>
        <p:txBody>
          <a:bodyPr wrap="square" rtlCol="0">
            <a:spAutoFit/>
          </a:bodyPr>
          <a:lstStyle/>
          <a:p>
            <a:r>
              <a:rPr lang="en-US" sz="2400" dirty="0">
                <a:solidFill>
                  <a:prstClr val="black"/>
                </a:solidFill>
                <a:latin typeface="Calibri" panose="020F0502020204030204"/>
              </a:rPr>
              <a:t>A </a:t>
            </a:r>
            <a:r>
              <a:rPr lang="en-US" sz="2400" b="1" dirty="0">
                <a:solidFill>
                  <a:prstClr val="black"/>
                </a:solidFill>
                <a:latin typeface="Calibri" panose="020F0502020204030204"/>
              </a:rPr>
              <a:t>confusion matrix </a:t>
            </a:r>
            <a:r>
              <a:rPr lang="en-US" sz="2400" dirty="0">
                <a:solidFill>
                  <a:prstClr val="black"/>
                </a:solidFill>
                <a:latin typeface="Calibri" panose="020F0502020204030204"/>
              </a:rPr>
              <a:t>is a table that is often used to describe the performance of a classification model</a:t>
            </a:r>
          </a:p>
        </p:txBody>
      </p:sp>
      <p:sp>
        <p:nvSpPr>
          <p:cNvPr id="6" name="TextBox 5">
            <a:extLst>
              <a:ext uri="{FF2B5EF4-FFF2-40B4-BE49-F238E27FC236}">
                <a16:creationId xmlns:a16="http://schemas.microsoft.com/office/drawing/2014/main" id="{5467D67A-7141-1411-B6A0-DCC579524174}"/>
              </a:ext>
            </a:extLst>
          </p:cNvPr>
          <p:cNvSpPr txBox="1"/>
          <p:nvPr/>
        </p:nvSpPr>
        <p:spPr>
          <a:xfrm>
            <a:off x="391885" y="4484432"/>
            <a:ext cx="9743629" cy="2308324"/>
          </a:xfrm>
          <a:prstGeom prst="rect">
            <a:avLst/>
          </a:prstGeom>
          <a:noFill/>
        </p:spPr>
        <p:txBody>
          <a:bodyPr wrap="none" rtlCol="0">
            <a:spAutoFit/>
          </a:bodyPr>
          <a:lstStyle/>
          <a:p>
            <a:pPr>
              <a:buFont typeface="Arial" panose="020B0604020202020204" pitchFamily="34" charset="0"/>
              <a:buChar char="•"/>
            </a:pPr>
            <a:r>
              <a:rPr lang="en-US" sz="2400" dirty="0">
                <a:solidFill>
                  <a:prstClr val="black"/>
                </a:solidFill>
                <a:latin typeface="Calibri" panose="020F0502020204030204"/>
              </a:rPr>
              <a:t>Positive (P) : Observation is positive (for example “is an apple”).</a:t>
            </a:r>
          </a:p>
          <a:p>
            <a:pPr>
              <a:buFont typeface="Arial" panose="020B0604020202020204" pitchFamily="34" charset="0"/>
              <a:buChar char="•"/>
            </a:pPr>
            <a:r>
              <a:rPr lang="en-US" sz="2400" dirty="0">
                <a:solidFill>
                  <a:prstClr val="black"/>
                </a:solidFill>
                <a:latin typeface="Calibri" panose="020F0502020204030204"/>
              </a:rPr>
              <a:t>Negative (N) : Observation is not positive (for example “is not an apple”).</a:t>
            </a:r>
          </a:p>
          <a:p>
            <a:pPr>
              <a:buFont typeface="Arial" panose="020B0604020202020204" pitchFamily="34" charset="0"/>
              <a:buChar char="•"/>
            </a:pPr>
            <a:r>
              <a:rPr lang="en-US" sz="2400" dirty="0">
                <a:solidFill>
                  <a:prstClr val="black"/>
                </a:solidFill>
                <a:latin typeface="Calibri" panose="020F0502020204030204"/>
              </a:rPr>
              <a:t>True Positive (TP) : Observation is positive and is predicted to be positive.</a:t>
            </a:r>
          </a:p>
          <a:p>
            <a:pPr>
              <a:buFont typeface="Arial" panose="020B0604020202020204" pitchFamily="34" charset="0"/>
              <a:buChar char="•"/>
            </a:pPr>
            <a:r>
              <a:rPr lang="en-US" sz="2400" dirty="0">
                <a:solidFill>
                  <a:prstClr val="black"/>
                </a:solidFill>
                <a:latin typeface="Calibri" panose="020F0502020204030204"/>
              </a:rPr>
              <a:t>False Negative (FN) : Observation is positive but is predicted negative.</a:t>
            </a:r>
          </a:p>
          <a:p>
            <a:pPr>
              <a:buFont typeface="Arial" panose="020B0604020202020204" pitchFamily="34" charset="0"/>
              <a:buChar char="•"/>
            </a:pPr>
            <a:r>
              <a:rPr lang="en-US" sz="2400" dirty="0">
                <a:solidFill>
                  <a:prstClr val="black"/>
                </a:solidFill>
                <a:latin typeface="Calibri" panose="020F0502020204030204"/>
              </a:rPr>
              <a:t>True Negative (TN) : Observation is negative and is predicted to be negative.</a:t>
            </a:r>
          </a:p>
          <a:p>
            <a:pPr>
              <a:buFont typeface="Arial" panose="020B0604020202020204" pitchFamily="34" charset="0"/>
              <a:buChar char="•"/>
            </a:pPr>
            <a:r>
              <a:rPr lang="en-US" sz="2400" dirty="0">
                <a:solidFill>
                  <a:prstClr val="black"/>
                </a:solidFill>
                <a:latin typeface="Calibri" panose="020F0502020204030204"/>
              </a:rPr>
              <a:t>False Positive (FP) : Observation is negative but is predicted positive.</a:t>
            </a:r>
          </a:p>
        </p:txBody>
      </p:sp>
      <p:pic>
        <p:nvPicPr>
          <p:cNvPr id="11" name="Picture 10">
            <a:extLst>
              <a:ext uri="{FF2B5EF4-FFF2-40B4-BE49-F238E27FC236}">
                <a16:creationId xmlns:a16="http://schemas.microsoft.com/office/drawing/2014/main" id="{DFD40E46-6F6D-F35A-3E19-44900FA2D1DB}"/>
              </a:ext>
            </a:extLst>
          </p:cNvPr>
          <p:cNvPicPr>
            <a:picLocks noChangeAspect="1"/>
          </p:cNvPicPr>
          <p:nvPr/>
        </p:nvPicPr>
        <p:blipFill>
          <a:blip r:embed="rId2"/>
          <a:stretch>
            <a:fillRect/>
          </a:stretch>
        </p:blipFill>
        <p:spPr>
          <a:xfrm>
            <a:off x="1514328" y="2320029"/>
            <a:ext cx="2778111" cy="1955710"/>
          </a:xfrm>
          <a:prstGeom prst="rect">
            <a:avLst/>
          </a:prstGeom>
        </p:spPr>
      </p:pic>
      <p:pic>
        <p:nvPicPr>
          <p:cNvPr id="13" name="Picture 12">
            <a:extLst>
              <a:ext uri="{FF2B5EF4-FFF2-40B4-BE49-F238E27FC236}">
                <a16:creationId xmlns:a16="http://schemas.microsoft.com/office/drawing/2014/main" id="{825BFB52-182A-9AE3-0D9E-6C0250D3E08B}"/>
              </a:ext>
            </a:extLst>
          </p:cNvPr>
          <p:cNvPicPr>
            <a:picLocks noChangeAspect="1"/>
          </p:cNvPicPr>
          <p:nvPr/>
        </p:nvPicPr>
        <p:blipFill>
          <a:blip r:embed="rId3"/>
          <a:stretch>
            <a:fillRect/>
          </a:stretch>
        </p:blipFill>
        <p:spPr>
          <a:xfrm>
            <a:off x="1514328" y="1659884"/>
            <a:ext cx="3086100" cy="504825"/>
          </a:xfrm>
          <a:prstGeom prst="rect">
            <a:avLst/>
          </a:prstGeom>
        </p:spPr>
      </p:pic>
      <p:pic>
        <p:nvPicPr>
          <p:cNvPr id="15" name="Picture 14">
            <a:extLst>
              <a:ext uri="{FF2B5EF4-FFF2-40B4-BE49-F238E27FC236}">
                <a16:creationId xmlns:a16="http://schemas.microsoft.com/office/drawing/2014/main" id="{ABDF48C6-1336-BA89-B65C-675A1A71D492}"/>
              </a:ext>
            </a:extLst>
          </p:cNvPr>
          <p:cNvPicPr>
            <a:picLocks noChangeAspect="1"/>
          </p:cNvPicPr>
          <p:nvPr/>
        </p:nvPicPr>
        <p:blipFill>
          <a:blip r:embed="rId4"/>
          <a:stretch>
            <a:fillRect/>
          </a:stretch>
        </p:blipFill>
        <p:spPr>
          <a:xfrm>
            <a:off x="7544972" y="2462578"/>
            <a:ext cx="2438400" cy="1800225"/>
          </a:xfrm>
          <a:prstGeom prst="rect">
            <a:avLst/>
          </a:prstGeom>
        </p:spPr>
      </p:pic>
      <p:pic>
        <p:nvPicPr>
          <p:cNvPr id="17" name="Picture 16">
            <a:extLst>
              <a:ext uri="{FF2B5EF4-FFF2-40B4-BE49-F238E27FC236}">
                <a16:creationId xmlns:a16="http://schemas.microsoft.com/office/drawing/2014/main" id="{0A3E5D60-AF68-987D-A07E-FA30B718EC62}"/>
              </a:ext>
            </a:extLst>
          </p:cNvPr>
          <p:cNvPicPr>
            <a:picLocks noChangeAspect="1"/>
          </p:cNvPicPr>
          <p:nvPr/>
        </p:nvPicPr>
        <p:blipFill>
          <a:blip r:embed="rId5"/>
          <a:stretch>
            <a:fillRect/>
          </a:stretch>
        </p:blipFill>
        <p:spPr>
          <a:xfrm>
            <a:off x="7047986" y="1676789"/>
            <a:ext cx="4257675" cy="523875"/>
          </a:xfrm>
          <a:prstGeom prst="rect">
            <a:avLst/>
          </a:prstGeom>
        </p:spPr>
      </p:pic>
    </p:spTree>
    <p:extLst>
      <p:ext uri="{BB962C8B-B14F-4D97-AF65-F5344CB8AC3E}">
        <p14:creationId xmlns:p14="http://schemas.microsoft.com/office/powerpoint/2010/main" val="112917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678485-D0A4-7B3F-910D-9F8474F728C4}"/>
              </a:ext>
            </a:extLst>
          </p:cNvPr>
          <p:cNvSpPr txBox="1"/>
          <p:nvPr/>
        </p:nvSpPr>
        <p:spPr>
          <a:xfrm>
            <a:off x="94705" y="148272"/>
            <a:ext cx="11478986" cy="1200329"/>
          </a:xfrm>
          <a:prstGeom prst="rect">
            <a:avLst/>
          </a:prstGeom>
          <a:noFill/>
        </p:spPr>
        <p:txBody>
          <a:bodyPr wrap="square">
            <a:spAutoFit/>
          </a:bodyPr>
          <a:lstStyle/>
          <a:p>
            <a:r>
              <a:rPr lang="en-US" sz="2400" b="1" dirty="0">
                <a:solidFill>
                  <a:prstClr val="black"/>
                </a:solidFill>
                <a:latin typeface="Calibri" panose="020F0502020204030204"/>
              </a:rPr>
              <a:t>Accuracy:</a:t>
            </a:r>
            <a:r>
              <a:rPr lang="en-US" sz="2400" dirty="0">
                <a:solidFill>
                  <a:prstClr val="black"/>
                </a:solidFill>
                <a:latin typeface="Calibri" panose="020F0502020204030204"/>
              </a:rPr>
              <a:t> measures the percentage of correctly predicted data against the total data. This is a metric that is best used for a balanced data set. Accuracy = (TP + TN) / (TP + TN + FP + FN).</a:t>
            </a:r>
          </a:p>
        </p:txBody>
      </p:sp>
      <p:sp>
        <p:nvSpPr>
          <p:cNvPr id="8" name="TextBox 7">
            <a:extLst>
              <a:ext uri="{FF2B5EF4-FFF2-40B4-BE49-F238E27FC236}">
                <a16:creationId xmlns:a16="http://schemas.microsoft.com/office/drawing/2014/main" id="{E669C19F-AFD6-DC6C-02FE-F3AB25095FDB}"/>
              </a:ext>
            </a:extLst>
          </p:cNvPr>
          <p:cNvSpPr txBox="1"/>
          <p:nvPr/>
        </p:nvSpPr>
        <p:spPr>
          <a:xfrm>
            <a:off x="48978" y="1555458"/>
            <a:ext cx="11478985" cy="830997"/>
          </a:xfrm>
          <a:prstGeom prst="rect">
            <a:avLst/>
          </a:prstGeom>
          <a:noFill/>
        </p:spPr>
        <p:txBody>
          <a:bodyPr wrap="square">
            <a:spAutoFit/>
          </a:bodyPr>
          <a:lstStyle/>
          <a:p>
            <a:r>
              <a:rPr lang="en-US" sz="2400" b="1" dirty="0">
                <a:solidFill>
                  <a:prstClr val="black"/>
                </a:solidFill>
                <a:latin typeface="Calibri" panose="020F0502020204030204"/>
              </a:rPr>
              <a:t>Precision: </a:t>
            </a:r>
            <a:r>
              <a:rPr lang="en-US" sz="2400" dirty="0">
                <a:solidFill>
                  <a:prstClr val="black"/>
                </a:solidFill>
                <a:latin typeface="Calibri" panose="020F0502020204030204"/>
              </a:rPr>
              <a:t>quantifies the number of correct positive predictions made. This is a metric that can be used for an unbalanced data set. Precision = (TP) / (TP + FP)</a:t>
            </a:r>
          </a:p>
        </p:txBody>
      </p:sp>
      <p:sp>
        <p:nvSpPr>
          <p:cNvPr id="10" name="TextBox 9">
            <a:extLst>
              <a:ext uri="{FF2B5EF4-FFF2-40B4-BE49-F238E27FC236}">
                <a16:creationId xmlns:a16="http://schemas.microsoft.com/office/drawing/2014/main" id="{64D66A5A-B286-709C-C4B4-D013E607462F}"/>
              </a:ext>
            </a:extLst>
          </p:cNvPr>
          <p:cNvSpPr txBox="1"/>
          <p:nvPr/>
        </p:nvSpPr>
        <p:spPr>
          <a:xfrm>
            <a:off x="94701" y="2593313"/>
            <a:ext cx="11478985" cy="1200329"/>
          </a:xfrm>
          <a:prstGeom prst="rect">
            <a:avLst/>
          </a:prstGeom>
          <a:noFill/>
        </p:spPr>
        <p:txBody>
          <a:bodyPr wrap="square">
            <a:spAutoFit/>
          </a:bodyPr>
          <a:lstStyle/>
          <a:p>
            <a:r>
              <a:rPr lang="en-US" sz="2400" b="1" dirty="0">
                <a:solidFill>
                  <a:prstClr val="black"/>
                </a:solidFill>
                <a:latin typeface="Calibri" panose="020F0502020204030204"/>
              </a:rPr>
              <a:t>Recall / Sensitivity: </a:t>
            </a:r>
            <a:r>
              <a:rPr lang="en-US" sz="2400" dirty="0">
                <a:solidFill>
                  <a:prstClr val="black"/>
                </a:solidFill>
                <a:latin typeface="Calibri" panose="020F0502020204030204"/>
              </a:rPr>
              <a:t>Calculated as the number of true positives divided by the total number of true positives and false negatives. This is a metric that can be used for an unbalanced data set. Recall = (TP) / (TP + FN)</a:t>
            </a:r>
          </a:p>
        </p:txBody>
      </p:sp>
      <p:sp>
        <p:nvSpPr>
          <p:cNvPr id="12" name="TextBox 11">
            <a:extLst>
              <a:ext uri="{FF2B5EF4-FFF2-40B4-BE49-F238E27FC236}">
                <a16:creationId xmlns:a16="http://schemas.microsoft.com/office/drawing/2014/main" id="{6D0F730B-BB36-CA70-D3B1-5D005F8047BE}"/>
              </a:ext>
            </a:extLst>
          </p:cNvPr>
          <p:cNvSpPr txBox="1"/>
          <p:nvPr/>
        </p:nvSpPr>
        <p:spPr>
          <a:xfrm>
            <a:off x="133886" y="3874577"/>
            <a:ext cx="11309171" cy="1200329"/>
          </a:xfrm>
          <a:prstGeom prst="rect">
            <a:avLst/>
          </a:prstGeom>
          <a:noFill/>
        </p:spPr>
        <p:txBody>
          <a:bodyPr wrap="square">
            <a:spAutoFit/>
          </a:bodyPr>
          <a:lstStyle/>
          <a:p>
            <a:r>
              <a:rPr lang="en-US" sz="2400" b="1" dirty="0">
                <a:solidFill>
                  <a:prstClr val="black"/>
                </a:solidFill>
                <a:latin typeface="Calibri" panose="020F0502020204030204"/>
              </a:rPr>
              <a:t>Specificity:</a:t>
            </a:r>
            <a:r>
              <a:rPr lang="en-US" sz="2400" dirty="0">
                <a:solidFill>
                  <a:prstClr val="black"/>
                </a:solidFill>
                <a:latin typeface="Calibri" panose="020F0502020204030204"/>
              </a:rPr>
              <a:t> (also called the true negative rate) measures the proportion of actual negatives that are correctly identified as such. This metric is used to maximize True negative rate. Specificity = (TN) / (TN + FP)</a:t>
            </a:r>
          </a:p>
        </p:txBody>
      </p:sp>
      <p:sp>
        <p:nvSpPr>
          <p:cNvPr id="14" name="TextBox 13">
            <a:extLst>
              <a:ext uri="{FF2B5EF4-FFF2-40B4-BE49-F238E27FC236}">
                <a16:creationId xmlns:a16="http://schemas.microsoft.com/office/drawing/2014/main" id="{F6388A9C-D83F-06CE-764B-92651665FB07}"/>
              </a:ext>
            </a:extLst>
          </p:cNvPr>
          <p:cNvSpPr txBox="1"/>
          <p:nvPr/>
        </p:nvSpPr>
        <p:spPr>
          <a:xfrm>
            <a:off x="179609" y="5140068"/>
            <a:ext cx="11217727" cy="1569660"/>
          </a:xfrm>
          <a:prstGeom prst="rect">
            <a:avLst/>
          </a:prstGeom>
          <a:noFill/>
        </p:spPr>
        <p:txBody>
          <a:bodyPr wrap="square">
            <a:spAutoFit/>
          </a:bodyPr>
          <a:lstStyle/>
          <a:p>
            <a:r>
              <a:rPr lang="en-US" sz="2400" b="1" dirty="0">
                <a:solidFill>
                  <a:prstClr val="black"/>
                </a:solidFill>
                <a:latin typeface="Calibri" panose="020F0502020204030204"/>
              </a:rPr>
              <a:t>F1 Score: </a:t>
            </a:r>
            <a:r>
              <a:rPr lang="en-US" sz="2400" dirty="0">
                <a:solidFill>
                  <a:prstClr val="black"/>
                </a:solidFill>
                <a:latin typeface="Calibri" panose="020F0502020204030204"/>
              </a:rPr>
              <a:t>measure provides a way to combine both precision and recall into a single measure that captures both properties. F1 Score is comparison of average from precision and recall that’s weighted. </a:t>
            </a:r>
          </a:p>
          <a:p>
            <a:r>
              <a:rPr lang="en-US" sz="2400" dirty="0">
                <a:solidFill>
                  <a:prstClr val="black"/>
                </a:solidFill>
                <a:latin typeface="Calibri" panose="020F0502020204030204"/>
              </a:rPr>
              <a:t>F1 Score = 2 * (Recall*Precision) / (Recall + Precision)</a:t>
            </a:r>
          </a:p>
        </p:txBody>
      </p:sp>
    </p:spTree>
    <p:extLst>
      <p:ext uri="{BB962C8B-B14F-4D97-AF65-F5344CB8AC3E}">
        <p14:creationId xmlns:p14="http://schemas.microsoft.com/office/powerpoint/2010/main" val="425676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F3C24B-8031-B13E-6357-C0162863E60F}"/>
              </a:ext>
            </a:extLst>
          </p:cNvPr>
          <p:cNvSpPr txBox="1"/>
          <p:nvPr/>
        </p:nvSpPr>
        <p:spPr>
          <a:xfrm>
            <a:off x="235132" y="261257"/>
            <a:ext cx="8894101" cy="369332"/>
          </a:xfrm>
          <a:prstGeom prst="rect">
            <a:avLst/>
          </a:prstGeom>
          <a:noFill/>
        </p:spPr>
        <p:txBody>
          <a:bodyPr wrap="none" rtlCol="0">
            <a:spAutoFit/>
          </a:bodyPr>
          <a:lstStyle/>
          <a:p>
            <a:r>
              <a:rPr lang="en-US" dirty="0"/>
              <a:t>Linear Logistic regression in scikit-learn,  import the algorithm as well as the needed metrics. </a:t>
            </a:r>
          </a:p>
        </p:txBody>
      </p:sp>
      <p:pic>
        <p:nvPicPr>
          <p:cNvPr id="9" name="Picture 8">
            <a:extLst>
              <a:ext uri="{FF2B5EF4-FFF2-40B4-BE49-F238E27FC236}">
                <a16:creationId xmlns:a16="http://schemas.microsoft.com/office/drawing/2014/main" id="{C8127DCB-741A-51C1-85FA-7F61954B2CBE}"/>
              </a:ext>
            </a:extLst>
          </p:cNvPr>
          <p:cNvPicPr>
            <a:picLocks noChangeAspect="1"/>
          </p:cNvPicPr>
          <p:nvPr/>
        </p:nvPicPr>
        <p:blipFill>
          <a:blip r:embed="rId2"/>
          <a:stretch>
            <a:fillRect/>
          </a:stretch>
        </p:blipFill>
        <p:spPr>
          <a:xfrm>
            <a:off x="251542" y="2237798"/>
            <a:ext cx="9529066" cy="867492"/>
          </a:xfrm>
          <a:prstGeom prst="rect">
            <a:avLst/>
          </a:prstGeom>
        </p:spPr>
      </p:pic>
      <p:sp>
        <p:nvSpPr>
          <p:cNvPr id="10" name="TextBox 9">
            <a:extLst>
              <a:ext uri="{FF2B5EF4-FFF2-40B4-BE49-F238E27FC236}">
                <a16:creationId xmlns:a16="http://schemas.microsoft.com/office/drawing/2014/main" id="{8CE2293E-99D8-4FBE-1049-A0A55FB8D57A}"/>
              </a:ext>
            </a:extLst>
          </p:cNvPr>
          <p:cNvSpPr txBox="1"/>
          <p:nvPr/>
        </p:nvSpPr>
        <p:spPr>
          <a:xfrm>
            <a:off x="218723" y="1812176"/>
            <a:ext cx="6464077" cy="369332"/>
          </a:xfrm>
          <a:prstGeom prst="rect">
            <a:avLst/>
          </a:prstGeom>
          <a:noFill/>
        </p:spPr>
        <p:txBody>
          <a:bodyPr wrap="none" rtlCol="0">
            <a:spAutoFit/>
          </a:bodyPr>
          <a:lstStyle/>
          <a:p>
            <a:r>
              <a:rPr lang="en-US" dirty="0"/>
              <a:t>Next, import function for splitting the data into training and testing</a:t>
            </a:r>
          </a:p>
        </p:txBody>
      </p:sp>
      <p:sp>
        <p:nvSpPr>
          <p:cNvPr id="13" name="TextBox 12">
            <a:extLst>
              <a:ext uri="{FF2B5EF4-FFF2-40B4-BE49-F238E27FC236}">
                <a16:creationId xmlns:a16="http://schemas.microsoft.com/office/drawing/2014/main" id="{47DEDCFE-181A-AB6D-877D-4983B61BA863}"/>
              </a:ext>
            </a:extLst>
          </p:cNvPr>
          <p:cNvSpPr txBox="1"/>
          <p:nvPr/>
        </p:nvSpPr>
        <p:spPr>
          <a:xfrm>
            <a:off x="71817" y="3239862"/>
            <a:ext cx="10536474" cy="369332"/>
          </a:xfrm>
          <a:prstGeom prst="rect">
            <a:avLst/>
          </a:prstGeom>
          <a:noFill/>
        </p:spPr>
        <p:txBody>
          <a:bodyPr wrap="none" rtlCol="0">
            <a:spAutoFit/>
          </a:bodyPr>
          <a:lstStyle/>
          <a:p>
            <a:r>
              <a:rPr lang="en-US" dirty="0"/>
              <a:t>Create an instance of the </a:t>
            </a:r>
            <a:r>
              <a:rPr lang="en-US" b="1" dirty="0" err="1"/>
              <a:t>LogisticRegression</a:t>
            </a:r>
            <a:r>
              <a:rPr lang="en-US" dirty="0"/>
              <a:t> algorithm object and call the function </a:t>
            </a:r>
            <a:r>
              <a:rPr lang="en-US" b="1" dirty="0"/>
              <a:t>fit</a:t>
            </a:r>
            <a:r>
              <a:rPr lang="en-US" dirty="0"/>
              <a:t> in the object and </a:t>
            </a:r>
            <a:r>
              <a:rPr lang="en-US" b="1" dirty="0"/>
              <a:t>predict</a:t>
            </a:r>
          </a:p>
        </p:txBody>
      </p:sp>
      <p:pic>
        <p:nvPicPr>
          <p:cNvPr id="3" name="Picture 2">
            <a:extLst>
              <a:ext uri="{FF2B5EF4-FFF2-40B4-BE49-F238E27FC236}">
                <a16:creationId xmlns:a16="http://schemas.microsoft.com/office/drawing/2014/main" id="{2ED583AB-2F7F-24D2-B618-072F0F2D40A5}"/>
              </a:ext>
            </a:extLst>
          </p:cNvPr>
          <p:cNvPicPr>
            <a:picLocks noChangeAspect="1"/>
          </p:cNvPicPr>
          <p:nvPr/>
        </p:nvPicPr>
        <p:blipFill>
          <a:blip r:embed="rId3"/>
          <a:stretch>
            <a:fillRect/>
          </a:stretch>
        </p:blipFill>
        <p:spPr>
          <a:xfrm>
            <a:off x="251542" y="715156"/>
            <a:ext cx="6447668" cy="850412"/>
          </a:xfrm>
          <a:prstGeom prst="rect">
            <a:avLst/>
          </a:prstGeom>
        </p:spPr>
      </p:pic>
      <p:pic>
        <p:nvPicPr>
          <p:cNvPr id="6" name="Picture 5">
            <a:extLst>
              <a:ext uri="{FF2B5EF4-FFF2-40B4-BE49-F238E27FC236}">
                <a16:creationId xmlns:a16="http://schemas.microsoft.com/office/drawing/2014/main" id="{8524D424-922D-439D-68ED-8BB7C0072255}"/>
              </a:ext>
            </a:extLst>
          </p:cNvPr>
          <p:cNvPicPr>
            <a:picLocks noChangeAspect="1"/>
          </p:cNvPicPr>
          <p:nvPr/>
        </p:nvPicPr>
        <p:blipFill>
          <a:blip r:embed="rId4"/>
          <a:stretch>
            <a:fillRect/>
          </a:stretch>
        </p:blipFill>
        <p:spPr>
          <a:xfrm>
            <a:off x="218723" y="3788717"/>
            <a:ext cx="6862966" cy="1789123"/>
          </a:xfrm>
          <a:prstGeom prst="rect">
            <a:avLst/>
          </a:prstGeom>
        </p:spPr>
      </p:pic>
    </p:spTree>
    <p:extLst>
      <p:ext uri="{BB962C8B-B14F-4D97-AF65-F5344CB8AC3E}">
        <p14:creationId xmlns:p14="http://schemas.microsoft.com/office/powerpoint/2010/main" val="204084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CE3D87-1872-2269-C9DC-9AF172F29544}"/>
              </a:ext>
            </a:extLst>
          </p:cNvPr>
          <p:cNvPicPr>
            <a:picLocks noChangeAspect="1"/>
          </p:cNvPicPr>
          <p:nvPr/>
        </p:nvPicPr>
        <p:blipFill>
          <a:blip r:embed="rId2"/>
          <a:stretch>
            <a:fillRect/>
          </a:stretch>
        </p:blipFill>
        <p:spPr>
          <a:xfrm>
            <a:off x="350792" y="1077411"/>
            <a:ext cx="10343340" cy="574630"/>
          </a:xfrm>
          <a:prstGeom prst="rect">
            <a:avLst/>
          </a:prstGeom>
        </p:spPr>
      </p:pic>
      <p:pic>
        <p:nvPicPr>
          <p:cNvPr id="5" name="Picture 4">
            <a:extLst>
              <a:ext uri="{FF2B5EF4-FFF2-40B4-BE49-F238E27FC236}">
                <a16:creationId xmlns:a16="http://schemas.microsoft.com/office/drawing/2014/main" id="{3D7498F8-AAC0-F0C0-110F-F58088B28C1F}"/>
              </a:ext>
            </a:extLst>
          </p:cNvPr>
          <p:cNvPicPr>
            <a:picLocks noChangeAspect="1"/>
          </p:cNvPicPr>
          <p:nvPr/>
        </p:nvPicPr>
        <p:blipFill>
          <a:blip r:embed="rId3"/>
          <a:stretch>
            <a:fillRect/>
          </a:stretch>
        </p:blipFill>
        <p:spPr>
          <a:xfrm>
            <a:off x="350792" y="2452279"/>
            <a:ext cx="5596040" cy="682806"/>
          </a:xfrm>
          <a:prstGeom prst="rect">
            <a:avLst/>
          </a:prstGeom>
        </p:spPr>
      </p:pic>
      <p:pic>
        <p:nvPicPr>
          <p:cNvPr id="7" name="Picture 6">
            <a:extLst>
              <a:ext uri="{FF2B5EF4-FFF2-40B4-BE49-F238E27FC236}">
                <a16:creationId xmlns:a16="http://schemas.microsoft.com/office/drawing/2014/main" id="{62B2BDB2-FBD2-5678-F017-A789ED134F0A}"/>
              </a:ext>
            </a:extLst>
          </p:cNvPr>
          <p:cNvPicPr>
            <a:picLocks noChangeAspect="1"/>
          </p:cNvPicPr>
          <p:nvPr/>
        </p:nvPicPr>
        <p:blipFill>
          <a:blip r:embed="rId4"/>
          <a:stretch>
            <a:fillRect/>
          </a:stretch>
        </p:blipFill>
        <p:spPr>
          <a:xfrm>
            <a:off x="350792" y="3935323"/>
            <a:ext cx="10444515" cy="2439216"/>
          </a:xfrm>
          <a:prstGeom prst="rect">
            <a:avLst/>
          </a:prstGeom>
        </p:spPr>
      </p:pic>
      <p:sp>
        <p:nvSpPr>
          <p:cNvPr id="8" name="TextBox 7">
            <a:extLst>
              <a:ext uri="{FF2B5EF4-FFF2-40B4-BE49-F238E27FC236}">
                <a16:creationId xmlns:a16="http://schemas.microsoft.com/office/drawing/2014/main" id="{96D90CDC-D7EA-3728-AD5D-799513558681}"/>
              </a:ext>
            </a:extLst>
          </p:cNvPr>
          <p:cNvSpPr txBox="1"/>
          <p:nvPr/>
        </p:nvSpPr>
        <p:spPr>
          <a:xfrm>
            <a:off x="350792" y="574766"/>
            <a:ext cx="6966074" cy="369332"/>
          </a:xfrm>
          <a:prstGeom prst="rect">
            <a:avLst/>
          </a:prstGeom>
          <a:noFill/>
        </p:spPr>
        <p:txBody>
          <a:bodyPr wrap="none" rtlCol="0">
            <a:spAutoFit/>
          </a:bodyPr>
          <a:lstStyle/>
          <a:p>
            <a:r>
              <a:rPr lang="en-US" dirty="0"/>
              <a:t>For the performance of the Logistic Regression, we can use the R-score </a:t>
            </a:r>
          </a:p>
        </p:txBody>
      </p:sp>
      <p:sp>
        <p:nvSpPr>
          <p:cNvPr id="9" name="TextBox 8">
            <a:extLst>
              <a:ext uri="{FF2B5EF4-FFF2-40B4-BE49-F238E27FC236}">
                <a16:creationId xmlns:a16="http://schemas.microsoft.com/office/drawing/2014/main" id="{FC271BCF-B116-6062-978F-9C2C68A5E342}"/>
              </a:ext>
            </a:extLst>
          </p:cNvPr>
          <p:cNvSpPr txBox="1"/>
          <p:nvPr/>
        </p:nvSpPr>
        <p:spPr>
          <a:xfrm>
            <a:off x="259352" y="1901073"/>
            <a:ext cx="4874796" cy="369332"/>
          </a:xfrm>
          <a:prstGeom prst="rect">
            <a:avLst/>
          </a:prstGeom>
          <a:noFill/>
        </p:spPr>
        <p:txBody>
          <a:bodyPr wrap="none" rtlCol="0">
            <a:spAutoFit/>
          </a:bodyPr>
          <a:lstStyle/>
          <a:p>
            <a:r>
              <a:rPr lang="en-US" dirty="0"/>
              <a:t>We can also generate the confusion matrix as well</a:t>
            </a:r>
          </a:p>
        </p:txBody>
      </p:sp>
      <p:sp>
        <p:nvSpPr>
          <p:cNvPr id="10" name="TextBox 9">
            <a:extLst>
              <a:ext uri="{FF2B5EF4-FFF2-40B4-BE49-F238E27FC236}">
                <a16:creationId xmlns:a16="http://schemas.microsoft.com/office/drawing/2014/main" id="{F9453EF8-3B72-A9FC-9ECF-4CDA3FAEE322}"/>
              </a:ext>
            </a:extLst>
          </p:cNvPr>
          <p:cNvSpPr txBox="1"/>
          <p:nvPr/>
        </p:nvSpPr>
        <p:spPr>
          <a:xfrm>
            <a:off x="259352" y="3429000"/>
            <a:ext cx="8800551" cy="369332"/>
          </a:xfrm>
          <a:prstGeom prst="rect">
            <a:avLst/>
          </a:prstGeom>
          <a:noFill/>
        </p:spPr>
        <p:txBody>
          <a:bodyPr wrap="none" rtlCol="0">
            <a:spAutoFit/>
          </a:bodyPr>
          <a:lstStyle/>
          <a:p>
            <a:r>
              <a:rPr lang="en-US" dirty="0"/>
              <a:t>It is often desired to generate the confusion matrix report with precision, recall and f1-score.</a:t>
            </a:r>
          </a:p>
        </p:txBody>
      </p:sp>
    </p:spTree>
    <p:extLst>
      <p:ext uri="{BB962C8B-B14F-4D97-AF65-F5344CB8AC3E}">
        <p14:creationId xmlns:p14="http://schemas.microsoft.com/office/powerpoint/2010/main" val="23508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4CC74-DF96-4CAE-83DC-8396DC726AE9}"/>
              </a:ext>
            </a:extLst>
          </p:cNvPr>
          <p:cNvSpPr>
            <a:spLocks noGrp="1"/>
          </p:cNvSpPr>
          <p:nvPr>
            <p:ph idx="1"/>
          </p:nvPr>
        </p:nvSpPr>
        <p:spPr>
          <a:xfrm>
            <a:off x="117566" y="91440"/>
            <a:ext cx="7158445" cy="6361611"/>
          </a:xfrm>
        </p:spPr>
        <p:txBody>
          <a:bodyPr>
            <a:normAutofit/>
          </a:bodyPr>
          <a:lstStyle/>
          <a:p>
            <a:pPr marL="0" indent="0">
              <a:buNone/>
            </a:pPr>
            <a:r>
              <a:rPr lang="en-US" sz="3900" dirty="0"/>
              <a:t>Decision Trees</a:t>
            </a:r>
          </a:p>
          <a:p>
            <a:pPr lvl="1"/>
            <a:r>
              <a:rPr lang="en-US" sz="2800" dirty="0"/>
              <a:t>Decision Trees also belong to the category of supervised learning algorithms, but they can be used for solving both regression and classification tasks.</a:t>
            </a:r>
          </a:p>
          <a:p>
            <a:pPr lvl="1"/>
            <a:r>
              <a:rPr lang="en-US" sz="2800" dirty="0"/>
              <a:t>The training model learns to predict values of the target variable by learning </a:t>
            </a:r>
            <a:r>
              <a:rPr lang="en-US" sz="2800" i="1" dirty="0"/>
              <a:t>decision rules</a:t>
            </a:r>
            <a:r>
              <a:rPr lang="en-US" sz="2800" dirty="0"/>
              <a:t> with a tree representation. </a:t>
            </a:r>
          </a:p>
          <a:p>
            <a:pPr lvl="1"/>
            <a:r>
              <a:rPr lang="en-US" sz="2800" dirty="0"/>
              <a:t>A tree is made up of nodes corresponding to a feature or attribute.</a:t>
            </a:r>
          </a:p>
          <a:p>
            <a:pPr lvl="1"/>
            <a:r>
              <a:rPr lang="en-US" sz="2800" dirty="0"/>
              <a:t>The final nodes, </a:t>
            </a:r>
            <a:r>
              <a:rPr lang="en-US" sz="2800" i="1" dirty="0"/>
              <a:t>leaf nodes</a:t>
            </a:r>
            <a:r>
              <a:rPr lang="en-US" sz="2800" dirty="0"/>
              <a:t>, correspond to a class label/predicted value.</a:t>
            </a:r>
            <a:endParaRPr lang="en-US" sz="2800" b="1" dirty="0"/>
          </a:p>
        </p:txBody>
      </p:sp>
      <p:pic>
        <p:nvPicPr>
          <p:cNvPr id="7" name="Picture 6" descr="Diagram&#10;&#10;Description automatically generated">
            <a:extLst>
              <a:ext uri="{FF2B5EF4-FFF2-40B4-BE49-F238E27FC236}">
                <a16:creationId xmlns:a16="http://schemas.microsoft.com/office/drawing/2014/main" id="{98284333-13CB-4E32-865E-6C686DC3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239" y="1958091"/>
            <a:ext cx="4300810" cy="3032334"/>
          </a:xfrm>
          <a:prstGeom prst="rect">
            <a:avLst/>
          </a:prstGeom>
        </p:spPr>
      </p:pic>
    </p:spTree>
    <p:extLst>
      <p:ext uri="{BB962C8B-B14F-4D97-AF65-F5344CB8AC3E}">
        <p14:creationId xmlns:p14="http://schemas.microsoft.com/office/powerpoint/2010/main" val="156230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5020B-BEF2-425C-B9BF-AB8CF543FDB4}"/>
              </a:ext>
            </a:extLst>
          </p:cNvPr>
          <p:cNvSpPr txBox="1"/>
          <p:nvPr/>
        </p:nvSpPr>
        <p:spPr>
          <a:xfrm>
            <a:off x="413657" y="0"/>
            <a:ext cx="108726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are various ways to obtain the decision tree from the data:</a:t>
            </a:r>
          </a:p>
          <a:p>
            <a:pPr marL="742950" lvl="1" indent="-285750">
              <a:buFont typeface="Arial" panose="020B0604020202020204" pitchFamily="34" charset="0"/>
              <a:buChar char="•"/>
            </a:pPr>
            <a:r>
              <a:rPr lang="en-US" sz="2400" dirty="0"/>
              <a:t>CART ( classification and regression)</a:t>
            </a:r>
          </a:p>
          <a:p>
            <a:pPr marL="742950" lvl="1" indent="-285750">
              <a:buFont typeface="Arial" panose="020B0604020202020204" pitchFamily="34" charset="0"/>
              <a:buChar char="•"/>
            </a:pPr>
            <a:r>
              <a:rPr lang="en-US" sz="2400" dirty="0"/>
              <a:t>ID3</a:t>
            </a:r>
          </a:p>
          <a:p>
            <a:pPr marL="742950" lvl="1" indent="-285750">
              <a:buFont typeface="Arial" panose="020B0604020202020204" pitchFamily="34" charset="0"/>
              <a:buChar char="•"/>
            </a:pPr>
            <a:r>
              <a:rPr lang="en-US" sz="2400" dirty="0"/>
              <a:t>CHAID</a:t>
            </a:r>
          </a:p>
          <a:p>
            <a:pPr marL="742950" lvl="1" indent="-285750">
              <a:buFont typeface="Arial" panose="020B0604020202020204" pitchFamily="34" charset="0"/>
              <a:buChar char="•"/>
            </a:pPr>
            <a:r>
              <a:rPr lang="en-US" sz="2400" dirty="0"/>
              <a:t>ID45</a:t>
            </a:r>
          </a:p>
          <a:p>
            <a:r>
              <a:rPr lang="en-US" sz="2800" dirty="0"/>
              <a:t>We will discuss the CART method:</a:t>
            </a:r>
          </a:p>
          <a:p>
            <a:pPr marL="742950" lvl="1" indent="-285750">
              <a:buFont typeface="Arial" panose="020B0604020202020204" pitchFamily="34" charset="0"/>
              <a:buChar char="•"/>
            </a:pPr>
            <a:r>
              <a:rPr lang="en-US" sz="2400" dirty="0"/>
              <a:t>It uses the GINI index as the metric or the cost function  to evaluate  the split in feature selection.</a:t>
            </a:r>
          </a:p>
          <a:p>
            <a:pPr lvl="1"/>
            <a:endParaRPr lang="en-US" sz="2400" dirty="0"/>
          </a:p>
        </p:txBody>
      </p:sp>
    </p:spTree>
    <p:extLst>
      <p:ext uri="{BB962C8B-B14F-4D97-AF65-F5344CB8AC3E}">
        <p14:creationId xmlns:p14="http://schemas.microsoft.com/office/powerpoint/2010/main" val="236782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ECA932-2DCC-44CC-82E6-3CBACCE10C02}"/>
                  </a:ext>
                </a:extLst>
              </p:cNvPr>
              <p:cNvSpPr txBox="1"/>
              <p:nvPr/>
            </p:nvSpPr>
            <p:spPr>
              <a:xfrm>
                <a:off x="130630" y="169817"/>
                <a:ext cx="10358844" cy="3120021"/>
              </a:xfrm>
              <a:prstGeom prst="rect">
                <a:avLst/>
              </a:prstGeom>
              <a:noFill/>
            </p:spPr>
            <p:txBody>
              <a:bodyPr wrap="square" rtlCol="0">
                <a:spAutoFit/>
              </a:bodyPr>
              <a:lstStyle/>
              <a:p>
                <a:r>
                  <a:rPr lang="en-US" sz="2800" dirty="0"/>
                  <a:t>Decision tree method uses an impurity measure:</a:t>
                </a:r>
              </a:p>
              <a:p>
                <a:endParaRPr lang="en-US" sz="2800" dirty="0"/>
              </a:p>
              <a:p>
                <a:pPr marL="800100" lvl="1" indent="-342900">
                  <a:buAutoNum type="arabicPeriod"/>
                </a:pPr>
                <a:r>
                  <a:rPr lang="en-US" sz="2800" dirty="0"/>
                  <a:t>Entropy : </a:t>
                </a:r>
                <a14:m>
                  <m:oMath xmlns:m="http://schemas.openxmlformats.org/officeDocument/2006/math">
                    <m:r>
                      <a:rPr lang="en-US" sz="2800" b="0" i="1" smtClean="0">
                        <a:latin typeface="Cambria Math" panose="02040503050406030204" pitchFamily="18" charset="0"/>
                      </a:rPr>
                      <m:t>−</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e>
                            </m:d>
                          </m:e>
                        </m:func>
                        <m:r>
                          <a:rPr lang="en-US" sz="2800" b="0" i="1" smtClean="0">
                            <a:latin typeface="Cambria Math" panose="02040503050406030204" pitchFamily="18" charset="0"/>
                          </a:rPr>
                          <m:t>  </m:t>
                        </m:r>
                      </m:e>
                    </m:nary>
                  </m:oMath>
                </a14:m>
                <a:r>
                  <a:rPr lang="en-US" sz="2800" dirty="0"/>
                  <a:t> </a:t>
                </a:r>
              </a:p>
              <a:p>
                <a:pPr marL="1371600" lvl="2" indent="-457200">
                  <a:buFont typeface="Arial" panose="020B0604020202020204" pitchFamily="34" charset="0"/>
                  <a:buChar char="•"/>
                </a:pPr>
                <a14:m>
                  <m:oMath xmlns:m="http://schemas.openxmlformats.org/officeDocument/2006/math">
                    <m:r>
                      <m:rPr>
                        <m:sty m:val="p"/>
                      </m:rPr>
                      <a:rPr lang="en-US" sz="2800" b="0" i="0" smtClean="0">
                        <a:latin typeface="Cambria Math" panose="02040503050406030204" pitchFamily="18" charset="0"/>
                      </a:rPr>
                      <m:t>The</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value</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is</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in</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the</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interval</m:t>
                    </m:r>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r>
                          <a:rPr lang="en-US" sz="2800" b="0" i="0" smtClean="0">
                            <a:latin typeface="Cambria Math" panose="02040503050406030204" pitchFamily="18" charset="0"/>
                          </a:rPr>
                          <m:t>0, 1</m:t>
                        </m:r>
                      </m:e>
                    </m:d>
                    <m:r>
                      <a:rPr lang="en-US" sz="2800" b="0" i="0" smtClean="0">
                        <a:latin typeface="Cambria Math" panose="02040503050406030204" pitchFamily="18" charset="0"/>
                      </a:rPr>
                      <m:t>,</m:t>
                    </m:r>
                    <m:r>
                      <m:rPr>
                        <m:sty m:val="p"/>
                      </m:rPr>
                      <a:rPr lang="en-US" sz="2800" b="0" i="0" smtClean="0">
                        <a:latin typeface="Cambria Math" panose="02040503050406030204" pitchFamily="18" charset="0"/>
                      </a:rPr>
                      <m:t>with</m:t>
                    </m:r>
                    <m:r>
                      <a:rPr lang="en-US" sz="2800" b="0" i="0" smtClean="0">
                        <a:latin typeface="Cambria Math" panose="02040503050406030204" pitchFamily="18" charset="0"/>
                      </a:rPr>
                      <m:t> 0 </m:t>
                    </m:r>
                    <m:r>
                      <m:rPr>
                        <m:sty m:val="p"/>
                      </m:rPr>
                      <a:rPr lang="en-US" sz="2800" b="0" i="0" smtClean="0">
                        <a:latin typeface="Cambria Math" panose="02040503050406030204" pitchFamily="18" charset="0"/>
                      </a:rPr>
                      <m:t>indicating</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pure</m:t>
                    </m:r>
                  </m:oMath>
                </a14:m>
                <a:endParaRPr lang="en-US" sz="2800" b="0" dirty="0"/>
              </a:p>
              <a:p>
                <a:pPr lvl="2"/>
                <a:endParaRPr lang="en-US" sz="2800" dirty="0"/>
              </a:p>
              <a:p>
                <a:pPr marL="800100" lvl="1" indent="-342900">
                  <a:buAutoNum type="arabicPeriod"/>
                </a:pPr>
                <a:r>
                  <a:rPr lang="en-US" sz="2800" dirty="0"/>
                  <a:t>Gini Index : </a:t>
                </a:r>
                <a14:m>
                  <m:oMath xmlns:m="http://schemas.openxmlformats.org/officeDocument/2006/math">
                    <m:r>
                      <a:rPr lang="en-US" sz="2800" b="0" i="1" smtClean="0">
                        <a:latin typeface="Cambria Math" panose="02040503050406030204" pitchFamily="18" charset="0"/>
                      </a:rPr>
                      <m:t>1−</m:t>
                    </m:r>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p>
                          <m:sSupPr>
                            <m:ctrlPr>
                              <a:rPr lang="en-US" sz="2800" b="0" i="1" smtClean="0">
                                <a:latin typeface="Cambria Math" panose="02040503050406030204" pitchFamily="18" charset="0"/>
                              </a:rPr>
                            </m:ctrlPr>
                          </m:sSup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e>
                          <m:sup>
                            <m:r>
                              <a:rPr lang="en-US" sz="2800" b="0" i="1" smtClean="0">
                                <a:latin typeface="Cambria Math" panose="02040503050406030204" pitchFamily="18" charset="0"/>
                              </a:rPr>
                              <m:t>2</m:t>
                            </m:r>
                          </m:sup>
                        </m:sSup>
                      </m:e>
                    </m:nary>
                  </m:oMath>
                </a14:m>
                <a:r>
                  <a:rPr lang="en-US" sz="2800" dirty="0"/>
                  <a:t> , the value of zero is considered pure.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𝑖</m:t>
                        </m:r>
                      </m:sub>
                    </m:sSub>
                  </m:oMath>
                </a14:m>
                <a:r>
                  <a:rPr lang="en-US" sz="2800" dirty="0"/>
                  <a:t> is the probability of a feature being in category </a:t>
                </a:r>
                <a:r>
                  <a:rPr lang="en-US" sz="2800" dirty="0" err="1"/>
                  <a:t>i</a:t>
                </a:r>
                <a:r>
                  <a:rPr lang="en-US" sz="2800" dirty="0"/>
                  <a:t>. </a:t>
                </a:r>
              </a:p>
            </p:txBody>
          </p:sp>
        </mc:Choice>
        <mc:Fallback xmlns="">
          <p:sp>
            <p:nvSpPr>
              <p:cNvPr id="2" name="TextBox 1">
                <a:extLst>
                  <a:ext uri="{FF2B5EF4-FFF2-40B4-BE49-F238E27FC236}">
                    <a16:creationId xmlns:a16="http://schemas.microsoft.com/office/drawing/2014/main" id="{DDECA932-2DCC-44CC-82E6-3CBACCE10C02}"/>
                  </a:ext>
                </a:extLst>
              </p:cNvPr>
              <p:cNvSpPr txBox="1">
                <a:spLocks noRot="1" noChangeAspect="1" noMove="1" noResize="1" noEditPoints="1" noAdjustHandles="1" noChangeArrowheads="1" noChangeShapeType="1" noTextEdit="1"/>
              </p:cNvSpPr>
              <p:nvPr/>
            </p:nvSpPr>
            <p:spPr>
              <a:xfrm>
                <a:off x="130630" y="169817"/>
                <a:ext cx="10358844" cy="3120021"/>
              </a:xfrm>
              <a:prstGeom prst="rect">
                <a:avLst/>
              </a:prstGeom>
              <a:blipFill>
                <a:blip r:embed="rId2"/>
                <a:stretch>
                  <a:fillRect l="-1176" t="-1953" b="-4688"/>
                </a:stretch>
              </a:blipFill>
            </p:spPr>
            <p:txBody>
              <a:bodyPr/>
              <a:lstStyle/>
              <a:p>
                <a:r>
                  <a:rPr lang="en-US">
                    <a:noFill/>
                  </a:rPr>
                  <a:t> </a:t>
                </a:r>
              </a:p>
            </p:txBody>
          </p:sp>
        </mc:Fallback>
      </mc:AlternateContent>
    </p:spTree>
    <p:extLst>
      <p:ext uri="{BB962C8B-B14F-4D97-AF65-F5344CB8AC3E}">
        <p14:creationId xmlns:p14="http://schemas.microsoft.com/office/powerpoint/2010/main" val="410595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01DA49-7C2B-995F-3A44-60B0C5C3AC05}"/>
              </a:ext>
            </a:extLst>
          </p:cNvPr>
          <p:cNvPicPr>
            <a:picLocks noChangeAspect="1"/>
          </p:cNvPicPr>
          <p:nvPr/>
        </p:nvPicPr>
        <p:blipFill>
          <a:blip r:embed="rId2"/>
          <a:stretch>
            <a:fillRect/>
          </a:stretch>
        </p:blipFill>
        <p:spPr>
          <a:xfrm>
            <a:off x="-37541" y="0"/>
            <a:ext cx="12229541" cy="6376183"/>
          </a:xfrm>
          <a:prstGeom prst="rect">
            <a:avLst/>
          </a:prstGeom>
        </p:spPr>
      </p:pic>
      <p:sp>
        <p:nvSpPr>
          <p:cNvPr id="4" name="TextBox 3">
            <a:extLst>
              <a:ext uri="{FF2B5EF4-FFF2-40B4-BE49-F238E27FC236}">
                <a16:creationId xmlns:a16="http://schemas.microsoft.com/office/drawing/2014/main" id="{7716D340-E0B6-573A-5FA8-0FF6B68007BF}"/>
              </a:ext>
            </a:extLst>
          </p:cNvPr>
          <p:cNvSpPr txBox="1"/>
          <p:nvPr/>
        </p:nvSpPr>
        <p:spPr>
          <a:xfrm>
            <a:off x="195942" y="6376183"/>
            <a:ext cx="8165056" cy="369332"/>
          </a:xfrm>
          <a:prstGeom prst="rect">
            <a:avLst/>
          </a:prstGeom>
          <a:noFill/>
        </p:spPr>
        <p:txBody>
          <a:bodyPr wrap="none" rtlCol="0">
            <a:spAutoFit/>
          </a:bodyPr>
          <a:lstStyle/>
          <a:p>
            <a:r>
              <a:rPr lang="en-US" dirty="0"/>
              <a:t>View larger image at: https://scikit-learn.org/stable/tutorial/machine_learning_map/</a:t>
            </a:r>
          </a:p>
        </p:txBody>
      </p:sp>
    </p:spTree>
    <p:extLst>
      <p:ext uri="{BB962C8B-B14F-4D97-AF65-F5344CB8AC3E}">
        <p14:creationId xmlns:p14="http://schemas.microsoft.com/office/powerpoint/2010/main" val="961226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644AF85-DF63-D350-7FC3-A839AF5F2FC1}"/>
              </a:ext>
            </a:extLst>
          </p:cNvPr>
          <p:cNvSpPr>
            <a:spLocks noChangeArrowheads="1"/>
          </p:cNvSpPr>
          <p:nvPr/>
        </p:nvSpPr>
        <p:spPr bwMode="auto">
          <a:xfrm>
            <a:off x="182880" y="240063"/>
            <a:ext cx="1161288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Consider the simulation with heart disease with </a:t>
            </a:r>
            <a:r>
              <a:rPr lang="en-US" altLang="en-US" sz="2800" dirty="0">
                <a:latin typeface="Calibri" panose="020F0502020204030204" pitchFamily="34" charset="0"/>
                <a:ea typeface="Times New Roman" panose="02020603050405020304" pitchFamily="18" charset="0"/>
                <a:cs typeface="Arial" panose="020B0604020202020204" pitchFamily="34" charset="0"/>
              </a:rPr>
              <a:t>14</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rows and has </a:t>
            </a:r>
            <a:r>
              <a:rPr lang="en-US" altLang="en-US" sz="2800" dirty="0">
                <a:latin typeface="Calibri" panose="020F0502020204030204" pitchFamily="34" charset="0"/>
                <a:ea typeface="Times New Roman" panose="02020603050405020304" pitchFamily="18" charset="0"/>
                <a:cs typeface="Arial" panose="020B0604020202020204" pitchFamily="34" charset="0"/>
              </a:rPr>
              <a:t>4</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attributes. Target (rightmost column) consist of </a:t>
            </a:r>
            <a:r>
              <a:rPr lang="en-US" altLang="en-US" sz="2800" dirty="0">
                <a:latin typeface="Calibri" panose="020F0502020204030204" pitchFamily="34" charset="0"/>
                <a:ea typeface="Times New Roman" panose="02020603050405020304" pitchFamily="18" charset="0"/>
                <a:cs typeface="Arial" panose="020B0604020202020204" pitchFamily="34" charset="0"/>
              </a:rPr>
              <a:t>6</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value 0 (no) and </a:t>
            </a:r>
            <a:r>
              <a:rPr lang="en-US" altLang="en-US" sz="2800" dirty="0">
                <a:latin typeface="Calibri" panose="020F0502020204030204" pitchFamily="34" charset="0"/>
                <a:ea typeface="Times New Roman" panose="02020603050405020304" pitchFamily="18" charset="0"/>
                <a:cs typeface="Arial" panose="020B0604020202020204" pitchFamily="34" charset="0"/>
              </a:rPr>
              <a:t>8</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 value 1 (yes).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7353A0C-7618-21FB-0B83-E3360B45A2DF}"/>
              </a:ext>
            </a:extLst>
          </p:cNvPr>
          <p:cNvSpPr txBox="1"/>
          <p:nvPr/>
        </p:nvSpPr>
        <p:spPr>
          <a:xfrm>
            <a:off x="355964" y="4361012"/>
            <a:ext cx="11439796" cy="954107"/>
          </a:xfrm>
          <a:prstGeom prst="rect">
            <a:avLst/>
          </a:prstGeom>
          <a:noFill/>
        </p:spPr>
        <p:txBody>
          <a:bodyPr wrap="square">
            <a:spAutoFit/>
          </a:bodyPr>
          <a:lstStyle/>
          <a:p>
            <a:r>
              <a:rPr lang="en-US" sz="2800" dirty="0">
                <a:latin typeface="Calibri" panose="020F0502020204030204" pitchFamily="34" charset="0"/>
                <a:cs typeface="Arial" panose="020B0604020202020204" pitchFamily="34" charset="0"/>
              </a:rPr>
              <a:t>Let’s use the Gini index to build a decision tree from the dataset. In practice, the Gini index can be interpreted as the following equation</a:t>
            </a:r>
          </a:p>
        </p:txBody>
      </p:sp>
      <p:pic>
        <p:nvPicPr>
          <p:cNvPr id="7" name="Picture 6">
            <a:extLst>
              <a:ext uri="{FF2B5EF4-FFF2-40B4-BE49-F238E27FC236}">
                <a16:creationId xmlns:a16="http://schemas.microsoft.com/office/drawing/2014/main" id="{3F4E7B66-0991-C63F-C006-86E7E76931CE}"/>
              </a:ext>
            </a:extLst>
          </p:cNvPr>
          <p:cNvPicPr>
            <a:picLocks noChangeAspect="1"/>
          </p:cNvPicPr>
          <p:nvPr/>
        </p:nvPicPr>
        <p:blipFill>
          <a:blip r:embed="rId2"/>
          <a:stretch>
            <a:fillRect/>
          </a:stretch>
        </p:blipFill>
        <p:spPr>
          <a:xfrm>
            <a:off x="2000276" y="5912338"/>
            <a:ext cx="8191447" cy="634996"/>
          </a:xfrm>
          <a:prstGeom prst="rect">
            <a:avLst/>
          </a:prstGeom>
        </p:spPr>
      </p:pic>
      <p:pic>
        <p:nvPicPr>
          <p:cNvPr id="8" name="Picture 7">
            <a:extLst>
              <a:ext uri="{FF2B5EF4-FFF2-40B4-BE49-F238E27FC236}">
                <a16:creationId xmlns:a16="http://schemas.microsoft.com/office/drawing/2014/main" id="{59F54892-4F7A-D55C-43C5-47ECA0ED7E68}"/>
              </a:ext>
            </a:extLst>
          </p:cNvPr>
          <p:cNvPicPr>
            <a:picLocks noChangeAspect="1"/>
          </p:cNvPicPr>
          <p:nvPr/>
        </p:nvPicPr>
        <p:blipFill>
          <a:blip r:embed="rId3"/>
          <a:stretch>
            <a:fillRect/>
          </a:stretch>
        </p:blipFill>
        <p:spPr>
          <a:xfrm>
            <a:off x="3896405" y="1280031"/>
            <a:ext cx="3114675" cy="2914650"/>
          </a:xfrm>
          <a:prstGeom prst="rect">
            <a:avLst/>
          </a:prstGeom>
        </p:spPr>
      </p:pic>
    </p:spTree>
    <p:extLst>
      <p:ext uri="{BB962C8B-B14F-4D97-AF65-F5344CB8AC3E}">
        <p14:creationId xmlns:p14="http://schemas.microsoft.com/office/powerpoint/2010/main" val="598452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A52901-B508-3DE8-9C7F-7DAB0F3F1A85}"/>
              </a:ext>
            </a:extLst>
          </p:cNvPr>
          <p:cNvSpPr txBox="1"/>
          <p:nvPr/>
        </p:nvSpPr>
        <p:spPr>
          <a:xfrm>
            <a:off x="199209" y="293936"/>
            <a:ext cx="11335294" cy="6124754"/>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rPr>
              <a:t>The lower value of Gini index indicates the least amount of impurity in information. So, the feature with the   lowest Gini index (Impurity) value on the first iteration will be selected as the Root Node.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solidFill>
                <a:prstClr val="black"/>
              </a:solidFill>
              <a:latin typeface="Calibri" panose="020F0502020204030204" pitchFamily="34" charset="0"/>
              <a:cs typeface="Arial" panose="020B0604020202020204" pitchFamily="34" charset="0"/>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t>The first step in creating a decision tree, is the </a:t>
            </a:r>
            <a:r>
              <a:rPr lang="en-US" sz="2800" i="1" dirty="0"/>
              <a:t>splitting</a:t>
            </a:r>
            <a:r>
              <a:rPr lang="en-US" sz="2800" dirty="0"/>
              <a:t> of the data</a:t>
            </a:r>
            <a:r>
              <a:rPr lang="en-US" sz="2800" dirty="0">
                <a:solidFill>
                  <a:prstClr val="black"/>
                </a:solidFill>
                <a:latin typeface="Calibri" panose="020F0502020204030204" pitchFamily="34" charset="0"/>
                <a:cs typeface="Arial" panose="020B0604020202020204" pitchFamily="34" charset="0"/>
              </a:rPr>
              <a:t>:</a:t>
            </a:r>
          </a:p>
          <a:p>
            <a:pPr marL="457200" indent="-457200">
              <a:buFont typeface="Arial" panose="020B0604020202020204" pitchFamily="34" charset="0"/>
              <a:buChar char="•"/>
            </a:pPr>
            <a:r>
              <a:rPr lang="en-US" sz="2800" dirty="0"/>
              <a:t>To split a decision tree using Gini Impurity, the following steps need to be performed.</a:t>
            </a:r>
          </a:p>
          <a:p>
            <a:pPr lvl="1">
              <a:buFont typeface="+mj-lt"/>
              <a:buAutoNum type="arabicPeriod"/>
            </a:pPr>
            <a:r>
              <a:rPr lang="en-US" sz="2800" dirty="0"/>
              <a:t> For each possible split, calculate the Gini Impurity of each child node</a:t>
            </a:r>
          </a:p>
          <a:p>
            <a:pPr lvl="1">
              <a:buFont typeface="+mj-lt"/>
              <a:buAutoNum type="arabicPeriod"/>
            </a:pPr>
            <a:r>
              <a:rPr lang="en-US" sz="2800" dirty="0"/>
              <a:t> Calculate the Gini Impurity of each split as the weighted average Gini Impurity of child nodes</a:t>
            </a:r>
          </a:p>
          <a:p>
            <a:pPr lvl="1">
              <a:buFont typeface="+mj-lt"/>
              <a:buAutoNum type="arabicPeriod"/>
            </a:pPr>
            <a:r>
              <a:rPr lang="en-US" sz="2800" dirty="0"/>
              <a:t> Select the split with the lowest value of Gini Impurity</a:t>
            </a:r>
          </a:p>
          <a:p>
            <a:pPr lvl="1"/>
            <a:endParaRPr lang="en-US" sz="2800" dirty="0"/>
          </a:p>
          <a:p>
            <a:r>
              <a:rPr lang="en-US" sz="2800" dirty="0"/>
              <a:t>Repeat steps 1–3 until no further split is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87189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CE682-C124-6715-6110-88FC136479F7}"/>
              </a:ext>
            </a:extLst>
          </p:cNvPr>
          <p:cNvPicPr>
            <a:picLocks noChangeAspect="1"/>
          </p:cNvPicPr>
          <p:nvPr/>
        </p:nvPicPr>
        <p:blipFill>
          <a:blip r:embed="rId2"/>
          <a:stretch>
            <a:fillRect/>
          </a:stretch>
        </p:blipFill>
        <p:spPr>
          <a:xfrm>
            <a:off x="182880" y="3429000"/>
            <a:ext cx="11620500" cy="2847975"/>
          </a:xfrm>
          <a:prstGeom prst="rect">
            <a:avLst/>
          </a:prstGeom>
        </p:spPr>
      </p:pic>
      <p:sp>
        <p:nvSpPr>
          <p:cNvPr id="4" name="TextBox 3">
            <a:extLst>
              <a:ext uri="{FF2B5EF4-FFF2-40B4-BE49-F238E27FC236}">
                <a16:creationId xmlns:a16="http://schemas.microsoft.com/office/drawing/2014/main" id="{11301894-06BC-B0AF-B5FF-5E7730CAE13A}"/>
              </a:ext>
            </a:extLst>
          </p:cNvPr>
          <p:cNvSpPr txBox="1"/>
          <p:nvPr/>
        </p:nvSpPr>
        <p:spPr>
          <a:xfrm>
            <a:off x="4074582" y="6372664"/>
            <a:ext cx="3471335" cy="369332"/>
          </a:xfrm>
          <a:prstGeom prst="rect">
            <a:avLst/>
          </a:prstGeom>
          <a:noFill/>
        </p:spPr>
        <p:txBody>
          <a:bodyPr wrap="none" rtlCol="0">
            <a:spAutoFit/>
          </a:bodyPr>
          <a:lstStyle/>
          <a:p>
            <a:r>
              <a:rPr lang="en-US" dirty="0"/>
              <a:t>The full decision tree for the table  </a:t>
            </a:r>
          </a:p>
        </p:txBody>
      </p:sp>
      <p:pic>
        <p:nvPicPr>
          <p:cNvPr id="5" name="Picture 4">
            <a:extLst>
              <a:ext uri="{FF2B5EF4-FFF2-40B4-BE49-F238E27FC236}">
                <a16:creationId xmlns:a16="http://schemas.microsoft.com/office/drawing/2014/main" id="{C76F16C0-D6A8-4D2E-9728-2D991B0159DD}"/>
              </a:ext>
            </a:extLst>
          </p:cNvPr>
          <p:cNvPicPr>
            <a:picLocks noChangeAspect="1"/>
          </p:cNvPicPr>
          <p:nvPr/>
        </p:nvPicPr>
        <p:blipFill>
          <a:blip r:embed="rId3"/>
          <a:stretch>
            <a:fillRect/>
          </a:stretch>
        </p:blipFill>
        <p:spPr>
          <a:xfrm>
            <a:off x="4407145" y="419170"/>
            <a:ext cx="3115326" cy="2914141"/>
          </a:xfrm>
          <a:prstGeom prst="rect">
            <a:avLst/>
          </a:prstGeom>
        </p:spPr>
      </p:pic>
      <p:sp>
        <p:nvSpPr>
          <p:cNvPr id="2" name="TextBox 1">
            <a:extLst>
              <a:ext uri="{FF2B5EF4-FFF2-40B4-BE49-F238E27FC236}">
                <a16:creationId xmlns:a16="http://schemas.microsoft.com/office/drawing/2014/main" id="{06910104-CF43-3157-8DCC-0CD52FC1637C}"/>
              </a:ext>
            </a:extLst>
          </p:cNvPr>
          <p:cNvSpPr txBox="1"/>
          <p:nvPr/>
        </p:nvSpPr>
        <p:spPr>
          <a:xfrm>
            <a:off x="2791602" y="419170"/>
            <a:ext cx="1282980" cy="369332"/>
          </a:xfrm>
          <a:prstGeom prst="rect">
            <a:avLst/>
          </a:prstGeom>
          <a:noFill/>
        </p:spPr>
        <p:txBody>
          <a:bodyPr wrap="none" rtlCol="0">
            <a:spAutoFit/>
          </a:bodyPr>
          <a:lstStyle/>
          <a:p>
            <a:r>
              <a:rPr lang="en-US" dirty="0"/>
              <a:t>The dataset</a:t>
            </a:r>
          </a:p>
        </p:txBody>
      </p:sp>
    </p:spTree>
    <p:extLst>
      <p:ext uri="{BB962C8B-B14F-4D97-AF65-F5344CB8AC3E}">
        <p14:creationId xmlns:p14="http://schemas.microsoft.com/office/powerpoint/2010/main" val="196294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E3D101-A31C-82E6-B335-7A12007FB390}"/>
              </a:ext>
            </a:extLst>
          </p:cNvPr>
          <p:cNvPicPr>
            <a:picLocks noChangeAspect="1"/>
          </p:cNvPicPr>
          <p:nvPr/>
        </p:nvPicPr>
        <p:blipFill>
          <a:blip r:embed="rId2"/>
          <a:stretch>
            <a:fillRect/>
          </a:stretch>
        </p:blipFill>
        <p:spPr>
          <a:xfrm>
            <a:off x="61318" y="522850"/>
            <a:ext cx="3914076" cy="206037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1F4CC27-B3CA-D319-9993-6C0BADF903D2}"/>
                  </a:ext>
                </a:extLst>
              </p:cNvPr>
              <p:cNvSpPr txBox="1"/>
              <p:nvPr/>
            </p:nvSpPr>
            <p:spPr>
              <a:xfrm>
                <a:off x="119022" y="2777242"/>
                <a:ext cx="3931589" cy="3499804"/>
              </a:xfrm>
              <a:prstGeom prst="rect">
                <a:avLst/>
              </a:prstGeom>
              <a:noFill/>
            </p:spPr>
            <p:txBody>
              <a:bodyPr wrap="none" lIns="0" tIns="0" rIns="0" bIns="0" rtlCol="0">
                <a:spAutoFit/>
              </a:bodyPr>
              <a:lstStyle/>
              <a:p>
                <a:r>
                  <a:rPr lang="en-US" i="1" dirty="0">
                    <a:latin typeface="Cambria Math" panose="02040503050406030204" pitchFamily="18" charset="0"/>
                  </a:rPr>
                  <a:t>P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𝐻𝑖𝑔h𝑏𝑝</m:t>
                        </m:r>
                        <m:r>
                          <a:rPr lang="en-US" i="1">
                            <a:latin typeface="Cambria Math" panose="02040503050406030204" pitchFamily="18" charset="0"/>
                          </a:rPr>
                          <m:t>=1</m:t>
                        </m:r>
                      </m:e>
                    </m:d>
                    <m:r>
                      <a:rPr lang="en-US" i="1">
                        <a:latin typeface="Cambria Math" panose="02040503050406030204" pitchFamily="18" charset="0"/>
                      </a:rPr>
                      <m:t>=10/14</m:t>
                    </m:r>
                  </m:oMath>
                </a14:m>
                <a:endParaRPr lang="en-US" i="1" dirty="0">
                  <a:latin typeface="Cambria Math" panose="02040503050406030204" pitchFamily="18" charset="0"/>
                </a:endParaRPr>
              </a:p>
              <a:p>
                <a:r>
                  <a:rPr lang="en-US" i="1" dirty="0">
                    <a:latin typeface="Cambria Math" panose="02040503050406030204" pitchFamily="18" charset="0"/>
                  </a:rPr>
                  <a:t>P (</a:t>
                </a:r>
                <a:r>
                  <a:rPr lang="en-US" i="1" dirty="0" err="1">
                    <a:latin typeface="Cambria Math" panose="02040503050406030204" pitchFamily="18" charset="0"/>
                  </a:rPr>
                  <a:t>Highbp</a:t>
                </a:r>
                <a:r>
                  <a:rPr lang="en-US" i="1" dirty="0">
                    <a:latin typeface="Cambria Math" panose="02040503050406030204" pitchFamily="18" charset="0"/>
                  </a:rPr>
                  <a:t> = 0) =  4/14</a:t>
                </a:r>
              </a:p>
              <a:p>
                <a:r>
                  <a:rPr lang="en-US" i="1" dirty="0">
                    <a:latin typeface="Cambria Math" panose="02040503050406030204" pitchFamily="18" charset="0"/>
                  </a:rPr>
                  <a:t>P(Target =1 , </a:t>
                </a:r>
                <a:r>
                  <a:rPr lang="en-US" i="1" dirty="0" err="1">
                    <a:latin typeface="Cambria Math" panose="02040503050406030204" pitchFamily="18" charset="0"/>
                  </a:rPr>
                  <a:t>highbp</a:t>
                </a:r>
                <a:r>
                  <a:rPr lang="en-US" i="1" dirty="0">
                    <a:latin typeface="Cambria Math" panose="02040503050406030204" pitchFamily="18" charset="0"/>
                  </a:rPr>
                  <a:t>=1) = 8/10</a:t>
                </a:r>
              </a:p>
              <a:p>
                <a:r>
                  <a:rPr lang="en-US" i="1" dirty="0">
                    <a:latin typeface="Cambria Math" panose="02040503050406030204" pitchFamily="18" charset="0"/>
                  </a:rPr>
                  <a:t>P(target = 0,  </a:t>
                </a:r>
                <a:r>
                  <a:rPr lang="en-US" i="1" dirty="0" err="1">
                    <a:latin typeface="Cambria Math" panose="02040503050406030204" pitchFamily="18" charset="0"/>
                  </a:rPr>
                  <a:t>highbp</a:t>
                </a:r>
                <a:r>
                  <a:rPr lang="en-US" i="1" dirty="0">
                    <a:latin typeface="Cambria Math" panose="02040503050406030204" pitchFamily="18" charset="0"/>
                  </a:rPr>
                  <a:t> = 1) = 2/10</a:t>
                </a:r>
              </a:p>
              <a:p>
                <a:r>
                  <a:rPr lang="en-US" i="1" dirty="0">
                    <a:latin typeface="Cambria Math" panose="02040503050406030204" pitchFamily="18" charset="0"/>
                  </a:rPr>
                  <a:t>Gini index = 1  </a:t>
                </a:r>
                <a14:m>
                  <m:oMath xmlns:m="http://schemas.openxmlformats.org/officeDocument/2006/math">
                    <m:r>
                      <a:rPr lang="en-US" b="0" i="1" smtClean="0">
                        <a:latin typeface="Cambria Math" panose="02040503050406030204" pitchFamily="18" charset="0"/>
                      </a:rPr>
                      <m:t>− </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10</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10</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=0.32</m:t>
                    </m:r>
                  </m:oMath>
                </a14:m>
                <a:endParaRPr lang="en-US" i="1" dirty="0">
                  <a:latin typeface="Cambria Math" panose="02040503050406030204" pitchFamily="18" charset="0"/>
                </a:endParaRPr>
              </a:p>
              <a:p>
                <a:r>
                  <a:rPr lang="en-US" i="1" dirty="0">
                    <a:latin typeface="Cambria Math" panose="02040503050406030204" pitchFamily="18" charset="0"/>
                  </a:rPr>
                  <a:t>P(Target =1 , </a:t>
                </a:r>
                <a:r>
                  <a:rPr lang="en-US" i="1" dirty="0" err="1">
                    <a:latin typeface="Cambria Math" panose="02040503050406030204" pitchFamily="18" charset="0"/>
                  </a:rPr>
                  <a:t>highbp</a:t>
                </a:r>
                <a:r>
                  <a:rPr lang="en-US" i="1" dirty="0">
                    <a:latin typeface="Cambria Math" panose="02040503050406030204" pitchFamily="18" charset="0"/>
                  </a:rPr>
                  <a:t>=0) = 0</a:t>
                </a:r>
              </a:p>
              <a:p>
                <a:r>
                  <a:rPr lang="en-US" i="1" dirty="0">
                    <a:latin typeface="Cambria Math" panose="02040503050406030204" pitchFamily="18" charset="0"/>
                  </a:rPr>
                  <a:t>P(Target = 0,  </a:t>
                </a:r>
                <a:r>
                  <a:rPr lang="en-US" i="1" dirty="0" err="1">
                    <a:latin typeface="Cambria Math" panose="02040503050406030204" pitchFamily="18" charset="0"/>
                  </a:rPr>
                  <a:t>highbp</a:t>
                </a:r>
                <a:r>
                  <a:rPr lang="en-US" i="1" dirty="0">
                    <a:latin typeface="Cambria Math" panose="02040503050406030204" pitchFamily="18" charset="0"/>
                  </a:rPr>
                  <a:t> = 0) = 1</a:t>
                </a:r>
              </a:p>
              <a:p>
                <a:r>
                  <a:rPr lang="en-US" i="1" dirty="0">
                    <a:latin typeface="Cambria Math" panose="02040503050406030204" pitchFamily="18" charset="0"/>
                  </a:rPr>
                  <a:t>Gini index = 1  </a:t>
                </a:r>
                <a14:m>
                  <m:oMath xmlns:m="http://schemas.openxmlformats.org/officeDocument/2006/math">
                    <m:r>
                      <a:rPr lang="en-US" b="0" i="1" smtClean="0">
                        <a:latin typeface="Cambria Math" panose="02040503050406030204" pitchFamily="18" charset="0"/>
                      </a:rPr>
                      <m:t>− </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=0</m:t>
                    </m:r>
                  </m:oMath>
                </a14:m>
                <a:endParaRPr lang="en-US" b="0" i="1" dirty="0">
                  <a:latin typeface="Cambria Math" panose="02040503050406030204" pitchFamily="18" charset="0"/>
                </a:endParaRPr>
              </a:p>
              <a:p>
                <a:r>
                  <a:rPr lang="en-US" i="1" dirty="0">
                    <a:latin typeface="Cambria Math" panose="02040503050406030204" pitchFamily="18" charset="0"/>
                  </a:rPr>
                  <a:t>Next evaluate weighted Gini index:</a:t>
                </a:r>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0.32</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=0.229</m:t>
                      </m:r>
                    </m:oMath>
                  </m:oMathPara>
                </a14:m>
                <a:endParaRPr lang="en-US"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C1F4CC27-B3CA-D319-9993-6C0BADF903D2}"/>
                  </a:ext>
                </a:extLst>
              </p:cNvPr>
              <p:cNvSpPr txBox="1">
                <a:spLocks noRot="1" noChangeAspect="1" noMove="1" noResize="1" noEditPoints="1" noAdjustHandles="1" noChangeArrowheads="1" noChangeShapeType="1" noTextEdit="1"/>
              </p:cNvSpPr>
              <p:nvPr/>
            </p:nvSpPr>
            <p:spPr>
              <a:xfrm>
                <a:off x="119022" y="2777242"/>
                <a:ext cx="3931589" cy="3499804"/>
              </a:xfrm>
              <a:prstGeom prst="rect">
                <a:avLst/>
              </a:prstGeom>
              <a:blipFill>
                <a:blip r:embed="rId3"/>
                <a:stretch>
                  <a:fillRect l="-3727" t="-2439"/>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9B62798-67B0-03DF-B4A6-9586B1EEB69D}"/>
              </a:ext>
            </a:extLst>
          </p:cNvPr>
          <p:cNvPicPr>
            <a:picLocks noChangeAspect="1"/>
          </p:cNvPicPr>
          <p:nvPr/>
        </p:nvPicPr>
        <p:blipFill>
          <a:blip r:embed="rId4"/>
          <a:stretch>
            <a:fillRect/>
          </a:stretch>
        </p:blipFill>
        <p:spPr>
          <a:xfrm>
            <a:off x="4138962" y="483268"/>
            <a:ext cx="3914076" cy="2099951"/>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CFD0A84-3B72-FF12-19CD-257C1A527528}"/>
                  </a:ext>
                </a:extLst>
              </p:cNvPr>
              <p:cNvSpPr txBox="1"/>
              <p:nvPr/>
            </p:nvSpPr>
            <p:spPr>
              <a:xfrm>
                <a:off x="4209167" y="2583219"/>
                <a:ext cx="3931589" cy="4607800"/>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m:rPr>
                          <m:nor/>
                        </m:rPr>
                        <a:rPr lang="en-US" i="1" dirty="0" smtClean="0">
                          <a:latin typeface="Cambria Math" panose="02040503050406030204" pitchFamily="18" charset="0"/>
                        </a:rPr>
                        <m:t>P</m:t>
                      </m:r>
                      <m:r>
                        <m:rPr>
                          <m:nor/>
                        </m:rPr>
                        <a:rPr lang="en-US" i="1" dirty="0"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𝐻𝑖𝑔h</m:t>
                          </m:r>
                          <m:r>
                            <a:rPr lang="en-US" b="0" i="1" smtClean="0">
                              <a:latin typeface="Cambria Math" panose="02040503050406030204" pitchFamily="18" charset="0"/>
                            </a:rPr>
                            <m:t>𝑐𝑜𝑙</m:t>
                          </m:r>
                          <m:r>
                            <a:rPr lang="en-US" i="1">
                              <a:latin typeface="Cambria Math" panose="02040503050406030204" pitchFamily="18" charset="0"/>
                            </a:rPr>
                            <m:t>=1</m:t>
                          </m:r>
                        </m:e>
                      </m:d>
                      <m:r>
                        <a:rPr lang="en-US" i="1">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/14</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 (</m:t>
                      </m:r>
                      <m:r>
                        <m:rPr>
                          <m:nor/>
                        </m:rPr>
                        <a:rPr lang="en-US" i="1" dirty="0" err="1">
                          <a:latin typeface="Cambria Math" panose="02040503050406030204" pitchFamily="18" charset="0"/>
                        </a:rPr>
                        <m:t>High</m:t>
                      </m:r>
                      <m:r>
                        <m:rPr>
                          <m:nor/>
                        </m:rPr>
                        <a:rPr lang="en-US" b="0" i="1" dirty="0" smtClean="0">
                          <a:latin typeface="Cambria Math" panose="02040503050406030204" pitchFamily="18" charset="0"/>
                        </a:rPr>
                        <m:t>col</m:t>
                      </m:r>
                      <m:r>
                        <m:rPr>
                          <m:nor/>
                        </m:rPr>
                        <a:rPr lang="en-US" i="1" dirty="0">
                          <a:latin typeface="Cambria Math" panose="02040503050406030204" pitchFamily="18" charset="0"/>
                        </a:rPr>
                        <m:t> = 0) =  </m:t>
                      </m:r>
                      <m:r>
                        <m:rPr>
                          <m:nor/>
                        </m:rPr>
                        <a:rPr lang="en-US" b="0" i="1" dirty="0" smtClean="0">
                          <a:latin typeface="Cambria Math" panose="02040503050406030204" pitchFamily="18" charset="0"/>
                        </a:rPr>
                        <m:t>3</m:t>
                      </m:r>
                      <m:r>
                        <m:rPr>
                          <m:nor/>
                        </m:rPr>
                        <a:rPr lang="en-US" i="1" dirty="0">
                          <a:latin typeface="Cambria Math" panose="02040503050406030204" pitchFamily="18" charset="0"/>
                        </a:rPr>
                        <m:t>/14</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i="1" dirty="0">
                          <a:latin typeface="Cambria Math" panose="02040503050406030204" pitchFamily="18" charset="0"/>
                        </a:rPr>
                        <m:t>Target</m:t>
                      </m:r>
                      <m:r>
                        <m:rPr>
                          <m:nor/>
                        </m:rPr>
                        <a:rPr lang="en-US" i="1" dirty="0">
                          <a:latin typeface="Cambria Math" panose="02040503050406030204" pitchFamily="18" charset="0"/>
                        </a:rPr>
                        <m:t> =1 , </m:t>
                      </m:r>
                      <m:r>
                        <m:rPr>
                          <m:nor/>
                        </m:rPr>
                        <a:rPr lang="en-US" i="1" dirty="0" err="1">
                          <a:latin typeface="Cambria Math" panose="02040503050406030204" pitchFamily="18" charset="0"/>
                        </a:rPr>
                        <m:t>high</m:t>
                      </m:r>
                      <m:r>
                        <m:rPr>
                          <m:nor/>
                        </m:rPr>
                        <a:rPr lang="en-US" b="0" i="1" dirty="0" smtClean="0">
                          <a:latin typeface="Cambria Math" panose="02040503050406030204" pitchFamily="18" charset="0"/>
                        </a:rPr>
                        <m:t>col</m:t>
                      </m:r>
                      <m:r>
                        <m:rPr>
                          <m:nor/>
                        </m:rPr>
                        <a:rPr lang="en-US" i="1" dirty="0">
                          <a:latin typeface="Cambria Math" panose="02040503050406030204" pitchFamily="18" charset="0"/>
                        </a:rPr>
                        <m:t>=1) = </m:t>
                      </m:r>
                      <m:r>
                        <m:rPr>
                          <m:nor/>
                        </m:rPr>
                        <a:rPr lang="en-US" b="0" i="1" dirty="0" smtClean="0">
                          <a:latin typeface="Cambria Math" panose="02040503050406030204" pitchFamily="18" charset="0"/>
                        </a:rPr>
                        <m:t>7</m:t>
                      </m:r>
                      <m:r>
                        <m:rPr>
                          <m:nor/>
                        </m:rPr>
                        <a:rPr lang="en-US" i="1" dirty="0">
                          <a:latin typeface="Cambria Math" panose="02040503050406030204" pitchFamily="18" charset="0"/>
                        </a:rPr>
                        <m:t>/1</m:t>
                      </m:r>
                      <m:r>
                        <m:rPr>
                          <m:nor/>
                        </m:rPr>
                        <a:rPr lang="en-US" b="0" i="1" dirty="0" smtClean="0">
                          <a:latin typeface="Cambria Math" panose="02040503050406030204" pitchFamily="18" charset="0"/>
                        </a:rPr>
                        <m:t>1</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b="0" i="1" dirty="0" smtClean="0">
                          <a:latin typeface="Cambria Math" panose="02040503050406030204" pitchFamily="18" charset="0"/>
                        </a:rPr>
                        <m:t>Ta</m:t>
                      </m:r>
                      <m:r>
                        <m:rPr>
                          <m:nor/>
                        </m:rPr>
                        <a:rPr lang="en-US" i="1" dirty="0">
                          <a:latin typeface="Cambria Math" panose="02040503050406030204" pitchFamily="18" charset="0"/>
                        </a:rPr>
                        <m:t>rget</m:t>
                      </m:r>
                      <m:r>
                        <m:rPr>
                          <m:nor/>
                        </m:rPr>
                        <a:rPr lang="en-US" i="1" dirty="0">
                          <a:latin typeface="Cambria Math" panose="02040503050406030204" pitchFamily="18" charset="0"/>
                        </a:rPr>
                        <m:t> = 0,  </m:t>
                      </m:r>
                      <m:r>
                        <m:rPr>
                          <m:nor/>
                        </m:rPr>
                        <a:rPr lang="en-US" i="1" dirty="0" err="1">
                          <a:latin typeface="Cambria Math" panose="02040503050406030204" pitchFamily="18" charset="0"/>
                        </a:rPr>
                        <m:t>high</m:t>
                      </m:r>
                      <m:r>
                        <m:rPr>
                          <m:nor/>
                        </m:rPr>
                        <a:rPr lang="en-US" b="0" i="1" dirty="0" smtClean="0">
                          <a:latin typeface="Cambria Math" panose="02040503050406030204" pitchFamily="18" charset="0"/>
                        </a:rPr>
                        <m:t>col</m:t>
                      </m:r>
                      <m:r>
                        <m:rPr>
                          <m:nor/>
                        </m:rPr>
                        <a:rPr lang="en-US" i="1" dirty="0">
                          <a:latin typeface="Cambria Math" panose="02040503050406030204" pitchFamily="18" charset="0"/>
                        </a:rPr>
                        <m:t>= 1) = </m:t>
                      </m:r>
                      <m:r>
                        <m:rPr>
                          <m:nor/>
                        </m:rPr>
                        <a:rPr lang="en-US" b="0" i="1" dirty="0" smtClean="0">
                          <a:latin typeface="Cambria Math" panose="02040503050406030204" pitchFamily="18" charset="0"/>
                        </a:rPr>
                        <m:t>4</m:t>
                      </m:r>
                      <m:r>
                        <m:rPr>
                          <m:nor/>
                        </m:rPr>
                        <a:rPr lang="en-US" i="1" dirty="0">
                          <a:latin typeface="Cambria Math" panose="02040503050406030204" pitchFamily="18" charset="0"/>
                        </a:rPr>
                        <m:t>/1</m:t>
                      </m:r>
                      <m:r>
                        <m:rPr>
                          <m:nor/>
                        </m:rPr>
                        <a:rPr lang="en-US" b="0" i="1" dirty="0" smtClean="0">
                          <a:latin typeface="Cambria Math" panose="02040503050406030204" pitchFamily="18" charset="0"/>
                        </a:rPr>
                        <m:t>1</m:t>
                      </m:r>
                    </m:oMath>
                  </m:oMathPara>
                </a14:m>
                <a:endParaRPr lang="en-US" b="0" i="1" dirty="0">
                  <a:latin typeface="Cambria Math" panose="02040503050406030204" pitchFamily="18" charset="0"/>
                </a:endParaRPr>
              </a:p>
              <a:p>
                <a:r>
                  <a:rPr lang="en-US" i="1" dirty="0">
                    <a:latin typeface="Cambria Math" panose="02040503050406030204" pitchFamily="18" charset="0"/>
                  </a:rPr>
                  <a:t>Gini index = 1  </a:t>
                </a:r>
                <a14:m>
                  <m:oMath xmlns:m="http://schemas.openxmlformats.org/officeDocument/2006/math">
                    <m:r>
                      <a:rPr lang="en-US" b="0" i="1" smtClean="0">
                        <a:latin typeface="Cambria Math" panose="02040503050406030204" pitchFamily="18" charset="0"/>
                      </a:rPr>
                      <m:t>− </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11</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11</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=0.46</m:t>
                    </m:r>
                  </m:oMath>
                </a14:m>
                <a:endParaRPr lang="en-US"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smtClean="0">
                          <a:latin typeface="Cambria Math" panose="02040503050406030204" pitchFamily="18" charset="0"/>
                        </a:rPr>
                        <m:t>P</m:t>
                      </m:r>
                      <m:r>
                        <m:rPr>
                          <m:nor/>
                        </m:rPr>
                        <a:rPr lang="en-US" i="1" dirty="0" smtClean="0">
                          <a:latin typeface="Cambria Math" panose="02040503050406030204" pitchFamily="18" charset="0"/>
                        </a:rPr>
                        <m:t>(</m:t>
                      </m:r>
                      <m:r>
                        <m:rPr>
                          <m:nor/>
                        </m:rPr>
                        <a:rPr lang="en-US" i="1" dirty="0" smtClean="0">
                          <a:latin typeface="Cambria Math" panose="02040503050406030204" pitchFamily="18" charset="0"/>
                        </a:rPr>
                        <m:t>Target</m:t>
                      </m:r>
                      <m:r>
                        <m:rPr>
                          <m:nor/>
                        </m:rPr>
                        <a:rPr lang="en-US" i="1" dirty="0" smtClean="0">
                          <a:latin typeface="Cambria Math" panose="02040503050406030204" pitchFamily="18" charset="0"/>
                        </a:rPr>
                        <m:t> =1 , </m:t>
                      </m:r>
                      <m:r>
                        <m:rPr>
                          <m:nor/>
                        </m:rPr>
                        <a:rPr lang="en-US" i="1" dirty="0" smtClean="0">
                          <a:latin typeface="Cambria Math" panose="02040503050406030204" pitchFamily="18" charset="0"/>
                        </a:rPr>
                        <m:t>highcol</m:t>
                      </m:r>
                      <m:r>
                        <m:rPr>
                          <m:nor/>
                        </m:rPr>
                        <a:rPr lang="en-US" i="1" dirty="0" smtClean="0">
                          <a:latin typeface="Cambria Math" panose="02040503050406030204" pitchFamily="18" charset="0"/>
                        </a:rPr>
                        <m:t>=0) = 1/3</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b="0" i="1" dirty="0" smtClean="0">
                          <a:latin typeface="Cambria Math" panose="02040503050406030204" pitchFamily="18" charset="0"/>
                        </a:rPr>
                        <m:t>Ta</m:t>
                      </m:r>
                      <m:r>
                        <m:rPr>
                          <m:nor/>
                        </m:rPr>
                        <a:rPr lang="en-US" i="1" dirty="0">
                          <a:latin typeface="Cambria Math" panose="02040503050406030204" pitchFamily="18" charset="0"/>
                        </a:rPr>
                        <m:t>rget</m:t>
                      </m:r>
                      <m:r>
                        <m:rPr>
                          <m:nor/>
                        </m:rPr>
                        <a:rPr lang="en-US" i="1" dirty="0">
                          <a:latin typeface="Cambria Math" panose="02040503050406030204" pitchFamily="18" charset="0"/>
                        </a:rPr>
                        <m:t> = 0,  </m:t>
                      </m:r>
                      <m:r>
                        <m:rPr>
                          <m:nor/>
                        </m:rPr>
                        <a:rPr lang="en-US" i="1" dirty="0" err="1">
                          <a:latin typeface="Cambria Math" panose="02040503050406030204" pitchFamily="18" charset="0"/>
                        </a:rPr>
                        <m:t>high</m:t>
                      </m:r>
                      <m:r>
                        <m:rPr>
                          <m:nor/>
                        </m:rPr>
                        <a:rPr lang="en-US" b="0" i="1" dirty="0" smtClean="0">
                          <a:latin typeface="Cambria Math" panose="02040503050406030204" pitchFamily="18" charset="0"/>
                        </a:rPr>
                        <m:t>col</m:t>
                      </m:r>
                      <m:r>
                        <m:rPr>
                          <m:nor/>
                        </m:rPr>
                        <a:rPr lang="en-US" i="1" dirty="0">
                          <a:latin typeface="Cambria Math" panose="02040503050406030204" pitchFamily="18" charset="0"/>
                        </a:rPr>
                        <m:t>= </m:t>
                      </m:r>
                      <m:r>
                        <m:rPr>
                          <m:nor/>
                        </m:rPr>
                        <a:rPr lang="en-US" b="0" i="1" dirty="0" smtClean="0">
                          <a:latin typeface="Cambria Math" panose="02040503050406030204" pitchFamily="18" charset="0"/>
                        </a:rPr>
                        <m:t>0</m:t>
                      </m:r>
                      <m:r>
                        <m:rPr>
                          <m:nor/>
                        </m:rPr>
                        <a:rPr lang="en-US" i="1" dirty="0">
                          <a:latin typeface="Cambria Math" panose="02040503050406030204" pitchFamily="18" charset="0"/>
                        </a:rPr>
                        <m:t>) = </m:t>
                      </m:r>
                      <m:r>
                        <m:rPr>
                          <m:nor/>
                        </m:rPr>
                        <a:rPr lang="en-US" b="0" i="1" dirty="0" smtClean="0">
                          <a:latin typeface="Cambria Math" panose="02040503050406030204" pitchFamily="18" charset="0"/>
                        </a:rPr>
                        <m:t>2</m:t>
                      </m:r>
                      <m:r>
                        <m:rPr>
                          <m:nor/>
                        </m:rPr>
                        <a:rPr lang="en-US" i="1" dirty="0">
                          <a:latin typeface="Cambria Math" panose="02040503050406030204" pitchFamily="18" charset="0"/>
                        </a:rPr>
                        <m:t>/</m:t>
                      </m:r>
                      <m:r>
                        <m:rPr>
                          <m:nor/>
                        </m:rPr>
                        <a:rPr lang="en-US" b="0" i="1" dirty="0" smtClean="0">
                          <a:latin typeface="Cambria Math" panose="02040503050406030204" pitchFamily="18" charset="0"/>
                        </a:rPr>
                        <m:t>3</m:t>
                      </m:r>
                    </m:oMath>
                  </m:oMathPara>
                </a14:m>
                <a:endParaRPr lang="en-US" i="1" dirty="0">
                  <a:latin typeface="Cambria Math" panose="02040503050406030204" pitchFamily="18" charset="0"/>
                </a:endParaRPr>
              </a:p>
              <a:p>
                <a:r>
                  <a:rPr lang="en-US" i="1" dirty="0">
                    <a:latin typeface="Cambria Math" panose="02040503050406030204" pitchFamily="18" charset="0"/>
                  </a:rPr>
                  <a:t>Gini index = 1  </a:t>
                </a:r>
                <a14:m>
                  <m:oMath xmlns:m="http://schemas.openxmlformats.org/officeDocument/2006/math">
                    <m:r>
                      <a:rPr lang="en-US" b="0" i="1" smtClean="0">
                        <a:latin typeface="Cambria Math" panose="02040503050406030204" pitchFamily="18" charset="0"/>
                      </a:rPr>
                      <m:t>− </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=0.55</m:t>
                    </m:r>
                  </m:oMath>
                </a14:m>
                <a:endParaRPr lang="en-US" b="0"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11</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0.46</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0.55</m:t>
                          </m:r>
                        </m:e>
                      </m:d>
                      <m:r>
                        <a:rPr lang="en-US" b="0" i="1" smtClean="0">
                          <a:latin typeface="Cambria Math" panose="02040503050406030204" pitchFamily="18" charset="0"/>
                        </a:rPr>
                        <m:t>=0.47</m:t>
                      </m:r>
                    </m:oMath>
                  </m:oMathPara>
                </a14:m>
                <a:endParaRPr lang="en-US" i="1" dirty="0">
                  <a:latin typeface="Cambria Math" panose="02040503050406030204" pitchFamily="18" charset="0"/>
                </a:endParaRPr>
              </a:p>
              <a:p>
                <a:endParaRPr lang="en-US" i="1" dirty="0">
                  <a:latin typeface="Cambria Math" panose="02040503050406030204" pitchFamily="18" charset="0"/>
                </a:endParaRPr>
              </a:p>
              <a:p>
                <a:endParaRPr lang="en-US" i="1" dirty="0">
                  <a:latin typeface="Cambria Math" panose="02040503050406030204" pitchFamily="18" charset="0"/>
                </a:endParaRPr>
              </a:p>
              <a:p>
                <a:endParaRPr lang="en-US" i="1" dirty="0">
                  <a:latin typeface="Cambria Math" panose="02040503050406030204" pitchFamily="18" charset="0"/>
                </a:endParaRPr>
              </a:p>
              <a:p>
                <a:endParaRPr lang="en-US" dirty="0"/>
              </a:p>
            </p:txBody>
          </p:sp>
        </mc:Choice>
        <mc:Fallback xmlns="">
          <p:sp>
            <p:nvSpPr>
              <p:cNvPr id="14" name="TextBox 13">
                <a:extLst>
                  <a:ext uri="{FF2B5EF4-FFF2-40B4-BE49-F238E27FC236}">
                    <a16:creationId xmlns:a16="http://schemas.microsoft.com/office/drawing/2014/main" id="{0CFD0A84-3B72-FF12-19CD-257C1A527528}"/>
                  </a:ext>
                </a:extLst>
              </p:cNvPr>
              <p:cNvSpPr txBox="1">
                <a:spLocks noRot="1" noChangeAspect="1" noMove="1" noResize="1" noEditPoints="1" noAdjustHandles="1" noChangeArrowheads="1" noChangeShapeType="1" noTextEdit="1"/>
              </p:cNvSpPr>
              <p:nvPr/>
            </p:nvSpPr>
            <p:spPr>
              <a:xfrm>
                <a:off x="4209167" y="2583219"/>
                <a:ext cx="3931589" cy="4607800"/>
              </a:xfrm>
              <a:prstGeom prst="rect">
                <a:avLst/>
              </a:prstGeom>
              <a:blipFill>
                <a:blip r:embed="rId5"/>
                <a:stretch>
                  <a:fillRect l="-3566"/>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011DF661-42DE-64FA-C7F8-1F483325FCB9}"/>
              </a:ext>
            </a:extLst>
          </p:cNvPr>
          <p:cNvPicPr>
            <a:picLocks noChangeAspect="1"/>
          </p:cNvPicPr>
          <p:nvPr/>
        </p:nvPicPr>
        <p:blipFill>
          <a:blip r:embed="rId6"/>
          <a:stretch>
            <a:fillRect/>
          </a:stretch>
        </p:blipFill>
        <p:spPr>
          <a:xfrm>
            <a:off x="8216606" y="522850"/>
            <a:ext cx="3853543" cy="1996490"/>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85A2A29-263B-1B50-181E-AB6013D90689}"/>
                  </a:ext>
                </a:extLst>
              </p:cNvPr>
              <p:cNvSpPr txBox="1"/>
              <p:nvPr/>
            </p:nvSpPr>
            <p:spPr>
              <a:xfrm>
                <a:off x="8264688" y="2555398"/>
                <a:ext cx="3607783" cy="413856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m:rPr>
                          <m:nor/>
                        </m:rPr>
                        <a:rPr lang="en-US" i="1" dirty="0" smtClean="0">
                          <a:latin typeface="Cambria Math" panose="02040503050406030204" pitchFamily="18" charset="0"/>
                        </a:rPr>
                        <m:t>P</m:t>
                      </m:r>
                      <m:r>
                        <m:rPr>
                          <m:nor/>
                        </m:rPr>
                        <a:rPr lang="en-US" i="1" dirty="0" smtClean="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𝐹𝑏𝑝</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/14</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 (</m:t>
                      </m:r>
                      <m:r>
                        <m:rPr>
                          <m:nor/>
                        </m:rPr>
                        <a:rPr lang="en-US" b="0" i="1" dirty="0" smtClean="0">
                          <a:latin typeface="Cambria Math" panose="02040503050406030204" pitchFamily="18" charset="0"/>
                        </a:rPr>
                        <m:t>Fbp</m:t>
                      </m:r>
                      <m:r>
                        <m:rPr>
                          <m:nor/>
                        </m:rPr>
                        <a:rPr lang="en-US" i="1" dirty="0">
                          <a:latin typeface="Cambria Math" panose="02040503050406030204" pitchFamily="18" charset="0"/>
                        </a:rPr>
                        <m:t> = 0) =  </m:t>
                      </m:r>
                      <m:r>
                        <m:rPr>
                          <m:nor/>
                        </m:rPr>
                        <a:rPr lang="en-US" b="0" i="1" dirty="0" smtClean="0">
                          <a:latin typeface="Cambria Math" panose="02040503050406030204" pitchFamily="18" charset="0"/>
                        </a:rPr>
                        <m:t>12/</m:t>
                      </m:r>
                      <m:r>
                        <m:rPr>
                          <m:nor/>
                        </m:rPr>
                        <a:rPr lang="en-US" i="1" dirty="0">
                          <a:latin typeface="Cambria Math" panose="02040503050406030204" pitchFamily="18" charset="0"/>
                        </a:rPr>
                        <m:t>14</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i="1" dirty="0">
                          <a:latin typeface="Cambria Math" panose="02040503050406030204" pitchFamily="18" charset="0"/>
                        </a:rPr>
                        <m:t>Target</m:t>
                      </m:r>
                      <m:r>
                        <m:rPr>
                          <m:nor/>
                        </m:rPr>
                        <a:rPr lang="en-US" i="1" dirty="0">
                          <a:latin typeface="Cambria Math" panose="02040503050406030204" pitchFamily="18" charset="0"/>
                        </a:rPr>
                        <m:t> =1 , </m:t>
                      </m:r>
                      <m:r>
                        <m:rPr>
                          <m:nor/>
                        </m:rPr>
                        <a:rPr lang="en-US" b="0" i="1" dirty="0" smtClean="0">
                          <a:latin typeface="Cambria Math" panose="02040503050406030204" pitchFamily="18" charset="0"/>
                        </a:rPr>
                        <m:t>Fbp</m:t>
                      </m:r>
                      <m:r>
                        <m:rPr>
                          <m:nor/>
                        </m:rPr>
                        <a:rPr lang="en-US" i="1" dirty="0">
                          <a:latin typeface="Cambria Math" panose="02040503050406030204" pitchFamily="18" charset="0"/>
                        </a:rPr>
                        <m:t>=1) = </m:t>
                      </m:r>
                      <m:r>
                        <m:rPr>
                          <m:nor/>
                        </m:rPr>
                        <a:rPr lang="en-US" b="0" i="1" dirty="0" smtClean="0">
                          <a:latin typeface="Cambria Math" panose="02040503050406030204" pitchFamily="18" charset="0"/>
                        </a:rPr>
                        <m:t>1</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i="1" dirty="0">
                          <a:latin typeface="Cambria Math" panose="02040503050406030204" pitchFamily="18" charset="0"/>
                        </a:rPr>
                        <m:t>Target</m:t>
                      </m:r>
                      <m:r>
                        <m:rPr>
                          <m:nor/>
                        </m:rPr>
                        <a:rPr lang="en-US" i="1" dirty="0">
                          <a:latin typeface="Cambria Math" panose="02040503050406030204" pitchFamily="18" charset="0"/>
                        </a:rPr>
                        <m:t> = 0,  </m:t>
                      </m:r>
                      <m:r>
                        <m:rPr>
                          <m:nor/>
                        </m:rPr>
                        <a:rPr lang="en-US" b="0" i="1" dirty="0" smtClean="0">
                          <a:latin typeface="Cambria Math" panose="02040503050406030204" pitchFamily="18" charset="0"/>
                        </a:rPr>
                        <m:t>Fbp</m:t>
                      </m:r>
                      <m:r>
                        <m:rPr>
                          <m:nor/>
                        </m:rPr>
                        <a:rPr lang="en-US" b="0" i="1" dirty="0" smtClean="0">
                          <a:latin typeface="Cambria Math" panose="02040503050406030204" pitchFamily="18" charset="0"/>
                        </a:rPr>
                        <m:t>= 1) = 0</m:t>
                      </m:r>
                    </m:oMath>
                  </m:oMathPara>
                </a14:m>
                <a:endParaRPr lang="en-US" i="1" dirty="0">
                  <a:latin typeface="Cambria Math" panose="02040503050406030204" pitchFamily="18" charset="0"/>
                </a:endParaRPr>
              </a:p>
              <a:p>
                <a:r>
                  <a:rPr lang="en-US" i="1" dirty="0">
                    <a:latin typeface="Cambria Math" panose="02040503050406030204" pitchFamily="18" charset="0"/>
                  </a:rPr>
                  <a:t>Gini index = 1  </a:t>
                </a:r>
                <a14:m>
                  <m:oMath xmlns:m="http://schemas.openxmlformats.org/officeDocument/2006/math">
                    <m:r>
                      <a:rPr lang="en-US" b="0" i="1" smtClean="0">
                        <a:latin typeface="Cambria Math" panose="02040503050406030204" pitchFamily="18" charset="0"/>
                      </a:rPr>
                      <m:t>− </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sup>
                        <m:r>
                          <a:rPr lang="en-US" b="0" i="1" smtClean="0">
                            <a:latin typeface="Cambria Math" panose="02040503050406030204" pitchFamily="18" charset="0"/>
                          </a:rPr>
                          <m:t>2</m:t>
                        </m:r>
                      </m:sup>
                    </m:sSup>
                    <m:r>
                      <a:rPr lang="en-US" b="0" i="1" smtClean="0">
                        <a:latin typeface="Cambria Math" panose="02040503050406030204" pitchFamily="18" charset="0"/>
                      </a:rPr>
                      <m:t>=0</m:t>
                    </m:r>
                  </m:oMath>
                </a14:m>
                <a:endParaRPr lang="en-US" b="0"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i="1" dirty="0">
                          <a:latin typeface="Cambria Math" panose="02040503050406030204" pitchFamily="18" charset="0"/>
                        </a:rPr>
                        <m:t>Target</m:t>
                      </m:r>
                      <m:r>
                        <m:rPr>
                          <m:nor/>
                        </m:rPr>
                        <a:rPr lang="en-US" i="1" dirty="0">
                          <a:latin typeface="Cambria Math" panose="02040503050406030204" pitchFamily="18" charset="0"/>
                        </a:rPr>
                        <m:t> =1 , </m:t>
                      </m:r>
                      <m:r>
                        <m:rPr>
                          <m:nor/>
                        </m:rPr>
                        <a:rPr lang="en-US" b="0" i="1" dirty="0" smtClean="0">
                          <a:latin typeface="Cambria Math" panose="02040503050406030204" pitchFamily="18" charset="0"/>
                        </a:rPr>
                        <m:t>Fbp</m:t>
                      </m:r>
                      <m:r>
                        <m:rPr>
                          <m:nor/>
                        </m:rPr>
                        <a:rPr lang="en-US" i="1" dirty="0">
                          <a:latin typeface="Cambria Math" panose="02040503050406030204" pitchFamily="18" charset="0"/>
                        </a:rPr>
                        <m:t>=0) = </m:t>
                      </m:r>
                      <m:r>
                        <m:rPr>
                          <m:nor/>
                        </m:rPr>
                        <a:rPr lang="en-US" b="0" i="1" dirty="0" smtClean="0">
                          <a:latin typeface="Cambria Math" panose="02040503050406030204" pitchFamily="18" charset="0"/>
                        </a:rPr>
                        <m:t>1/2</m:t>
                      </m:r>
                    </m:oMath>
                  </m:oMathPara>
                </a14:m>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nor/>
                        </m:rPr>
                        <a:rPr lang="en-US" i="1" dirty="0">
                          <a:latin typeface="Cambria Math" panose="02040503050406030204" pitchFamily="18" charset="0"/>
                        </a:rPr>
                        <m:t>P</m:t>
                      </m:r>
                      <m:r>
                        <m:rPr>
                          <m:nor/>
                        </m:rPr>
                        <a:rPr lang="en-US" i="1" dirty="0">
                          <a:latin typeface="Cambria Math" panose="02040503050406030204" pitchFamily="18" charset="0"/>
                        </a:rPr>
                        <m:t>(</m:t>
                      </m:r>
                      <m:r>
                        <m:rPr>
                          <m:nor/>
                        </m:rPr>
                        <a:rPr lang="en-US" i="1" dirty="0">
                          <a:latin typeface="Cambria Math" panose="02040503050406030204" pitchFamily="18" charset="0"/>
                        </a:rPr>
                        <m:t>Target</m:t>
                      </m:r>
                      <m:r>
                        <m:rPr>
                          <m:nor/>
                        </m:rPr>
                        <a:rPr lang="en-US" i="1" dirty="0">
                          <a:latin typeface="Cambria Math" panose="02040503050406030204" pitchFamily="18" charset="0"/>
                        </a:rPr>
                        <m:t> = 0,  </m:t>
                      </m:r>
                      <m:r>
                        <m:rPr>
                          <m:nor/>
                        </m:rPr>
                        <a:rPr lang="en-US" b="0" i="1" dirty="0" smtClean="0">
                          <a:latin typeface="Cambria Math" panose="02040503050406030204" pitchFamily="18" charset="0"/>
                        </a:rPr>
                        <m:t>Fbp</m:t>
                      </m:r>
                      <m:r>
                        <m:rPr>
                          <m:nor/>
                        </m:rPr>
                        <a:rPr lang="en-US" i="1" dirty="0">
                          <a:latin typeface="Cambria Math" panose="02040503050406030204" pitchFamily="18" charset="0"/>
                        </a:rPr>
                        <m:t>= 0) = </m:t>
                      </m:r>
                      <m:r>
                        <a:rPr lang="en-US" b="0" i="1" dirty="0" smtClean="0">
                          <a:latin typeface="Cambria Math" panose="02040503050406030204" pitchFamily="18" charset="0"/>
                        </a:rPr>
                        <m:t>½</m:t>
                      </m:r>
                    </m:oMath>
                  </m:oMathPara>
                </a14:m>
                <a:endParaRPr lang="en-US" i="1" dirty="0">
                  <a:latin typeface="Cambria Math" panose="02040503050406030204" pitchFamily="18" charset="0"/>
                </a:endParaRPr>
              </a:p>
              <a:p>
                <a:r>
                  <a:rPr lang="en-US" i="1" dirty="0">
                    <a:latin typeface="Cambria Math" panose="02040503050406030204" pitchFamily="18" charset="0"/>
                  </a:rPr>
                  <a:t>Gini index = 1  </a:t>
                </a:r>
                <a14:m>
                  <m:oMath xmlns:m="http://schemas.openxmlformats.org/officeDocument/2006/math">
                    <m:r>
                      <a:rPr lang="en-US" b="0" i="1" smtClean="0">
                        <a:latin typeface="Cambria Math" panose="02040503050406030204" pitchFamily="18" charset="0"/>
                      </a:rPr>
                      <m:t>− </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d>
                      </m:e>
                      <m:sup>
                        <m:r>
                          <a:rPr lang="en-US" b="0" i="1" smtClean="0">
                            <a:latin typeface="Cambria Math" panose="02040503050406030204" pitchFamily="18" charset="0"/>
                          </a:rPr>
                          <m:t>2</m:t>
                        </m:r>
                      </m:sup>
                    </m:sSup>
                    <m:r>
                      <a:rPr lang="en-US" b="0" i="1" smtClean="0">
                        <a:latin typeface="Cambria Math" panose="02040503050406030204" pitchFamily="18" charset="0"/>
                      </a:rPr>
                      <m:t>=0.5</m:t>
                    </m:r>
                  </m:oMath>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12</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0.5</m:t>
                          </m:r>
                        </m:e>
                      </m:d>
                      <m:r>
                        <a:rPr lang="en-US" b="0" i="1" smtClean="0">
                          <a:latin typeface="Cambria Math" panose="02040503050406030204" pitchFamily="18" charset="0"/>
                        </a:rPr>
                        <m:t>=0.42</m:t>
                      </m:r>
                    </m:oMath>
                  </m:oMathPara>
                </a14:m>
                <a:endParaRPr lang="en-US" i="1" dirty="0">
                  <a:latin typeface="Cambria Math" panose="02040503050406030204" pitchFamily="18" charset="0"/>
                </a:endParaRPr>
              </a:p>
              <a:p>
                <a:endParaRPr lang="en-US" i="1" dirty="0">
                  <a:latin typeface="Cambria Math" panose="02040503050406030204" pitchFamily="18" charset="0"/>
                </a:endParaRPr>
              </a:p>
              <a:p>
                <a:endParaRPr lang="en-US"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085A2A29-263B-1B50-181E-AB6013D90689}"/>
                  </a:ext>
                </a:extLst>
              </p:cNvPr>
              <p:cNvSpPr txBox="1">
                <a:spLocks noRot="1" noChangeAspect="1" noMove="1" noResize="1" noEditPoints="1" noAdjustHandles="1" noChangeArrowheads="1" noChangeShapeType="1" noTextEdit="1"/>
              </p:cNvSpPr>
              <p:nvPr/>
            </p:nvSpPr>
            <p:spPr>
              <a:xfrm>
                <a:off x="8264688" y="2555398"/>
                <a:ext cx="3607783" cy="4138569"/>
              </a:xfrm>
              <a:prstGeom prst="rect">
                <a:avLst/>
              </a:prstGeom>
              <a:blipFill>
                <a:blip r:embed="rId7"/>
                <a:stretch>
                  <a:fillRect l="-405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0F1066A8-A77E-8243-EC1A-D25747167948}"/>
              </a:ext>
            </a:extLst>
          </p:cNvPr>
          <p:cNvSpPr txBox="1"/>
          <p:nvPr/>
        </p:nvSpPr>
        <p:spPr>
          <a:xfrm>
            <a:off x="2084816" y="6335150"/>
            <a:ext cx="7691657" cy="369332"/>
          </a:xfrm>
          <a:prstGeom prst="rect">
            <a:avLst/>
          </a:prstGeom>
          <a:noFill/>
        </p:spPr>
        <p:txBody>
          <a:bodyPr wrap="none" rtlCol="0">
            <a:spAutoFit/>
          </a:bodyPr>
          <a:lstStyle/>
          <a:p>
            <a:r>
              <a:rPr lang="en-US" dirty="0">
                <a:solidFill>
                  <a:srgbClr val="FF0000"/>
                </a:solidFill>
              </a:rPr>
              <a:t>Select the feature with smallest weighted Gini index as root of the decision tree.</a:t>
            </a:r>
          </a:p>
        </p:txBody>
      </p:sp>
      <p:sp>
        <p:nvSpPr>
          <p:cNvPr id="2" name="TextBox 1">
            <a:extLst>
              <a:ext uri="{FF2B5EF4-FFF2-40B4-BE49-F238E27FC236}">
                <a16:creationId xmlns:a16="http://schemas.microsoft.com/office/drawing/2014/main" id="{B9FB1AE7-F9A7-6C1C-727A-8CDEFF52152D}"/>
              </a:ext>
            </a:extLst>
          </p:cNvPr>
          <p:cNvSpPr txBox="1"/>
          <p:nvPr/>
        </p:nvSpPr>
        <p:spPr>
          <a:xfrm>
            <a:off x="1526650" y="153518"/>
            <a:ext cx="983411" cy="369332"/>
          </a:xfrm>
          <a:prstGeom prst="rect">
            <a:avLst/>
          </a:prstGeom>
          <a:noFill/>
        </p:spPr>
        <p:txBody>
          <a:bodyPr wrap="none" rtlCol="0">
            <a:spAutoFit/>
          </a:bodyPr>
          <a:lstStyle/>
          <a:p>
            <a:r>
              <a:rPr lang="en-US" dirty="0"/>
              <a:t>Split Bps</a:t>
            </a:r>
          </a:p>
        </p:txBody>
      </p:sp>
      <p:sp>
        <p:nvSpPr>
          <p:cNvPr id="3" name="TextBox 2">
            <a:extLst>
              <a:ext uri="{FF2B5EF4-FFF2-40B4-BE49-F238E27FC236}">
                <a16:creationId xmlns:a16="http://schemas.microsoft.com/office/drawing/2014/main" id="{C0263E52-CE01-E1C6-0E8B-BDAE7AC70C35}"/>
              </a:ext>
            </a:extLst>
          </p:cNvPr>
          <p:cNvSpPr txBox="1"/>
          <p:nvPr/>
        </p:nvSpPr>
        <p:spPr>
          <a:xfrm>
            <a:off x="5512526" y="153518"/>
            <a:ext cx="1062791" cy="369332"/>
          </a:xfrm>
          <a:prstGeom prst="rect">
            <a:avLst/>
          </a:prstGeom>
          <a:noFill/>
        </p:spPr>
        <p:txBody>
          <a:bodyPr wrap="none" rtlCol="0">
            <a:spAutoFit/>
          </a:bodyPr>
          <a:lstStyle/>
          <a:p>
            <a:r>
              <a:rPr lang="en-US" dirty="0"/>
              <a:t>Split </a:t>
            </a:r>
            <a:r>
              <a:rPr lang="en-US" dirty="0" err="1"/>
              <a:t>Hcol</a:t>
            </a:r>
            <a:endParaRPr lang="en-US" dirty="0"/>
          </a:p>
        </p:txBody>
      </p:sp>
      <p:sp>
        <p:nvSpPr>
          <p:cNvPr id="4" name="TextBox 3">
            <a:extLst>
              <a:ext uri="{FF2B5EF4-FFF2-40B4-BE49-F238E27FC236}">
                <a16:creationId xmlns:a16="http://schemas.microsoft.com/office/drawing/2014/main" id="{8CF93F75-748D-CF64-25BE-4C46F893FACF}"/>
              </a:ext>
            </a:extLst>
          </p:cNvPr>
          <p:cNvSpPr txBox="1"/>
          <p:nvPr/>
        </p:nvSpPr>
        <p:spPr>
          <a:xfrm>
            <a:off x="9480144" y="97251"/>
            <a:ext cx="997389" cy="369332"/>
          </a:xfrm>
          <a:prstGeom prst="rect">
            <a:avLst/>
          </a:prstGeom>
          <a:noFill/>
        </p:spPr>
        <p:txBody>
          <a:bodyPr wrap="none" rtlCol="0">
            <a:spAutoFit/>
          </a:bodyPr>
          <a:lstStyle/>
          <a:p>
            <a:r>
              <a:rPr lang="en-US" dirty="0"/>
              <a:t>Split </a:t>
            </a:r>
            <a:r>
              <a:rPr lang="en-US" dirty="0" err="1"/>
              <a:t>Fbp</a:t>
            </a:r>
            <a:endParaRPr lang="en-US" dirty="0"/>
          </a:p>
        </p:txBody>
      </p:sp>
    </p:spTree>
    <p:extLst>
      <p:ext uri="{BB962C8B-B14F-4D97-AF65-F5344CB8AC3E}">
        <p14:creationId xmlns:p14="http://schemas.microsoft.com/office/powerpoint/2010/main" val="260409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73BDF62-F8F4-FB15-D627-D2B754FD138E}"/>
              </a:ext>
            </a:extLst>
          </p:cNvPr>
          <p:cNvSpPr txBox="1"/>
          <p:nvPr/>
        </p:nvSpPr>
        <p:spPr>
          <a:xfrm>
            <a:off x="197819" y="330942"/>
            <a:ext cx="11299416" cy="6032421"/>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prstClr val="black"/>
                </a:solidFill>
                <a:latin typeface="Calibri" panose="020F0502020204030204" pitchFamily="34" charset="0"/>
                <a:cs typeface="Arial" panose="020B0604020202020204" pitchFamily="34" charset="0"/>
              </a:rPr>
              <a:t>Select High blood pressure as the root of the tree. Then construct the rest of the decision tree in a similar manner. This means, we start with the </a:t>
            </a:r>
            <a:r>
              <a:rPr lang="en-US" sz="2800" dirty="0" err="1">
                <a:solidFill>
                  <a:prstClr val="black"/>
                </a:solidFill>
                <a:latin typeface="Calibri" panose="020F0502020204030204" pitchFamily="34" charset="0"/>
                <a:cs typeface="Arial" panose="020B0604020202020204" pitchFamily="34" charset="0"/>
              </a:rPr>
              <a:t>Highbp</a:t>
            </a:r>
            <a:r>
              <a:rPr lang="en-US" sz="2800" dirty="0">
                <a:solidFill>
                  <a:prstClr val="black"/>
                </a:solidFill>
                <a:latin typeface="Calibri" panose="020F0502020204030204" pitchFamily="34" charset="0"/>
                <a:cs typeface="Arial" panose="020B0604020202020204" pitchFamily="34" charset="0"/>
              </a:rPr>
              <a:t> as the root node, with edges  “yes” and “no”. Start with the “yes” edge.</a:t>
            </a:r>
          </a:p>
          <a:p>
            <a:pPr marL="457200" indent="-457200">
              <a:buFont typeface="Arial" panose="020B0604020202020204" pitchFamily="34" charset="0"/>
              <a:buChar char="•"/>
            </a:pPr>
            <a:r>
              <a:rPr lang="en-US" sz="2800" dirty="0">
                <a:solidFill>
                  <a:prstClr val="black"/>
                </a:solidFill>
                <a:latin typeface="Calibri" panose="020F0502020204030204" pitchFamily="34" charset="0"/>
                <a:cs typeface="Arial" panose="020B0604020202020204" pitchFamily="34" charset="0"/>
              </a:rPr>
              <a:t>What are possible splits, either </a:t>
            </a:r>
            <a:r>
              <a:rPr lang="en-US" sz="2800" dirty="0" err="1">
                <a:solidFill>
                  <a:prstClr val="black"/>
                </a:solidFill>
                <a:latin typeface="Calibri" panose="020F0502020204030204" pitchFamily="34" charset="0"/>
                <a:cs typeface="Arial" panose="020B0604020202020204" pitchFamily="34" charset="0"/>
              </a:rPr>
              <a:t>HighCol</a:t>
            </a:r>
            <a:r>
              <a:rPr lang="en-US" sz="2800" dirty="0">
                <a:solidFill>
                  <a:prstClr val="black"/>
                </a:solidFill>
                <a:latin typeface="Calibri" panose="020F0502020204030204" pitchFamily="34" charset="0"/>
                <a:cs typeface="Arial" panose="020B0604020202020204" pitchFamily="34" charset="0"/>
              </a:rPr>
              <a:t> and the next node or FBPS. We need to decide which feature, </a:t>
            </a:r>
            <a:r>
              <a:rPr lang="en-US" sz="2800" dirty="0" err="1">
                <a:solidFill>
                  <a:prstClr val="black"/>
                </a:solidFill>
                <a:latin typeface="Calibri" panose="020F0502020204030204" pitchFamily="34" charset="0"/>
                <a:cs typeface="Arial" panose="020B0604020202020204" pitchFamily="34" charset="0"/>
              </a:rPr>
              <a:t>Highcol</a:t>
            </a:r>
            <a:r>
              <a:rPr lang="en-US" sz="2800" dirty="0">
                <a:solidFill>
                  <a:prstClr val="black"/>
                </a:solidFill>
                <a:latin typeface="Calibri" panose="020F0502020204030204" pitchFamily="34" charset="0"/>
                <a:cs typeface="Arial" panose="020B0604020202020204" pitchFamily="34" charset="0"/>
              </a:rPr>
              <a:t> or FBPs, should be the next node. Keep in mind that we are assuming that </a:t>
            </a:r>
            <a:r>
              <a:rPr lang="en-US" sz="2800" dirty="0" err="1">
                <a:solidFill>
                  <a:prstClr val="black"/>
                </a:solidFill>
                <a:latin typeface="Calibri" panose="020F0502020204030204" pitchFamily="34" charset="0"/>
                <a:cs typeface="Arial" panose="020B0604020202020204" pitchFamily="34" charset="0"/>
              </a:rPr>
              <a:t>Highbp</a:t>
            </a:r>
            <a:r>
              <a:rPr lang="en-US" sz="2800" dirty="0">
                <a:solidFill>
                  <a:prstClr val="black"/>
                </a:solidFill>
                <a:latin typeface="Calibri" panose="020F0502020204030204" pitchFamily="34" charset="0"/>
                <a:cs typeface="Arial" panose="020B0604020202020204" pitchFamily="34" charset="0"/>
              </a:rPr>
              <a:t> = 1, see table below.</a:t>
            </a:r>
          </a:p>
          <a:p>
            <a:endParaRPr lang="en-US" sz="2800" dirty="0">
              <a:solidFill>
                <a:prstClr val="black"/>
              </a:solidFill>
              <a:latin typeface="Calibri" panose="020F050202020403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pic>
        <p:nvPicPr>
          <p:cNvPr id="6" name="Picture 5">
            <a:extLst>
              <a:ext uri="{FF2B5EF4-FFF2-40B4-BE49-F238E27FC236}">
                <a16:creationId xmlns:a16="http://schemas.microsoft.com/office/drawing/2014/main" id="{EE84996D-D08B-6B3A-8B9A-9B3DDAF43344}"/>
              </a:ext>
            </a:extLst>
          </p:cNvPr>
          <p:cNvPicPr>
            <a:picLocks noChangeAspect="1"/>
          </p:cNvPicPr>
          <p:nvPr/>
        </p:nvPicPr>
        <p:blipFill>
          <a:blip r:embed="rId2"/>
          <a:stretch>
            <a:fillRect/>
          </a:stretch>
        </p:blipFill>
        <p:spPr>
          <a:xfrm>
            <a:off x="4170590" y="3729445"/>
            <a:ext cx="3067050" cy="2133600"/>
          </a:xfrm>
          <a:prstGeom prst="rect">
            <a:avLst/>
          </a:prstGeom>
        </p:spPr>
      </p:pic>
    </p:spTree>
    <p:extLst>
      <p:ext uri="{BB962C8B-B14F-4D97-AF65-F5344CB8AC3E}">
        <p14:creationId xmlns:p14="http://schemas.microsoft.com/office/powerpoint/2010/main" val="2645446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6B4927-CECB-B2B3-8558-12BFFB3DD60C}"/>
              </a:ext>
            </a:extLst>
          </p:cNvPr>
          <p:cNvSpPr txBox="1"/>
          <p:nvPr/>
        </p:nvSpPr>
        <p:spPr>
          <a:xfrm>
            <a:off x="369025" y="526928"/>
            <a:ext cx="10865031" cy="4401205"/>
          </a:xfrm>
          <a:prstGeom prst="rect">
            <a:avLst/>
          </a:prstGeom>
          <a:noFill/>
        </p:spPr>
        <p:txBody>
          <a:bodyPr wrap="square">
            <a:spAutoFit/>
          </a:bodyPr>
          <a:lstStyle/>
          <a:p>
            <a:pPr marL="457200" indent="-457200">
              <a:buFont typeface="Arial" panose="020B0604020202020204" pitchFamily="34" charset="0"/>
              <a:buChar char="•"/>
            </a:pPr>
            <a:r>
              <a:rPr lang="en-US" sz="2800" dirty="0">
                <a:solidFill>
                  <a:prstClr val="black"/>
                </a:solidFill>
                <a:latin typeface="Calibri" panose="020F0502020204030204" pitchFamily="34" charset="0"/>
                <a:cs typeface="Arial" panose="020B0604020202020204" pitchFamily="34" charset="0"/>
              </a:rPr>
              <a:t>With </a:t>
            </a:r>
            <a:r>
              <a:rPr lang="en-US" sz="2800" dirty="0" err="1">
                <a:solidFill>
                  <a:prstClr val="black"/>
                </a:solidFill>
                <a:latin typeface="Calibri" panose="020F0502020204030204" pitchFamily="34" charset="0"/>
                <a:cs typeface="Arial" panose="020B0604020202020204" pitchFamily="34" charset="0"/>
              </a:rPr>
              <a:t>Highbp</a:t>
            </a:r>
            <a:r>
              <a:rPr lang="en-US" sz="2800" dirty="0">
                <a:solidFill>
                  <a:prstClr val="black"/>
                </a:solidFill>
                <a:latin typeface="Calibri" panose="020F0502020204030204" pitchFamily="34" charset="0"/>
                <a:cs typeface="Arial" panose="020B0604020202020204" pitchFamily="34" charset="0"/>
              </a:rPr>
              <a:t> = 1, we will compute the weighted Gini index of </a:t>
            </a:r>
            <a:r>
              <a:rPr lang="en-US" sz="2800" dirty="0" err="1">
                <a:solidFill>
                  <a:prstClr val="black"/>
                </a:solidFill>
                <a:latin typeface="Calibri" panose="020F0502020204030204" pitchFamily="34" charset="0"/>
                <a:cs typeface="Arial" panose="020B0604020202020204" pitchFamily="34" charset="0"/>
              </a:rPr>
              <a:t>Highcol</a:t>
            </a:r>
            <a:r>
              <a:rPr lang="en-US" sz="2800" dirty="0">
                <a:solidFill>
                  <a:prstClr val="black"/>
                </a:solidFill>
                <a:latin typeface="Calibri" panose="020F0502020204030204" pitchFamily="34" charset="0"/>
                <a:cs typeface="Arial" panose="020B0604020202020204" pitchFamily="34" charset="0"/>
              </a:rPr>
              <a:t> and FBPS as we did before.</a:t>
            </a:r>
          </a:p>
          <a:p>
            <a:pPr marL="457200" indent="-457200">
              <a:buFont typeface="Arial" panose="020B0604020202020204" pitchFamily="34" charset="0"/>
              <a:buChar char="•"/>
            </a:pPr>
            <a:r>
              <a:rPr lang="en-US" sz="2800" dirty="0">
                <a:solidFill>
                  <a:prstClr val="black"/>
                </a:solidFill>
                <a:latin typeface="Calibri" panose="020F0502020204030204" pitchFamily="34" charset="0"/>
                <a:cs typeface="Arial" panose="020B0604020202020204" pitchFamily="34" charset="0"/>
              </a:rPr>
              <a:t>select the feature with smallest weighted Gini Index for the next node. </a:t>
            </a:r>
          </a:p>
          <a:p>
            <a:pPr marL="457200" indent="-457200">
              <a:buFont typeface="Arial" panose="020B0604020202020204" pitchFamily="34" charset="0"/>
              <a:buChar char="•"/>
            </a:pPr>
            <a:r>
              <a:rPr lang="en-US" sz="2800" dirty="0">
                <a:solidFill>
                  <a:prstClr val="black"/>
                </a:solidFill>
                <a:latin typeface="Calibri" panose="020F0502020204030204" pitchFamily="34" charset="0"/>
                <a:cs typeface="Arial" panose="020B0604020202020204" pitchFamily="34" charset="0"/>
              </a:rPr>
              <a:t>We will do the same calculation for the “no” edge coming out of the root as well. As indicated earlier, we continue this process until no further split is possible </a:t>
            </a:r>
          </a:p>
          <a:p>
            <a:endParaRPr lang="en-US" sz="2800" dirty="0">
              <a:solidFill>
                <a:prstClr val="black"/>
              </a:solidFill>
              <a:latin typeface="Calibri" panose="020F0502020204030204" pitchFamily="34" charset="0"/>
              <a:cs typeface="Arial" panose="020B0604020202020204" pitchFamily="34" charset="0"/>
            </a:endParaRPr>
          </a:p>
          <a:p>
            <a:r>
              <a:rPr lang="en-US" sz="2800" dirty="0">
                <a:solidFill>
                  <a:prstClr val="black"/>
                </a:solidFill>
                <a:latin typeface="Calibri" panose="020F0502020204030204" pitchFamily="34" charset="0"/>
                <a:cs typeface="Arial" panose="020B0604020202020204" pitchFamily="34" charset="0"/>
              </a:rPr>
              <a:t>Notes on Decision tree was taken from the article:</a:t>
            </a:r>
          </a:p>
          <a:p>
            <a:r>
              <a:rPr lang="en-US" sz="2800" dirty="0">
                <a:solidFill>
                  <a:prstClr val="black"/>
                </a:solidFill>
                <a:latin typeface="Calibri" panose="020F0502020204030204" pitchFamily="34" charset="0"/>
                <a:cs typeface="Arial" panose="020B0604020202020204" pitchFamily="34" charset="0"/>
              </a:rPr>
              <a:t>https://www.numpyninja.com/post/understanding-the-gini-index-in-decision-tree-with-an-example</a:t>
            </a:r>
          </a:p>
        </p:txBody>
      </p:sp>
    </p:spTree>
    <p:extLst>
      <p:ext uri="{BB962C8B-B14F-4D97-AF65-F5344CB8AC3E}">
        <p14:creationId xmlns:p14="http://schemas.microsoft.com/office/powerpoint/2010/main" val="601547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EF34E2-A7B2-14B5-82DC-B5ABE7BFA3EF}"/>
              </a:ext>
            </a:extLst>
          </p:cNvPr>
          <p:cNvPicPr>
            <a:picLocks noChangeAspect="1"/>
          </p:cNvPicPr>
          <p:nvPr/>
        </p:nvPicPr>
        <p:blipFill>
          <a:blip r:embed="rId2"/>
          <a:stretch>
            <a:fillRect/>
          </a:stretch>
        </p:blipFill>
        <p:spPr>
          <a:xfrm>
            <a:off x="321808" y="538162"/>
            <a:ext cx="6585276" cy="1630273"/>
          </a:xfrm>
          <a:prstGeom prst="rect">
            <a:avLst/>
          </a:prstGeom>
        </p:spPr>
      </p:pic>
      <p:sp>
        <p:nvSpPr>
          <p:cNvPr id="5" name="TextBox 4">
            <a:extLst>
              <a:ext uri="{FF2B5EF4-FFF2-40B4-BE49-F238E27FC236}">
                <a16:creationId xmlns:a16="http://schemas.microsoft.com/office/drawing/2014/main" id="{03F0373D-31F7-C9F1-B659-EDD98A044A4F}"/>
              </a:ext>
            </a:extLst>
          </p:cNvPr>
          <p:cNvSpPr txBox="1"/>
          <p:nvPr/>
        </p:nvSpPr>
        <p:spPr>
          <a:xfrm>
            <a:off x="199208" y="48585"/>
            <a:ext cx="8213271" cy="369332"/>
          </a:xfrm>
          <a:prstGeom prst="rect">
            <a:avLst/>
          </a:prstGeom>
          <a:noFill/>
        </p:spPr>
        <p:txBody>
          <a:bodyPr wrap="square">
            <a:spAutoFit/>
          </a:bodyPr>
          <a:lstStyle/>
          <a:p>
            <a:r>
              <a:rPr lang="en-US" dirty="0"/>
              <a:t>Decision Tree in scikit-learn,  import the algorithm, fit and predict. </a:t>
            </a:r>
          </a:p>
        </p:txBody>
      </p:sp>
      <p:sp>
        <p:nvSpPr>
          <p:cNvPr id="6" name="TextBox 5">
            <a:extLst>
              <a:ext uri="{FF2B5EF4-FFF2-40B4-BE49-F238E27FC236}">
                <a16:creationId xmlns:a16="http://schemas.microsoft.com/office/drawing/2014/main" id="{9D3A05C8-2231-B4CA-7CB2-F59F94B6CEC8}"/>
              </a:ext>
            </a:extLst>
          </p:cNvPr>
          <p:cNvSpPr txBox="1"/>
          <p:nvPr/>
        </p:nvSpPr>
        <p:spPr>
          <a:xfrm>
            <a:off x="321808" y="2599509"/>
            <a:ext cx="10289163" cy="646331"/>
          </a:xfrm>
          <a:prstGeom prst="rect">
            <a:avLst/>
          </a:prstGeom>
          <a:noFill/>
        </p:spPr>
        <p:txBody>
          <a:bodyPr wrap="none" rtlCol="0">
            <a:spAutoFit/>
          </a:bodyPr>
          <a:lstStyle/>
          <a:p>
            <a:r>
              <a:rPr lang="en-US" dirty="0"/>
              <a:t>We can use the confusion matrix to evaluate the results for the classification problem or the metrics for the </a:t>
            </a:r>
          </a:p>
          <a:p>
            <a:r>
              <a:rPr lang="en-US" dirty="0"/>
              <a:t>Predictions. </a:t>
            </a:r>
          </a:p>
        </p:txBody>
      </p:sp>
    </p:spTree>
    <p:extLst>
      <p:ext uri="{BB962C8B-B14F-4D97-AF65-F5344CB8AC3E}">
        <p14:creationId xmlns:p14="http://schemas.microsoft.com/office/powerpoint/2010/main" val="1047041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01A32-FFE6-4E51-92FB-858E26B850F3}"/>
              </a:ext>
            </a:extLst>
          </p:cNvPr>
          <p:cNvSpPr>
            <a:spLocks noGrp="1"/>
          </p:cNvSpPr>
          <p:nvPr>
            <p:ph idx="1"/>
          </p:nvPr>
        </p:nvSpPr>
        <p:spPr>
          <a:xfrm>
            <a:off x="211182" y="205829"/>
            <a:ext cx="11336383" cy="6234160"/>
          </a:xfrm>
        </p:spPr>
        <p:txBody>
          <a:bodyPr>
            <a:normAutofit lnSpcReduction="10000"/>
          </a:bodyPr>
          <a:lstStyle/>
          <a:p>
            <a:pPr marL="0" indent="0">
              <a:buNone/>
            </a:pPr>
            <a:r>
              <a:rPr lang="en-US" b="1" dirty="0"/>
              <a:t>Naive Bayes</a:t>
            </a:r>
          </a:p>
          <a:p>
            <a:pPr lvl="1"/>
            <a:r>
              <a:rPr lang="en-US" sz="3000" dirty="0"/>
              <a:t>Based on the </a:t>
            </a:r>
            <a:r>
              <a:rPr lang="en-US" sz="3000" b="1" dirty="0"/>
              <a:t>Bayes Theorem. </a:t>
            </a:r>
            <a:r>
              <a:rPr lang="en-US" sz="3000" dirty="0"/>
              <a:t>It is called naive because the classifier assumes that the input variables are independent of each other</a:t>
            </a:r>
          </a:p>
          <a:p>
            <a:pPr lvl="1"/>
            <a:r>
              <a:rPr lang="en-US" sz="3000" dirty="0"/>
              <a:t>The Bayes theorem is given by the formula: </a:t>
            </a:r>
          </a:p>
          <a:p>
            <a:pPr lvl="1"/>
            <a:endParaRPr lang="en-US" dirty="0"/>
          </a:p>
          <a:p>
            <a:pPr lvl="1"/>
            <a:endParaRPr lang="en-US" dirty="0"/>
          </a:p>
          <a:p>
            <a:pPr lvl="1"/>
            <a:endParaRPr lang="en-US" dirty="0"/>
          </a:p>
          <a:p>
            <a:pPr lvl="1"/>
            <a:endParaRPr lang="en-US" dirty="0"/>
          </a:p>
          <a:p>
            <a:pPr lvl="1"/>
            <a:r>
              <a:rPr lang="en-US" sz="2800" dirty="0"/>
              <a:t>Say we have a training dataset with observations on features of the weather condition, </a:t>
            </a:r>
            <a:r>
              <a:rPr lang="en-US" sz="2800" i="1" dirty="0"/>
              <a:t>X = (outlook, temp, humid, Windy) </a:t>
            </a:r>
            <a:r>
              <a:rPr lang="en-US" sz="2800" dirty="0"/>
              <a:t> and the corresponding target variable C= (play, not play). We can use the dataset to obtain the probability of, say,  “Players will play if it is rainy”, </a:t>
            </a:r>
            <a:r>
              <a:rPr lang="en-US" sz="2800" i="1" dirty="0"/>
              <a:t>P(Play | outlook=rainy)</a:t>
            </a:r>
            <a:r>
              <a:rPr lang="en-US" sz="2800" dirty="0"/>
              <a:t>. Note that even through the answer is a numerical value ranging from 0 to 1, this is still an example of a classification problem — we can use the probabilities to reach a “yes/no” outcome.</a:t>
            </a:r>
          </a:p>
          <a:p>
            <a:pPr lvl="1"/>
            <a:endParaRPr lang="en-US" dirty="0"/>
          </a:p>
        </p:txBody>
      </p:sp>
      <p:pic>
        <p:nvPicPr>
          <p:cNvPr id="5" name="Picture 4">
            <a:extLst>
              <a:ext uri="{FF2B5EF4-FFF2-40B4-BE49-F238E27FC236}">
                <a16:creationId xmlns:a16="http://schemas.microsoft.com/office/drawing/2014/main" id="{4E78C1A0-4335-42B3-8FCE-813545682DCE}"/>
              </a:ext>
            </a:extLst>
          </p:cNvPr>
          <p:cNvPicPr>
            <a:picLocks noChangeAspect="1"/>
          </p:cNvPicPr>
          <p:nvPr/>
        </p:nvPicPr>
        <p:blipFill>
          <a:blip r:embed="rId2"/>
          <a:stretch>
            <a:fillRect/>
          </a:stretch>
        </p:blipFill>
        <p:spPr>
          <a:xfrm>
            <a:off x="4386205" y="2794950"/>
            <a:ext cx="2923203" cy="794657"/>
          </a:xfrm>
          <a:prstGeom prst="rect">
            <a:avLst/>
          </a:prstGeom>
        </p:spPr>
      </p:pic>
    </p:spTree>
    <p:extLst>
      <p:ext uri="{BB962C8B-B14F-4D97-AF65-F5344CB8AC3E}">
        <p14:creationId xmlns:p14="http://schemas.microsoft.com/office/powerpoint/2010/main" val="1588614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9F34D33-C520-4630-847D-EAC6E8454094}"/>
              </a:ext>
            </a:extLst>
          </p:cNvPr>
          <p:cNvGraphicFramePr>
            <a:graphicFrameLocks noGrp="1"/>
          </p:cNvGraphicFramePr>
          <p:nvPr>
            <p:extLst>
              <p:ext uri="{D42A27DB-BD31-4B8C-83A1-F6EECF244321}">
                <p14:modId xmlns:p14="http://schemas.microsoft.com/office/powerpoint/2010/main" val="1877876682"/>
              </p:ext>
            </p:extLst>
          </p:nvPr>
        </p:nvGraphicFramePr>
        <p:xfrm>
          <a:off x="2474543" y="1198640"/>
          <a:ext cx="6694385" cy="2494280"/>
        </p:xfrm>
        <a:graphic>
          <a:graphicData uri="http://schemas.openxmlformats.org/drawingml/2006/table">
            <a:tbl>
              <a:tblPr firstRow="1" bandRow="1">
                <a:tableStyleId>{5C22544A-7EE6-4342-B048-85BDC9FD1C3A}</a:tableStyleId>
              </a:tblPr>
              <a:tblGrid>
                <a:gridCol w="528716">
                  <a:extLst>
                    <a:ext uri="{9D8B030D-6E8A-4147-A177-3AD203B41FA5}">
                      <a16:colId xmlns:a16="http://schemas.microsoft.com/office/drawing/2014/main" val="101425194"/>
                    </a:ext>
                  </a:extLst>
                </a:gridCol>
                <a:gridCol w="1110343">
                  <a:extLst>
                    <a:ext uri="{9D8B030D-6E8A-4147-A177-3AD203B41FA5}">
                      <a16:colId xmlns:a16="http://schemas.microsoft.com/office/drawing/2014/main" val="1568779253"/>
                    </a:ext>
                  </a:extLst>
                </a:gridCol>
                <a:gridCol w="1005840">
                  <a:extLst>
                    <a:ext uri="{9D8B030D-6E8A-4147-A177-3AD203B41FA5}">
                      <a16:colId xmlns:a16="http://schemas.microsoft.com/office/drawing/2014/main" val="796241585"/>
                    </a:ext>
                  </a:extLst>
                </a:gridCol>
                <a:gridCol w="1371600">
                  <a:extLst>
                    <a:ext uri="{9D8B030D-6E8A-4147-A177-3AD203B41FA5}">
                      <a16:colId xmlns:a16="http://schemas.microsoft.com/office/drawing/2014/main" val="4074740154"/>
                    </a:ext>
                  </a:extLst>
                </a:gridCol>
                <a:gridCol w="1097280">
                  <a:extLst>
                    <a:ext uri="{9D8B030D-6E8A-4147-A177-3AD203B41FA5}">
                      <a16:colId xmlns:a16="http://schemas.microsoft.com/office/drawing/2014/main" val="1730561760"/>
                    </a:ext>
                  </a:extLst>
                </a:gridCol>
                <a:gridCol w="1580606">
                  <a:extLst>
                    <a:ext uri="{9D8B030D-6E8A-4147-A177-3AD203B41FA5}">
                      <a16:colId xmlns:a16="http://schemas.microsoft.com/office/drawing/2014/main" val="3699423401"/>
                    </a:ext>
                  </a:extLst>
                </a:gridCol>
              </a:tblGrid>
              <a:tr h="370840">
                <a:tc>
                  <a:txBody>
                    <a:bodyPr/>
                    <a:lstStyle/>
                    <a:p>
                      <a:endParaRPr lang="en-US" dirty="0"/>
                    </a:p>
                  </a:txBody>
                  <a:tcPr/>
                </a:tc>
                <a:tc>
                  <a:txBody>
                    <a:bodyPr/>
                    <a:lstStyle/>
                    <a:p>
                      <a:r>
                        <a:rPr lang="en-US" dirty="0"/>
                        <a:t>outlook</a:t>
                      </a:r>
                    </a:p>
                  </a:txBody>
                  <a:tcPr/>
                </a:tc>
                <a:tc>
                  <a:txBody>
                    <a:bodyPr/>
                    <a:lstStyle/>
                    <a:p>
                      <a:r>
                        <a:rPr lang="en-US" dirty="0"/>
                        <a:t>temp</a:t>
                      </a:r>
                    </a:p>
                  </a:txBody>
                  <a:tcPr/>
                </a:tc>
                <a:tc>
                  <a:txBody>
                    <a:bodyPr/>
                    <a:lstStyle/>
                    <a:p>
                      <a:r>
                        <a:rPr lang="en-US" dirty="0"/>
                        <a:t>Humidity</a:t>
                      </a:r>
                    </a:p>
                  </a:txBody>
                  <a:tcPr/>
                </a:tc>
                <a:tc>
                  <a:txBody>
                    <a:bodyPr/>
                    <a:lstStyle/>
                    <a:p>
                      <a:r>
                        <a:rPr lang="en-US" dirty="0"/>
                        <a:t>Windy</a:t>
                      </a:r>
                    </a:p>
                  </a:txBody>
                  <a:tcPr/>
                </a:tc>
                <a:tc>
                  <a:txBody>
                    <a:bodyPr/>
                    <a:lstStyle/>
                    <a:p>
                      <a:r>
                        <a:rPr lang="en-US" dirty="0"/>
                        <a:t>play</a:t>
                      </a:r>
                    </a:p>
                  </a:txBody>
                  <a:tcPr/>
                </a:tc>
                <a:extLst>
                  <a:ext uri="{0D108BD9-81ED-4DB2-BD59-A6C34878D82A}">
                    <a16:rowId xmlns:a16="http://schemas.microsoft.com/office/drawing/2014/main" val="2937795576"/>
                  </a:ext>
                </a:extLst>
              </a:tr>
              <a:tr h="370840">
                <a:tc>
                  <a:txBody>
                    <a:bodyPr/>
                    <a:lstStyle/>
                    <a:p>
                      <a:r>
                        <a:rPr lang="en-US" dirty="0"/>
                        <a:t>0</a:t>
                      </a:r>
                    </a:p>
                  </a:txBody>
                  <a:tcPr/>
                </a:tc>
                <a:tc>
                  <a:txBody>
                    <a:bodyPr/>
                    <a:lstStyle/>
                    <a:p>
                      <a:r>
                        <a:rPr lang="en-US" dirty="0"/>
                        <a:t>Rainy</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No (not play)</a:t>
                      </a:r>
                    </a:p>
                  </a:txBody>
                  <a:tcPr/>
                </a:tc>
                <a:extLst>
                  <a:ext uri="{0D108BD9-81ED-4DB2-BD59-A6C34878D82A}">
                    <a16:rowId xmlns:a16="http://schemas.microsoft.com/office/drawing/2014/main" val="78282523"/>
                  </a:ext>
                </a:extLst>
              </a:tr>
              <a:tr h="370840">
                <a:tc>
                  <a:txBody>
                    <a:bodyPr/>
                    <a:lstStyle/>
                    <a:p>
                      <a:r>
                        <a:rPr lang="en-US" dirty="0"/>
                        <a:t>1</a:t>
                      </a:r>
                    </a:p>
                  </a:txBody>
                  <a:tcPr/>
                </a:tc>
                <a:tc>
                  <a:txBody>
                    <a:bodyPr/>
                    <a:lstStyle/>
                    <a:p>
                      <a:r>
                        <a:rPr lang="en-US" dirty="0"/>
                        <a:t>Rainy</a:t>
                      </a:r>
                    </a:p>
                  </a:txBody>
                  <a:tcPr/>
                </a:tc>
                <a:tc>
                  <a:txBody>
                    <a:bodyPr/>
                    <a:lstStyle/>
                    <a:p>
                      <a:r>
                        <a:rPr lang="en-US" dirty="0"/>
                        <a:t>Hot</a:t>
                      </a:r>
                    </a:p>
                  </a:txBody>
                  <a:tcPr/>
                </a:tc>
                <a:tc>
                  <a:txBody>
                    <a:bodyPr/>
                    <a:lstStyle/>
                    <a:p>
                      <a:r>
                        <a:rPr lang="en-US" dirty="0"/>
                        <a:t>High</a:t>
                      </a:r>
                    </a:p>
                  </a:txBody>
                  <a:tcPr/>
                </a:tc>
                <a:tc>
                  <a:txBody>
                    <a:bodyPr/>
                    <a:lstStyle/>
                    <a:p>
                      <a:r>
                        <a:rPr lang="en-US" dirty="0"/>
                        <a:t>True</a:t>
                      </a:r>
                    </a:p>
                  </a:txBody>
                  <a:tcPr/>
                </a:tc>
                <a:tc>
                  <a:txBody>
                    <a:bodyPr/>
                    <a:lstStyle/>
                    <a:p>
                      <a:r>
                        <a:rPr lang="en-US" dirty="0"/>
                        <a:t>No (not play)</a:t>
                      </a:r>
                    </a:p>
                  </a:txBody>
                  <a:tcPr/>
                </a:tc>
                <a:extLst>
                  <a:ext uri="{0D108BD9-81ED-4DB2-BD59-A6C34878D82A}">
                    <a16:rowId xmlns:a16="http://schemas.microsoft.com/office/drawing/2014/main" val="3182616224"/>
                  </a:ext>
                </a:extLst>
              </a:tr>
              <a:tr h="370840">
                <a:tc>
                  <a:txBody>
                    <a:bodyPr/>
                    <a:lstStyle/>
                    <a:p>
                      <a:r>
                        <a:rPr lang="en-US" dirty="0"/>
                        <a:t>2</a:t>
                      </a:r>
                    </a:p>
                  </a:txBody>
                  <a:tcPr/>
                </a:tc>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Yes (play)</a:t>
                      </a:r>
                    </a:p>
                  </a:txBody>
                  <a:tcPr/>
                </a:tc>
                <a:extLst>
                  <a:ext uri="{0D108BD9-81ED-4DB2-BD59-A6C34878D82A}">
                    <a16:rowId xmlns:a16="http://schemas.microsoft.com/office/drawing/2014/main" val="3980369635"/>
                  </a:ext>
                </a:extLst>
              </a:tr>
              <a:tr h="370840">
                <a:tc>
                  <a:txBody>
                    <a:bodyPr/>
                    <a:lstStyle/>
                    <a:p>
                      <a:r>
                        <a:rPr lang="en-US" dirty="0"/>
                        <a:t>3</a:t>
                      </a:r>
                    </a:p>
                  </a:txBody>
                  <a:tcPr/>
                </a:tc>
                <a:tc>
                  <a:txBody>
                    <a:bodyPr/>
                    <a:lstStyle/>
                    <a:p>
                      <a:r>
                        <a:rPr lang="en-US" dirty="0"/>
                        <a:t>Sunny</a:t>
                      </a:r>
                    </a:p>
                  </a:txBody>
                  <a:tcPr/>
                </a:tc>
                <a:tc>
                  <a:txBody>
                    <a:bodyPr/>
                    <a:lstStyle/>
                    <a:p>
                      <a:r>
                        <a:rPr lang="en-US" dirty="0"/>
                        <a:t>Mild</a:t>
                      </a:r>
                    </a:p>
                  </a:txBody>
                  <a:tcPr/>
                </a:tc>
                <a:tc>
                  <a:txBody>
                    <a:bodyPr/>
                    <a:lstStyle/>
                    <a:p>
                      <a:r>
                        <a:rPr lang="en-US" dirty="0"/>
                        <a:t>High</a:t>
                      </a:r>
                    </a:p>
                  </a:txBody>
                  <a:tcPr/>
                </a:tc>
                <a:tc>
                  <a:txBody>
                    <a:bodyPr/>
                    <a:lstStyle/>
                    <a:p>
                      <a:r>
                        <a:rPr lang="en-US" dirty="0"/>
                        <a:t>False</a:t>
                      </a:r>
                    </a:p>
                  </a:txBody>
                  <a:tcPr/>
                </a:tc>
                <a:tc>
                  <a:txBody>
                    <a:bodyPr/>
                    <a:lstStyle/>
                    <a:p>
                      <a:r>
                        <a:rPr lang="en-US" dirty="0"/>
                        <a:t>Yes (play)</a:t>
                      </a:r>
                    </a:p>
                  </a:txBody>
                  <a:tcPr/>
                </a:tc>
                <a:extLst>
                  <a:ext uri="{0D108BD9-81ED-4DB2-BD59-A6C34878D82A}">
                    <a16:rowId xmlns:a16="http://schemas.microsoft.com/office/drawing/2014/main" val="2269658441"/>
                  </a:ext>
                </a:extLst>
              </a:tr>
              <a:tr h="370840">
                <a:tc>
                  <a:txBody>
                    <a:bodyPr/>
                    <a:lstStyle/>
                    <a:p>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endParaRPr lang="en-US" dirty="0"/>
                    </a:p>
                  </a:txBody>
                  <a:tcPr/>
                </a:tc>
                <a:extLst>
                  <a:ext uri="{0D108BD9-81ED-4DB2-BD59-A6C34878D82A}">
                    <a16:rowId xmlns:a16="http://schemas.microsoft.com/office/drawing/2014/main" val="3250199161"/>
                  </a:ext>
                </a:extLst>
              </a:tr>
            </a:tbl>
          </a:graphicData>
        </a:graphic>
      </p:graphicFrame>
      <p:sp>
        <p:nvSpPr>
          <p:cNvPr id="3" name="TextBox 2">
            <a:extLst>
              <a:ext uri="{FF2B5EF4-FFF2-40B4-BE49-F238E27FC236}">
                <a16:creationId xmlns:a16="http://schemas.microsoft.com/office/drawing/2014/main" id="{03931244-EC38-4E53-9825-BCCB54026A40}"/>
              </a:ext>
            </a:extLst>
          </p:cNvPr>
          <p:cNvSpPr txBox="1"/>
          <p:nvPr/>
        </p:nvSpPr>
        <p:spPr>
          <a:xfrm>
            <a:off x="341112" y="3763192"/>
            <a:ext cx="11220993"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According to the table, with feature set: X=(Rainy, Hot, High, False), there was no play.</a:t>
            </a:r>
          </a:p>
          <a:p>
            <a:pPr marL="285750" indent="-285750">
              <a:buFont typeface="Arial" panose="020B0604020202020204" pitchFamily="34" charset="0"/>
              <a:buChar char="•"/>
            </a:pPr>
            <a:r>
              <a:rPr lang="en-US" sz="2800" dirty="0"/>
              <a:t>Our objective here is to find the probability that the game is played given the conditions feature set X using Naïve Bayes formula</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90C61B-F55C-48AE-99CB-6FF1EE90F479}"/>
                  </a:ext>
                </a:extLst>
              </p:cNvPr>
              <p:cNvSpPr txBox="1"/>
              <p:nvPr/>
            </p:nvSpPr>
            <p:spPr>
              <a:xfrm>
                <a:off x="1227908" y="5689399"/>
                <a:ext cx="8752461" cy="1092094"/>
              </a:xfrm>
              <a:prstGeom prst="rect">
                <a:avLst/>
              </a:prstGeom>
              <a:noFill/>
            </p:spPr>
            <p:txBody>
              <a:bodyPr wrap="none" rtlCol="0">
                <a:spAutoFit/>
              </a:bodyPr>
              <a:lstStyle/>
              <a:p>
                <a:r>
                  <a:rPr lang="en-US" sz="2400" dirty="0"/>
                  <a:t>P(Y| X) = </a:t>
                </a:r>
                <a14:m>
                  <m:oMath xmlns:m="http://schemas.openxmlformats.org/officeDocument/2006/math">
                    <m:f>
                      <m:fPr>
                        <m:ctrlPr>
                          <a:rPr lang="en-US" sz="2400" i="1" smtClean="0">
                            <a:latin typeface="Cambria Math" panose="02040503050406030204" pitchFamily="18" charset="0"/>
                          </a:rPr>
                        </m:ctrlPr>
                      </m:fPr>
                      <m:num>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nary>
                        <m:r>
                          <a:rPr lang="en-US" sz="2400" i="1">
                            <a:latin typeface="Cambria Math" panose="02040503050406030204" pitchFamily="18" charset="0"/>
                          </a:rPr>
                          <m:t> ∗</m:t>
                        </m:r>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𝑦</m:t>
                            </m:r>
                          </m:e>
                        </m:d>
                      </m:num>
                      <m:den>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den>
                    </m:f>
                    <m:r>
                      <a:rPr lang="en-US" sz="2400" b="0" i="1" smtClean="0">
                        <a:latin typeface="Cambria Math" panose="02040503050406030204" pitchFamily="18" charset="0"/>
                      </a:rPr>
                      <m:t>     </m:t>
                    </m:r>
                    <m:r>
                      <a:rPr lang="en-US" sz="2400" b="0" i="1" smtClean="0">
                        <a:latin typeface="Cambria Math" panose="02040503050406030204" pitchFamily="18" charset="0"/>
                      </a:rPr>
                      <m:t>𝐴𝑠𝑠𝑢𝑚𝑝𝑡𝑖𝑜𝑛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 </m:t>
                    </m:r>
                    <m:r>
                      <a:rPr lang="en-US" sz="2400" b="0" i="1" smtClean="0">
                        <a:latin typeface="Cambria Math" panose="02040503050406030204" pitchFamily="18" charset="0"/>
                      </a:rPr>
                      <m:t>𝑎𝑟𝑒</m:t>
                    </m:r>
                    <m:r>
                      <a:rPr lang="en-US" sz="2400" b="0" i="1" smtClean="0">
                        <a:latin typeface="Cambria Math" panose="02040503050406030204" pitchFamily="18" charset="0"/>
                      </a:rPr>
                      <m:t> </m:t>
                    </m:r>
                    <m:r>
                      <a:rPr lang="en-US" sz="2400" b="0" i="1" smtClean="0">
                        <a:latin typeface="Cambria Math" panose="02040503050406030204" pitchFamily="18" charset="0"/>
                      </a:rPr>
                      <m:t>𝑖𝑛𝑑𝑒𝑝𝑒𝑛𝑑𝑒𝑛𝑡</m:t>
                    </m:r>
                  </m:oMath>
                </a14:m>
                <a:endParaRPr lang="en-US" sz="2400" b="0" i="1" dirty="0">
                  <a:latin typeface="Cambria Math" panose="02040503050406030204" pitchFamily="18" charset="0"/>
                </a:endParaRPr>
              </a:p>
              <a:p>
                <a:r>
                  <a:rPr lang="en-US" sz="2400" b="0" dirty="0"/>
                  <a:t>Hence  </a:t>
                </a:r>
                <a14:m>
                  <m:oMath xmlns:m="http://schemas.openxmlformats.org/officeDocument/2006/math">
                    <m:r>
                      <m:rPr>
                        <m:sty m:val="p"/>
                      </m:rPr>
                      <a:rPr lang="en-US" sz="2400" b="0" i="0" smtClean="0">
                        <a:latin typeface="Cambria Math" panose="02040503050406030204" pitchFamily="18" charset="0"/>
                      </a:rPr>
                      <m:t>p</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X</m:t>
                        </m:r>
                      </m:e>
                    </m:d>
                    <m:r>
                      <a:rPr lang="en-US" sz="2400" b="0" i="0" smtClean="0">
                        <a:latin typeface="Cambria Math" panose="02040503050406030204" pitchFamily="18" charset="0"/>
                      </a:rPr>
                      <m:t>= </m:t>
                    </m:r>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𝑛</m:t>
                        </m:r>
                      </m:sub>
                    </m:sSub>
                    <m:r>
                      <a:rPr lang="en-US" sz="2400" b="0" i="1" smtClean="0">
                        <a:latin typeface="Cambria Math" panose="02040503050406030204" pitchFamily="18" charset="0"/>
                      </a:rPr>
                      <m:t>)   </m:t>
                    </m:r>
                  </m:oMath>
                </a14:m>
                <a:endParaRPr lang="en-US" sz="2400" dirty="0"/>
              </a:p>
            </p:txBody>
          </p:sp>
        </mc:Choice>
        <mc:Fallback xmlns="">
          <p:sp>
            <p:nvSpPr>
              <p:cNvPr id="4" name="TextBox 3">
                <a:extLst>
                  <a:ext uri="{FF2B5EF4-FFF2-40B4-BE49-F238E27FC236}">
                    <a16:creationId xmlns:a16="http://schemas.microsoft.com/office/drawing/2014/main" id="{A590C61B-F55C-48AE-99CB-6FF1EE90F479}"/>
                  </a:ext>
                </a:extLst>
              </p:cNvPr>
              <p:cNvSpPr txBox="1">
                <a:spLocks noRot="1" noChangeAspect="1" noMove="1" noResize="1" noEditPoints="1" noAdjustHandles="1" noChangeArrowheads="1" noChangeShapeType="1" noTextEdit="1"/>
              </p:cNvSpPr>
              <p:nvPr/>
            </p:nvSpPr>
            <p:spPr>
              <a:xfrm>
                <a:off x="1227908" y="5689399"/>
                <a:ext cx="8752461" cy="1092094"/>
              </a:xfrm>
              <a:prstGeom prst="rect">
                <a:avLst/>
              </a:prstGeom>
              <a:blipFill>
                <a:blip r:embed="rId2"/>
                <a:stretch>
                  <a:fillRect l="-1045" b="-1173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C064F10-8E1C-7199-370E-6ABDFE9C4F58}"/>
              </a:ext>
            </a:extLst>
          </p:cNvPr>
          <p:cNvSpPr txBox="1"/>
          <p:nvPr/>
        </p:nvSpPr>
        <p:spPr>
          <a:xfrm>
            <a:off x="0" y="192697"/>
            <a:ext cx="11220994" cy="954107"/>
          </a:xfrm>
          <a:prstGeom prst="rect">
            <a:avLst/>
          </a:prstGeom>
          <a:noFill/>
        </p:spPr>
        <p:txBody>
          <a:bodyPr wrap="square" rtlCol="0">
            <a:spAutoFit/>
          </a:bodyPr>
          <a:lstStyle/>
          <a:p>
            <a:r>
              <a:rPr lang="en-US" sz="2800" dirty="0"/>
              <a:t>Consider the partial dataset below with four features, for weather condition and one target “play”</a:t>
            </a:r>
          </a:p>
        </p:txBody>
      </p:sp>
    </p:spTree>
    <p:extLst>
      <p:ext uri="{BB962C8B-B14F-4D97-AF65-F5344CB8AC3E}">
        <p14:creationId xmlns:p14="http://schemas.microsoft.com/office/powerpoint/2010/main" val="2077009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5C6A1-58A3-48BB-B466-235F05C954A9}"/>
              </a:ext>
            </a:extLst>
          </p:cNvPr>
          <p:cNvSpPr txBox="1"/>
          <p:nvPr/>
        </p:nvSpPr>
        <p:spPr>
          <a:xfrm>
            <a:off x="293633" y="313706"/>
            <a:ext cx="10496287" cy="1384995"/>
          </a:xfrm>
          <a:prstGeom prst="rect">
            <a:avLst/>
          </a:prstGeom>
          <a:noFill/>
        </p:spPr>
        <p:txBody>
          <a:bodyPr wrap="square" rtlCol="0">
            <a:spAutoFit/>
          </a:bodyPr>
          <a:lstStyle/>
          <a:p>
            <a:r>
              <a:rPr lang="en-US" sz="2800" dirty="0"/>
              <a:t>First, we need to find the probability of events needed in Bayes formula from the dataset, assume the following tables were created from the original data set</a:t>
            </a:r>
          </a:p>
        </p:txBody>
      </p:sp>
      <p:graphicFrame>
        <p:nvGraphicFramePr>
          <p:cNvPr id="3" name="Table 3">
            <a:extLst>
              <a:ext uri="{FF2B5EF4-FFF2-40B4-BE49-F238E27FC236}">
                <a16:creationId xmlns:a16="http://schemas.microsoft.com/office/drawing/2014/main" id="{81414D7F-47C1-4FDC-AF87-BAB89049F383}"/>
              </a:ext>
            </a:extLst>
          </p:cNvPr>
          <p:cNvGraphicFramePr>
            <a:graphicFrameLocks noGrp="1"/>
          </p:cNvGraphicFramePr>
          <p:nvPr>
            <p:extLst>
              <p:ext uri="{D42A27DB-BD31-4B8C-83A1-F6EECF244321}">
                <p14:modId xmlns:p14="http://schemas.microsoft.com/office/powerpoint/2010/main" val="2405455836"/>
              </p:ext>
            </p:extLst>
          </p:nvPr>
        </p:nvGraphicFramePr>
        <p:xfrm>
          <a:off x="469853" y="1847580"/>
          <a:ext cx="3824152" cy="1390470"/>
        </p:xfrm>
        <a:graphic>
          <a:graphicData uri="http://schemas.openxmlformats.org/drawingml/2006/table">
            <a:tbl>
              <a:tblPr firstRow="1" bandRow="1">
                <a:tableStyleId>{5C22544A-7EE6-4342-B048-85BDC9FD1C3A}</a:tableStyleId>
              </a:tblPr>
              <a:tblGrid>
                <a:gridCol w="1077835">
                  <a:extLst>
                    <a:ext uri="{9D8B030D-6E8A-4147-A177-3AD203B41FA5}">
                      <a16:colId xmlns:a16="http://schemas.microsoft.com/office/drawing/2014/main" val="1644706334"/>
                    </a:ext>
                  </a:extLst>
                </a:gridCol>
                <a:gridCol w="825074">
                  <a:extLst>
                    <a:ext uri="{9D8B030D-6E8A-4147-A177-3AD203B41FA5}">
                      <a16:colId xmlns:a16="http://schemas.microsoft.com/office/drawing/2014/main" val="643826851"/>
                    </a:ext>
                  </a:extLst>
                </a:gridCol>
                <a:gridCol w="612912">
                  <a:extLst>
                    <a:ext uri="{9D8B030D-6E8A-4147-A177-3AD203B41FA5}">
                      <a16:colId xmlns:a16="http://schemas.microsoft.com/office/drawing/2014/main" val="2730970176"/>
                    </a:ext>
                  </a:extLst>
                </a:gridCol>
                <a:gridCol w="671846">
                  <a:extLst>
                    <a:ext uri="{9D8B030D-6E8A-4147-A177-3AD203B41FA5}">
                      <a16:colId xmlns:a16="http://schemas.microsoft.com/office/drawing/2014/main" val="244954361"/>
                    </a:ext>
                  </a:extLst>
                </a:gridCol>
                <a:gridCol w="636485">
                  <a:extLst>
                    <a:ext uri="{9D8B030D-6E8A-4147-A177-3AD203B41FA5}">
                      <a16:colId xmlns:a16="http://schemas.microsoft.com/office/drawing/2014/main" val="1005245352"/>
                    </a:ext>
                  </a:extLst>
                </a:gridCol>
              </a:tblGrid>
              <a:tr h="278094">
                <a:tc>
                  <a:txBody>
                    <a:bodyPr/>
                    <a:lstStyle/>
                    <a:p>
                      <a:r>
                        <a:rPr lang="en-US" sz="1200" dirty="0"/>
                        <a:t>Outlook</a:t>
                      </a:r>
                    </a:p>
                  </a:txBody>
                  <a:tcPr/>
                </a:tc>
                <a:tc>
                  <a:txBody>
                    <a:bodyPr/>
                    <a:lstStyle/>
                    <a:p>
                      <a:r>
                        <a:rPr lang="en-US" sz="1200" dirty="0"/>
                        <a:t>yes</a:t>
                      </a:r>
                    </a:p>
                  </a:txBody>
                  <a:tcPr/>
                </a:tc>
                <a:tc>
                  <a:txBody>
                    <a:bodyPr/>
                    <a:lstStyle/>
                    <a:p>
                      <a:r>
                        <a:rPr lang="en-US" sz="1200" dirty="0"/>
                        <a:t>no</a:t>
                      </a:r>
                    </a:p>
                  </a:txBody>
                  <a:tcPr/>
                </a:tc>
                <a:tc>
                  <a:txBody>
                    <a:bodyPr/>
                    <a:lstStyle/>
                    <a:p>
                      <a:r>
                        <a:rPr lang="en-US" sz="1200" dirty="0"/>
                        <a:t>p(y)</a:t>
                      </a:r>
                    </a:p>
                  </a:txBody>
                  <a:tcPr/>
                </a:tc>
                <a:tc>
                  <a:txBody>
                    <a:bodyPr/>
                    <a:lstStyle/>
                    <a:p>
                      <a:r>
                        <a:rPr lang="en-US" sz="1200" dirty="0"/>
                        <a:t>P(n)</a:t>
                      </a:r>
                    </a:p>
                  </a:txBody>
                  <a:tcPr/>
                </a:tc>
                <a:extLst>
                  <a:ext uri="{0D108BD9-81ED-4DB2-BD59-A6C34878D82A}">
                    <a16:rowId xmlns:a16="http://schemas.microsoft.com/office/drawing/2014/main" val="1421354788"/>
                  </a:ext>
                </a:extLst>
              </a:tr>
              <a:tr h="278094">
                <a:tc>
                  <a:txBody>
                    <a:bodyPr/>
                    <a:lstStyle/>
                    <a:p>
                      <a:r>
                        <a:rPr lang="en-US" sz="1200" dirty="0"/>
                        <a:t>Sunny</a:t>
                      </a:r>
                    </a:p>
                  </a:txBody>
                  <a:tcPr/>
                </a:tc>
                <a:tc>
                  <a:txBody>
                    <a:bodyPr/>
                    <a:lstStyle/>
                    <a:p>
                      <a:r>
                        <a:rPr lang="en-US" sz="1200" dirty="0"/>
                        <a:t>2</a:t>
                      </a:r>
                    </a:p>
                  </a:txBody>
                  <a:tcPr/>
                </a:tc>
                <a:tc>
                  <a:txBody>
                    <a:bodyPr/>
                    <a:lstStyle/>
                    <a:p>
                      <a:r>
                        <a:rPr lang="en-US" sz="1200" dirty="0"/>
                        <a:t>3</a:t>
                      </a:r>
                    </a:p>
                  </a:txBody>
                  <a:tcPr/>
                </a:tc>
                <a:tc>
                  <a:txBody>
                    <a:bodyPr/>
                    <a:lstStyle/>
                    <a:p>
                      <a:r>
                        <a:rPr lang="en-US" sz="1200" dirty="0"/>
                        <a:t>2/9</a:t>
                      </a:r>
                    </a:p>
                  </a:txBody>
                  <a:tcPr/>
                </a:tc>
                <a:tc>
                  <a:txBody>
                    <a:bodyPr/>
                    <a:lstStyle/>
                    <a:p>
                      <a:r>
                        <a:rPr lang="en-US" sz="1200" dirty="0"/>
                        <a:t>3/5</a:t>
                      </a:r>
                    </a:p>
                  </a:txBody>
                  <a:tcPr/>
                </a:tc>
                <a:extLst>
                  <a:ext uri="{0D108BD9-81ED-4DB2-BD59-A6C34878D82A}">
                    <a16:rowId xmlns:a16="http://schemas.microsoft.com/office/drawing/2014/main" val="151735793"/>
                  </a:ext>
                </a:extLst>
              </a:tr>
              <a:tr h="278094">
                <a:tc>
                  <a:txBody>
                    <a:bodyPr/>
                    <a:lstStyle/>
                    <a:p>
                      <a:r>
                        <a:rPr lang="en-US" sz="1200" dirty="0"/>
                        <a:t>Overcast</a:t>
                      </a:r>
                    </a:p>
                  </a:txBody>
                  <a:tcPr/>
                </a:tc>
                <a:tc>
                  <a:txBody>
                    <a:bodyPr/>
                    <a:lstStyle/>
                    <a:p>
                      <a:r>
                        <a:rPr lang="en-US" sz="1200" dirty="0"/>
                        <a:t>4</a:t>
                      </a:r>
                    </a:p>
                  </a:txBody>
                  <a:tcPr/>
                </a:tc>
                <a:tc>
                  <a:txBody>
                    <a:bodyPr/>
                    <a:lstStyle/>
                    <a:p>
                      <a:r>
                        <a:rPr lang="en-US" sz="1200" dirty="0"/>
                        <a:t>0</a:t>
                      </a:r>
                    </a:p>
                  </a:txBody>
                  <a:tcPr/>
                </a:tc>
                <a:tc>
                  <a:txBody>
                    <a:bodyPr/>
                    <a:lstStyle/>
                    <a:p>
                      <a:r>
                        <a:rPr lang="en-US" sz="1200" dirty="0"/>
                        <a:t>4/9</a:t>
                      </a:r>
                    </a:p>
                  </a:txBody>
                  <a:tcPr/>
                </a:tc>
                <a:tc>
                  <a:txBody>
                    <a:bodyPr/>
                    <a:lstStyle/>
                    <a:p>
                      <a:r>
                        <a:rPr lang="en-US" sz="1200" dirty="0"/>
                        <a:t>0/5</a:t>
                      </a:r>
                    </a:p>
                  </a:txBody>
                  <a:tcPr/>
                </a:tc>
                <a:extLst>
                  <a:ext uri="{0D108BD9-81ED-4DB2-BD59-A6C34878D82A}">
                    <a16:rowId xmlns:a16="http://schemas.microsoft.com/office/drawing/2014/main" val="1503916504"/>
                  </a:ext>
                </a:extLst>
              </a:tr>
              <a:tr h="278094">
                <a:tc>
                  <a:txBody>
                    <a:bodyPr/>
                    <a:lstStyle/>
                    <a:p>
                      <a:r>
                        <a:rPr lang="en-US" sz="1200" dirty="0"/>
                        <a:t>Rainy</a:t>
                      </a:r>
                    </a:p>
                  </a:txBody>
                  <a:tcPr/>
                </a:tc>
                <a:tc>
                  <a:txBody>
                    <a:bodyPr/>
                    <a:lstStyle/>
                    <a:p>
                      <a:r>
                        <a:rPr lang="en-US" sz="1200" dirty="0"/>
                        <a:t>3</a:t>
                      </a:r>
                    </a:p>
                  </a:txBody>
                  <a:tcPr/>
                </a:tc>
                <a:tc>
                  <a:txBody>
                    <a:bodyPr/>
                    <a:lstStyle/>
                    <a:p>
                      <a:r>
                        <a:rPr lang="en-US" sz="1200" dirty="0"/>
                        <a:t>2</a:t>
                      </a:r>
                    </a:p>
                  </a:txBody>
                  <a:tcPr/>
                </a:tc>
                <a:tc>
                  <a:txBody>
                    <a:bodyPr/>
                    <a:lstStyle/>
                    <a:p>
                      <a:r>
                        <a:rPr lang="en-US" sz="1200" dirty="0"/>
                        <a:t>3/9</a:t>
                      </a:r>
                    </a:p>
                  </a:txBody>
                  <a:tcPr/>
                </a:tc>
                <a:tc>
                  <a:txBody>
                    <a:bodyPr/>
                    <a:lstStyle/>
                    <a:p>
                      <a:r>
                        <a:rPr lang="en-US" sz="1200" dirty="0"/>
                        <a:t>2/5</a:t>
                      </a:r>
                    </a:p>
                  </a:txBody>
                  <a:tcPr/>
                </a:tc>
                <a:extLst>
                  <a:ext uri="{0D108BD9-81ED-4DB2-BD59-A6C34878D82A}">
                    <a16:rowId xmlns:a16="http://schemas.microsoft.com/office/drawing/2014/main" val="406614938"/>
                  </a:ext>
                </a:extLst>
              </a:tr>
              <a:tr h="278094">
                <a:tc>
                  <a:txBody>
                    <a:bodyPr/>
                    <a:lstStyle/>
                    <a:p>
                      <a:r>
                        <a:rPr lang="en-US" sz="1200" dirty="0"/>
                        <a:t>total</a:t>
                      </a:r>
                    </a:p>
                  </a:txBody>
                  <a:tcPr/>
                </a:tc>
                <a:tc>
                  <a:txBody>
                    <a:bodyPr/>
                    <a:lstStyle/>
                    <a:p>
                      <a:r>
                        <a:rPr lang="en-US" sz="1200" dirty="0"/>
                        <a:t>9</a:t>
                      </a:r>
                    </a:p>
                  </a:txBody>
                  <a:tcPr/>
                </a:tc>
                <a:tc>
                  <a:txBody>
                    <a:bodyPr/>
                    <a:lstStyle/>
                    <a:p>
                      <a:r>
                        <a:rPr lang="en-US" sz="1200" dirty="0"/>
                        <a:t>5</a:t>
                      </a:r>
                    </a:p>
                  </a:txBody>
                  <a:tcPr/>
                </a:tc>
                <a:tc>
                  <a:txBody>
                    <a:bodyPr/>
                    <a:lstStyle/>
                    <a:p>
                      <a:r>
                        <a:rPr lang="en-US" sz="1200" dirty="0"/>
                        <a:t>100%</a:t>
                      </a:r>
                    </a:p>
                  </a:txBody>
                  <a:tcPr/>
                </a:tc>
                <a:tc>
                  <a:txBody>
                    <a:bodyPr/>
                    <a:lstStyle/>
                    <a:p>
                      <a:r>
                        <a:rPr lang="en-US" sz="1200" dirty="0"/>
                        <a:t>100%</a:t>
                      </a:r>
                    </a:p>
                  </a:txBody>
                  <a:tcPr/>
                </a:tc>
                <a:extLst>
                  <a:ext uri="{0D108BD9-81ED-4DB2-BD59-A6C34878D82A}">
                    <a16:rowId xmlns:a16="http://schemas.microsoft.com/office/drawing/2014/main" val="51935990"/>
                  </a:ext>
                </a:extLst>
              </a:tr>
            </a:tbl>
          </a:graphicData>
        </a:graphic>
      </p:graphicFrame>
      <p:graphicFrame>
        <p:nvGraphicFramePr>
          <p:cNvPr id="4" name="Table 3">
            <a:extLst>
              <a:ext uri="{FF2B5EF4-FFF2-40B4-BE49-F238E27FC236}">
                <a16:creationId xmlns:a16="http://schemas.microsoft.com/office/drawing/2014/main" id="{8CCD005B-1AA0-4864-9DDB-DCDE7830D854}"/>
              </a:ext>
            </a:extLst>
          </p:cNvPr>
          <p:cNvGraphicFramePr>
            <a:graphicFrameLocks noGrp="1"/>
          </p:cNvGraphicFramePr>
          <p:nvPr>
            <p:extLst>
              <p:ext uri="{D42A27DB-BD31-4B8C-83A1-F6EECF244321}">
                <p14:modId xmlns:p14="http://schemas.microsoft.com/office/powerpoint/2010/main" val="2127865559"/>
              </p:ext>
            </p:extLst>
          </p:nvPr>
        </p:nvGraphicFramePr>
        <p:xfrm>
          <a:off x="5286530" y="1831180"/>
          <a:ext cx="3692343" cy="1423270"/>
        </p:xfrm>
        <a:graphic>
          <a:graphicData uri="http://schemas.openxmlformats.org/drawingml/2006/table">
            <a:tbl>
              <a:tblPr firstRow="1" bandRow="1">
                <a:tableStyleId>{5C22544A-7EE6-4342-B048-85BDC9FD1C3A}</a:tableStyleId>
              </a:tblPr>
              <a:tblGrid>
                <a:gridCol w="1040685">
                  <a:extLst>
                    <a:ext uri="{9D8B030D-6E8A-4147-A177-3AD203B41FA5}">
                      <a16:colId xmlns:a16="http://schemas.microsoft.com/office/drawing/2014/main" val="1582048535"/>
                    </a:ext>
                  </a:extLst>
                </a:gridCol>
                <a:gridCol w="796635">
                  <a:extLst>
                    <a:ext uri="{9D8B030D-6E8A-4147-A177-3AD203B41FA5}">
                      <a16:colId xmlns:a16="http://schemas.microsoft.com/office/drawing/2014/main" val="987427203"/>
                    </a:ext>
                  </a:extLst>
                </a:gridCol>
                <a:gridCol w="591787">
                  <a:extLst>
                    <a:ext uri="{9D8B030D-6E8A-4147-A177-3AD203B41FA5}">
                      <a16:colId xmlns:a16="http://schemas.microsoft.com/office/drawing/2014/main" val="875037612"/>
                    </a:ext>
                  </a:extLst>
                </a:gridCol>
                <a:gridCol w="648689">
                  <a:extLst>
                    <a:ext uri="{9D8B030D-6E8A-4147-A177-3AD203B41FA5}">
                      <a16:colId xmlns:a16="http://schemas.microsoft.com/office/drawing/2014/main" val="78194230"/>
                    </a:ext>
                  </a:extLst>
                </a:gridCol>
                <a:gridCol w="614547">
                  <a:extLst>
                    <a:ext uri="{9D8B030D-6E8A-4147-A177-3AD203B41FA5}">
                      <a16:colId xmlns:a16="http://schemas.microsoft.com/office/drawing/2014/main" val="15528308"/>
                    </a:ext>
                  </a:extLst>
                </a:gridCol>
              </a:tblGrid>
              <a:tr h="284654">
                <a:tc>
                  <a:txBody>
                    <a:bodyPr/>
                    <a:lstStyle/>
                    <a:p>
                      <a:r>
                        <a:rPr lang="en-US" sz="1200" dirty="0"/>
                        <a:t>Temp</a:t>
                      </a:r>
                    </a:p>
                  </a:txBody>
                  <a:tcPr/>
                </a:tc>
                <a:tc>
                  <a:txBody>
                    <a:bodyPr/>
                    <a:lstStyle/>
                    <a:p>
                      <a:r>
                        <a:rPr lang="en-US" sz="1200" dirty="0"/>
                        <a:t>yes</a:t>
                      </a:r>
                    </a:p>
                  </a:txBody>
                  <a:tcPr/>
                </a:tc>
                <a:tc>
                  <a:txBody>
                    <a:bodyPr/>
                    <a:lstStyle/>
                    <a:p>
                      <a:r>
                        <a:rPr lang="en-US" sz="1200" dirty="0"/>
                        <a:t>no</a:t>
                      </a:r>
                    </a:p>
                  </a:txBody>
                  <a:tcPr/>
                </a:tc>
                <a:tc>
                  <a:txBody>
                    <a:bodyPr/>
                    <a:lstStyle/>
                    <a:p>
                      <a:r>
                        <a:rPr lang="en-US" sz="1200" dirty="0"/>
                        <a:t>p(y)</a:t>
                      </a:r>
                    </a:p>
                  </a:txBody>
                  <a:tcPr/>
                </a:tc>
                <a:tc>
                  <a:txBody>
                    <a:bodyPr/>
                    <a:lstStyle/>
                    <a:p>
                      <a:r>
                        <a:rPr lang="en-US" sz="1200" dirty="0"/>
                        <a:t>P(n)</a:t>
                      </a:r>
                    </a:p>
                  </a:txBody>
                  <a:tcPr/>
                </a:tc>
                <a:extLst>
                  <a:ext uri="{0D108BD9-81ED-4DB2-BD59-A6C34878D82A}">
                    <a16:rowId xmlns:a16="http://schemas.microsoft.com/office/drawing/2014/main" val="1142746514"/>
                  </a:ext>
                </a:extLst>
              </a:tr>
              <a:tr h="284654">
                <a:tc>
                  <a:txBody>
                    <a:bodyPr/>
                    <a:lstStyle/>
                    <a:p>
                      <a:r>
                        <a:rPr lang="en-US" sz="1200" dirty="0"/>
                        <a:t>Hot</a:t>
                      </a:r>
                    </a:p>
                  </a:txBody>
                  <a:tcPr/>
                </a:tc>
                <a:tc>
                  <a:txBody>
                    <a:bodyPr/>
                    <a:lstStyle/>
                    <a:p>
                      <a:r>
                        <a:rPr lang="en-US" sz="1200" dirty="0"/>
                        <a:t>2</a:t>
                      </a:r>
                    </a:p>
                  </a:txBody>
                  <a:tcPr/>
                </a:tc>
                <a:tc>
                  <a:txBody>
                    <a:bodyPr/>
                    <a:lstStyle/>
                    <a:p>
                      <a:r>
                        <a:rPr lang="en-US" sz="1200" dirty="0"/>
                        <a:t>2</a:t>
                      </a:r>
                    </a:p>
                  </a:txBody>
                  <a:tcPr/>
                </a:tc>
                <a:tc>
                  <a:txBody>
                    <a:bodyPr/>
                    <a:lstStyle/>
                    <a:p>
                      <a:r>
                        <a:rPr lang="en-US" sz="1200" dirty="0"/>
                        <a:t>2/9</a:t>
                      </a:r>
                    </a:p>
                  </a:txBody>
                  <a:tcPr/>
                </a:tc>
                <a:tc>
                  <a:txBody>
                    <a:bodyPr/>
                    <a:lstStyle/>
                    <a:p>
                      <a:r>
                        <a:rPr lang="en-US" sz="1200" dirty="0"/>
                        <a:t>2/5</a:t>
                      </a:r>
                    </a:p>
                  </a:txBody>
                  <a:tcPr/>
                </a:tc>
                <a:extLst>
                  <a:ext uri="{0D108BD9-81ED-4DB2-BD59-A6C34878D82A}">
                    <a16:rowId xmlns:a16="http://schemas.microsoft.com/office/drawing/2014/main" val="856222345"/>
                  </a:ext>
                </a:extLst>
              </a:tr>
              <a:tr h="284654">
                <a:tc>
                  <a:txBody>
                    <a:bodyPr/>
                    <a:lstStyle/>
                    <a:p>
                      <a:r>
                        <a:rPr lang="en-US" sz="1200" dirty="0"/>
                        <a:t>Mild</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4/9</a:t>
                      </a:r>
                    </a:p>
                  </a:txBody>
                  <a:tcPr/>
                </a:tc>
                <a:tc>
                  <a:txBody>
                    <a:bodyPr/>
                    <a:lstStyle/>
                    <a:p>
                      <a:r>
                        <a:rPr lang="en-US" sz="1200" dirty="0"/>
                        <a:t>2/5</a:t>
                      </a:r>
                    </a:p>
                  </a:txBody>
                  <a:tcPr/>
                </a:tc>
                <a:extLst>
                  <a:ext uri="{0D108BD9-81ED-4DB2-BD59-A6C34878D82A}">
                    <a16:rowId xmlns:a16="http://schemas.microsoft.com/office/drawing/2014/main" val="3648529506"/>
                  </a:ext>
                </a:extLst>
              </a:tr>
              <a:tr h="284654">
                <a:tc>
                  <a:txBody>
                    <a:bodyPr/>
                    <a:lstStyle/>
                    <a:p>
                      <a:r>
                        <a:rPr lang="en-US" sz="1200" dirty="0"/>
                        <a:t>Cool</a:t>
                      </a:r>
                    </a:p>
                  </a:txBody>
                  <a:tcPr/>
                </a:tc>
                <a:tc>
                  <a:txBody>
                    <a:bodyPr/>
                    <a:lstStyle/>
                    <a:p>
                      <a:r>
                        <a:rPr lang="en-US" sz="1200" dirty="0"/>
                        <a:t>3</a:t>
                      </a:r>
                    </a:p>
                  </a:txBody>
                  <a:tcPr/>
                </a:tc>
                <a:tc>
                  <a:txBody>
                    <a:bodyPr/>
                    <a:lstStyle/>
                    <a:p>
                      <a:r>
                        <a:rPr lang="en-US" sz="1200" dirty="0"/>
                        <a:t>1</a:t>
                      </a:r>
                    </a:p>
                  </a:txBody>
                  <a:tcPr/>
                </a:tc>
                <a:tc>
                  <a:txBody>
                    <a:bodyPr/>
                    <a:lstStyle/>
                    <a:p>
                      <a:r>
                        <a:rPr lang="en-US" sz="1200" dirty="0"/>
                        <a:t>3/9</a:t>
                      </a:r>
                    </a:p>
                  </a:txBody>
                  <a:tcPr/>
                </a:tc>
                <a:tc>
                  <a:txBody>
                    <a:bodyPr/>
                    <a:lstStyle/>
                    <a:p>
                      <a:r>
                        <a:rPr lang="en-US" sz="1200" dirty="0"/>
                        <a:t>1/5</a:t>
                      </a:r>
                    </a:p>
                  </a:txBody>
                  <a:tcPr/>
                </a:tc>
                <a:extLst>
                  <a:ext uri="{0D108BD9-81ED-4DB2-BD59-A6C34878D82A}">
                    <a16:rowId xmlns:a16="http://schemas.microsoft.com/office/drawing/2014/main" val="2646746848"/>
                  </a:ext>
                </a:extLst>
              </a:tr>
              <a:tr h="284654">
                <a:tc>
                  <a:txBody>
                    <a:bodyPr/>
                    <a:lstStyle/>
                    <a:p>
                      <a:r>
                        <a:rPr lang="en-US" sz="1200" dirty="0"/>
                        <a:t>total</a:t>
                      </a:r>
                    </a:p>
                  </a:txBody>
                  <a:tcPr/>
                </a:tc>
                <a:tc>
                  <a:txBody>
                    <a:bodyPr/>
                    <a:lstStyle/>
                    <a:p>
                      <a:r>
                        <a:rPr lang="en-US" sz="1200" dirty="0"/>
                        <a:t>9</a:t>
                      </a:r>
                    </a:p>
                  </a:txBody>
                  <a:tcPr/>
                </a:tc>
                <a:tc>
                  <a:txBody>
                    <a:bodyPr/>
                    <a:lstStyle/>
                    <a:p>
                      <a:r>
                        <a:rPr lang="en-US" sz="1200" dirty="0"/>
                        <a:t>5</a:t>
                      </a:r>
                    </a:p>
                  </a:txBody>
                  <a:tcPr/>
                </a:tc>
                <a:tc>
                  <a:txBody>
                    <a:bodyPr/>
                    <a:lstStyle/>
                    <a:p>
                      <a:r>
                        <a:rPr lang="en-US" sz="1200" dirty="0"/>
                        <a:t>100%</a:t>
                      </a:r>
                    </a:p>
                  </a:txBody>
                  <a:tcPr/>
                </a:tc>
                <a:tc>
                  <a:txBody>
                    <a:bodyPr/>
                    <a:lstStyle/>
                    <a:p>
                      <a:r>
                        <a:rPr lang="en-US" sz="1200" dirty="0"/>
                        <a:t>100%</a:t>
                      </a:r>
                    </a:p>
                  </a:txBody>
                  <a:tcPr/>
                </a:tc>
                <a:extLst>
                  <a:ext uri="{0D108BD9-81ED-4DB2-BD59-A6C34878D82A}">
                    <a16:rowId xmlns:a16="http://schemas.microsoft.com/office/drawing/2014/main" val="1456425389"/>
                  </a:ext>
                </a:extLst>
              </a:tr>
            </a:tbl>
          </a:graphicData>
        </a:graphic>
      </p:graphicFrame>
      <p:graphicFrame>
        <p:nvGraphicFramePr>
          <p:cNvPr id="5" name="Table 4">
            <a:extLst>
              <a:ext uri="{FF2B5EF4-FFF2-40B4-BE49-F238E27FC236}">
                <a16:creationId xmlns:a16="http://schemas.microsoft.com/office/drawing/2014/main" id="{A7D72351-8902-4731-BAFD-99599069CCBF}"/>
              </a:ext>
            </a:extLst>
          </p:cNvPr>
          <p:cNvGraphicFramePr>
            <a:graphicFrameLocks noGrp="1"/>
          </p:cNvGraphicFramePr>
          <p:nvPr>
            <p:extLst>
              <p:ext uri="{D42A27DB-BD31-4B8C-83A1-F6EECF244321}">
                <p14:modId xmlns:p14="http://schemas.microsoft.com/office/powerpoint/2010/main" val="2266414225"/>
              </p:ext>
            </p:extLst>
          </p:nvPr>
        </p:nvGraphicFramePr>
        <p:xfrm>
          <a:off x="469853" y="4038149"/>
          <a:ext cx="3602080" cy="1152708"/>
        </p:xfrm>
        <a:graphic>
          <a:graphicData uri="http://schemas.openxmlformats.org/drawingml/2006/table">
            <a:tbl>
              <a:tblPr firstRow="1" bandRow="1">
                <a:tableStyleId>{5C22544A-7EE6-4342-B048-85BDC9FD1C3A}</a:tableStyleId>
              </a:tblPr>
              <a:tblGrid>
                <a:gridCol w="1015244">
                  <a:extLst>
                    <a:ext uri="{9D8B030D-6E8A-4147-A177-3AD203B41FA5}">
                      <a16:colId xmlns:a16="http://schemas.microsoft.com/office/drawing/2014/main" val="1582048535"/>
                    </a:ext>
                  </a:extLst>
                </a:gridCol>
                <a:gridCol w="777161">
                  <a:extLst>
                    <a:ext uri="{9D8B030D-6E8A-4147-A177-3AD203B41FA5}">
                      <a16:colId xmlns:a16="http://schemas.microsoft.com/office/drawing/2014/main" val="987427203"/>
                    </a:ext>
                  </a:extLst>
                </a:gridCol>
                <a:gridCol w="577319">
                  <a:extLst>
                    <a:ext uri="{9D8B030D-6E8A-4147-A177-3AD203B41FA5}">
                      <a16:colId xmlns:a16="http://schemas.microsoft.com/office/drawing/2014/main" val="875037612"/>
                    </a:ext>
                  </a:extLst>
                </a:gridCol>
                <a:gridCol w="632831">
                  <a:extLst>
                    <a:ext uri="{9D8B030D-6E8A-4147-A177-3AD203B41FA5}">
                      <a16:colId xmlns:a16="http://schemas.microsoft.com/office/drawing/2014/main" val="78194230"/>
                    </a:ext>
                  </a:extLst>
                </a:gridCol>
                <a:gridCol w="599525">
                  <a:extLst>
                    <a:ext uri="{9D8B030D-6E8A-4147-A177-3AD203B41FA5}">
                      <a16:colId xmlns:a16="http://schemas.microsoft.com/office/drawing/2014/main" val="15528308"/>
                    </a:ext>
                  </a:extLst>
                </a:gridCol>
              </a:tblGrid>
              <a:tr h="288177">
                <a:tc>
                  <a:txBody>
                    <a:bodyPr/>
                    <a:lstStyle/>
                    <a:p>
                      <a:r>
                        <a:rPr lang="en-US" sz="1200" dirty="0"/>
                        <a:t>Humidity</a:t>
                      </a:r>
                    </a:p>
                  </a:txBody>
                  <a:tcPr/>
                </a:tc>
                <a:tc>
                  <a:txBody>
                    <a:bodyPr/>
                    <a:lstStyle/>
                    <a:p>
                      <a:r>
                        <a:rPr lang="en-US" sz="1200" dirty="0"/>
                        <a:t>yes</a:t>
                      </a:r>
                    </a:p>
                  </a:txBody>
                  <a:tcPr/>
                </a:tc>
                <a:tc>
                  <a:txBody>
                    <a:bodyPr/>
                    <a:lstStyle/>
                    <a:p>
                      <a:r>
                        <a:rPr lang="en-US" sz="1200" dirty="0"/>
                        <a:t>no</a:t>
                      </a:r>
                    </a:p>
                  </a:txBody>
                  <a:tcPr/>
                </a:tc>
                <a:tc>
                  <a:txBody>
                    <a:bodyPr/>
                    <a:lstStyle/>
                    <a:p>
                      <a:r>
                        <a:rPr lang="en-US" sz="1200" dirty="0"/>
                        <a:t>p(y)</a:t>
                      </a:r>
                    </a:p>
                  </a:txBody>
                  <a:tcPr/>
                </a:tc>
                <a:tc>
                  <a:txBody>
                    <a:bodyPr/>
                    <a:lstStyle/>
                    <a:p>
                      <a:r>
                        <a:rPr lang="en-US" sz="1200" dirty="0"/>
                        <a:t>p(n)</a:t>
                      </a:r>
                    </a:p>
                  </a:txBody>
                  <a:tcPr/>
                </a:tc>
                <a:extLst>
                  <a:ext uri="{0D108BD9-81ED-4DB2-BD59-A6C34878D82A}">
                    <a16:rowId xmlns:a16="http://schemas.microsoft.com/office/drawing/2014/main" val="1142746514"/>
                  </a:ext>
                </a:extLst>
              </a:tr>
              <a:tr h="288177">
                <a:tc>
                  <a:txBody>
                    <a:bodyPr/>
                    <a:lstStyle/>
                    <a:p>
                      <a:r>
                        <a:rPr lang="en-US" sz="1200" dirty="0"/>
                        <a:t>High</a:t>
                      </a:r>
                    </a:p>
                  </a:txBody>
                  <a:tcPr/>
                </a:tc>
                <a:tc>
                  <a:txBody>
                    <a:bodyPr/>
                    <a:lstStyle/>
                    <a:p>
                      <a:r>
                        <a:rPr lang="en-US" sz="1200" dirty="0"/>
                        <a:t>3</a:t>
                      </a:r>
                    </a:p>
                  </a:txBody>
                  <a:tcPr/>
                </a:tc>
                <a:tc>
                  <a:txBody>
                    <a:bodyPr/>
                    <a:lstStyle/>
                    <a:p>
                      <a:r>
                        <a:rPr lang="en-US" sz="1200" dirty="0"/>
                        <a:t>4</a:t>
                      </a:r>
                    </a:p>
                  </a:txBody>
                  <a:tcPr/>
                </a:tc>
                <a:tc>
                  <a:txBody>
                    <a:bodyPr/>
                    <a:lstStyle/>
                    <a:p>
                      <a:r>
                        <a:rPr lang="en-US" sz="1200" dirty="0"/>
                        <a:t>3/9</a:t>
                      </a:r>
                    </a:p>
                  </a:txBody>
                  <a:tcPr/>
                </a:tc>
                <a:tc>
                  <a:txBody>
                    <a:bodyPr/>
                    <a:lstStyle/>
                    <a:p>
                      <a:r>
                        <a:rPr lang="en-US" sz="1200" dirty="0"/>
                        <a:t>4/5</a:t>
                      </a:r>
                    </a:p>
                  </a:txBody>
                  <a:tcPr/>
                </a:tc>
                <a:extLst>
                  <a:ext uri="{0D108BD9-81ED-4DB2-BD59-A6C34878D82A}">
                    <a16:rowId xmlns:a16="http://schemas.microsoft.com/office/drawing/2014/main" val="856222345"/>
                  </a:ext>
                </a:extLst>
              </a:tr>
              <a:tr h="288177">
                <a:tc>
                  <a:txBody>
                    <a:bodyPr/>
                    <a:lstStyle/>
                    <a:p>
                      <a:r>
                        <a:rPr lang="en-US" sz="1200" dirty="0"/>
                        <a:t>normal</a:t>
                      </a:r>
                    </a:p>
                  </a:txBody>
                  <a:tcPr/>
                </a:tc>
                <a:tc>
                  <a:txBody>
                    <a:bodyPr/>
                    <a:lstStyle/>
                    <a:p>
                      <a:r>
                        <a:rPr lang="en-US" sz="1200" dirty="0"/>
                        <a:t>6</a:t>
                      </a:r>
                    </a:p>
                  </a:txBody>
                  <a:tcPr/>
                </a:tc>
                <a:tc>
                  <a:txBody>
                    <a:bodyPr/>
                    <a:lstStyle/>
                    <a:p>
                      <a:r>
                        <a:rPr lang="en-US" sz="1200" dirty="0"/>
                        <a:t>1</a:t>
                      </a:r>
                    </a:p>
                  </a:txBody>
                  <a:tcPr/>
                </a:tc>
                <a:tc>
                  <a:txBody>
                    <a:bodyPr/>
                    <a:lstStyle/>
                    <a:p>
                      <a:r>
                        <a:rPr lang="en-US" sz="1200" dirty="0"/>
                        <a:t>6/9</a:t>
                      </a:r>
                    </a:p>
                  </a:txBody>
                  <a:tcPr/>
                </a:tc>
                <a:tc>
                  <a:txBody>
                    <a:bodyPr/>
                    <a:lstStyle/>
                    <a:p>
                      <a:r>
                        <a:rPr lang="en-US" sz="1200" dirty="0"/>
                        <a:t>1/5</a:t>
                      </a:r>
                    </a:p>
                  </a:txBody>
                  <a:tcPr/>
                </a:tc>
                <a:extLst>
                  <a:ext uri="{0D108BD9-81ED-4DB2-BD59-A6C34878D82A}">
                    <a16:rowId xmlns:a16="http://schemas.microsoft.com/office/drawing/2014/main" val="3648529506"/>
                  </a:ext>
                </a:extLst>
              </a:tr>
              <a:tr h="288177">
                <a:tc>
                  <a:txBody>
                    <a:bodyPr/>
                    <a:lstStyle/>
                    <a:p>
                      <a:r>
                        <a:rPr lang="en-US" sz="1200" dirty="0"/>
                        <a:t>total</a:t>
                      </a:r>
                    </a:p>
                  </a:txBody>
                  <a:tcPr/>
                </a:tc>
                <a:tc>
                  <a:txBody>
                    <a:bodyPr/>
                    <a:lstStyle/>
                    <a:p>
                      <a:r>
                        <a:rPr lang="en-US" sz="1200" dirty="0"/>
                        <a:t>9</a:t>
                      </a:r>
                    </a:p>
                  </a:txBody>
                  <a:tcPr/>
                </a:tc>
                <a:tc>
                  <a:txBody>
                    <a:bodyPr/>
                    <a:lstStyle/>
                    <a:p>
                      <a:r>
                        <a:rPr lang="en-US" sz="1200" dirty="0"/>
                        <a:t>5</a:t>
                      </a:r>
                    </a:p>
                  </a:txBody>
                  <a:tcPr/>
                </a:tc>
                <a:tc>
                  <a:txBody>
                    <a:bodyPr/>
                    <a:lstStyle/>
                    <a:p>
                      <a:r>
                        <a:rPr lang="en-US" sz="1200" dirty="0"/>
                        <a:t>100%</a:t>
                      </a:r>
                    </a:p>
                  </a:txBody>
                  <a:tcPr/>
                </a:tc>
                <a:tc>
                  <a:txBody>
                    <a:bodyPr/>
                    <a:lstStyle/>
                    <a:p>
                      <a:r>
                        <a:rPr lang="en-US" sz="1200" dirty="0"/>
                        <a:t>100%</a:t>
                      </a:r>
                    </a:p>
                  </a:txBody>
                  <a:tcPr/>
                </a:tc>
                <a:extLst>
                  <a:ext uri="{0D108BD9-81ED-4DB2-BD59-A6C34878D82A}">
                    <a16:rowId xmlns:a16="http://schemas.microsoft.com/office/drawing/2014/main" val="1456425389"/>
                  </a:ext>
                </a:extLst>
              </a:tr>
            </a:tbl>
          </a:graphicData>
        </a:graphic>
      </p:graphicFrame>
      <p:graphicFrame>
        <p:nvGraphicFramePr>
          <p:cNvPr id="6" name="Table 5">
            <a:extLst>
              <a:ext uri="{FF2B5EF4-FFF2-40B4-BE49-F238E27FC236}">
                <a16:creationId xmlns:a16="http://schemas.microsoft.com/office/drawing/2014/main" id="{776A9C75-03E9-43E6-B0C6-07C4763A6B18}"/>
              </a:ext>
            </a:extLst>
          </p:cNvPr>
          <p:cNvGraphicFramePr>
            <a:graphicFrameLocks noGrp="1"/>
          </p:cNvGraphicFramePr>
          <p:nvPr>
            <p:extLst>
              <p:ext uri="{D42A27DB-BD31-4B8C-83A1-F6EECF244321}">
                <p14:modId xmlns:p14="http://schemas.microsoft.com/office/powerpoint/2010/main" val="2448889529"/>
              </p:ext>
            </p:extLst>
          </p:nvPr>
        </p:nvGraphicFramePr>
        <p:xfrm>
          <a:off x="5331662" y="3956094"/>
          <a:ext cx="3602080" cy="1235004"/>
        </p:xfrm>
        <a:graphic>
          <a:graphicData uri="http://schemas.openxmlformats.org/drawingml/2006/table">
            <a:tbl>
              <a:tblPr firstRow="1" bandRow="1">
                <a:tableStyleId>{5C22544A-7EE6-4342-B048-85BDC9FD1C3A}</a:tableStyleId>
              </a:tblPr>
              <a:tblGrid>
                <a:gridCol w="1015244">
                  <a:extLst>
                    <a:ext uri="{9D8B030D-6E8A-4147-A177-3AD203B41FA5}">
                      <a16:colId xmlns:a16="http://schemas.microsoft.com/office/drawing/2014/main" val="1582048535"/>
                    </a:ext>
                  </a:extLst>
                </a:gridCol>
                <a:gridCol w="777162">
                  <a:extLst>
                    <a:ext uri="{9D8B030D-6E8A-4147-A177-3AD203B41FA5}">
                      <a16:colId xmlns:a16="http://schemas.microsoft.com/office/drawing/2014/main" val="987427203"/>
                    </a:ext>
                  </a:extLst>
                </a:gridCol>
                <a:gridCol w="577319">
                  <a:extLst>
                    <a:ext uri="{9D8B030D-6E8A-4147-A177-3AD203B41FA5}">
                      <a16:colId xmlns:a16="http://schemas.microsoft.com/office/drawing/2014/main" val="875037612"/>
                    </a:ext>
                  </a:extLst>
                </a:gridCol>
                <a:gridCol w="632831">
                  <a:extLst>
                    <a:ext uri="{9D8B030D-6E8A-4147-A177-3AD203B41FA5}">
                      <a16:colId xmlns:a16="http://schemas.microsoft.com/office/drawing/2014/main" val="78194230"/>
                    </a:ext>
                  </a:extLst>
                </a:gridCol>
                <a:gridCol w="599524">
                  <a:extLst>
                    <a:ext uri="{9D8B030D-6E8A-4147-A177-3AD203B41FA5}">
                      <a16:colId xmlns:a16="http://schemas.microsoft.com/office/drawing/2014/main" val="15528308"/>
                    </a:ext>
                  </a:extLst>
                </a:gridCol>
              </a:tblGrid>
              <a:tr h="308751">
                <a:tc>
                  <a:txBody>
                    <a:bodyPr/>
                    <a:lstStyle/>
                    <a:p>
                      <a:r>
                        <a:rPr lang="en-US" sz="1200" dirty="0"/>
                        <a:t>Wind</a:t>
                      </a:r>
                    </a:p>
                  </a:txBody>
                  <a:tcPr/>
                </a:tc>
                <a:tc>
                  <a:txBody>
                    <a:bodyPr/>
                    <a:lstStyle/>
                    <a:p>
                      <a:r>
                        <a:rPr lang="en-US" sz="1200" dirty="0"/>
                        <a:t>yes</a:t>
                      </a:r>
                    </a:p>
                  </a:txBody>
                  <a:tcPr/>
                </a:tc>
                <a:tc>
                  <a:txBody>
                    <a:bodyPr/>
                    <a:lstStyle/>
                    <a:p>
                      <a:r>
                        <a:rPr lang="en-US" sz="1200" dirty="0"/>
                        <a:t>no</a:t>
                      </a:r>
                    </a:p>
                  </a:txBody>
                  <a:tcPr/>
                </a:tc>
                <a:tc>
                  <a:txBody>
                    <a:bodyPr/>
                    <a:lstStyle/>
                    <a:p>
                      <a:r>
                        <a:rPr lang="en-US" sz="1200" dirty="0"/>
                        <a:t>p(y)</a:t>
                      </a:r>
                    </a:p>
                  </a:txBody>
                  <a:tcPr/>
                </a:tc>
                <a:tc>
                  <a:txBody>
                    <a:bodyPr/>
                    <a:lstStyle/>
                    <a:p>
                      <a:r>
                        <a:rPr lang="en-US" sz="1200" dirty="0"/>
                        <a:t>P(n)</a:t>
                      </a:r>
                    </a:p>
                  </a:txBody>
                  <a:tcPr/>
                </a:tc>
                <a:extLst>
                  <a:ext uri="{0D108BD9-81ED-4DB2-BD59-A6C34878D82A}">
                    <a16:rowId xmlns:a16="http://schemas.microsoft.com/office/drawing/2014/main" val="1142746514"/>
                  </a:ext>
                </a:extLst>
              </a:tr>
              <a:tr h="308751">
                <a:tc>
                  <a:txBody>
                    <a:bodyPr/>
                    <a:lstStyle/>
                    <a:p>
                      <a:r>
                        <a:rPr lang="en-US" sz="1200" dirty="0"/>
                        <a:t>False</a:t>
                      </a:r>
                    </a:p>
                  </a:txBody>
                  <a:tcPr/>
                </a:tc>
                <a:tc>
                  <a:txBody>
                    <a:bodyPr/>
                    <a:lstStyle/>
                    <a:p>
                      <a:r>
                        <a:rPr lang="en-US" sz="1200" dirty="0"/>
                        <a:t>6</a:t>
                      </a:r>
                    </a:p>
                  </a:txBody>
                  <a:tcPr/>
                </a:tc>
                <a:tc>
                  <a:txBody>
                    <a:bodyPr/>
                    <a:lstStyle/>
                    <a:p>
                      <a:r>
                        <a:rPr lang="en-US" sz="1200" dirty="0"/>
                        <a:t>2</a:t>
                      </a:r>
                    </a:p>
                  </a:txBody>
                  <a:tcPr/>
                </a:tc>
                <a:tc>
                  <a:txBody>
                    <a:bodyPr/>
                    <a:lstStyle/>
                    <a:p>
                      <a:r>
                        <a:rPr lang="en-US" sz="1200" dirty="0"/>
                        <a:t>6/9</a:t>
                      </a:r>
                    </a:p>
                  </a:txBody>
                  <a:tcPr/>
                </a:tc>
                <a:tc>
                  <a:txBody>
                    <a:bodyPr/>
                    <a:lstStyle/>
                    <a:p>
                      <a:r>
                        <a:rPr lang="en-US" sz="1200" dirty="0"/>
                        <a:t>2/5</a:t>
                      </a:r>
                    </a:p>
                  </a:txBody>
                  <a:tcPr/>
                </a:tc>
                <a:extLst>
                  <a:ext uri="{0D108BD9-81ED-4DB2-BD59-A6C34878D82A}">
                    <a16:rowId xmlns:a16="http://schemas.microsoft.com/office/drawing/2014/main" val="856222345"/>
                  </a:ext>
                </a:extLst>
              </a:tr>
              <a:tr h="308751">
                <a:tc>
                  <a:txBody>
                    <a:bodyPr/>
                    <a:lstStyle/>
                    <a:p>
                      <a:r>
                        <a:rPr lang="en-US" sz="1200" dirty="0"/>
                        <a:t>True</a:t>
                      </a:r>
                    </a:p>
                  </a:txBody>
                  <a:tcPr/>
                </a:tc>
                <a:tc>
                  <a:txBody>
                    <a:bodyPr/>
                    <a:lstStyle/>
                    <a:p>
                      <a:r>
                        <a:rPr lang="en-US" sz="1200" dirty="0"/>
                        <a:t>3</a:t>
                      </a:r>
                    </a:p>
                  </a:txBody>
                  <a:tcPr/>
                </a:tc>
                <a:tc>
                  <a:txBody>
                    <a:bodyPr/>
                    <a:lstStyle/>
                    <a:p>
                      <a:r>
                        <a:rPr lang="en-US" sz="1200" dirty="0"/>
                        <a:t>3</a:t>
                      </a:r>
                    </a:p>
                  </a:txBody>
                  <a:tcPr/>
                </a:tc>
                <a:tc>
                  <a:txBody>
                    <a:bodyPr/>
                    <a:lstStyle/>
                    <a:p>
                      <a:r>
                        <a:rPr lang="en-US" sz="1200" dirty="0"/>
                        <a:t>3/9</a:t>
                      </a:r>
                    </a:p>
                  </a:txBody>
                  <a:tcPr/>
                </a:tc>
                <a:tc>
                  <a:txBody>
                    <a:bodyPr/>
                    <a:lstStyle/>
                    <a:p>
                      <a:r>
                        <a:rPr lang="en-US" sz="1200" dirty="0"/>
                        <a:t>3/5</a:t>
                      </a:r>
                    </a:p>
                  </a:txBody>
                  <a:tcPr/>
                </a:tc>
                <a:extLst>
                  <a:ext uri="{0D108BD9-81ED-4DB2-BD59-A6C34878D82A}">
                    <a16:rowId xmlns:a16="http://schemas.microsoft.com/office/drawing/2014/main" val="3648529506"/>
                  </a:ext>
                </a:extLst>
              </a:tr>
              <a:tr h="308751">
                <a:tc>
                  <a:txBody>
                    <a:bodyPr/>
                    <a:lstStyle/>
                    <a:p>
                      <a:r>
                        <a:rPr lang="en-US" sz="1200" dirty="0"/>
                        <a:t>total</a:t>
                      </a:r>
                    </a:p>
                  </a:txBody>
                  <a:tcPr/>
                </a:tc>
                <a:tc>
                  <a:txBody>
                    <a:bodyPr/>
                    <a:lstStyle/>
                    <a:p>
                      <a:r>
                        <a:rPr lang="en-US" sz="1200" dirty="0"/>
                        <a:t>9</a:t>
                      </a:r>
                    </a:p>
                  </a:txBody>
                  <a:tcPr/>
                </a:tc>
                <a:tc>
                  <a:txBody>
                    <a:bodyPr/>
                    <a:lstStyle/>
                    <a:p>
                      <a:r>
                        <a:rPr lang="en-US" sz="1200" dirty="0"/>
                        <a:t>5</a:t>
                      </a:r>
                    </a:p>
                  </a:txBody>
                  <a:tcPr/>
                </a:tc>
                <a:tc>
                  <a:txBody>
                    <a:bodyPr/>
                    <a:lstStyle/>
                    <a:p>
                      <a:r>
                        <a:rPr lang="en-US" sz="1200" dirty="0"/>
                        <a:t>100%</a:t>
                      </a:r>
                    </a:p>
                  </a:txBody>
                  <a:tcPr/>
                </a:tc>
                <a:tc>
                  <a:txBody>
                    <a:bodyPr/>
                    <a:lstStyle/>
                    <a:p>
                      <a:r>
                        <a:rPr lang="en-US" sz="1200" dirty="0"/>
                        <a:t>100%</a:t>
                      </a:r>
                    </a:p>
                  </a:txBody>
                  <a:tcPr/>
                </a:tc>
                <a:extLst>
                  <a:ext uri="{0D108BD9-81ED-4DB2-BD59-A6C34878D82A}">
                    <a16:rowId xmlns:a16="http://schemas.microsoft.com/office/drawing/2014/main" val="1456425389"/>
                  </a:ext>
                </a:extLst>
              </a:tr>
            </a:tbl>
          </a:graphicData>
        </a:graphic>
      </p:graphicFrame>
      <p:graphicFrame>
        <p:nvGraphicFramePr>
          <p:cNvPr id="7" name="Table 6">
            <a:extLst>
              <a:ext uri="{FF2B5EF4-FFF2-40B4-BE49-F238E27FC236}">
                <a16:creationId xmlns:a16="http://schemas.microsoft.com/office/drawing/2014/main" id="{311B9595-8287-4F11-964A-C6E71840F874}"/>
              </a:ext>
            </a:extLst>
          </p:cNvPr>
          <p:cNvGraphicFramePr>
            <a:graphicFrameLocks noGrp="1"/>
          </p:cNvGraphicFramePr>
          <p:nvPr>
            <p:extLst>
              <p:ext uri="{D42A27DB-BD31-4B8C-83A1-F6EECF244321}">
                <p14:modId xmlns:p14="http://schemas.microsoft.com/office/powerpoint/2010/main" val="4058523752"/>
              </p:ext>
            </p:extLst>
          </p:nvPr>
        </p:nvGraphicFramePr>
        <p:xfrm>
          <a:off x="538844" y="5500474"/>
          <a:ext cx="2152105" cy="1152708"/>
        </p:xfrm>
        <a:graphic>
          <a:graphicData uri="http://schemas.openxmlformats.org/drawingml/2006/table">
            <a:tbl>
              <a:tblPr firstRow="1" bandRow="1">
                <a:tableStyleId>{5C22544A-7EE6-4342-B048-85BDC9FD1C3A}</a:tableStyleId>
              </a:tblPr>
              <a:tblGrid>
                <a:gridCol w="623750">
                  <a:extLst>
                    <a:ext uri="{9D8B030D-6E8A-4147-A177-3AD203B41FA5}">
                      <a16:colId xmlns:a16="http://schemas.microsoft.com/office/drawing/2014/main" val="316317835"/>
                    </a:ext>
                  </a:extLst>
                </a:gridCol>
                <a:gridCol w="561703">
                  <a:extLst>
                    <a:ext uri="{9D8B030D-6E8A-4147-A177-3AD203B41FA5}">
                      <a16:colId xmlns:a16="http://schemas.microsoft.com/office/drawing/2014/main" val="2970121514"/>
                    </a:ext>
                  </a:extLst>
                </a:gridCol>
                <a:gridCol w="966652">
                  <a:extLst>
                    <a:ext uri="{9D8B030D-6E8A-4147-A177-3AD203B41FA5}">
                      <a16:colId xmlns:a16="http://schemas.microsoft.com/office/drawing/2014/main" val="1564241374"/>
                    </a:ext>
                  </a:extLst>
                </a:gridCol>
              </a:tblGrid>
              <a:tr h="288177">
                <a:tc>
                  <a:txBody>
                    <a:bodyPr/>
                    <a:lstStyle/>
                    <a:p>
                      <a:r>
                        <a:rPr lang="en-US" sz="1200" dirty="0"/>
                        <a:t>Play</a:t>
                      </a:r>
                    </a:p>
                  </a:txBody>
                  <a:tcPr/>
                </a:tc>
                <a:tc>
                  <a:txBody>
                    <a:bodyPr/>
                    <a:lstStyle/>
                    <a:p>
                      <a:r>
                        <a:rPr lang="en-US" sz="1200" dirty="0"/>
                        <a:t>yes</a:t>
                      </a:r>
                    </a:p>
                  </a:txBody>
                  <a:tcPr/>
                </a:tc>
                <a:tc>
                  <a:txBody>
                    <a:bodyPr/>
                    <a:lstStyle/>
                    <a:p>
                      <a:r>
                        <a:rPr lang="en-US" sz="1200" dirty="0"/>
                        <a:t>probability</a:t>
                      </a:r>
                    </a:p>
                  </a:txBody>
                  <a:tcPr/>
                </a:tc>
                <a:extLst>
                  <a:ext uri="{0D108BD9-81ED-4DB2-BD59-A6C34878D82A}">
                    <a16:rowId xmlns:a16="http://schemas.microsoft.com/office/drawing/2014/main" val="3442870551"/>
                  </a:ext>
                </a:extLst>
              </a:tr>
              <a:tr h="288177">
                <a:tc>
                  <a:txBody>
                    <a:bodyPr/>
                    <a:lstStyle/>
                    <a:p>
                      <a:r>
                        <a:rPr lang="en-US" sz="1200" dirty="0"/>
                        <a:t>Yes</a:t>
                      </a:r>
                    </a:p>
                  </a:txBody>
                  <a:tcPr/>
                </a:tc>
                <a:tc>
                  <a:txBody>
                    <a:bodyPr/>
                    <a:lstStyle/>
                    <a:p>
                      <a:r>
                        <a:rPr lang="en-US" sz="1200" dirty="0"/>
                        <a:t>9</a:t>
                      </a:r>
                    </a:p>
                  </a:txBody>
                  <a:tcPr/>
                </a:tc>
                <a:tc>
                  <a:txBody>
                    <a:bodyPr/>
                    <a:lstStyle/>
                    <a:p>
                      <a:r>
                        <a:rPr lang="en-US" sz="1200" dirty="0"/>
                        <a:t>9/14</a:t>
                      </a:r>
                    </a:p>
                  </a:txBody>
                  <a:tcPr/>
                </a:tc>
                <a:extLst>
                  <a:ext uri="{0D108BD9-81ED-4DB2-BD59-A6C34878D82A}">
                    <a16:rowId xmlns:a16="http://schemas.microsoft.com/office/drawing/2014/main" val="802047926"/>
                  </a:ext>
                </a:extLst>
              </a:tr>
              <a:tr h="288177">
                <a:tc>
                  <a:txBody>
                    <a:bodyPr/>
                    <a:lstStyle/>
                    <a:p>
                      <a:r>
                        <a:rPr lang="en-US" sz="1200" dirty="0"/>
                        <a:t>No</a:t>
                      </a:r>
                    </a:p>
                  </a:txBody>
                  <a:tcPr/>
                </a:tc>
                <a:tc>
                  <a:txBody>
                    <a:bodyPr/>
                    <a:lstStyle/>
                    <a:p>
                      <a:r>
                        <a:rPr lang="en-US" sz="1200" dirty="0"/>
                        <a:t>5</a:t>
                      </a:r>
                    </a:p>
                  </a:txBody>
                  <a:tcPr/>
                </a:tc>
                <a:tc>
                  <a:txBody>
                    <a:bodyPr/>
                    <a:lstStyle/>
                    <a:p>
                      <a:r>
                        <a:rPr lang="en-US" sz="1200" dirty="0"/>
                        <a:t>5/14</a:t>
                      </a:r>
                    </a:p>
                  </a:txBody>
                  <a:tcPr/>
                </a:tc>
                <a:extLst>
                  <a:ext uri="{0D108BD9-81ED-4DB2-BD59-A6C34878D82A}">
                    <a16:rowId xmlns:a16="http://schemas.microsoft.com/office/drawing/2014/main" val="3829911726"/>
                  </a:ext>
                </a:extLst>
              </a:tr>
              <a:tr h="288177">
                <a:tc>
                  <a:txBody>
                    <a:bodyPr/>
                    <a:lstStyle/>
                    <a:p>
                      <a:r>
                        <a:rPr lang="en-US" sz="1200" dirty="0"/>
                        <a:t>total</a:t>
                      </a:r>
                    </a:p>
                  </a:txBody>
                  <a:tcPr/>
                </a:tc>
                <a:tc>
                  <a:txBody>
                    <a:bodyPr/>
                    <a:lstStyle/>
                    <a:p>
                      <a:r>
                        <a:rPr lang="en-US" sz="1200" dirty="0"/>
                        <a:t>14</a:t>
                      </a:r>
                    </a:p>
                  </a:txBody>
                  <a:tcPr/>
                </a:tc>
                <a:tc>
                  <a:txBody>
                    <a:bodyPr/>
                    <a:lstStyle/>
                    <a:p>
                      <a:r>
                        <a:rPr lang="en-US" sz="1200" dirty="0"/>
                        <a:t>100%</a:t>
                      </a:r>
                    </a:p>
                  </a:txBody>
                  <a:tcPr/>
                </a:tc>
                <a:extLst>
                  <a:ext uri="{0D108BD9-81ED-4DB2-BD59-A6C34878D82A}">
                    <a16:rowId xmlns:a16="http://schemas.microsoft.com/office/drawing/2014/main" val="171592527"/>
                  </a:ext>
                </a:extLst>
              </a:tr>
            </a:tbl>
          </a:graphicData>
        </a:graphic>
      </p:graphicFrame>
      <p:sp>
        <p:nvSpPr>
          <p:cNvPr id="8" name="TextBox 7">
            <a:extLst>
              <a:ext uri="{FF2B5EF4-FFF2-40B4-BE49-F238E27FC236}">
                <a16:creationId xmlns:a16="http://schemas.microsoft.com/office/drawing/2014/main" id="{F9CD6BB4-454F-4F2A-B691-8955B9B75746}"/>
              </a:ext>
            </a:extLst>
          </p:cNvPr>
          <p:cNvSpPr txBox="1"/>
          <p:nvPr/>
        </p:nvSpPr>
        <p:spPr>
          <a:xfrm>
            <a:off x="2764972" y="5500474"/>
            <a:ext cx="1306961" cy="276999"/>
          </a:xfrm>
          <a:prstGeom prst="rect">
            <a:avLst/>
          </a:prstGeom>
          <a:noFill/>
        </p:spPr>
        <p:txBody>
          <a:bodyPr wrap="none" lIns="0" tIns="0" rIns="0" bIns="0" rtlCol="0">
            <a:spAutoFit/>
          </a:bodyPr>
          <a:lstStyle/>
          <a:p>
            <a:r>
              <a:rPr lang="en-US" dirty="0"/>
              <a:t>P(play) = 9/14</a:t>
            </a:r>
          </a:p>
        </p:txBody>
      </p:sp>
      <p:sp>
        <p:nvSpPr>
          <p:cNvPr id="9" name="TextBox 8">
            <a:extLst>
              <a:ext uri="{FF2B5EF4-FFF2-40B4-BE49-F238E27FC236}">
                <a16:creationId xmlns:a16="http://schemas.microsoft.com/office/drawing/2014/main" id="{8FF5992A-579A-9BDD-EE96-41E5E715F353}"/>
              </a:ext>
            </a:extLst>
          </p:cNvPr>
          <p:cNvSpPr txBox="1"/>
          <p:nvPr/>
        </p:nvSpPr>
        <p:spPr>
          <a:xfrm>
            <a:off x="469853" y="3360121"/>
            <a:ext cx="4307476" cy="523220"/>
          </a:xfrm>
          <a:prstGeom prst="rect">
            <a:avLst/>
          </a:prstGeom>
          <a:noFill/>
        </p:spPr>
        <p:txBody>
          <a:bodyPr wrap="square" rtlCol="0">
            <a:spAutoFit/>
          </a:bodyPr>
          <a:lstStyle/>
          <a:p>
            <a:r>
              <a:rPr lang="en-US" sz="1400" dirty="0"/>
              <a:t>With respect to the outlook feature, out of the 14 days, 9 days were played,  and 5 days were not played.</a:t>
            </a:r>
          </a:p>
        </p:txBody>
      </p:sp>
      <p:sp>
        <p:nvSpPr>
          <p:cNvPr id="11" name="TextBox 10">
            <a:extLst>
              <a:ext uri="{FF2B5EF4-FFF2-40B4-BE49-F238E27FC236}">
                <a16:creationId xmlns:a16="http://schemas.microsoft.com/office/drawing/2014/main" id="{8CE4F54F-F224-47B2-1CEA-706F822E6DB6}"/>
              </a:ext>
            </a:extLst>
          </p:cNvPr>
          <p:cNvSpPr txBox="1"/>
          <p:nvPr/>
        </p:nvSpPr>
        <p:spPr>
          <a:xfrm>
            <a:off x="9126583" y="1731122"/>
            <a:ext cx="2163669" cy="369332"/>
          </a:xfrm>
          <a:prstGeom prst="rect">
            <a:avLst/>
          </a:prstGeom>
          <a:noFill/>
        </p:spPr>
        <p:txBody>
          <a:bodyPr wrap="none" rtlCol="0">
            <a:spAutoFit/>
          </a:bodyPr>
          <a:lstStyle/>
          <a:p>
            <a:r>
              <a:rPr lang="en-US" dirty="0"/>
              <a:t>P(Hot | played) = 2/9</a:t>
            </a:r>
          </a:p>
        </p:txBody>
      </p:sp>
      <p:sp>
        <p:nvSpPr>
          <p:cNvPr id="12" name="TextBox 11">
            <a:extLst>
              <a:ext uri="{FF2B5EF4-FFF2-40B4-BE49-F238E27FC236}">
                <a16:creationId xmlns:a16="http://schemas.microsoft.com/office/drawing/2014/main" id="{ABD9BA8D-D8B9-C8C2-408C-70187F8247D5}"/>
              </a:ext>
            </a:extLst>
          </p:cNvPr>
          <p:cNvSpPr txBox="1"/>
          <p:nvPr/>
        </p:nvSpPr>
        <p:spPr>
          <a:xfrm>
            <a:off x="9077816" y="2328549"/>
            <a:ext cx="2614114" cy="369332"/>
          </a:xfrm>
          <a:prstGeom prst="rect">
            <a:avLst/>
          </a:prstGeom>
          <a:noFill/>
        </p:spPr>
        <p:txBody>
          <a:bodyPr wrap="none" rtlCol="0">
            <a:spAutoFit/>
          </a:bodyPr>
          <a:lstStyle/>
          <a:p>
            <a:r>
              <a:rPr lang="en-US" dirty="0"/>
              <a:t>P(Cool | not played) = 1/5</a:t>
            </a:r>
          </a:p>
        </p:txBody>
      </p:sp>
      <p:sp>
        <p:nvSpPr>
          <p:cNvPr id="13" name="TextBox 12">
            <a:extLst>
              <a:ext uri="{FF2B5EF4-FFF2-40B4-BE49-F238E27FC236}">
                <a16:creationId xmlns:a16="http://schemas.microsoft.com/office/drawing/2014/main" id="{BD46119A-D187-36A6-667F-8DA35EA0F0CD}"/>
              </a:ext>
            </a:extLst>
          </p:cNvPr>
          <p:cNvSpPr txBox="1"/>
          <p:nvPr/>
        </p:nvSpPr>
        <p:spPr>
          <a:xfrm>
            <a:off x="9024005" y="4160120"/>
            <a:ext cx="2386487" cy="369332"/>
          </a:xfrm>
          <a:prstGeom prst="rect">
            <a:avLst/>
          </a:prstGeom>
          <a:noFill/>
        </p:spPr>
        <p:txBody>
          <a:bodyPr wrap="none" rtlCol="0">
            <a:spAutoFit/>
          </a:bodyPr>
          <a:lstStyle/>
          <a:p>
            <a:r>
              <a:rPr lang="en-US" dirty="0"/>
              <a:t>P(windy | played) = 3/9</a:t>
            </a:r>
          </a:p>
        </p:txBody>
      </p:sp>
    </p:spTree>
    <p:extLst>
      <p:ext uri="{BB962C8B-B14F-4D97-AF65-F5344CB8AC3E}">
        <p14:creationId xmlns:p14="http://schemas.microsoft.com/office/powerpoint/2010/main" val="216475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C2187F-1785-5EEB-8100-4DDADBED0DCA}"/>
              </a:ext>
            </a:extLst>
          </p:cNvPr>
          <p:cNvSpPr txBox="1"/>
          <p:nvPr/>
        </p:nvSpPr>
        <p:spPr>
          <a:xfrm>
            <a:off x="-1097281" y="0"/>
            <a:ext cx="11599818" cy="712503"/>
          </a:xfrm>
          <a:prstGeom prst="rect">
            <a:avLst/>
          </a:prstGeom>
          <a:noFill/>
        </p:spPr>
        <p:txBody>
          <a:bodyPr wrap="square">
            <a:spAutoFit/>
          </a:bodyPr>
          <a:lstStyle/>
          <a:p>
            <a:pPr marR="0" lvl="3">
              <a:lnSpc>
                <a:spcPct val="105000"/>
              </a:lnSpc>
              <a:spcBef>
                <a:spcPts val="0"/>
              </a:spcBef>
              <a:spcAft>
                <a:spcPts val="800"/>
              </a:spcAft>
            </a:pPr>
            <a:r>
              <a:rPr lang="en-US" sz="4000" b="1" dirty="0">
                <a:solidFill>
                  <a:schemeClr val="accent1"/>
                </a:solidFill>
                <a:latin typeface="+mj-lt"/>
                <a:ea typeface="+mj-ea"/>
                <a:cs typeface="+mj-cs"/>
              </a:rPr>
              <a:t>Machine Learning Modeling Algorithms</a:t>
            </a:r>
          </a:p>
        </p:txBody>
      </p:sp>
      <p:sp>
        <p:nvSpPr>
          <p:cNvPr id="5" name="TextBox 4">
            <a:extLst>
              <a:ext uri="{FF2B5EF4-FFF2-40B4-BE49-F238E27FC236}">
                <a16:creationId xmlns:a16="http://schemas.microsoft.com/office/drawing/2014/main" id="{2E428602-A38B-61B9-F3E1-78F367060CFF}"/>
              </a:ext>
            </a:extLst>
          </p:cNvPr>
          <p:cNvSpPr txBox="1"/>
          <p:nvPr/>
        </p:nvSpPr>
        <p:spPr>
          <a:xfrm>
            <a:off x="485502" y="1023674"/>
            <a:ext cx="11220995" cy="538814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u="none" strike="noStrike" kern="1200" cap="none" spc="0" normalizeH="0" baseline="0" noProof="0" dirty="0">
                <a:ln>
                  <a:noFill/>
                </a:ln>
                <a:solidFill>
                  <a:prstClr val="black"/>
                </a:solidFill>
                <a:effectLst/>
                <a:uLnTx/>
                <a:uFillTx/>
                <a:latin typeface="Calibri" panose="020F0502020204030204"/>
                <a:ea typeface="+mn-ea"/>
                <a:cs typeface="+mn-cs"/>
              </a:rPr>
              <a:t>Machine Learning is the field of study that gives computers the ability to learn without being explicitly programmed.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u="none" strike="noStrike" kern="1200" cap="none" spc="0" normalizeH="0" baseline="0" noProof="0" dirty="0">
                <a:ln>
                  <a:noFill/>
                </a:ln>
                <a:solidFill>
                  <a:prstClr val="black"/>
                </a:solidFill>
                <a:effectLst/>
                <a:uLnTx/>
                <a:uFillTx/>
                <a:latin typeface="Calibri" panose="020F0502020204030204"/>
                <a:ea typeface="+mn-ea"/>
                <a:cs typeface="+mn-cs"/>
              </a:rPr>
              <a:t>The idea is that there are generic algorithms that can tell you something interesting about a set of data without having to write any custom code specific to the problem.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u="none" strike="noStrike" kern="1200" cap="none" spc="0" normalizeH="0" baseline="0" noProof="0" dirty="0">
                <a:ln>
                  <a:noFill/>
                </a:ln>
                <a:solidFill>
                  <a:prstClr val="black"/>
                </a:solidFill>
                <a:effectLst/>
                <a:uLnTx/>
                <a:uFillTx/>
                <a:latin typeface="Calibri" panose="020F0502020204030204"/>
                <a:ea typeface="+mn-ea"/>
                <a:cs typeface="+mn-cs"/>
              </a:rPr>
              <a:t>This magic is possible because the system learns </a:t>
            </a:r>
            <a:r>
              <a:rPr lang="en-US" sz="2800" dirty="0">
                <a:solidFill>
                  <a:prstClr val="black"/>
                </a:solidFill>
                <a:latin typeface="Calibri" panose="020F0502020204030204"/>
              </a:rPr>
              <a:t>from the data</a:t>
            </a:r>
            <a:r>
              <a:rPr kumimoji="0" lang="en-US" sz="2800" u="none" strike="noStrike" kern="1200" cap="none" spc="0" normalizeH="0" baseline="0" noProof="0" dirty="0">
                <a:ln>
                  <a:noFill/>
                </a:ln>
                <a:solidFill>
                  <a:prstClr val="black"/>
                </a:solidFill>
                <a:effectLst/>
                <a:uLnTx/>
                <a:uFillTx/>
                <a:latin typeface="Calibri" panose="020F0502020204030204"/>
                <a:ea typeface="+mn-ea"/>
                <a:cs typeface="+mn-cs"/>
              </a:rPr>
              <a:t> features of the object in question.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dirty="0"/>
              <a:t>The key  pieces  of Machine Learning are:</a:t>
            </a:r>
          </a:p>
          <a:p>
            <a:pPr marL="914400" lvl="1" indent="-457200">
              <a:buFont typeface="Arial" panose="020B0604020202020204" pitchFamily="34" charset="0"/>
              <a:buChar char="•"/>
            </a:pPr>
            <a:r>
              <a:rPr lang="en-US" sz="2800" dirty="0"/>
              <a:t>Data</a:t>
            </a:r>
          </a:p>
          <a:p>
            <a:pPr marL="914400" lvl="1" indent="-457200">
              <a:buFont typeface="Arial" panose="020B0604020202020204" pitchFamily="34" charset="0"/>
              <a:buChar char="•"/>
            </a:pPr>
            <a:r>
              <a:rPr lang="en-US" sz="2800" dirty="0"/>
              <a:t>Features selection and feature engineering</a:t>
            </a:r>
          </a:p>
          <a:p>
            <a:pPr marL="914400" lvl="1" indent="-457200">
              <a:buFont typeface="Arial" panose="020B0604020202020204" pitchFamily="34" charset="0"/>
              <a:buChar char="•"/>
            </a:pPr>
            <a:r>
              <a:rPr lang="en-US" sz="2800" dirty="0"/>
              <a:t>Algorithms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322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DA985-AC47-4506-A2EA-32448D1C871B}"/>
              </a:ext>
            </a:extLst>
          </p:cNvPr>
          <p:cNvSpPr txBox="1"/>
          <p:nvPr/>
        </p:nvSpPr>
        <p:spPr>
          <a:xfrm>
            <a:off x="309155" y="283873"/>
            <a:ext cx="10833462" cy="1661993"/>
          </a:xfrm>
          <a:prstGeom prst="rect">
            <a:avLst/>
          </a:prstGeom>
          <a:noFill/>
        </p:spPr>
        <p:txBody>
          <a:bodyPr wrap="square" rtlCol="0">
            <a:spAutoFit/>
          </a:bodyPr>
          <a:lstStyle/>
          <a:p>
            <a:r>
              <a:rPr lang="en-US" sz="2800" dirty="0"/>
              <a:t>We are able now to make predictions using Bayes theorem. Suppose  </a:t>
            </a:r>
            <a:r>
              <a:rPr lang="en-US" sz="2800" b="1" dirty="0"/>
              <a:t>today</a:t>
            </a:r>
            <a:r>
              <a:rPr lang="en-US" sz="2800" dirty="0"/>
              <a:t>  is (sunny, hot, normal, no windy), predict whether there will be a game</a:t>
            </a:r>
          </a:p>
          <a:p>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61E60A7-F74E-4B6D-9BD8-2E4A9B1D974F}"/>
                  </a:ext>
                </a:extLst>
              </p:cNvPr>
              <p:cNvSpPr txBox="1"/>
              <p:nvPr/>
            </p:nvSpPr>
            <p:spPr>
              <a:xfrm>
                <a:off x="1606860" y="1606449"/>
                <a:ext cx="8236229"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𝑦𝑒𝑠</m:t>
                          </m:r>
                        </m:e>
                        <m:e>
                          <m:r>
                            <a:rPr lang="en-US" b="0" i="1" smtClean="0">
                              <a:latin typeface="Cambria Math" panose="02040503050406030204" pitchFamily="18" charset="0"/>
                            </a:rPr>
                            <m:t>𝑡𝑜𝑑𝑎𝑦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𝑠𝑢𝑛𝑛𝑦</m:t>
                              </m:r>
                            </m:e>
                            <m:e>
                              <m:r>
                                <a:rPr lang="en-US" b="0" i="1" smtClean="0">
                                  <a:latin typeface="Cambria Math" panose="02040503050406030204" pitchFamily="18" charset="0"/>
                                </a:rPr>
                                <m:t>𝑦𝑒𝑠</m:t>
                              </m:r>
                            </m:e>
                          </m:d>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h𝑜𝑡</m:t>
                              </m:r>
                            </m:e>
                            <m:e>
                              <m:r>
                                <a:rPr lang="en-US" b="0" i="1" smtClean="0">
                                  <a:latin typeface="Cambria Math" panose="02040503050406030204" pitchFamily="18" charset="0"/>
                                </a:rPr>
                                <m:t>𝑦𝑒𝑠</m:t>
                              </m:r>
                            </m:e>
                          </m:d>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𝑛𝑜𝑟𝑚𝑎𝑙</m:t>
                              </m:r>
                              <m:r>
                                <a:rPr lang="en-US" b="0" i="1" smtClean="0">
                                  <a:latin typeface="Cambria Math" panose="02040503050406030204" pitchFamily="18" charset="0"/>
                                </a:rPr>
                                <m:t> </m:t>
                              </m:r>
                            </m:e>
                            <m:e>
                              <m:r>
                                <a:rPr lang="en-US" b="0" i="1" smtClean="0">
                                  <a:latin typeface="Cambria Math" panose="02040503050406030204" pitchFamily="18" charset="0"/>
                                </a:rPr>
                                <m:t>𝑦𝑒𝑠</m:t>
                              </m:r>
                            </m:e>
                          </m:d>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𝑤𝑖𝑛𝑑</m:t>
                              </m:r>
                            </m:e>
                            <m:e>
                              <m:r>
                                <a:rPr lang="en-US" b="0" i="1" smtClean="0">
                                  <a:latin typeface="Cambria Math" panose="02040503050406030204" pitchFamily="18" charset="0"/>
                                </a:rPr>
                                <m:t>𝑦𝑒𝑠</m:t>
                              </m:r>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𝑡𝑜𝑑𝑎𝑦</m:t>
                          </m:r>
                          <m:r>
                            <a:rPr lang="en-US" b="0" i="1" smtClean="0">
                              <a:latin typeface="Cambria Math" panose="02040503050406030204" pitchFamily="18" charset="0"/>
                            </a:rPr>
                            <m:t>)</m:t>
                          </m:r>
                        </m:den>
                      </m:f>
                    </m:oMath>
                  </m:oMathPara>
                </a14:m>
                <a:endParaRPr lang="en-US" dirty="0"/>
              </a:p>
            </p:txBody>
          </p:sp>
        </mc:Choice>
        <mc:Fallback xmlns="">
          <p:sp>
            <p:nvSpPr>
              <p:cNvPr id="3" name="TextBox 2">
                <a:extLst>
                  <a:ext uri="{FF2B5EF4-FFF2-40B4-BE49-F238E27FC236}">
                    <a16:creationId xmlns:a16="http://schemas.microsoft.com/office/drawing/2014/main" id="{561E60A7-F74E-4B6D-9BD8-2E4A9B1D974F}"/>
                  </a:ext>
                </a:extLst>
              </p:cNvPr>
              <p:cNvSpPr txBox="1">
                <a:spLocks noRot="1" noChangeAspect="1" noMove="1" noResize="1" noEditPoints="1" noAdjustHandles="1" noChangeArrowheads="1" noChangeShapeType="1" noTextEdit="1"/>
              </p:cNvSpPr>
              <p:nvPr/>
            </p:nvSpPr>
            <p:spPr>
              <a:xfrm>
                <a:off x="1606860" y="1606449"/>
                <a:ext cx="8236229" cy="5866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0968E1-E6D1-433A-8155-1A53BCB8E91B}"/>
                  </a:ext>
                </a:extLst>
              </p:cNvPr>
              <p:cNvSpPr txBox="1"/>
              <p:nvPr/>
            </p:nvSpPr>
            <p:spPr>
              <a:xfrm>
                <a:off x="1308334" y="2493555"/>
                <a:ext cx="8201426" cy="6790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𝑛𝑜</m:t>
                          </m:r>
                        </m:e>
                        <m:e>
                          <m:r>
                            <a:rPr lang="en-US" b="0" i="1" smtClean="0">
                              <a:latin typeface="Cambria Math" panose="02040503050406030204" pitchFamily="18" charset="0"/>
                            </a:rPr>
                            <m:t>𝑡𝑜𝑑𝑎𝑦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𝑠𝑢𝑛𝑛𝑦</m:t>
                              </m:r>
                            </m:e>
                            <m:e>
                              <m:r>
                                <a:rPr lang="en-US" b="0" i="1" smtClean="0">
                                  <a:latin typeface="Cambria Math" panose="02040503050406030204" pitchFamily="18" charset="0"/>
                                </a:rPr>
                                <m:t>𝑛𝑜</m:t>
                              </m:r>
                            </m:e>
                          </m:d>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h𝑜𝑡</m:t>
                              </m:r>
                            </m:e>
                            <m:e>
                              <m:r>
                                <a:rPr lang="en-US" b="0" i="1" smtClean="0">
                                  <a:latin typeface="Cambria Math" panose="02040503050406030204" pitchFamily="18" charset="0"/>
                                </a:rPr>
                                <m:t>𝑛𝑜</m:t>
                              </m:r>
                            </m:e>
                          </m:d>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𝑛𝑜𝑟𝑚𝑎𝑙</m:t>
                              </m:r>
                              <m:r>
                                <a:rPr lang="en-US" b="0" i="1" smtClean="0">
                                  <a:latin typeface="Cambria Math" panose="02040503050406030204" pitchFamily="18" charset="0"/>
                                </a:rPr>
                                <m:t> </m:t>
                              </m:r>
                            </m:e>
                            <m:e>
                              <m:r>
                                <a:rPr lang="en-US" b="0" i="1" smtClean="0">
                                  <a:latin typeface="Cambria Math" panose="02040503050406030204" pitchFamily="18" charset="0"/>
                                </a:rPr>
                                <m:t>𝑛𝑜</m:t>
                              </m:r>
                            </m:e>
                          </m:d>
                          <m:r>
                            <a:rPr lang="en-US" b="0" i="1" smtClean="0">
                              <a:latin typeface="Cambria Math" panose="02040503050406030204" pitchFamily="18" charset="0"/>
                            </a:rPr>
                            <m:t> </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𝑤𝑖𝑛𝑑</m:t>
                              </m:r>
                            </m:e>
                            <m:e>
                              <m:r>
                                <a:rPr lang="en-US" b="0" i="1" smtClean="0">
                                  <a:latin typeface="Cambria Math" panose="02040503050406030204" pitchFamily="18" charset="0"/>
                                </a:rPr>
                                <m:t>𝑛𝑜</m:t>
                              </m:r>
                            </m:e>
                          </m:d>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um>
                        <m:den>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𝑡𝑜𝑑𝑎𝑦</m:t>
                          </m:r>
                          <m:r>
                            <a:rPr lang="en-US" b="0" i="1" smtClean="0">
                              <a:latin typeface="Cambria Math" panose="02040503050406030204" pitchFamily="18" charset="0"/>
                            </a:rPr>
                            <m:t>)</m:t>
                          </m:r>
                        </m:den>
                      </m:f>
                    </m:oMath>
                  </m:oMathPara>
                </a14:m>
                <a:endParaRPr lang="en-US" dirty="0"/>
              </a:p>
            </p:txBody>
          </p:sp>
        </mc:Choice>
        <mc:Fallback xmlns="">
          <p:sp>
            <p:nvSpPr>
              <p:cNvPr id="5" name="TextBox 4">
                <a:extLst>
                  <a:ext uri="{FF2B5EF4-FFF2-40B4-BE49-F238E27FC236}">
                    <a16:creationId xmlns:a16="http://schemas.microsoft.com/office/drawing/2014/main" id="{ED0968E1-E6D1-433A-8155-1A53BCB8E91B}"/>
                  </a:ext>
                </a:extLst>
              </p:cNvPr>
              <p:cNvSpPr txBox="1">
                <a:spLocks noRot="1" noChangeAspect="1" noMove="1" noResize="1" noEditPoints="1" noAdjustHandles="1" noChangeArrowheads="1" noChangeShapeType="1" noTextEdit="1"/>
              </p:cNvSpPr>
              <p:nvPr/>
            </p:nvSpPr>
            <p:spPr>
              <a:xfrm>
                <a:off x="1308334" y="2493555"/>
                <a:ext cx="8201426" cy="6790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8AD43C-40F6-40AC-86C1-0F4157F443A9}"/>
                  </a:ext>
                </a:extLst>
              </p:cNvPr>
              <p:cNvSpPr txBox="1"/>
              <p:nvPr/>
            </p:nvSpPr>
            <p:spPr>
              <a:xfrm>
                <a:off x="486894" y="4352278"/>
                <a:ext cx="10928569"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𝑦𝑒𝑠</m:t>
                          </m:r>
                        </m:e>
                        <m:e>
                          <m:r>
                            <a:rPr lang="en-US" sz="2800" b="0" i="1" smtClean="0">
                              <a:latin typeface="Cambria Math" panose="02040503050406030204" pitchFamily="18" charset="0"/>
                            </a:rPr>
                            <m:t>𝑡𝑜𝑑𝑎𝑦</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2</m:t>
                              </m:r>
                            </m:num>
                            <m:den>
                              <m:r>
                                <a:rPr lang="en-US" sz="2800" i="1">
                                  <a:latin typeface="Cambria Math" panose="02040503050406030204" pitchFamily="18" charset="0"/>
                                  <a:ea typeface="Cambria Math" panose="02040503050406030204" pitchFamily="18" charset="0"/>
                                </a:rPr>
                                <m:t>9</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2</m:t>
                              </m:r>
                            </m:num>
                            <m:den>
                              <m:r>
                                <a:rPr lang="en-US" sz="2800" i="1">
                                  <a:latin typeface="Cambria Math" panose="02040503050406030204" pitchFamily="18" charset="0"/>
                                  <a:ea typeface="Cambria Math" panose="02040503050406030204" pitchFamily="18" charset="0"/>
                                </a:rPr>
                                <m:t>9</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6</m:t>
                              </m:r>
                            </m:num>
                            <m:den>
                              <m:r>
                                <a:rPr lang="en-US" sz="2800" i="1">
                                  <a:latin typeface="Cambria Math" panose="02040503050406030204" pitchFamily="18" charset="0"/>
                                  <a:ea typeface="Cambria Math" panose="02040503050406030204" pitchFamily="18" charset="0"/>
                                </a:rPr>
                                <m:t>9</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6</m:t>
                              </m:r>
                            </m:num>
                            <m:den>
                              <m:r>
                                <a:rPr lang="en-US" sz="2800" i="1">
                                  <a:latin typeface="Cambria Math" panose="02040503050406030204" pitchFamily="18" charset="0"/>
                                  <a:ea typeface="Cambria Math" panose="02040503050406030204" pitchFamily="18" charset="0"/>
                                </a:rPr>
                                <m:t>9</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9</m:t>
                              </m:r>
                            </m:num>
                            <m:den>
                              <m:r>
                                <a:rPr lang="en-US" sz="2800" i="1">
                                  <a:latin typeface="Cambria Math" panose="02040503050406030204" pitchFamily="18" charset="0"/>
                                  <a:ea typeface="Cambria Math" panose="02040503050406030204" pitchFamily="18" charset="0"/>
                                </a:rPr>
                                <m:t>14</m:t>
                              </m:r>
                            </m:den>
                          </m:f>
                        </m:e>
                      </m:d>
                      <m:r>
                        <a:rPr lang="en-US" sz="2800" b="0" i="1" smtClean="0">
                          <a:latin typeface="Cambria Math" panose="02040503050406030204" pitchFamily="18" charset="0"/>
                          <a:ea typeface="Cambria Math" panose="02040503050406030204" pitchFamily="18" charset="0"/>
                        </a:rPr>
                        <m:t> ∗ </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𝑋</m:t>
                              </m:r>
                            </m:e>
                          </m:d>
                        </m:den>
                      </m:f>
                      <m:r>
                        <a:rPr lang="en-US" sz="2800" b="0" i="1" smtClean="0">
                          <a:latin typeface="Cambria Math" panose="02040503050406030204" pitchFamily="18" charset="0"/>
                          <a:ea typeface="Cambria Math" panose="02040503050406030204" pitchFamily="18" charset="0"/>
                        </a:rPr>
                        <m:t>=0.0141∗</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0.0291</m:t>
                          </m:r>
                        </m:den>
                      </m:f>
                      <m:r>
                        <a:rPr lang="en-US" sz="2800" b="0" i="1" smtClean="0">
                          <a:latin typeface="Cambria Math" panose="02040503050406030204" pitchFamily="18" charset="0"/>
                          <a:ea typeface="Cambria Math" panose="02040503050406030204" pitchFamily="18" charset="0"/>
                        </a:rPr>
                        <m:t>=0.484</m:t>
                      </m:r>
                    </m:oMath>
                  </m:oMathPara>
                </a14:m>
                <a:endParaRPr lang="en-US" sz="2800" dirty="0"/>
              </a:p>
            </p:txBody>
          </p:sp>
        </mc:Choice>
        <mc:Fallback xmlns="">
          <p:sp>
            <p:nvSpPr>
              <p:cNvPr id="7" name="TextBox 6">
                <a:extLst>
                  <a:ext uri="{FF2B5EF4-FFF2-40B4-BE49-F238E27FC236}">
                    <a16:creationId xmlns:a16="http://schemas.microsoft.com/office/drawing/2014/main" id="{698AD43C-40F6-40AC-86C1-0F4157F443A9}"/>
                  </a:ext>
                </a:extLst>
              </p:cNvPr>
              <p:cNvSpPr txBox="1">
                <a:spLocks noRot="1" noChangeAspect="1" noMove="1" noResize="1" noEditPoints="1" noAdjustHandles="1" noChangeArrowheads="1" noChangeShapeType="1" noTextEdit="1"/>
              </p:cNvSpPr>
              <p:nvPr/>
            </p:nvSpPr>
            <p:spPr>
              <a:xfrm>
                <a:off x="486894" y="4352278"/>
                <a:ext cx="10928569" cy="9681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939F8-35B3-44ED-9889-9E8D1F5D5984}"/>
                  </a:ext>
                </a:extLst>
              </p:cNvPr>
              <p:cNvSpPr txBox="1"/>
              <p:nvPr/>
            </p:nvSpPr>
            <p:spPr>
              <a:xfrm>
                <a:off x="-299876" y="5303510"/>
                <a:ext cx="12290101"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𝑛𝑜</m:t>
                          </m:r>
                        </m:e>
                        <m:e>
                          <m:r>
                            <a:rPr lang="en-US" sz="2800" b="0" i="1" smtClean="0">
                              <a:latin typeface="Cambria Math" panose="02040503050406030204" pitchFamily="18" charset="0"/>
                            </a:rPr>
                            <m:t>𝑡𝑜𝑑𝑎𝑦</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d>
                        <m:dPr>
                          <m:ctrlPr>
                            <a:rPr lang="en-US" sz="2800" b="0" i="1" smtClean="0">
                              <a:latin typeface="Cambria Math" panose="02040503050406030204" pitchFamily="18" charset="0"/>
                              <a:ea typeface="Cambria Math" panose="02040503050406030204" pitchFamily="18" charset="0"/>
                            </a:rPr>
                          </m:ctrlPr>
                        </m:dPr>
                        <m:e>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3</m:t>
                              </m:r>
                            </m:num>
                            <m:den>
                              <m:r>
                                <a:rPr lang="en-US" sz="2800" i="1">
                                  <a:latin typeface="Cambria Math" panose="02040503050406030204" pitchFamily="18" charset="0"/>
                                  <a:ea typeface="Cambria Math" panose="02040503050406030204" pitchFamily="18" charset="0"/>
                                </a:rPr>
                                <m:t>5</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2</m:t>
                              </m:r>
                            </m:num>
                            <m:den>
                              <m:r>
                                <a:rPr lang="en-US" sz="2800" i="1">
                                  <a:latin typeface="Cambria Math" panose="02040503050406030204" pitchFamily="18" charset="0"/>
                                  <a:ea typeface="Cambria Math" panose="02040503050406030204" pitchFamily="18" charset="0"/>
                                </a:rPr>
                                <m:t>5</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
                                <a:rPr lang="en-US" sz="2800" i="1">
                                  <a:latin typeface="Cambria Math" panose="02040503050406030204" pitchFamily="18" charset="0"/>
                                  <a:ea typeface="Cambria Math" panose="02040503050406030204" pitchFamily="18" charset="0"/>
                                </a:rPr>
                                <m:t>5</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2</m:t>
                              </m:r>
                            </m:num>
                            <m:den>
                              <m:r>
                                <a:rPr lang="en-US" sz="2800" i="1">
                                  <a:latin typeface="Cambria Math" panose="02040503050406030204" pitchFamily="18" charset="0"/>
                                  <a:ea typeface="Cambria Math" panose="02040503050406030204" pitchFamily="18" charset="0"/>
                                </a:rPr>
                                <m:t>5</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5</m:t>
                              </m:r>
                            </m:num>
                            <m:den>
                              <m:r>
                                <a:rPr lang="en-US" sz="2800" i="1">
                                  <a:latin typeface="Cambria Math" panose="02040503050406030204" pitchFamily="18" charset="0"/>
                                  <a:ea typeface="Cambria Math" panose="02040503050406030204" pitchFamily="18" charset="0"/>
                                </a:rPr>
                                <m:t>14</m:t>
                              </m:r>
                            </m:den>
                          </m:f>
                        </m:e>
                      </m:d>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𝑃</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𝑋</m:t>
                              </m:r>
                            </m:e>
                          </m:d>
                        </m:den>
                      </m:f>
                      <m:r>
                        <a:rPr lang="en-US" sz="2800" b="0" i="1" smtClean="0">
                          <a:latin typeface="Cambria Math" panose="02040503050406030204" pitchFamily="18" charset="0"/>
                          <a:ea typeface="Cambria Math" panose="02040503050406030204" pitchFamily="18" charset="0"/>
                        </a:rPr>
                        <m:t>=0.0068∗</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m:t>
                          </m:r>
                        </m:num>
                        <m:den>
                          <m:r>
                            <a:rPr lang="en-US" sz="2800" b="0" i="1" smtClean="0">
                              <a:latin typeface="Cambria Math" panose="02040503050406030204" pitchFamily="18" charset="0"/>
                              <a:ea typeface="Cambria Math" panose="02040503050406030204" pitchFamily="18" charset="0"/>
                            </a:rPr>
                            <m:t>0.0291</m:t>
                          </m:r>
                        </m:den>
                      </m:f>
                      <m:r>
                        <a:rPr lang="en-US" sz="2800" b="0" i="1" smtClean="0">
                          <a:latin typeface="Cambria Math" panose="02040503050406030204" pitchFamily="18" charset="0"/>
                          <a:ea typeface="Cambria Math" panose="02040503050406030204" pitchFamily="18" charset="0"/>
                        </a:rPr>
                        <m:t>=0.233</m:t>
                      </m:r>
                    </m:oMath>
                  </m:oMathPara>
                </a14:m>
                <a:endParaRPr lang="en-US" sz="2800" dirty="0"/>
              </a:p>
            </p:txBody>
          </p:sp>
        </mc:Choice>
        <mc:Fallback xmlns="">
          <p:sp>
            <p:nvSpPr>
              <p:cNvPr id="11" name="TextBox 10">
                <a:extLst>
                  <a:ext uri="{FF2B5EF4-FFF2-40B4-BE49-F238E27FC236}">
                    <a16:creationId xmlns:a16="http://schemas.microsoft.com/office/drawing/2014/main" id="{33E939F8-35B3-44ED-9889-9E8D1F5D5984}"/>
                  </a:ext>
                </a:extLst>
              </p:cNvPr>
              <p:cNvSpPr txBox="1">
                <a:spLocks noRot="1" noChangeAspect="1" noMove="1" noResize="1" noEditPoints="1" noAdjustHandles="1" noChangeArrowheads="1" noChangeShapeType="1" noTextEdit="1"/>
              </p:cNvSpPr>
              <p:nvPr/>
            </p:nvSpPr>
            <p:spPr>
              <a:xfrm>
                <a:off x="-299876" y="5303510"/>
                <a:ext cx="12290101" cy="1060483"/>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339A077-3EE7-4C46-875C-6E35A0B1F618}"/>
              </a:ext>
            </a:extLst>
          </p:cNvPr>
          <p:cNvSpPr txBox="1"/>
          <p:nvPr/>
        </p:nvSpPr>
        <p:spPr>
          <a:xfrm>
            <a:off x="201775" y="6339385"/>
            <a:ext cx="9935002" cy="369332"/>
          </a:xfrm>
          <a:prstGeom prst="rect">
            <a:avLst/>
          </a:prstGeom>
          <a:noFill/>
        </p:spPr>
        <p:txBody>
          <a:bodyPr wrap="square" rtlCol="0">
            <a:spAutoFit/>
          </a:bodyPr>
          <a:lstStyle/>
          <a:p>
            <a:r>
              <a:rPr lang="en-US" sz="1400" dirty="0">
                <a:solidFill>
                  <a:srgbClr val="C00000"/>
                </a:solidFill>
              </a:rPr>
              <a:t>Predict depends on the threshold, taking above p &gt; 0.5 as play, we see that the Prediction is </a:t>
            </a:r>
            <a:r>
              <a:rPr lang="en-US" dirty="0">
                <a:solidFill>
                  <a:srgbClr val="C00000"/>
                </a:solidFill>
              </a:rPr>
              <a:t>no play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8B9698-37A5-96D3-9622-AE343A43E706}"/>
                  </a:ext>
                </a:extLst>
              </p:cNvPr>
              <p:cNvSpPr txBox="1"/>
              <p:nvPr/>
            </p:nvSpPr>
            <p:spPr>
              <a:xfrm>
                <a:off x="0" y="3338565"/>
                <a:ext cx="6413862" cy="905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𝑆𝑢𝑛𝑛𝑦</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h𝑜𝑡</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𝑛𝑜𝑟𝑚𝑎𝑙</m:t>
                          </m:r>
                        </m:e>
                      </m:d>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𝑛𝑜</m:t>
                          </m:r>
                          <m:r>
                            <a:rPr lang="en-US" b="0" i="1" smtClean="0">
                              <a:latin typeface="Cambria Math" panose="02040503050406030204" pitchFamily="18" charset="0"/>
                            </a:rPr>
                            <m:t> </m:t>
                          </m:r>
                          <m:r>
                            <a:rPr lang="en-US" b="0" i="1" smtClean="0">
                              <a:latin typeface="Cambria Math" panose="02040503050406030204" pitchFamily="18" charset="0"/>
                            </a:rPr>
                            <m:t>𝑤𝑖𝑛𝑑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14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14</m:t>
                          </m:r>
                        </m:den>
                      </m:f>
                      <m:r>
                        <a:rPr lang="en-US" b="0" i="1" smtClean="0">
                          <a:latin typeface="Cambria Math" panose="02040503050406030204" pitchFamily="18" charset="0"/>
                        </a:rPr>
                        <m:t>=0.0291</m:t>
                      </m:r>
                    </m:oMath>
                  </m:oMathPara>
                </a14:m>
                <a:endParaRPr lang="en-US" dirty="0"/>
              </a:p>
            </p:txBody>
          </p:sp>
        </mc:Choice>
        <mc:Fallback xmlns="">
          <p:sp>
            <p:nvSpPr>
              <p:cNvPr id="10" name="TextBox 9">
                <a:extLst>
                  <a:ext uri="{FF2B5EF4-FFF2-40B4-BE49-F238E27FC236}">
                    <a16:creationId xmlns:a16="http://schemas.microsoft.com/office/drawing/2014/main" id="{AB8B9698-37A5-96D3-9622-AE343A43E706}"/>
                  </a:ext>
                </a:extLst>
              </p:cNvPr>
              <p:cNvSpPr txBox="1">
                <a:spLocks noRot="1" noChangeAspect="1" noMove="1" noResize="1" noEditPoints="1" noAdjustHandles="1" noChangeArrowheads="1" noChangeShapeType="1" noTextEdit="1"/>
              </p:cNvSpPr>
              <p:nvPr/>
            </p:nvSpPr>
            <p:spPr>
              <a:xfrm>
                <a:off x="0" y="3338565"/>
                <a:ext cx="6413862" cy="90544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7734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678EE-6F64-1975-B39B-7BD0FFF37742}"/>
              </a:ext>
            </a:extLst>
          </p:cNvPr>
          <p:cNvPicPr>
            <a:picLocks noChangeAspect="1"/>
          </p:cNvPicPr>
          <p:nvPr/>
        </p:nvPicPr>
        <p:blipFill>
          <a:blip r:embed="rId2"/>
          <a:stretch>
            <a:fillRect/>
          </a:stretch>
        </p:blipFill>
        <p:spPr>
          <a:xfrm>
            <a:off x="288121" y="976718"/>
            <a:ext cx="5405981" cy="847997"/>
          </a:xfrm>
          <a:prstGeom prst="rect">
            <a:avLst/>
          </a:prstGeom>
        </p:spPr>
      </p:pic>
      <p:pic>
        <p:nvPicPr>
          <p:cNvPr id="5" name="Picture 4">
            <a:extLst>
              <a:ext uri="{FF2B5EF4-FFF2-40B4-BE49-F238E27FC236}">
                <a16:creationId xmlns:a16="http://schemas.microsoft.com/office/drawing/2014/main" id="{4740C8A3-1FB1-4714-AC30-9230EC76C85E}"/>
              </a:ext>
            </a:extLst>
          </p:cNvPr>
          <p:cNvPicPr>
            <a:picLocks noChangeAspect="1"/>
          </p:cNvPicPr>
          <p:nvPr/>
        </p:nvPicPr>
        <p:blipFill>
          <a:blip r:embed="rId3"/>
          <a:stretch>
            <a:fillRect/>
          </a:stretch>
        </p:blipFill>
        <p:spPr>
          <a:xfrm>
            <a:off x="288121" y="1824715"/>
            <a:ext cx="5679093" cy="613956"/>
          </a:xfrm>
          <a:prstGeom prst="rect">
            <a:avLst/>
          </a:prstGeom>
        </p:spPr>
      </p:pic>
      <p:pic>
        <p:nvPicPr>
          <p:cNvPr id="7" name="Picture 6">
            <a:extLst>
              <a:ext uri="{FF2B5EF4-FFF2-40B4-BE49-F238E27FC236}">
                <a16:creationId xmlns:a16="http://schemas.microsoft.com/office/drawing/2014/main" id="{9BE5F985-4F58-59C7-1306-11D2418D5427}"/>
              </a:ext>
            </a:extLst>
          </p:cNvPr>
          <p:cNvPicPr>
            <a:picLocks noChangeAspect="1"/>
          </p:cNvPicPr>
          <p:nvPr/>
        </p:nvPicPr>
        <p:blipFill>
          <a:blip r:embed="rId4"/>
          <a:stretch>
            <a:fillRect/>
          </a:stretch>
        </p:blipFill>
        <p:spPr>
          <a:xfrm>
            <a:off x="280986" y="2735034"/>
            <a:ext cx="3843239" cy="510541"/>
          </a:xfrm>
          <a:prstGeom prst="rect">
            <a:avLst/>
          </a:prstGeom>
        </p:spPr>
      </p:pic>
      <p:sp>
        <p:nvSpPr>
          <p:cNvPr id="8" name="TextBox 7">
            <a:extLst>
              <a:ext uri="{FF2B5EF4-FFF2-40B4-BE49-F238E27FC236}">
                <a16:creationId xmlns:a16="http://schemas.microsoft.com/office/drawing/2014/main" id="{A61CCDE1-4BD3-7AC9-87AB-D93054ED2CAB}"/>
              </a:ext>
            </a:extLst>
          </p:cNvPr>
          <p:cNvSpPr txBox="1"/>
          <p:nvPr/>
        </p:nvSpPr>
        <p:spPr>
          <a:xfrm>
            <a:off x="288121" y="339634"/>
            <a:ext cx="10979159" cy="369332"/>
          </a:xfrm>
          <a:prstGeom prst="rect">
            <a:avLst/>
          </a:prstGeom>
          <a:noFill/>
        </p:spPr>
        <p:txBody>
          <a:bodyPr wrap="none" rtlCol="0">
            <a:spAutoFit/>
          </a:bodyPr>
          <a:lstStyle/>
          <a:p>
            <a:r>
              <a:rPr lang="en-US" dirty="0"/>
              <a:t>The Scikit-learn commands for creating, training and fitting a dataset using Naïve Bays algorithms are shown below: </a:t>
            </a:r>
          </a:p>
        </p:txBody>
      </p:sp>
    </p:spTree>
    <p:extLst>
      <p:ext uri="{BB962C8B-B14F-4D97-AF65-F5344CB8AC3E}">
        <p14:creationId xmlns:p14="http://schemas.microsoft.com/office/powerpoint/2010/main" val="339822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C780D-2129-4FE9-A379-32DD3660047A}"/>
              </a:ext>
            </a:extLst>
          </p:cNvPr>
          <p:cNvSpPr>
            <a:spLocks noGrp="1"/>
          </p:cNvSpPr>
          <p:nvPr>
            <p:ph idx="1"/>
          </p:nvPr>
        </p:nvSpPr>
        <p:spPr>
          <a:xfrm>
            <a:off x="104503" y="104502"/>
            <a:ext cx="8752114" cy="6753497"/>
          </a:xfrm>
        </p:spPr>
        <p:txBody>
          <a:bodyPr>
            <a:noAutofit/>
          </a:bodyPr>
          <a:lstStyle/>
          <a:p>
            <a:pPr marL="0" indent="0">
              <a:buNone/>
            </a:pPr>
            <a:r>
              <a:rPr lang="en-US" b="1" dirty="0"/>
              <a:t>Support Vector Machine (SVM)</a:t>
            </a:r>
          </a:p>
          <a:p>
            <a:pPr lvl="1"/>
            <a:r>
              <a:rPr lang="en-US" sz="2800" dirty="0"/>
              <a:t>A supervised algorithm for classification problems. It plots each data item as a point in n-dimensional space, where </a:t>
            </a:r>
            <a:r>
              <a:rPr lang="en-US" sz="2800" i="1" dirty="0"/>
              <a:t>n</a:t>
            </a:r>
            <a:r>
              <a:rPr lang="en-US" sz="2800" dirty="0"/>
              <a:t> is the number of input features.</a:t>
            </a:r>
          </a:p>
          <a:p>
            <a:pPr lvl="1"/>
            <a:r>
              <a:rPr lang="en-US" sz="2800" dirty="0"/>
              <a:t>SVM finds an optimal boundary, called a </a:t>
            </a:r>
            <a:r>
              <a:rPr lang="en-US" sz="2800" i="1" dirty="0"/>
              <a:t>hyperplane</a:t>
            </a:r>
            <a:r>
              <a:rPr lang="en-US" sz="2800" dirty="0"/>
              <a:t>, that best separates the possible outputs by their class label. </a:t>
            </a:r>
          </a:p>
          <a:p>
            <a:pPr lvl="1"/>
            <a:r>
              <a:rPr lang="en-US" sz="2800" dirty="0"/>
              <a:t>The task of the SVM algorithm is to find the coefficients that provide the </a:t>
            </a:r>
            <a:r>
              <a:rPr lang="en-US" sz="2800" u="sng" dirty="0"/>
              <a:t>best</a:t>
            </a:r>
            <a:r>
              <a:rPr lang="en-US" sz="2800" dirty="0"/>
              <a:t> separation of classes by this hyperplane.</a:t>
            </a:r>
          </a:p>
          <a:p>
            <a:pPr lvl="1"/>
            <a:r>
              <a:rPr lang="en-US" sz="2800" dirty="0"/>
              <a:t>The distance between the hyperplane and the closest class point is called the </a:t>
            </a:r>
            <a:r>
              <a:rPr lang="en-US" sz="2800" i="1" dirty="0"/>
              <a:t>margin</a:t>
            </a:r>
            <a:r>
              <a:rPr lang="en-US" sz="2800" dirty="0"/>
              <a:t>. The optimal hyperplane is one that has the largest margin that classifies points in such a way that the distance between the closest data point from both classes is maximum.</a:t>
            </a:r>
          </a:p>
        </p:txBody>
      </p:sp>
      <p:pic>
        <p:nvPicPr>
          <p:cNvPr id="4" name="Picture 3">
            <a:extLst>
              <a:ext uri="{FF2B5EF4-FFF2-40B4-BE49-F238E27FC236}">
                <a16:creationId xmlns:a16="http://schemas.microsoft.com/office/drawing/2014/main" id="{C801E206-6C2A-4091-AD53-A8B75C7C2279}"/>
              </a:ext>
            </a:extLst>
          </p:cNvPr>
          <p:cNvPicPr>
            <a:picLocks noChangeAspect="1"/>
          </p:cNvPicPr>
          <p:nvPr/>
        </p:nvPicPr>
        <p:blipFill>
          <a:blip r:embed="rId2"/>
          <a:stretch>
            <a:fillRect/>
          </a:stretch>
        </p:blipFill>
        <p:spPr>
          <a:xfrm>
            <a:off x="9069160" y="2185080"/>
            <a:ext cx="2883353" cy="2845078"/>
          </a:xfrm>
          <a:prstGeom prst="rect">
            <a:avLst/>
          </a:prstGeom>
        </p:spPr>
      </p:pic>
    </p:spTree>
    <p:extLst>
      <p:ext uri="{BB962C8B-B14F-4D97-AF65-F5344CB8AC3E}">
        <p14:creationId xmlns:p14="http://schemas.microsoft.com/office/powerpoint/2010/main" val="2438395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7EDDF-0AA4-6013-CFF1-F347D7633522}"/>
              </a:ext>
            </a:extLst>
          </p:cNvPr>
          <p:cNvSpPr>
            <a:spLocks noGrp="1"/>
          </p:cNvSpPr>
          <p:nvPr>
            <p:ph idx="1"/>
          </p:nvPr>
        </p:nvSpPr>
        <p:spPr>
          <a:xfrm>
            <a:off x="127781" y="153579"/>
            <a:ext cx="9805297" cy="6508478"/>
          </a:xfrm>
        </p:spPr>
        <p:txBody>
          <a:bodyPr>
            <a:normAutofit/>
          </a:bodyPr>
          <a:lstStyle/>
          <a:p>
            <a:r>
              <a:rPr lang="en-US" dirty="0"/>
              <a:t>The Support Vector Machine(SVM) as a classifier can conveniently perform tasks for both linearly separable and non-linearly separable data points, using kernel functions</a:t>
            </a:r>
          </a:p>
          <a:p>
            <a:pPr marL="0" indent="0">
              <a:buNone/>
            </a:pPr>
            <a:endParaRPr lang="en-US" dirty="0"/>
          </a:p>
          <a:p>
            <a:r>
              <a:rPr lang="en-US" dirty="0"/>
              <a:t>Data points can be said to be linearly separable if a separating boundary/hyperplane can easily be drawn showing distinctively the different class groups. Linear separable data points mostly require linear machine learning classifiers such as Logistic regression for example.</a:t>
            </a:r>
          </a:p>
          <a:p>
            <a:pPr marL="0" indent="0">
              <a:buNone/>
            </a:pPr>
            <a:endParaRPr lang="en-US" dirty="0"/>
          </a:p>
          <a:p>
            <a:r>
              <a:rPr lang="en-US" dirty="0"/>
              <a:t>Non-Linearly Separable data points: This is opposite of Linearly separable data point we cannot draw a straight line to separate the points. SVM uses Kernel functions to represent these data points in a higher-dimensional space and then finds the optimal separating hyperplane.</a:t>
            </a:r>
          </a:p>
        </p:txBody>
      </p:sp>
      <p:pic>
        <p:nvPicPr>
          <p:cNvPr id="5" name="Picture 4">
            <a:extLst>
              <a:ext uri="{FF2B5EF4-FFF2-40B4-BE49-F238E27FC236}">
                <a16:creationId xmlns:a16="http://schemas.microsoft.com/office/drawing/2014/main" id="{98610B2F-C106-A592-FB92-C32C9B4E4EFE}"/>
              </a:ext>
            </a:extLst>
          </p:cNvPr>
          <p:cNvPicPr>
            <a:picLocks noChangeAspect="1"/>
          </p:cNvPicPr>
          <p:nvPr/>
        </p:nvPicPr>
        <p:blipFill>
          <a:blip r:embed="rId2"/>
          <a:stretch>
            <a:fillRect/>
          </a:stretch>
        </p:blipFill>
        <p:spPr>
          <a:xfrm>
            <a:off x="10178008" y="1951595"/>
            <a:ext cx="1487126" cy="1330944"/>
          </a:xfrm>
          <a:prstGeom prst="rect">
            <a:avLst/>
          </a:prstGeom>
        </p:spPr>
      </p:pic>
      <p:pic>
        <p:nvPicPr>
          <p:cNvPr id="7" name="Picture 6">
            <a:extLst>
              <a:ext uri="{FF2B5EF4-FFF2-40B4-BE49-F238E27FC236}">
                <a16:creationId xmlns:a16="http://schemas.microsoft.com/office/drawing/2014/main" id="{25C298C7-6720-6927-BFE0-B381C62F6064}"/>
              </a:ext>
            </a:extLst>
          </p:cNvPr>
          <p:cNvPicPr>
            <a:picLocks noChangeAspect="1"/>
          </p:cNvPicPr>
          <p:nvPr/>
        </p:nvPicPr>
        <p:blipFill>
          <a:blip r:embed="rId3"/>
          <a:stretch>
            <a:fillRect/>
          </a:stretch>
        </p:blipFill>
        <p:spPr>
          <a:xfrm>
            <a:off x="10178008" y="4619566"/>
            <a:ext cx="1487126" cy="1487126"/>
          </a:xfrm>
          <a:prstGeom prst="rect">
            <a:avLst/>
          </a:prstGeom>
        </p:spPr>
      </p:pic>
    </p:spTree>
    <p:extLst>
      <p:ext uri="{BB962C8B-B14F-4D97-AF65-F5344CB8AC3E}">
        <p14:creationId xmlns:p14="http://schemas.microsoft.com/office/powerpoint/2010/main" val="3629749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94E8F1-98E1-B331-94C7-900B62B3411D}"/>
              </a:ext>
            </a:extLst>
          </p:cNvPr>
          <p:cNvPicPr>
            <a:picLocks noChangeAspect="1"/>
          </p:cNvPicPr>
          <p:nvPr/>
        </p:nvPicPr>
        <p:blipFill>
          <a:blip r:embed="rId2"/>
          <a:stretch>
            <a:fillRect/>
          </a:stretch>
        </p:blipFill>
        <p:spPr>
          <a:xfrm>
            <a:off x="221126" y="879304"/>
            <a:ext cx="5587802" cy="2238341"/>
          </a:xfrm>
          <a:prstGeom prst="rect">
            <a:avLst/>
          </a:prstGeom>
        </p:spPr>
      </p:pic>
      <p:pic>
        <p:nvPicPr>
          <p:cNvPr id="7" name="Picture 6">
            <a:extLst>
              <a:ext uri="{FF2B5EF4-FFF2-40B4-BE49-F238E27FC236}">
                <a16:creationId xmlns:a16="http://schemas.microsoft.com/office/drawing/2014/main" id="{6BB1B8F6-45D9-2FD4-16C2-4A5748268DD6}"/>
              </a:ext>
            </a:extLst>
          </p:cNvPr>
          <p:cNvPicPr>
            <a:picLocks noChangeAspect="1"/>
          </p:cNvPicPr>
          <p:nvPr/>
        </p:nvPicPr>
        <p:blipFill>
          <a:blip r:embed="rId3"/>
          <a:stretch>
            <a:fillRect/>
          </a:stretch>
        </p:blipFill>
        <p:spPr>
          <a:xfrm>
            <a:off x="6096000" y="879304"/>
            <a:ext cx="5777132" cy="2730857"/>
          </a:xfrm>
          <a:prstGeom prst="rect">
            <a:avLst/>
          </a:prstGeom>
        </p:spPr>
      </p:pic>
      <p:sp>
        <p:nvSpPr>
          <p:cNvPr id="9" name="TextBox 8">
            <a:extLst>
              <a:ext uri="{FF2B5EF4-FFF2-40B4-BE49-F238E27FC236}">
                <a16:creationId xmlns:a16="http://schemas.microsoft.com/office/drawing/2014/main" id="{2E43F2E6-E27B-B414-C605-87C21A7C694B}"/>
              </a:ext>
            </a:extLst>
          </p:cNvPr>
          <p:cNvSpPr txBox="1"/>
          <p:nvPr/>
        </p:nvSpPr>
        <p:spPr>
          <a:xfrm>
            <a:off x="25004" y="117566"/>
            <a:ext cx="11567847" cy="523220"/>
          </a:xfrm>
          <a:prstGeom prst="rect">
            <a:avLst/>
          </a:prstGeom>
          <a:noFill/>
        </p:spPr>
        <p:txBody>
          <a:bodyPr wrap="none" rtlCol="0">
            <a:spAutoFit/>
          </a:bodyPr>
          <a:lstStyle/>
          <a:p>
            <a:r>
              <a:rPr lang="en-US" sz="2800" dirty="0"/>
              <a:t>Examples where a Kernel function is applied to non-linearly separable dataset.</a:t>
            </a:r>
          </a:p>
        </p:txBody>
      </p:sp>
      <p:sp>
        <p:nvSpPr>
          <p:cNvPr id="11" name="TextBox 10">
            <a:extLst>
              <a:ext uri="{FF2B5EF4-FFF2-40B4-BE49-F238E27FC236}">
                <a16:creationId xmlns:a16="http://schemas.microsoft.com/office/drawing/2014/main" id="{43E972C7-A9B8-D6A1-57C5-7F84F01D4061}"/>
              </a:ext>
            </a:extLst>
          </p:cNvPr>
          <p:cNvSpPr txBox="1"/>
          <p:nvPr/>
        </p:nvSpPr>
        <p:spPr>
          <a:xfrm>
            <a:off x="221126" y="3610161"/>
            <a:ext cx="11567847" cy="2677656"/>
          </a:xfrm>
          <a:prstGeom prst="rect">
            <a:avLst/>
          </a:prstGeom>
          <a:noFill/>
        </p:spPr>
        <p:txBody>
          <a:bodyPr wrap="square">
            <a:spAutoFit/>
          </a:bodyPr>
          <a:lstStyle/>
          <a:p>
            <a:r>
              <a:rPr lang="en-US" sz="2800" dirty="0"/>
              <a:t>Here are some of widely used kernel functions: (1) Linear function kernel, (2) Polynomial function kernel, (3) Radial Basis Function kernel (RBF), which could be either Gaussian or Laplace. This is dependent on a hyperparameter known as gamma, (4) The Sigmoid Function that finds more application in neural networks as an activation function. This function is used in image classification.</a:t>
            </a:r>
          </a:p>
        </p:txBody>
      </p:sp>
    </p:spTree>
    <p:extLst>
      <p:ext uri="{BB962C8B-B14F-4D97-AF65-F5344CB8AC3E}">
        <p14:creationId xmlns:p14="http://schemas.microsoft.com/office/powerpoint/2010/main" val="2972781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1DDF3C-8D59-CFCA-4940-6DDAEF08A281}"/>
              </a:ext>
            </a:extLst>
          </p:cNvPr>
          <p:cNvPicPr>
            <a:picLocks noChangeAspect="1"/>
          </p:cNvPicPr>
          <p:nvPr/>
        </p:nvPicPr>
        <p:blipFill>
          <a:blip r:embed="rId2"/>
          <a:stretch>
            <a:fillRect/>
          </a:stretch>
        </p:blipFill>
        <p:spPr>
          <a:xfrm>
            <a:off x="368209" y="1049654"/>
            <a:ext cx="8310313" cy="818333"/>
          </a:xfrm>
          <a:prstGeom prst="rect">
            <a:avLst/>
          </a:prstGeom>
        </p:spPr>
      </p:pic>
      <p:pic>
        <p:nvPicPr>
          <p:cNvPr id="5" name="Picture 4">
            <a:extLst>
              <a:ext uri="{FF2B5EF4-FFF2-40B4-BE49-F238E27FC236}">
                <a16:creationId xmlns:a16="http://schemas.microsoft.com/office/drawing/2014/main" id="{BDE81493-DC31-AA95-1DC4-8C4573118808}"/>
              </a:ext>
            </a:extLst>
          </p:cNvPr>
          <p:cNvPicPr>
            <a:picLocks noChangeAspect="1"/>
          </p:cNvPicPr>
          <p:nvPr/>
        </p:nvPicPr>
        <p:blipFill>
          <a:blip r:embed="rId3"/>
          <a:stretch>
            <a:fillRect/>
          </a:stretch>
        </p:blipFill>
        <p:spPr>
          <a:xfrm>
            <a:off x="368209" y="2009366"/>
            <a:ext cx="6154869" cy="694644"/>
          </a:xfrm>
          <a:prstGeom prst="rect">
            <a:avLst/>
          </a:prstGeom>
        </p:spPr>
      </p:pic>
      <p:pic>
        <p:nvPicPr>
          <p:cNvPr id="7" name="Picture 6">
            <a:extLst>
              <a:ext uri="{FF2B5EF4-FFF2-40B4-BE49-F238E27FC236}">
                <a16:creationId xmlns:a16="http://schemas.microsoft.com/office/drawing/2014/main" id="{21E3AB4F-DA34-7EEE-B7CB-E6C6DA655AB0}"/>
              </a:ext>
            </a:extLst>
          </p:cNvPr>
          <p:cNvPicPr>
            <a:picLocks noChangeAspect="1"/>
          </p:cNvPicPr>
          <p:nvPr/>
        </p:nvPicPr>
        <p:blipFill>
          <a:blip r:embed="rId4"/>
          <a:stretch>
            <a:fillRect/>
          </a:stretch>
        </p:blipFill>
        <p:spPr>
          <a:xfrm>
            <a:off x="368210" y="2891109"/>
            <a:ext cx="4308294" cy="604672"/>
          </a:xfrm>
          <a:prstGeom prst="rect">
            <a:avLst/>
          </a:prstGeom>
        </p:spPr>
      </p:pic>
      <p:sp>
        <p:nvSpPr>
          <p:cNvPr id="9" name="TextBox 8">
            <a:extLst>
              <a:ext uri="{FF2B5EF4-FFF2-40B4-BE49-F238E27FC236}">
                <a16:creationId xmlns:a16="http://schemas.microsoft.com/office/drawing/2014/main" id="{298A3D34-84CC-0088-0120-7BAFF960CB74}"/>
              </a:ext>
            </a:extLst>
          </p:cNvPr>
          <p:cNvSpPr txBox="1"/>
          <p:nvPr/>
        </p:nvSpPr>
        <p:spPr>
          <a:xfrm>
            <a:off x="225334" y="297321"/>
            <a:ext cx="11296105" cy="369332"/>
          </a:xfrm>
          <a:prstGeom prst="rect">
            <a:avLst/>
          </a:prstGeom>
          <a:noFill/>
        </p:spPr>
        <p:txBody>
          <a:bodyPr wrap="square">
            <a:spAutoFit/>
          </a:bodyPr>
          <a:lstStyle/>
          <a:p>
            <a:r>
              <a:rPr lang="en-US" dirty="0"/>
              <a:t>The Scikit-learn commands for creating, training and fitting a dataset using SVM algorithms are shown below: </a:t>
            </a:r>
          </a:p>
        </p:txBody>
      </p:sp>
    </p:spTree>
    <p:extLst>
      <p:ext uri="{BB962C8B-B14F-4D97-AF65-F5344CB8AC3E}">
        <p14:creationId xmlns:p14="http://schemas.microsoft.com/office/powerpoint/2010/main" val="4111083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960E2E-77B3-4CE2-833E-C854B1F329E8}"/>
              </a:ext>
            </a:extLst>
          </p:cNvPr>
          <p:cNvSpPr>
            <a:spLocks noGrp="1"/>
          </p:cNvSpPr>
          <p:nvPr>
            <p:ph idx="1"/>
          </p:nvPr>
        </p:nvSpPr>
        <p:spPr>
          <a:xfrm>
            <a:off x="287383" y="137608"/>
            <a:ext cx="11495314" cy="5753741"/>
          </a:xfrm>
        </p:spPr>
        <p:txBody>
          <a:bodyPr>
            <a:normAutofit/>
          </a:bodyPr>
          <a:lstStyle/>
          <a:p>
            <a:pPr marL="0" indent="0">
              <a:buNone/>
            </a:pPr>
            <a:r>
              <a:rPr lang="en-US" b="1" dirty="0"/>
              <a:t>K-Nearest Neighbors (KNN)</a:t>
            </a:r>
          </a:p>
          <a:p>
            <a:pPr lvl="1"/>
            <a:r>
              <a:rPr lang="en-US" sz="2800" dirty="0"/>
              <a:t>K nearest neighbors is a supervised machine learning algorithm often used in classification problems.</a:t>
            </a:r>
          </a:p>
          <a:p>
            <a:pPr lvl="1"/>
            <a:r>
              <a:rPr lang="en-US" sz="2800" dirty="0"/>
              <a:t>This algorithm works by classifying the data points based on how the neighbors are classified.</a:t>
            </a:r>
          </a:p>
          <a:p>
            <a:pPr lvl="1"/>
            <a:r>
              <a:rPr lang="en-US" sz="2800" dirty="0"/>
              <a:t>Technically, the algorithm classifies an unknown item by looking at k of its already -classified, nearest neighbor items by finding out majority votes from nearest neighbors that have similar attributes as those used to map the items.</a:t>
            </a:r>
          </a:p>
          <a:p>
            <a:pPr lvl="1"/>
            <a:endParaRPr lang="en-US" dirty="0"/>
          </a:p>
        </p:txBody>
      </p:sp>
      <p:pic>
        <p:nvPicPr>
          <p:cNvPr id="4" name="Picture 3">
            <a:extLst>
              <a:ext uri="{FF2B5EF4-FFF2-40B4-BE49-F238E27FC236}">
                <a16:creationId xmlns:a16="http://schemas.microsoft.com/office/drawing/2014/main" id="{DEE00AAA-DC93-453C-8F7A-ED6E9A2EC152}"/>
              </a:ext>
            </a:extLst>
          </p:cNvPr>
          <p:cNvPicPr>
            <a:picLocks noChangeAspect="1"/>
          </p:cNvPicPr>
          <p:nvPr/>
        </p:nvPicPr>
        <p:blipFill>
          <a:blip r:embed="rId2"/>
          <a:stretch>
            <a:fillRect/>
          </a:stretch>
        </p:blipFill>
        <p:spPr>
          <a:xfrm>
            <a:off x="3951993" y="3714855"/>
            <a:ext cx="3689779" cy="3143145"/>
          </a:xfrm>
          <a:prstGeom prst="rect">
            <a:avLst/>
          </a:prstGeom>
        </p:spPr>
      </p:pic>
    </p:spTree>
    <p:extLst>
      <p:ext uri="{BB962C8B-B14F-4D97-AF65-F5344CB8AC3E}">
        <p14:creationId xmlns:p14="http://schemas.microsoft.com/office/powerpoint/2010/main" val="3315790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846804-3172-300C-4F56-7ABD1FBE3B6F}"/>
              </a:ext>
            </a:extLst>
          </p:cNvPr>
          <p:cNvSpPr txBox="1"/>
          <p:nvPr/>
        </p:nvSpPr>
        <p:spPr>
          <a:xfrm>
            <a:off x="169817" y="313510"/>
            <a:ext cx="11116492" cy="3970318"/>
          </a:xfrm>
          <a:prstGeom prst="rect">
            <a:avLst/>
          </a:prstGeom>
          <a:noFill/>
        </p:spPr>
        <p:txBody>
          <a:bodyPr wrap="square">
            <a:spAutoFit/>
          </a:bodyPr>
          <a:lstStyle/>
          <a:p>
            <a:pPr marL="457200" indent="-457200">
              <a:buFont typeface="Arial" panose="020B0604020202020204" pitchFamily="34" charset="0"/>
              <a:buChar char="•"/>
            </a:pPr>
            <a:r>
              <a:rPr lang="en-US" sz="2800" dirty="0"/>
              <a:t>The selection of </a:t>
            </a:r>
            <a:r>
              <a:rPr lang="en-US" sz="2800" i="1" dirty="0"/>
              <a:t>k</a:t>
            </a:r>
            <a:r>
              <a:rPr lang="en-US" sz="2800" dirty="0"/>
              <a:t> is critical here; a small value can result in a lot of noise and inaccurate results, while a large value is not feasible and defeats the purpose of the algorithm. </a:t>
            </a:r>
          </a:p>
          <a:p>
            <a:pPr marL="457200" indent="-457200">
              <a:buFont typeface="Arial" panose="020B0604020202020204" pitchFamily="34" charset="0"/>
              <a:buChar char="•"/>
            </a:pPr>
            <a:r>
              <a:rPr lang="en-US" sz="2800" dirty="0"/>
              <a:t>The process of choosing the right value of K is referred to as parameter tuning and is of great significance in achieving better accuracy.</a:t>
            </a:r>
          </a:p>
          <a:p>
            <a:pPr marL="457200" indent="-457200">
              <a:buFont typeface="Arial" panose="020B0604020202020204" pitchFamily="34" charset="0"/>
              <a:buChar char="•"/>
            </a:pPr>
            <a:r>
              <a:rPr lang="en-US" sz="2800" dirty="0"/>
              <a:t>KNN algorithm is a good choice if you have a small dataset, and the data is noise free and labeled.</a:t>
            </a:r>
          </a:p>
          <a:p>
            <a:pPr marL="457200" indent="-457200">
              <a:buFont typeface="Arial" panose="020B0604020202020204" pitchFamily="34" charset="0"/>
              <a:buChar char="•"/>
            </a:pPr>
            <a:r>
              <a:rPr lang="en-US" sz="2800" dirty="0"/>
              <a:t>The distance functions for assessing similarity between instances can be Euclidean, Manhattan, or </a:t>
            </a:r>
            <a:r>
              <a:rPr lang="en-US" sz="2800" dirty="0" err="1"/>
              <a:t>Minkowski</a:t>
            </a:r>
            <a:r>
              <a:rPr lang="en-US" sz="2800" dirty="0"/>
              <a:t> distance. </a:t>
            </a:r>
          </a:p>
        </p:txBody>
      </p:sp>
      <p:pic>
        <p:nvPicPr>
          <p:cNvPr id="4" name="Picture 3">
            <a:extLst>
              <a:ext uri="{FF2B5EF4-FFF2-40B4-BE49-F238E27FC236}">
                <a16:creationId xmlns:a16="http://schemas.microsoft.com/office/drawing/2014/main" id="{6693BEB6-EC2B-8D1E-9B3F-5A759CFDBFFB}"/>
              </a:ext>
            </a:extLst>
          </p:cNvPr>
          <p:cNvPicPr>
            <a:picLocks noChangeAspect="1"/>
          </p:cNvPicPr>
          <p:nvPr/>
        </p:nvPicPr>
        <p:blipFill>
          <a:blip r:embed="rId2"/>
          <a:stretch>
            <a:fillRect/>
          </a:stretch>
        </p:blipFill>
        <p:spPr>
          <a:xfrm>
            <a:off x="1756138" y="4492258"/>
            <a:ext cx="7943850" cy="666750"/>
          </a:xfrm>
          <a:prstGeom prst="rect">
            <a:avLst/>
          </a:prstGeom>
        </p:spPr>
      </p:pic>
      <p:pic>
        <p:nvPicPr>
          <p:cNvPr id="5" name="Picture 4">
            <a:extLst>
              <a:ext uri="{FF2B5EF4-FFF2-40B4-BE49-F238E27FC236}">
                <a16:creationId xmlns:a16="http://schemas.microsoft.com/office/drawing/2014/main" id="{2803C4C9-FE3D-5A19-21DD-00B805D0E6BC}"/>
              </a:ext>
            </a:extLst>
          </p:cNvPr>
          <p:cNvPicPr>
            <a:picLocks noChangeAspect="1"/>
          </p:cNvPicPr>
          <p:nvPr/>
        </p:nvPicPr>
        <p:blipFill>
          <a:blip r:embed="rId3"/>
          <a:stretch>
            <a:fillRect/>
          </a:stretch>
        </p:blipFill>
        <p:spPr>
          <a:xfrm>
            <a:off x="1756138" y="5159008"/>
            <a:ext cx="7943850" cy="612663"/>
          </a:xfrm>
          <a:prstGeom prst="rect">
            <a:avLst/>
          </a:prstGeom>
        </p:spPr>
      </p:pic>
      <p:pic>
        <p:nvPicPr>
          <p:cNvPr id="6" name="Picture 5">
            <a:extLst>
              <a:ext uri="{FF2B5EF4-FFF2-40B4-BE49-F238E27FC236}">
                <a16:creationId xmlns:a16="http://schemas.microsoft.com/office/drawing/2014/main" id="{52D71282-BD30-6AEF-2706-2694011A28A1}"/>
              </a:ext>
            </a:extLst>
          </p:cNvPr>
          <p:cNvPicPr>
            <a:picLocks noChangeAspect="1"/>
          </p:cNvPicPr>
          <p:nvPr/>
        </p:nvPicPr>
        <p:blipFill>
          <a:blip r:embed="rId4"/>
          <a:stretch>
            <a:fillRect/>
          </a:stretch>
        </p:blipFill>
        <p:spPr>
          <a:xfrm>
            <a:off x="1800852" y="5771671"/>
            <a:ext cx="7899135" cy="863968"/>
          </a:xfrm>
          <a:prstGeom prst="rect">
            <a:avLst/>
          </a:prstGeom>
        </p:spPr>
      </p:pic>
    </p:spTree>
    <p:extLst>
      <p:ext uri="{BB962C8B-B14F-4D97-AF65-F5344CB8AC3E}">
        <p14:creationId xmlns:p14="http://schemas.microsoft.com/office/powerpoint/2010/main" val="4273611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159714-721D-98B3-71F6-4A52E9BCE961}"/>
              </a:ext>
            </a:extLst>
          </p:cNvPr>
          <p:cNvPicPr>
            <a:picLocks noChangeAspect="1"/>
          </p:cNvPicPr>
          <p:nvPr/>
        </p:nvPicPr>
        <p:blipFill>
          <a:blip r:embed="rId2"/>
          <a:stretch>
            <a:fillRect/>
          </a:stretch>
        </p:blipFill>
        <p:spPr>
          <a:xfrm>
            <a:off x="292281" y="1194571"/>
            <a:ext cx="8429824" cy="777920"/>
          </a:xfrm>
          <a:prstGeom prst="rect">
            <a:avLst/>
          </a:prstGeom>
        </p:spPr>
      </p:pic>
      <p:sp>
        <p:nvSpPr>
          <p:cNvPr id="5" name="TextBox 4">
            <a:extLst>
              <a:ext uri="{FF2B5EF4-FFF2-40B4-BE49-F238E27FC236}">
                <a16:creationId xmlns:a16="http://schemas.microsoft.com/office/drawing/2014/main" id="{1ADEF63F-CEB2-FA86-E70F-28BC051162E1}"/>
              </a:ext>
            </a:extLst>
          </p:cNvPr>
          <p:cNvSpPr txBox="1"/>
          <p:nvPr/>
        </p:nvSpPr>
        <p:spPr>
          <a:xfrm>
            <a:off x="146958" y="245069"/>
            <a:ext cx="11439796" cy="646331"/>
          </a:xfrm>
          <a:prstGeom prst="rect">
            <a:avLst/>
          </a:prstGeom>
          <a:noFill/>
        </p:spPr>
        <p:txBody>
          <a:bodyPr wrap="square">
            <a:spAutoFit/>
          </a:bodyPr>
          <a:lstStyle/>
          <a:p>
            <a:r>
              <a:rPr lang="en-US" dirty="0"/>
              <a:t>The Scikit-learn commands for creating, training and fitting a dataset using KNN algorithms are shown below.</a:t>
            </a:r>
          </a:p>
          <a:p>
            <a:r>
              <a:rPr lang="en-US" dirty="0"/>
              <a:t>P is the parameter used in </a:t>
            </a:r>
            <a:r>
              <a:rPr lang="en-US" dirty="0" err="1"/>
              <a:t>Minkowski</a:t>
            </a:r>
            <a:r>
              <a:rPr lang="en-US" dirty="0"/>
              <a:t> distance. </a:t>
            </a:r>
          </a:p>
        </p:txBody>
      </p:sp>
      <p:pic>
        <p:nvPicPr>
          <p:cNvPr id="7" name="Picture 6">
            <a:extLst>
              <a:ext uri="{FF2B5EF4-FFF2-40B4-BE49-F238E27FC236}">
                <a16:creationId xmlns:a16="http://schemas.microsoft.com/office/drawing/2014/main" id="{B6CBCC48-4CB9-491E-E475-42839EA26973}"/>
              </a:ext>
            </a:extLst>
          </p:cNvPr>
          <p:cNvPicPr>
            <a:picLocks noChangeAspect="1"/>
          </p:cNvPicPr>
          <p:nvPr/>
        </p:nvPicPr>
        <p:blipFill>
          <a:blip r:embed="rId3"/>
          <a:stretch>
            <a:fillRect/>
          </a:stretch>
        </p:blipFill>
        <p:spPr>
          <a:xfrm>
            <a:off x="292280" y="2275661"/>
            <a:ext cx="6243903" cy="545915"/>
          </a:xfrm>
          <a:prstGeom prst="rect">
            <a:avLst/>
          </a:prstGeom>
        </p:spPr>
      </p:pic>
      <p:pic>
        <p:nvPicPr>
          <p:cNvPr id="9" name="Picture 8">
            <a:extLst>
              <a:ext uri="{FF2B5EF4-FFF2-40B4-BE49-F238E27FC236}">
                <a16:creationId xmlns:a16="http://schemas.microsoft.com/office/drawing/2014/main" id="{10115430-1FA7-46E8-12F5-536D583AFC7E}"/>
              </a:ext>
            </a:extLst>
          </p:cNvPr>
          <p:cNvPicPr>
            <a:picLocks noChangeAspect="1"/>
          </p:cNvPicPr>
          <p:nvPr/>
        </p:nvPicPr>
        <p:blipFill>
          <a:blip r:embed="rId4"/>
          <a:stretch>
            <a:fillRect/>
          </a:stretch>
        </p:blipFill>
        <p:spPr>
          <a:xfrm>
            <a:off x="292280" y="3115219"/>
            <a:ext cx="5880284" cy="545915"/>
          </a:xfrm>
          <a:prstGeom prst="rect">
            <a:avLst/>
          </a:prstGeom>
        </p:spPr>
      </p:pic>
    </p:spTree>
    <p:extLst>
      <p:ext uri="{BB962C8B-B14F-4D97-AF65-F5344CB8AC3E}">
        <p14:creationId xmlns:p14="http://schemas.microsoft.com/office/powerpoint/2010/main" val="3218436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CD6D77-7A4B-496A-9028-1A317BE6B40B}"/>
              </a:ext>
            </a:extLst>
          </p:cNvPr>
          <p:cNvSpPr>
            <a:spLocks noGrp="1"/>
          </p:cNvSpPr>
          <p:nvPr>
            <p:ph idx="1"/>
          </p:nvPr>
        </p:nvSpPr>
        <p:spPr>
          <a:xfrm>
            <a:off x="119742" y="169114"/>
            <a:ext cx="11780521" cy="6388440"/>
          </a:xfrm>
        </p:spPr>
        <p:txBody>
          <a:bodyPr/>
          <a:lstStyle/>
          <a:p>
            <a:pPr marL="0" indent="0">
              <a:buNone/>
            </a:pPr>
            <a:r>
              <a:rPr lang="en-US" b="1" dirty="0"/>
              <a:t>K-Means</a:t>
            </a:r>
            <a:endParaRPr lang="en-US" dirty="0"/>
          </a:p>
          <a:p>
            <a:pPr lvl="1"/>
            <a:r>
              <a:rPr lang="en-US" sz="2800" dirty="0"/>
              <a:t>K-means is a type of unsupervised algorithm</a:t>
            </a:r>
          </a:p>
          <a:p>
            <a:pPr lvl="1"/>
            <a:r>
              <a:rPr lang="en-US" sz="2800" dirty="0"/>
              <a:t>It tries to find </a:t>
            </a:r>
            <a:r>
              <a:rPr lang="en-US" sz="2800" i="1" dirty="0"/>
              <a:t>K</a:t>
            </a:r>
            <a:r>
              <a:rPr lang="en-US" sz="2800" dirty="0"/>
              <a:t> groups of clusters in the dataset, where each data point will belong to a group.</a:t>
            </a:r>
          </a:p>
          <a:p>
            <a:pPr lvl="1"/>
            <a:r>
              <a:rPr lang="en-US" sz="2800" dirty="0"/>
              <a:t>Algorithm starts with initial estimates of K centroids, randomly selected from the dataset</a:t>
            </a:r>
          </a:p>
          <a:p>
            <a:pPr lvl="1"/>
            <a:r>
              <a:rPr lang="en-US" sz="2800" dirty="0"/>
              <a:t>Consider the dataset:</a:t>
            </a:r>
          </a:p>
          <a:p>
            <a:pPr lvl="1"/>
            <a:endParaRPr lang="en-US" dirty="0"/>
          </a:p>
          <a:p>
            <a:pPr lvl="1"/>
            <a:endParaRPr lang="en-US" dirty="0"/>
          </a:p>
          <a:p>
            <a:pPr lvl="1"/>
            <a:endParaRPr lang="en-US" dirty="0"/>
          </a:p>
          <a:p>
            <a:pPr lvl="1"/>
            <a:r>
              <a:rPr lang="en-US" sz="2800" dirty="0"/>
              <a:t>Suppose we go with k = 2, two clusters. For the initial two centroids take the average values of in A and B and the average values of C and D</a:t>
            </a:r>
          </a:p>
          <a:p>
            <a:pPr marL="914400" lvl="2" indent="0">
              <a:buNone/>
            </a:pPr>
            <a:endParaRPr lang="en-US" dirty="0"/>
          </a:p>
        </p:txBody>
      </p:sp>
      <p:pic>
        <p:nvPicPr>
          <p:cNvPr id="5" name="Picture 4">
            <a:extLst>
              <a:ext uri="{FF2B5EF4-FFF2-40B4-BE49-F238E27FC236}">
                <a16:creationId xmlns:a16="http://schemas.microsoft.com/office/drawing/2014/main" id="{983320F3-DB8D-4728-A764-A22E860D9DB6}"/>
              </a:ext>
            </a:extLst>
          </p:cNvPr>
          <p:cNvPicPr>
            <a:picLocks noChangeAspect="1"/>
          </p:cNvPicPr>
          <p:nvPr/>
        </p:nvPicPr>
        <p:blipFill>
          <a:blip r:embed="rId2"/>
          <a:stretch>
            <a:fillRect/>
          </a:stretch>
        </p:blipFill>
        <p:spPr>
          <a:xfrm>
            <a:off x="5022050" y="2893072"/>
            <a:ext cx="1897526" cy="1320018"/>
          </a:xfrm>
          <a:prstGeom prst="rect">
            <a:avLst/>
          </a:prstGeom>
        </p:spPr>
      </p:pic>
      <p:pic>
        <p:nvPicPr>
          <p:cNvPr id="7" name="Picture 6">
            <a:extLst>
              <a:ext uri="{FF2B5EF4-FFF2-40B4-BE49-F238E27FC236}">
                <a16:creationId xmlns:a16="http://schemas.microsoft.com/office/drawing/2014/main" id="{E558A0FC-0A22-4963-A610-E812BE742FD7}"/>
              </a:ext>
            </a:extLst>
          </p:cNvPr>
          <p:cNvPicPr>
            <a:picLocks noChangeAspect="1"/>
          </p:cNvPicPr>
          <p:nvPr/>
        </p:nvPicPr>
        <p:blipFill>
          <a:blip r:embed="rId3"/>
          <a:stretch>
            <a:fillRect/>
          </a:stretch>
        </p:blipFill>
        <p:spPr>
          <a:xfrm>
            <a:off x="4905375" y="5337068"/>
            <a:ext cx="2381250" cy="1038225"/>
          </a:xfrm>
          <a:prstGeom prst="rect">
            <a:avLst/>
          </a:prstGeom>
        </p:spPr>
      </p:pic>
    </p:spTree>
    <p:extLst>
      <p:ext uri="{BB962C8B-B14F-4D97-AF65-F5344CB8AC3E}">
        <p14:creationId xmlns:p14="http://schemas.microsoft.com/office/powerpoint/2010/main" val="266513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D53D-AE60-4CBE-A8D5-3F3FD4D5D52F}"/>
              </a:ext>
            </a:extLst>
          </p:cNvPr>
          <p:cNvSpPr>
            <a:spLocks noGrp="1"/>
          </p:cNvSpPr>
          <p:nvPr>
            <p:ph type="title"/>
          </p:nvPr>
        </p:nvSpPr>
        <p:spPr>
          <a:xfrm>
            <a:off x="195943" y="208372"/>
            <a:ext cx="9873343" cy="601526"/>
          </a:xfrm>
        </p:spPr>
        <p:txBody>
          <a:bodyPr>
            <a:normAutofit fontScale="90000"/>
          </a:bodyPr>
          <a:lstStyle/>
          <a:p>
            <a:r>
              <a:rPr lang="en-US" b="1" dirty="0">
                <a:effectLst/>
              </a:rPr>
              <a:t>Machine Learning Algorithms</a:t>
            </a:r>
            <a:endParaRPr lang="en-US" dirty="0"/>
          </a:p>
        </p:txBody>
      </p:sp>
      <p:sp>
        <p:nvSpPr>
          <p:cNvPr id="3" name="Content Placeholder 2">
            <a:extLst>
              <a:ext uri="{FF2B5EF4-FFF2-40B4-BE49-F238E27FC236}">
                <a16:creationId xmlns:a16="http://schemas.microsoft.com/office/drawing/2014/main" id="{A2DB0B10-6D8D-4BA9-9814-5F5D31721BB4}"/>
              </a:ext>
            </a:extLst>
          </p:cNvPr>
          <p:cNvSpPr>
            <a:spLocks noGrp="1"/>
          </p:cNvSpPr>
          <p:nvPr>
            <p:ph idx="1"/>
          </p:nvPr>
        </p:nvSpPr>
        <p:spPr>
          <a:xfrm>
            <a:off x="195943" y="809898"/>
            <a:ext cx="11704319" cy="3722913"/>
          </a:xfrm>
        </p:spPr>
        <p:txBody>
          <a:bodyPr>
            <a:normAutofit fontScale="55000" lnSpcReduction="20000"/>
          </a:bodyPr>
          <a:lstStyle/>
          <a:p>
            <a:pPr>
              <a:buFont typeface="Arial" panose="020B0604020202020204" pitchFamily="34" charset="0"/>
              <a:buChar char="•"/>
            </a:pPr>
            <a:r>
              <a:rPr lang="en-US" sz="5900" b="1" dirty="0"/>
              <a:t>Supervised Learning algorithms</a:t>
            </a:r>
            <a:r>
              <a:rPr lang="en-US" sz="5100" b="1" dirty="0"/>
              <a:t>: </a:t>
            </a:r>
            <a:r>
              <a:rPr lang="en-US" sz="5100" dirty="0"/>
              <a:t>in supervised learning, the data is labeled. Algorithms are used for regression (prediction) or classifications. Some well know algorithms in this category are:</a:t>
            </a:r>
          </a:p>
          <a:p>
            <a:pPr marL="0" indent="0">
              <a:buNone/>
            </a:pPr>
            <a:endParaRPr lang="en-US" sz="4000" dirty="0"/>
          </a:p>
          <a:p>
            <a:pPr lvl="1"/>
            <a:r>
              <a:rPr lang="en-US" sz="5100" dirty="0"/>
              <a:t>Linear Regression  (prediction)</a:t>
            </a:r>
          </a:p>
          <a:p>
            <a:pPr lvl="1"/>
            <a:r>
              <a:rPr lang="en-US" sz="5100" dirty="0"/>
              <a:t>Logistic Regression ( classification) </a:t>
            </a:r>
          </a:p>
          <a:p>
            <a:pPr lvl="1"/>
            <a:r>
              <a:rPr lang="en-US" sz="5100" dirty="0"/>
              <a:t>Decision Trees and Random Forests (prediction and classification)</a:t>
            </a:r>
          </a:p>
          <a:p>
            <a:pPr lvl="1"/>
            <a:r>
              <a:rPr lang="en-US" sz="5100" dirty="0"/>
              <a:t>Support Vector Machines ( classification)</a:t>
            </a:r>
          </a:p>
          <a:p>
            <a:pPr lvl="1"/>
            <a:r>
              <a:rPr lang="en-US" sz="5100" dirty="0"/>
              <a:t>K-Nearest Neighbors (classification)</a:t>
            </a:r>
          </a:p>
          <a:p>
            <a:pPr lvl="1"/>
            <a:r>
              <a:rPr lang="en-US" sz="5100" dirty="0"/>
              <a:t>Neural networks (predication and classification)</a:t>
            </a:r>
          </a:p>
          <a:p>
            <a:pPr lvl="1"/>
            <a:endParaRPr lang="en-US" dirty="0"/>
          </a:p>
        </p:txBody>
      </p:sp>
      <p:pic>
        <p:nvPicPr>
          <p:cNvPr id="1026" name="Picture 2" descr="Regression vs Classification in Machine Learning - Javatpoint">
            <a:extLst>
              <a:ext uri="{FF2B5EF4-FFF2-40B4-BE49-F238E27FC236}">
                <a16:creationId xmlns:a16="http://schemas.microsoft.com/office/drawing/2014/main" id="{4E754A71-12E5-4D5B-A038-7FA914E99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776" y="4532811"/>
            <a:ext cx="3655150" cy="204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48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88052-2B3D-4AE4-987E-7C89EC554E31}"/>
              </a:ext>
            </a:extLst>
          </p:cNvPr>
          <p:cNvSpPr>
            <a:spLocks noGrp="1"/>
          </p:cNvSpPr>
          <p:nvPr>
            <p:ph idx="1"/>
          </p:nvPr>
        </p:nvSpPr>
        <p:spPr>
          <a:xfrm>
            <a:off x="209006" y="248194"/>
            <a:ext cx="11144794" cy="5928769"/>
          </a:xfrm>
        </p:spPr>
        <p:txBody>
          <a:bodyPr/>
          <a:lstStyle/>
          <a:p>
            <a:r>
              <a:rPr lang="en-US" dirty="0"/>
              <a:t>Calculate squared Euclidean distance between all data points to the centroids AB, CD. As an example, distance between A(2,3) and AB (4,2) is given by s = (2–4)² + (3–2)².</a:t>
            </a:r>
          </a:p>
          <a:p>
            <a:endParaRPr lang="en-US" dirty="0"/>
          </a:p>
          <a:p>
            <a:endParaRPr lang="en-US" dirty="0"/>
          </a:p>
          <a:p>
            <a:endParaRPr lang="en-US" dirty="0"/>
          </a:p>
          <a:p>
            <a:r>
              <a:rPr lang="en-US" dirty="0"/>
              <a:t>The distance between (A, CD) is 4 and is less compared to (AB, A) which is 5. Since point A is close to the CD we can move A to CD cluster.</a:t>
            </a:r>
          </a:p>
          <a:p>
            <a:r>
              <a:rPr lang="en-US" dirty="0"/>
              <a:t>Recompute the centroids for clusters B and ACD = average of A, C, D</a:t>
            </a:r>
          </a:p>
          <a:p>
            <a:endParaRPr lang="en-US" dirty="0"/>
          </a:p>
        </p:txBody>
      </p:sp>
      <p:pic>
        <p:nvPicPr>
          <p:cNvPr id="5" name="Picture 4">
            <a:extLst>
              <a:ext uri="{FF2B5EF4-FFF2-40B4-BE49-F238E27FC236}">
                <a16:creationId xmlns:a16="http://schemas.microsoft.com/office/drawing/2014/main" id="{3AC46632-863F-493E-8475-535C44D12C7A}"/>
              </a:ext>
            </a:extLst>
          </p:cNvPr>
          <p:cNvPicPr>
            <a:picLocks noChangeAspect="1"/>
          </p:cNvPicPr>
          <p:nvPr/>
        </p:nvPicPr>
        <p:blipFill>
          <a:blip r:embed="rId2"/>
          <a:stretch>
            <a:fillRect/>
          </a:stretch>
        </p:blipFill>
        <p:spPr>
          <a:xfrm>
            <a:off x="2654345" y="1606981"/>
            <a:ext cx="6543675" cy="1104900"/>
          </a:xfrm>
          <a:prstGeom prst="rect">
            <a:avLst/>
          </a:prstGeom>
        </p:spPr>
      </p:pic>
      <p:pic>
        <p:nvPicPr>
          <p:cNvPr id="4" name="Picture 3">
            <a:extLst>
              <a:ext uri="{FF2B5EF4-FFF2-40B4-BE49-F238E27FC236}">
                <a16:creationId xmlns:a16="http://schemas.microsoft.com/office/drawing/2014/main" id="{69F2A880-9FBD-7AC6-3CE4-39672F1536B3}"/>
              </a:ext>
            </a:extLst>
          </p:cNvPr>
          <p:cNvPicPr>
            <a:picLocks noChangeAspect="1"/>
          </p:cNvPicPr>
          <p:nvPr/>
        </p:nvPicPr>
        <p:blipFill>
          <a:blip r:embed="rId3"/>
          <a:stretch>
            <a:fillRect/>
          </a:stretch>
        </p:blipFill>
        <p:spPr>
          <a:xfrm>
            <a:off x="4484353" y="4759810"/>
            <a:ext cx="2883658" cy="1060796"/>
          </a:xfrm>
          <a:prstGeom prst="rect">
            <a:avLst/>
          </a:prstGeom>
        </p:spPr>
      </p:pic>
    </p:spTree>
    <p:extLst>
      <p:ext uri="{BB962C8B-B14F-4D97-AF65-F5344CB8AC3E}">
        <p14:creationId xmlns:p14="http://schemas.microsoft.com/office/powerpoint/2010/main" val="1256328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EDEC3-ED0C-4895-89E4-01F2EF6D6567}"/>
              </a:ext>
            </a:extLst>
          </p:cNvPr>
          <p:cNvSpPr>
            <a:spLocks noGrp="1"/>
          </p:cNvSpPr>
          <p:nvPr>
            <p:ph idx="1"/>
          </p:nvPr>
        </p:nvSpPr>
        <p:spPr>
          <a:xfrm>
            <a:off x="287383" y="431074"/>
            <a:ext cx="11066417" cy="5745889"/>
          </a:xfrm>
        </p:spPr>
        <p:txBody>
          <a:bodyPr>
            <a:normAutofit lnSpcReduction="10000"/>
          </a:bodyPr>
          <a:lstStyle/>
          <a:p>
            <a:r>
              <a:rPr lang="en-US" dirty="0"/>
              <a:t>Calculate the distance of all points (A, B, C, D) to new centroids (B, ACD )</a:t>
            </a:r>
          </a:p>
          <a:p>
            <a:r>
              <a:rPr lang="en-US" dirty="0"/>
              <a:t>All data points are assigned to clusters (B, ACD ) based on their minimum distance. The iterative procedure ends here.</a:t>
            </a:r>
          </a:p>
          <a:p>
            <a:endParaRPr lang="en-US" dirty="0"/>
          </a:p>
          <a:p>
            <a:endParaRPr lang="en-US" dirty="0"/>
          </a:p>
          <a:p>
            <a:endParaRPr lang="en-US" dirty="0"/>
          </a:p>
          <a:p>
            <a:endParaRPr lang="en-US" dirty="0"/>
          </a:p>
          <a:p>
            <a:r>
              <a:rPr lang="en-US" b="1" dirty="0"/>
              <a:t>Choosing K: </a:t>
            </a:r>
            <a:r>
              <a:rPr lang="en-US" dirty="0"/>
              <a:t>run K-Means clustering for a range of K values, say ( K= 1 to 10 ) and calculate the Sum of Squared Error (SSE). The SSE is calculated as the mean distance between data points and their cluster centroid. Plot the value of k vs. SSE and the select the value of K corresponding to smallest SSE.</a:t>
            </a:r>
          </a:p>
          <a:p>
            <a:r>
              <a:rPr lang="en-US" sz="1200" dirty="0"/>
              <a:t>Reference: https://towardsdatascience.com/k-means-clustering-for-beginners-2dc7b2994a4</a:t>
            </a:r>
          </a:p>
          <a:p>
            <a:endParaRPr lang="en-US" dirty="0"/>
          </a:p>
        </p:txBody>
      </p:sp>
      <p:pic>
        <p:nvPicPr>
          <p:cNvPr id="7" name="Picture 6">
            <a:extLst>
              <a:ext uri="{FF2B5EF4-FFF2-40B4-BE49-F238E27FC236}">
                <a16:creationId xmlns:a16="http://schemas.microsoft.com/office/drawing/2014/main" id="{C9564C3E-B11B-4390-989C-B7DCD2B41140}"/>
              </a:ext>
            </a:extLst>
          </p:cNvPr>
          <p:cNvPicPr>
            <a:picLocks noChangeAspect="1"/>
          </p:cNvPicPr>
          <p:nvPr/>
        </p:nvPicPr>
        <p:blipFill>
          <a:blip r:embed="rId2"/>
          <a:stretch>
            <a:fillRect/>
          </a:stretch>
        </p:blipFill>
        <p:spPr>
          <a:xfrm>
            <a:off x="3315516" y="2041887"/>
            <a:ext cx="5010150" cy="942975"/>
          </a:xfrm>
          <a:prstGeom prst="rect">
            <a:avLst/>
          </a:prstGeom>
        </p:spPr>
      </p:pic>
    </p:spTree>
    <p:extLst>
      <p:ext uri="{BB962C8B-B14F-4D97-AF65-F5344CB8AC3E}">
        <p14:creationId xmlns:p14="http://schemas.microsoft.com/office/powerpoint/2010/main" val="3607287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A60C42-B3B2-4EA6-BABB-EBE8DB7635EB}"/>
              </a:ext>
            </a:extLst>
          </p:cNvPr>
          <p:cNvSpPr>
            <a:spLocks noGrp="1"/>
          </p:cNvSpPr>
          <p:nvPr>
            <p:ph idx="1"/>
          </p:nvPr>
        </p:nvSpPr>
        <p:spPr>
          <a:xfrm>
            <a:off x="135317" y="287382"/>
            <a:ext cx="11738819" cy="6570618"/>
          </a:xfrm>
        </p:spPr>
        <p:txBody>
          <a:bodyPr>
            <a:normAutofit/>
          </a:bodyPr>
          <a:lstStyle/>
          <a:p>
            <a:pPr marL="0" indent="0">
              <a:buNone/>
            </a:pPr>
            <a:r>
              <a:rPr lang="en-US" b="1" dirty="0"/>
              <a:t>Random Forest</a:t>
            </a:r>
          </a:p>
          <a:p>
            <a:pPr lvl="1"/>
            <a:r>
              <a:rPr lang="en-US" sz="2800" dirty="0"/>
              <a:t>Random Forest is an ensemble of decision trees. The vote of decision trees are combined to make a final decision; majority vote wins. </a:t>
            </a:r>
          </a:p>
          <a:p>
            <a:pPr lvl="1"/>
            <a:r>
              <a:rPr lang="en-US" sz="2800" dirty="0"/>
              <a:t>Random forests algorithm can be used for feature selection process. This algorithm can be used to rank the importance of variables in a regression or classification problem.</a:t>
            </a:r>
          </a:p>
          <a:p>
            <a:pPr lvl="1"/>
            <a:endParaRPr lang="en-US" sz="2800" b="1" dirty="0"/>
          </a:p>
          <a:p>
            <a:pPr lvl="1"/>
            <a:endParaRPr lang="en-US" sz="2800" b="1" dirty="0"/>
          </a:p>
          <a:p>
            <a:pPr lvl="1"/>
            <a:endParaRPr lang="en-US" sz="2800" b="1" dirty="0"/>
          </a:p>
          <a:p>
            <a:pPr lvl="1"/>
            <a:endParaRPr lang="en-US" sz="2800" b="1" dirty="0"/>
          </a:p>
          <a:p>
            <a:pPr lvl="1"/>
            <a:endParaRPr lang="en-US" sz="2800" b="1" dirty="0"/>
          </a:p>
          <a:p>
            <a:pPr lvl="1"/>
            <a:endParaRPr lang="en-US" sz="2800" b="1" dirty="0"/>
          </a:p>
          <a:p>
            <a:pPr lvl="1"/>
            <a:endParaRPr lang="en-US" sz="2800" b="1" dirty="0"/>
          </a:p>
          <a:p>
            <a:pPr lvl="1"/>
            <a:endParaRPr lang="en-US" sz="2800" b="1" dirty="0"/>
          </a:p>
          <a:p>
            <a:pPr lvl="1"/>
            <a:endParaRPr lang="en-US" sz="2800" b="1" dirty="0"/>
          </a:p>
          <a:p>
            <a:endParaRPr lang="en-US" dirty="0"/>
          </a:p>
        </p:txBody>
      </p:sp>
      <p:pic>
        <p:nvPicPr>
          <p:cNvPr id="5" name="Picture 4">
            <a:extLst>
              <a:ext uri="{FF2B5EF4-FFF2-40B4-BE49-F238E27FC236}">
                <a16:creationId xmlns:a16="http://schemas.microsoft.com/office/drawing/2014/main" id="{62E5CE67-B250-4C3C-B03F-C2DA7A5A5802}"/>
              </a:ext>
            </a:extLst>
          </p:cNvPr>
          <p:cNvPicPr>
            <a:picLocks noChangeAspect="1"/>
          </p:cNvPicPr>
          <p:nvPr/>
        </p:nvPicPr>
        <p:blipFill>
          <a:blip r:embed="rId2"/>
          <a:stretch>
            <a:fillRect/>
          </a:stretch>
        </p:blipFill>
        <p:spPr>
          <a:xfrm>
            <a:off x="3223678" y="3029641"/>
            <a:ext cx="5990659" cy="3150723"/>
          </a:xfrm>
          <a:prstGeom prst="rect">
            <a:avLst/>
          </a:prstGeom>
        </p:spPr>
      </p:pic>
    </p:spTree>
    <p:extLst>
      <p:ext uri="{BB962C8B-B14F-4D97-AF65-F5344CB8AC3E}">
        <p14:creationId xmlns:p14="http://schemas.microsoft.com/office/powerpoint/2010/main" val="708846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C27AB-AB64-536A-6AE4-ADAA6FB9B4F5}"/>
              </a:ext>
            </a:extLst>
          </p:cNvPr>
          <p:cNvSpPr>
            <a:spLocks noGrp="1"/>
          </p:cNvSpPr>
          <p:nvPr>
            <p:ph idx="1"/>
          </p:nvPr>
        </p:nvSpPr>
        <p:spPr>
          <a:xfrm>
            <a:off x="254726" y="148136"/>
            <a:ext cx="11414760" cy="4351338"/>
          </a:xfrm>
        </p:spPr>
        <p:txBody>
          <a:bodyPr/>
          <a:lstStyle/>
          <a:p>
            <a:r>
              <a:rPr lang="en-US" dirty="0"/>
              <a:t>Random Forest works on classification and Regression.</a:t>
            </a:r>
          </a:p>
          <a:p>
            <a:r>
              <a:rPr lang="en-US" dirty="0"/>
              <a:t>Random Forest uses N number of Decision Tree as base model and give some random sample of the data to each Decision Tree to predict.</a:t>
            </a:r>
          </a:p>
          <a:p>
            <a:r>
              <a:rPr lang="en-US" dirty="0"/>
              <a:t>for classification, Random Forest take every output of Decision Tree and do voting whichever class has highest voting it take that as output.</a:t>
            </a:r>
          </a:p>
        </p:txBody>
      </p:sp>
      <p:pic>
        <p:nvPicPr>
          <p:cNvPr id="5" name="Picture 4">
            <a:extLst>
              <a:ext uri="{FF2B5EF4-FFF2-40B4-BE49-F238E27FC236}">
                <a16:creationId xmlns:a16="http://schemas.microsoft.com/office/drawing/2014/main" id="{6452ED0C-B344-ABDA-508A-1C21BDDB7807}"/>
              </a:ext>
            </a:extLst>
          </p:cNvPr>
          <p:cNvPicPr>
            <a:picLocks noChangeAspect="1"/>
          </p:cNvPicPr>
          <p:nvPr/>
        </p:nvPicPr>
        <p:blipFill>
          <a:blip r:embed="rId2"/>
          <a:stretch>
            <a:fillRect/>
          </a:stretch>
        </p:blipFill>
        <p:spPr>
          <a:xfrm>
            <a:off x="4905740" y="2567126"/>
            <a:ext cx="7165160" cy="4042680"/>
          </a:xfrm>
          <a:prstGeom prst="rect">
            <a:avLst/>
          </a:prstGeom>
        </p:spPr>
      </p:pic>
      <p:sp>
        <p:nvSpPr>
          <p:cNvPr id="7" name="TextBox 6">
            <a:extLst>
              <a:ext uri="{FF2B5EF4-FFF2-40B4-BE49-F238E27FC236}">
                <a16:creationId xmlns:a16="http://schemas.microsoft.com/office/drawing/2014/main" id="{0BC5E31E-4045-DE37-7192-91D6CE6BF518}"/>
              </a:ext>
            </a:extLst>
          </p:cNvPr>
          <p:cNvSpPr txBox="1"/>
          <p:nvPr/>
        </p:nvSpPr>
        <p:spPr>
          <a:xfrm>
            <a:off x="254726" y="2782389"/>
            <a:ext cx="4748986" cy="2246769"/>
          </a:xfrm>
          <a:prstGeom prst="rect">
            <a:avLst/>
          </a:prstGeom>
          <a:noFill/>
        </p:spPr>
        <p:txBody>
          <a:bodyPr wrap="square" rtlCol="0">
            <a:spAutoFit/>
          </a:bodyPr>
          <a:lstStyle/>
          <a:p>
            <a:r>
              <a:rPr lang="en-US" sz="2800" dirty="0"/>
              <a:t>Random Forest reduce the overfitting of Decision Tree models and helps to improve accuracy. It require much time as it combine so many trees.</a:t>
            </a:r>
          </a:p>
        </p:txBody>
      </p:sp>
    </p:spTree>
    <p:extLst>
      <p:ext uri="{BB962C8B-B14F-4D97-AF65-F5344CB8AC3E}">
        <p14:creationId xmlns:p14="http://schemas.microsoft.com/office/powerpoint/2010/main" val="894754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AE1BF-CF30-DADF-05F2-9DF074AE4F14}"/>
              </a:ext>
            </a:extLst>
          </p:cNvPr>
          <p:cNvSpPr>
            <a:spLocks noGrp="1"/>
          </p:cNvSpPr>
          <p:nvPr>
            <p:ph idx="1"/>
          </p:nvPr>
        </p:nvSpPr>
        <p:spPr>
          <a:xfrm>
            <a:off x="148880" y="468662"/>
            <a:ext cx="11175609" cy="4351338"/>
          </a:xfrm>
        </p:spPr>
        <p:txBody>
          <a:bodyPr/>
          <a:lstStyle/>
          <a:p>
            <a:r>
              <a:rPr lang="en-US" dirty="0"/>
              <a:t>For Regression problems, Random Forest take average of every numeric output.</a:t>
            </a:r>
          </a:p>
        </p:txBody>
      </p:sp>
      <p:pic>
        <p:nvPicPr>
          <p:cNvPr id="5" name="Picture 4">
            <a:extLst>
              <a:ext uri="{FF2B5EF4-FFF2-40B4-BE49-F238E27FC236}">
                <a16:creationId xmlns:a16="http://schemas.microsoft.com/office/drawing/2014/main" id="{EE1F8B9A-CF20-22E4-27CF-7A820D2CDB9C}"/>
              </a:ext>
            </a:extLst>
          </p:cNvPr>
          <p:cNvPicPr>
            <a:picLocks noChangeAspect="1"/>
          </p:cNvPicPr>
          <p:nvPr/>
        </p:nvPicPr>
        <p:blipFill>
          <a:blip r:embed="rId2"/>
          <a:stretch>
            <a:fillRect/>
          </a:stretch>
        </p:blipFill>
        <p:spPr>
          <a:xfrm>
            <a:off x="2387831" y="1545195"/>
            <a:ext cx="6410325" cy="4191000"/>
          </a:xfrm>
          <a:prstGeom prst="rect">
            <a:avLst/>
          </a:prstGeom>
        </p:spPr>
      </p:pic>
    </p:spTree>
    <p:extLst>
      <p:ext uri="{BB962C8B-B14F-4D97-AF65-F5344CB8AC3E}">
        <p14:creationId xmlns:p14="http://schemas.microsoft.com/office/powerpoint/2010/main" val="40222915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36E1-C936-1FEB-E592-36570087A993}"/>
              </a:ext>
            </a:extLst>
          </p:cNvPr>
          <p:cNvSpPr>
            <a:spLocks noGrp="1"/>
          </p:cNvSpPr>
          <p:nvPr>
            <p:ph type="title"/>
          </p:nvPr>
        </p:nvSpPr>
        <p:spPr>
          <a:xfrm>
            <a:off x="302623" y="380274"/>
            <a:ext cx="8619309" cy="601526"/>
          </a:xfrm>
        </p:spPr>
        <p:txBody>
          <a:bodyPr>
            <a:normAutofit fontScale="90000"/>
          </a:bodyPr>
          <a:lstStyle/>
          <a:p>
            <a:r>
              <a:rPr lang="en-US" b="1" dirty="0"/>
              <a:t>Ensemble Method</a:t>
            </a:r>
            <a:br>
              <a:rPr lang="en-US" b="1" dirty="0"/>
            </a:br>
            <a:endParaRPr lang="en-US" dirty="0"/>
          </a:p>
        </p:txBody>
      </p:sp>
      <p:sp>
        <p:nvSpPr>
          <p:cNvPr id="3" name="Content Placeholder 2">
            <a:extLst>
              <a:ext uri="{FF2B5EF4-FFF2-40B4-BE49-F238E27FC236}">
                <a16:creationId xmlns:a16="http://schemas.microsoft.com/office/drawing/2014/main" id="{628ABD61-7D04-5A18-17E3-5FBFFF164756}"/>
              </a:ext>
            </a:extLst>
          </p:cNvPr>
          <p:cNvSpPr>
            <a:spLocks noGrp="1"/>
          </p:cNvSpPr>
          <p:nvPr>
            <p:ph idx="1"/>
          </p:nvPr>
        </p:nvSpPr>
        <p:spPr>
          <a:xfrm>
            <a:off x="498565" y="981800"/>
            <a:ext cx="10515600" cy="4351338"/>
          </a:xfrm>
        </p:spPr>
        <p:txBody>
          <a:bodyPr/>
          <a:lstStyle/>
          <a:p>
            <a:r>
              <a:rPr lang="en-US" b="1" dirty="0"/>
              <a:t>Ensemble methods</a:t>
            </a:r>
            <a:r>
              <a:rPr lang="en-US" dirty="0"/>
              <a:t> use multiple learning algorithms to obtain better predictive performance. We train various models, aggregating their predictions as shown below:</a:t>
            </a:r>
          </a:p>
        </p:txBody>
      </p:sp>
      <p:pic>
        <p:nvPicPr>
          <p:cNvPr id="5" name="Picture 4">
            <a:extLst>
              <a:ext uri="{FF2B5EF4-FFF2-40B4-BE49-F238E27FC236}">
                <a16:creationId xmlns:a16="http://schemas.microsoft.com/office/drawing/2014/main" id="{B224DCAC-3D5A-C531-1CC6-DAEDBEF03667}"/>
              </a:ext>
            </a:extLst>
          </p:cNvPr>
          <p:cNvPicPr>
            <a:picLocks noChangeAspect="1"/>
          </p:cNvPicPr>
          <p:nvPr/>
        </p:nvPicPr>
        <p:blipFill>
          <a:blip r:embed="rId2"/>
          <a:stretch>
            <a:fillRect/>
          </a:stretch>
        </p:blipFill>
        <p:spPr>
          <a:xfrm>
            <a:off x="2741670" y="2657703"/>
            <a:ext cx="5656741" cy="3638061"/>
          </a:xfrm>
          <a:prstGeom prst="rect">
            <a:avLst/>
          </a:prstGeom>
        </p:spPr>
      </p:pic>
    </p:spTree>
    <p:extLst>
      <p:ext uri="{BB962C8B-B14F-4D97-AF65-F5344CB8AC3E}">
        <p14:creationId xmlns:p14="http://schemas.microsoft.com/office/powerpoint/2010/main" val="2936456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BFB8-FC97-023B-7D65-54F0B7DA9E4B}"/>
              </a:ext>
            </a:extLst>
          </p:cNvPr>
          <p:cNvSpPr>
            <a:spLocks noGrp="1"/>
          </p:cNvSpPr>
          <p:nvPr>
            <p:ph idx="1"/>
          </p:nvPr>
        </p:nvSpPr>
        <p:spPr>
          <a:xfrm>
            <a:off x="315685" y="231957"/>
            <a:ext cx="10515600" cy="4351338"/>
          </a:xfrm>
        </p:spPr>
        <p:txBody>
          <a:bodyPr/>
          <a:lstStyle/>
          <a:p>
            <a:r>
              <a:rPr lang="en-US" dirty="0"/>
              <a:t>There are two main classes of ensemble learning methods, namely bagging and boosting</a:t>
            </a:r>
          </a:p>
          <a:p>
            <a:pPr lvl="1"/>
            <a:r>
              <a:rPr lang="en-US" b="1" dirty="0"/>
              <a:t>Bagging </a:t>
            </a:r>
            <a:r>
              <a:rPr lang="en-US" dirty="0"/>
              <a:t>method builds models in parallel using a random subset of data (sampling with replacement) and aggregates predictions of all models</a:t>
            </a:r>
          </a:p>
          <a:p>
            <a:pPr lvl="1"/>
            <a:r>
              <a:rPr lang="en-US" b="1" dirty="0"/>
              <a:t>Boosting </a:t>
            </a:r>
            <a:r>
              <a:rPr lang="en-US" dirty="0"/>
              <a:t>method builds models in sequence using the whole data, with each model improving on the previous model’s error</a:t>
            </a:r>
          </a:p>
          <a:p>
            <a:endParaRPr lang="en-US" dirty="0"/>
          </a:p>
        </p:txBody>
      </p:sp>
    </p:spTree>
    <p:extLst>
      <p:ext uri="{BB962C8B-B14F-4D97-AF65-F5344CB8AC3E}">
        <p14:creationId xmlns:p14="http://schemas.microsoft.com/office/powerpoint/2010/main" val="1079849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5B8A-09F2-0BE5-5573-945EDCFD1990}"/>
              </a:ext>
            </a:extLst>
          </p:cNvPr>
          <p:cNvSpPr>
            <a:spLocks noGrp="1"/>
          </p:cNvSpPr>
          <p:nvPr>
            <p:ph type="title"/>
          </p:nvPr>
        </p:nvSpPr>
        <p:spPr>
          <a:xfrm>
            <a:off x="289560" y="169183"/>
            <a:ext cx="6385560" cy="444772"/>
          </a:xfrm>
        </p:spPr>
        <p:txBody>
          <a:bodyPr>
            <a:normAutofit fontScale="90000"/>
          </a:bodyPr>
          <a:lstStyle/>
          <a:p>
            <a:r>
              <a:rPr lang="en-US" dirty="0"/>
              <a:t>XGBOOST</a:t>
            </a:r>
          </a:p>
        </p:txBody>
      </p:sp>
      <p:sp>
        <p:nvSpPr>
          <p:cNvPr id="3" name="Content Placeholder 2">
            <a:extLst>
              <a:ext uri="{FF2B5EF4-FFF2-40B4-BE49-F238E27FC236}">
                <a16:creationId xmlns:a16="http://schemas.microsoft.com/office/drawing/2014/main" id="{250B972C-C9C5-8118-2287-D94182BBA837}"/>
              </a:ext>
            </a:extLst>
          </p:cNvPr>
          <p:cNvSpPr>
            <a:spLocks noGrp="1"/>
          </p:cNvSpPr>
          <p:nvPr>
            <p:ph idx="1"/>
          </p:nvPr>
        </p:nvSpPr>
        <p:spPr>
          <a:xfrm>
            <a:off x="289560" y="744582"/>
            <a:ext cx="11545389" cy="5839097"/>
          </a:xfrm>
        </p:spPr>
        <p:txBody>
          <a:bodyPr>
            <a:normAutofit fontScale="92500" lnSpcReduction="10000"/>
          </a:bodyPr>
          <a:lstStyle/>
          <a:p>
            <a:r>
              <a:rPr lang="en-US" b="0" i="0" dirty="0">
                <a:solidFill>
                  <a:srgbClr val="040C28"/>
                </a:solidFill>
                <a:effectLst/>
                <a:latin typeface="Google Sans"/>
              </a:rPr>
              <a:t>Gradient boosting is one of the variants of ensemble methods</a:t>
            </a:r>
            <a:r>
              <a:rPr lang="en-US" b="0" i="0" dirty="0">
                <a:solidFill>
                  <a:srgbClr val="4D5156"/>
                </a:solidFill>
                <a:effectLst/>
                <a:latin typeface="Google Sans"/>
              </a:rPr>
              <a:t> </a:t>
            </a:r>
            <a:r>
              <a:rPr lang="en-US" dirty="0">
                <a:solidFill>
                  <a:srgbClr val="040C28"/>
                </a:solidFill>
                <a:latin typeface="Google Sans"/>
              </a:rPr>
              <a:t>where you create multiple weak models and combine them to get better performance as a whole.</a:t>
            </a:r>
          </a:p>
          <a:p>
            <a:r>
              <a:rPr lang="en-US" dirty="0"/>
              <a:t>XGBoost is a data science library for performing classification and regression. </a:t>
            </a:r>
          </a:p>
          <a:p>
            <a:pPr lvl="1"/>
            <a:r>
              <a:rPr lang="en-US" dirty="0"/>
              <a:t>XGBoost makes use of  gradient boosted decision tree, which provides better performance than regular decision trees.</a:t>
            </a:r>
          </a:p>
          <a:p>
            <a:r>
              <a:rPr lang="en-US" dirty="0"/>
              <a:t>Gradient boosting  </a:t>
            </a:r>
            <a:r>
              <a:rPr lang="en-US" i="1" dirty="0"/>
              <a:t>combines</a:t>
            </a:r>
            <a:r>
              <a:rPr lang="en-US" dirty="0"/>
              <a:t> many decision trees into a single model for classification or regression. </a:t>
            </a:r>
          </a:p>
          <a:p>
            <a:pPr lvl="1"/>
            <a:r>
              <a:rPr lang="en-US" dirty="0"/>
              <a:t>Gradient boosting starts off with a single decision tree and iteratively adds more decision trees to the overall model to correct the model's errors on the training dataset.</a:t>
            </a:r>
          </a:p>
          <a:p>
            <a:pPr lvl="1"/>
            <a:r>
              <a:rPr lang="en-US" dirty="0" err="1"/>
              <a:t>XGBoot</a:t>
            </a:r>
            <a:r>
              <a:rPr lang="en-US" dirty="0"/>
              <a:t> has its own APIs, different from Scikit-Learn. However, for simplicity it provides an API wrapper for Scikit-Learn user called </a:t>
            </a:r>
            <a:r>
              <a:rPr lang="en-US" dirty="0" err="1"/>
              <a:t>XGBClassifier</a:t>
            </a:r>
            <a:r>
              <a:rPr lang="en-US" dirty="0"/>
              <a:t>. </a:t>
            </a:r>
          </a:p>
          <a:p>
            <a:r>
              <a:rPr lang="en-US" dirty="0"/>
              <a:t>After training an XGBoost model, we can view the relative (proportional) importance of each dataset feature using the </a:t>
            </a:r>
            <a:r>
              <a:rPr lang="en-US" dirty="0" err="1"/>
              <a:t>feature_importances</a:t>
            </a:r>
            <a:r>
              <a:rPr lang="en-US" dirty="0"/>
              <a:t>_ property of the model.</a:t>
            </a:r>
          </a:p>
          <a:p>
            <a:r>
              <a:rPr lang="en-US" dirty="0"/>
              <a:t>We can plot the feature importance for a model using the </a:t>
            </a:r>
            <a:r>
              <a:rPr lang="en-US" dirty="0" err="1"/>
              <a:t>plot_importance</a:t>
            </a:r>
            <a:r>
              <a:rPr lang="en-US" dirty="0"/>
              <a:t> function.</a:t>
            </a:r>
          </a:p>
        </p:txBody>
      </p:sp>
    </p:spTree>
    <p:extLst>
      <p:ext uri="{BB962C8B-B14F-4D97-AF65-F5344CB8AC3E}">
        <p14:creationId xmlns:p14="http://schemas.microsoft.com/office/powerpoint/2010/main" val="3300968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1242D5-5243-7A9C-901B-C4B9963DC156}"/>
              </a:ext>
            </a:extLst>
          </p:cNvPr>
          <p:cNvPicPr>
            <a:picLocks noChangeAspect="1"/>
          </p:cNvPicPr>
          <p:nvPr/>
        </p:nvPicPr>
        <p:blipFill>
          <a:blip r:embed="rId2"/>
          <a:stretch>
            <a:fillRect/>
          </a:stretch>
        </p:blipFill>
        <p:spPr>
          <a:xfrm>
            <a:off x="261382" y="1367939"/>
            <a:ext cx="5797868" cy="564269"/>
          </a:xfrm>
          <a:prstGeom prst="rect">
            <a:avLst/>
          </a:prstGeom>
        </p:spPr>
      </p:pic>
      <p:pic>
        <p:nvPicPr>
          <p:cNvPr id="7" name="Picture 6">
            <a:extLst>
              <a:ext uri="{FF2B5EF4-FFF2-40B4-BE49-F238E27FC236}">
                <a16:creationId xmlns:a16="http://schemas.microsoft.com/office/drawing/2014/main" id="{1B33F86B-1A08-9E93-CA2E-798542E0933D}"/>
              </a:ext>
            </a:extLst>
          </p:cNvPr>
          <p:cNvPicPr>
            <a:picLocks noChangeAspect="1"/>
          </p:cNvPicPr>
          <p:nvPr/>
        </p:nvPicPr>
        <p:blipFill>
          <a:blip r:embed="rId3"/>
          <a:stretch>
            <a:fillRect/>
          </a:stretch>
        </p:blipFill>
        <p:spPr>
          <a:xfrm>
            <a:off x="272855" y="1975291"/>
            <a:ext cx="4123504" cy="564269"/>
          </a:xfrm>
          <a:prstGeom prst="rect">
            <a:avLst/>
          </a:prstGeom>
        </p:spPr>
      </p:pic>
      <p:pic>
        <p:nvPicPr>
          <p:cNvPr id="9" name="Picture 8">
            <a:extLst>
              <a:ext uri="{FF2B5EF4-FFF2-40B4-BE49-F238E27FC236}">
                <a16:creationId xmlns:a16="http://schemas.microsoft.com/office/drawing/2014/main" id="{96C30AFE-524A-8032-26E6-57586A1C1AEF}"/>
              </a:ext>
            </a:extLst>
          </p:cNvPr>
          <p:cNvPicPr>
            <a:picLocks noChangeAspect="1"/>
          </p:cNvPicPr>
          <p:nvPr/>
        </p:nvPicPr>
        <p:blipFill>
          <a:blip r:embed="rId4"/>
          <a:stretch>
            <a:fillRect/>
          </a:stretch>
        </p:blipFill>
        <p:spPr>
          <a:xfrm>
            <a:off x="272855" y="2591020"/>
            <a:ext cx="11817706" cy="1243969"/>
          </a:xfrm>
          <a:prstGeom prst="rect">
            <a:avLst/>
          </a:prstGeom>
        </p:spPr>
      </p:pic>
      <p:pic>
        <p:nvPicPr>
          <p:cNvPr id="11" name="Picture 10">
            <a:extLst>
              <a:ext uri="{FF2B5EF4-FFF2-40B4-BE49-F238E27FC236}">
                <a16:creationId xmlns:a16="http://schemas.microsoft.com/office/drawing/2014/main" id="{FB05F011-162D-35C9-F963-D6C28154CBB5}"/>
              </a:ext>
            </a:extLst>
          </p:cNvPr>
          <p:cNvPicPr>
            <a:picLocks noChangeAspect="1"/>
          </p:cNvPicPr>
          <p:nvPr/>
        </p:nvPicPr>
        <p:blipFill>
          <a:blip r:embed="rId5"/>
          <a:stretch>
            <a:fillRect/>
          </a:stretch>
        </p:blipFill>
        <p:spPr>
          <a:xfrm>
            <a:off x="261382" y="4276102"/>
            <a:ext cx="8687031" cy="786379"/>
          </a:xfrm>
          <a:prstGeom prst="rect">
            <a:avLst/>
          </a:prstGeom>
        </p:spPr>
      </p:pic>
      <p:pic>
        <p:nvPicPr>
          <p:cNvPr id="13" name="Picture 12">
            <a:extLst>
              <a:ext uri="{FF2B5EF4-FFF2-40B4-BE49-F238E27FC236}">
                <a16:creationId xmlns:a16="http://schemas.microsoft.com/office/drawing/2014/main" id="{AF28FA64-2E32-2310-C57A-6361824FA630}"/>
              </a:ext>
            </a:extLst>
          </p:cNvPr>
          <p:cNvPicPr>
            <a:picLocks noChangeAspect="1"/>
          </p:cNvPicPr>
          <p:nvPr/>
        </p:nvPicPr>
        <p:blipFill>
          <a:blip r:embed="rId6"/>
          <a:stretch>
            <a:fillRect/>
          </a:stretch>
        </p:blipFill>
        <p:spPr>
          <a:xfrm>
            <a:off x="261382" y="5159615"/>
            <a:ext cx="5712028" cy="753937"/>
          </a:xfrm>
          <a:prstGeom prst="rect">
            <a:avLst/>
          </a:prstGeom>
        </p:spPr>
      </p:pic>
      <p:pic>
        <p:nvPicPr>
          <p:cNvPr id="15" name="Picture 14">
            <a:extLst>
              <a:ext uri="{FF2B5EF4-FFF2-40B4-BE49-F238E27FC236}">
                <a16:creationId xmlns:a16="http://schemas.microsoft.com/office/drawing/2014/main" id="{9C63C376-5375-FB23-F1C4-436AC948D45D}"/>
              </a:ext>
            </a:extLst>
          </p:cNvPr>
          <p:cNvPicPr>
            <a:picLocks noChangeAspect="1"/>
          </p:cNvPicPr>
          <p:nvPr/>
        </p:nvPicPr>
        <p:blipFill>
          <a:blip r:embed="rId7"/>
          <a:stretch>
            <a:fillRect/>
          </a:stretch>
        </p:blipFill>
        <p:spPr>
          <a:xfrm>
            <a:off x="261382" y="540322"/>
            <a:ext cx="11456186" cy="822350"/>
          </a:xfrm>
          <a:prstGeom prst="rect">
            <a:avLst/>
          </a:prstGeom>
        </p:spPr>
      </p:pic>
      <p:sp>
        <p:nvSpPr>
          <p:cNvPr id="16" name="TextBox 15">
            <a:extLst>
              <a:ext uri="{FF2B5EF4-FFF2-40B4-BE49-F238E27FC236}">
                <a16:creationId xmlns:a16="http://schemas.microsoft.com/office/drawing/2014/main" id="{EE72EAA8-6FAF-AD55-C3D5-1EDD84F18D37}"/>
              </a:ext>
            </a:extLst>
          </p:cNvPr>
          <p:cNvSpPr txBox="1"/>
          <p:nvPr/>
        </p:nvSpPr>
        <p:spPr>
          <a:xfrm>
            <a:off x="266134" y="177454"/>
            <a:ext cx="7593361" cy="369332"/>
          </a:xfrm>
          <a:prstGeom prst="rect">
            <a:avLst/>
          </a:prstGeom>
          <a:noFill/>
        </p:spPr>
        <p:txBody>
          <a:bodyPr wrap="none" rtlCol="0">
            <a:spAutoFit/>
          </a:bodyPr>
          <a:lstStyle/>
          <a:p>
            <a:r>
              <a:rPr lang="en-US" dirty="0"/>
              <a:t>Create a an </a:t>
            </a:r>
            <a:r>
              <a:rPr lang="en-US" dirty="0" err="1"/>
              <a:t>XGBClassifier</a:t>
            </a:r>
            <a:r>
              <a:rPr lang="en-US" dirty="0"/>
              <a:t> object and use to fit the model and make predictions. </a:t>
            </a:r>
          </a:p>
        </p:txBody>
      </p:sp>
      <p:sp>
        <p:nvSpPr>
          <p:cNvPr id="17" name="TextBox 16">
            <a:extLst>
              <a:ext uri="{FF2B5EF4-FFF2-40B4-BE49-F238E27FC236}">
                <a16:creationId xmlns:a16="http://schemas.microsoft.com/office/drawing/2014/main" id="{6D6FDC15-9133-0CA5-D05D-BF11AFB44BB1}"/>
              </a:ext>
            </a:extLst>
          </p:cNvPr>
          <p:cNvSpPr txBox="1"/>
          <p:nvPr/>
        </p:nvSpPr>
        <p:spPr>
          <a:xfrm>
            <a:off x="168352" y="3853406"/>
            <a:ext cx="6974345" cy="369332"/>
          </a:xfrm>
          <a:prstGeom prst="rect">
            <a:avLst/>
          </a:prstGeom>
          <a:noFill/>
        </p:spPr>
        <p:txBody>
          <a:bodyPr wrap="none" rtlCol="0">
            <a:spAutoFit/>
          </a:bodyPr>
          <a:lstStyle/>
          <a:p>
            <a:r>
              <a:rPr lang="en-US" dirty="0"/>
              <a:t>Default importance type is the use of the feature in more decision trees</a:t>
            </a:r>
          </a:p>
        </p:txBody>
      </p:sp>
      <p:sp>
        <p:nvSpPr>
          <p:cNvPr id="18" name="TextBox 17">
            <a:extLst>
              <a:ext uri="{FF2B5EF4-FFF2-40B4-BE49-F238E27FC236}">
                <a16:creationId xmlns:a16="http://schemas.microsoft.com/office/drawing/2014/main" id="{718F8191-9FAB-9EE4-E035-E00F085841EA}"/>
              </a:ext>
            </a:extLst>
          </p:cNvPr>
          <p:cNvSpPr txBox="1"/>
          <p:nvPr/>
        </p:nvSpPr>
        <p:spPr>
          <a:xfrm>
            <a:off x="261382" y="5984347"/>
            <a:ext cx="11456186" cy="923330"/>
          </a:xfrm>
          <a:prstGeom prst="rect">
            <a:avLst/>
          </a:prstGeom>
          <a:noFill/>
        </p:spPr>
        <p:txBody>
          <a:bodyPr wrap="square" rtlCol="0">
            <a:spAutoFit/>
          </a:bodyPr>
          <a:lstStyle/>
          <a:p>
            <a:r>
              <a:rPr lang="en-US" dirty="0"/>
              <a:t>The gain importance type is based on. which means that we use information gain as the importance metric. Information gain is a commonly used metric for determining how good a feature is at differentiating the dataset, which is important in making predictions with a decision tree. </a:t>
            </a:r>
          </a:p>
        </p:txBody>
      </p:sp>
    </p:spTree>
    <p:extLst>
      <p:ext uri="{BB962C8B-B14F-4D97-AF65-F5344CB8AC3E}">
        <p14:creationId xmlns:p14="http://schemas.microsoft.com/office/powerpoint/2010/main" val="37721613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99CDE9-27F3-A2EE-BAC2-43A396CBDAB6}"/>
              </a:ext>
            </a:extLst>
          </p:cNvPr>
          <p:cNvSpPr txBox="1"/>
          <p:nvPr/>
        </p:nvSpPr>
        <p:spPr>
          <a:xfrm>
            <a:off x="4376057" y="3017520"/>
            <a:ext cx="1665841" cy="1107996"/>
          </a:xfrm>
          <a:prstGeom prst="rect">
            <a:avLst/>
          </a:prstGeom>
          <a:noFill/>
        </p:spPr>
        <p:txBody>
          <a:bodyPr wrap="none" rtlCol="0">
            <a:spAutoFit/>
          </a:bodyPr>
          <a:lstStyle/>
          <a:p>
            <a:r>
              <a:rPr lang="en-US" sz="6600" dirty="0"/>
              <a:t>END</a:t>
            </a:r>
          </a:p>
        </p:txBody>
      </p:sp>
    </p:spTree>
    <p:extLst>
      <p:ext uri="{BB962C8B-B14F-4D97-AF65-F5344CB8AC3E}">
        <p14:creationId xmlns:p14="http://schemas.microsoft.com/office/powerpoint/2010/main" val="369907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7EA0-73D9-4043-A583-BDDC3945ED40}"/>
              </a:ext>
            </a:extLst>
          </p:cNvPr>
          <p:cNvSpPr>
            <a:spLocks noGrp="1"/>
          </p:cNvSpPr>
          <p:nvPr>
            <p:ph type="title"/>
          </p:nvPr>
        </p:nvSpPr>
        <p:spPr>
          <a:xfrm>
            <a:off x="838200" y="365126"/>
            <a:ext cx="9481457" cy="588464"/>
          </a:xfrm>
        </p:spPr>
        <p:txBody>
          <a:bodyPr>
            <a:normAutofit fontScale="90000"/>
          </a:bodyPr>
          <a:lstStyle/>
          <a:p>
            <a:r>
              <a:rPr lang="en-US" b="1" dirty="0">
                <a:effectLst/>
              </a:rPr>
              <a:t>Types of Machine Learning Algorithms</a:t>
            </a:r>
            <a:endParaRPr lang="en-US" dirty="0"/>
          </a:p>
        </p:txBody>
      </p:sp>
      <p:sp>
        <p:nvSpPr>
          <p:cNvPr id="3" name="Content Placeholder 2">
            <a:extLst>
              <a:ext uri="{FF2B5EF4-FFF2-40B4-BE49-F238E27FC236}">
                <a16:creationId xmlns:a16="http://schemas.microsoft.com/office/drawing/2014/main" id="{79C9C9F2-1056-4239-A645-5007222AA9C5}"/>
              </a:ext>
            </a:extLst>
          </p:cNvPr>
          <p:cNvSpPr>
            <a:spLocks noGrp="1"/>
          </p:cNvSpPr>
          <p:nvPr>
            <p:ph idx="1"/>
          </p:nvPr>
        </p:nvSpPr>
        <p:spPr>
          <a:xfrm>
            <a:off x="355963" y="1431588"/>
            <a:ext cx="11035938" cy="3231853"/>
          </a:xfrm>
        </p:spPr>
        <p:txBody>
          <a:bodyPr>
            <a:normAutofit/>
          </a:bodyPr>
          <a:lstStyle/>
          <a:p>
            <a:r>
              <a:rPr lang="en-US" b="1" dirty="0"/>
              <a:t>Unsupervised Learning</a:t>
            </a:r>
            <a:r>
              <a:rPr lang="en-US" dirty="0"/>
              <a:t>: data has no labels; the goal of the algorithm is to find relationships in the data. Unsupervised learning is often used for clustering data in different groups.</a:t>
            </a:r>
          </a:p>
          <a:p>
            <a:pPr marL="0" indent="0">
              <a:buNone/>
            </a:pPr>
            <a:endParaRPr lang="en-US" dirty="0"/>
          </a:p>
          <a:p>
            <a:pPr lvl="1"/>
            <a:r>
              <a:rPr lang="en-US" dirty="0"/>
              <a:t>Clustering: k-Means</a:t>
            </a:r>
          </a:p>
          <a:p>
            <a:pPr lvl="1"/>
            <a:r>
              <a:rPr lang="en-US" dirty="0"/>
              <a:t>Visualization and dimensionality reduction</a:t>
            </a:r>
          </a:p>
          <a:p>
            <a:pPr lvl="1"/>
            <a:r>
              <a:rPr lang="en-US" dirty="0"/>
              <a:t>Principal Component Analysis (PCA), t-distributed</a:t>
            </a:r>
          </a:p>
        </p:txBody>
      </p:sp>
      <p:pic>
        <p:nvPicPr>
          <p:cNvPr id="6" name="Picture 5">
            <a:extLst>
              <a:ext uri="{FF2B5EF4-FFF2-40B4-BE49-F238E27FC236}">
                <a16:creationId xmlns:a16="http://schemas.microsoft.com/office/drawing/2014/main" id="{B3F986E8-CD35-43F0-9B89-8C077B08C179}"/>
              </a:ext>
            </a:extLst>
          </p:cNvPr>
          <p:cNvPicPr>
            <a:picLocks noChangeAspect="1"/>
          </p:cNvPicPr>
          <p:nvPr/>
        </p:nvPicPr>
        <p:blipFill>
          <a:blip r:embed="rId2"/>
          <a:stretch>
            <a:fillRect/>
          </a:stretch>
        </p:blipFill>
        <p:spPr>
          <a:xfrm>
            <a:off x="2746309" y="4765209"/>
            <a:ext cx="6255246" cy="2092791"/>
          </a:xfrm>
          <a:prstGeom prst="rect">
            <a:avLst/>
          </a:prstGeom>
        </p:spPr>
      </p:pic>
    </p:spTree>
    <p:extLst>
      <p:ext uri="{BB962C8B-B14F-4D97-AF65-F5344CB8AC3E}">
        <p14:creationId xmlns:p14="http://schemas.microsoft.com/office/powerpoint/2010/main" val="215403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0F6C0A-864D-4494-ACC9-30AF6F14B43A}"/>
                  </a:ext>
                </a:extLst>
              </p:cNvPr>
              <p:cNvSpPr>
                <a:spLocks noGrp="1"/>
              </p:cNvSpPr>
              <p:nvPr>
                <p:ph idx="1"/>
              </p:nvPr>
            </p:nvSpPr>
            <p:spPr>
              <a:xfrm>
                <a:off x="0" y="91379"/>
                <a:ext cx="11993882" cy="4444548"/>
              </a:xfrm>
            </p:spPr>
            <p:txBody>
              <a:bodyPr>
                <a:normAutofit fontScale="92500"/>
              </a:bodyPr>
              <a:lstStyle/>
              <a:p>
                <a:pPr marL="0" indent="0">
                  <a:buNone/>
                </a:pPr>
                <a:r>
                  <a:rPr lang="en-US" sz="3800" dirty="0"/>
                  <a:t>Linear Regression:</a:t>
                </a:r>
              </a:p>
              <a:p>
                <a:pPr lvl="1"/>
                <a:r>
                  <a:rPr lang="en-US" sz="3000" dirty="0">
                    <a:solidFill>
                      <a:prstClr val="black"/>
                    </a:solidFill>
                    <a:latin typeface="Calibri" panose="020F0502020204030204"/>
                  </a:rPr>
                  <a:t>Sometimes data that we have is quite simple such that the output value of the dataset is just the linear combination of features in the input example.</a:t>
                </a:r>
              </a:p>
              <a:p>
                <a:pPr lvl="1"/>
                <a:r>
                  <a:rPr lang="en-US" sz="3000" dirty="0">
                    <a:solidFill>
                      <a:prstClr val="black"/>
                    </a:solidFill>
                    <a:latin typeface="Calibri" panose="020F0502020204030204"/>
                  </a:rPr>
                  <a:t>In case of one feature X, plot data points on a graph with an X-axis and a Y-axis and then find the line  </a:t>
                </a:r>
              </a:p>
              <a:p>
                <a:pPr marL="3657600" lvl="8" indent="0">
                  <a:buNone/>
                </a:pPr>
                <a:r>
                  <a:rPr lang="en-US" sz="2700" dirty="0"/>
                  <a:t> </a:t>
                </a:r>
                <a14:m>
                  <m:oMath xmlns:m="http://schemas.openxmlformats.org/officeDocument/2006/math">
                    <m:r>
                      <a:rPr lang="en-US" sz="2700" b="0" i="1" smtClean="0">
                        <a:latin typeface="Cambria Math" panose="02040503050406030204" pitchFamily="18" charset="0"/>
                      </a:rPr>
                      <m:t>𝑦</m:t>
                    </m:r>
                    <m:r>
                      <a:rPr lang="en-US" sz="2700" b="0" i="1" smtClean="0">
                        <a:latin typeface="Cambria Math" panose="02040503050406030204" pitchFamily="18" charset="0"/>
                      </a:rPr>
                      <m:t>=</m:t>
                    </m:r>
                    <m:r>
                      <a:rPr lang="en-US" sz="2700" b="0" i="1" smtClean="0">
                        <a:latin typeface="Cambria Math" panose="02040503050406030204" pitchFamily="18" charset="0"/>
                      </a:rPr>
                      <m:t>𝑎𝑥</m:t>
                    </m:r>
                    <m:r>
                      <a:rPr lang="en-US" sz="2700" b="0" i="1" smtClean="0">
                        <a:latin typeface="Cambria Math" panose="02040503050406030204" pitchFamily="18" charset="0"/>
                      </a:rPr>
                      <m:t>+</m:t>
                    </m:r>
                    <m:r>
                      <a:rPr lang="en-US" sz="2700" b="0" i="1" smtClean="0">
                        <a:latin typeface="Cambria Math" panose="02040503050406030204" pitchFamily="18" charset="0"/>
                      </a:rPr>
                      <m:t>𝑏</m:t>
                    </m:r>
                  </m:oMath>
                </a14:m>
                <a:endParaRPr lang="en-US" sz="2700" dirty="0"/>
              </a:p>
              <a:p>
                <a:pPr marL="457200" lvl="1" indent="0">
                  <a:buNone/>
                </a:pPr>
                <a:r>
                  <a:rPr lang="en-US" sz="3300" dirty="0"/>
                  <a:t>   </a:t>
                </a:r>
                <a:r>
                  <a:rPr lang="en-US" sz="3000" dirty="0">
                    <a:solidFill>
                      <a:prstClr val="black"/>
                    </a:solidFill>
                    <a:latin typeface="Calibri" panose="020F0502020204030204"/>
                  </a:rPr>
                  <a:t>that best fits the points, i.e. find the model’s  parameters </a:t>
                </a:r>
                <a:r>
                  <a:rPr lang="en-US" sz="3000" b="1" i="1" dirty="0">
                    <a:solidFill>
                      <a:prstClr val="black"/>
                    </a:solidFill>
                    <a:latin typeface="Calibri" panose="020F0502020204030204"/>
                  </a:rPr>
                  <a:t>a</a:t>
                </a:r>
                <a:r>
                  <a:rPr lang="en-US" sz="3000" dirty="0">
                    <a:solidFill>
                      <a:prstClr val="black"/>
                    </a:solidFill>
                    <a:latin typeface="Calibri" panose="020F0502020204030204"/>
                  </a:rPr>
                  <a:t> and </a:t>
                </a:r>
                <a:r>
                  <a:rPr lang="en-US" sz="3000" b="1" i="1" dirty="0">
                    <a:solidFill>
                      <a:prstClr val="black"/>
                    </a:solidFill>
                    <a:latin typeface="Calibri" panose="020F0502020204030204"/>
                  </a:rPr>
                  <a:t>b</a:t>
                </a:r>
                <a:r>
                  <a:rPr lang="en-US" sz="3000" dirty="0">
                    <a:solidFill>
                      <a:prstClr val="black"/>
                    </a:solidFill>
                    <a:latin typeface="Calibri" panose="020F0502020204030204"/>
                  </a:rPr>
                  <a:t>.</a:t>
                </a:r>
              </a:p>
              <a:p>
                <a:pPr lvl="1"/>
                <a:r>
                  <a:rPr lang="en-US" sz="3000" dirty="0">
                    <a:solidFill>
                      <a:prstClr val="black"/>
                    </a:solidFill>
                    <a:latin typeface="Calibri" panose="020F0502020204030204"/>
                  </a:rPr>
                  <a:t>Once our machine learning model has learned the line of best fit via linear regression, this line can then be used to predict values for new or unseen data points.</a:t>
                </a:r>
              </a:p>
              <a:p>
                <a:endParaRPr lang="en-US" dirty="0"/>
              </a:p>
            </p:txBody>
          </p:sp>
        </mc:Choice>
        <mc:Fallback xmlns="">
          <p:sp>
            <p:nvSpPr>
              <p:cNvPr id="3" name="Content Placeholder 2">
                <a:extLst>
                  <a:ext uri="{FF2B5EF4-FFF2-40B4-BE49-F238E27FC236}">
                    <a16:creationId xmlns:a16="http://schemas.microsoft.com/office/drawing/2014/main" id="{A30F6C0A-864D-4494-ACC9-30AF6F14B43A}"/>
                  </a:ext>
                </a:extLst>
              </p:cNvPr>
              <p:cNvSpPr>
                <a:spLocks noGrp="1" noRot="1" noChangeAspect="1" noMove="1" noResize="1" noEditPoints="1" noAdjustHandles="1" noChangeArrowheads="1" noChangeShapeType="1" noTextEdit="1"/>
              </p:cNvSpPr>
              <p:nvPr>
                <p:ph idx="1"/>
              </p:nvPr>
            </p:nvSpPr>
            <p:spPr>
              <a:xfrm>
                <a:off x="0" y="91379"/>
                <a:ext cx="11993882" cy="4444548"/>
              </a:xfrm>
              <a:blipFill>
                <a:blip r:embed="rId2"/>
                <a:stretch>
                  <a:fillRect l="-1474" t="-3155" b="-164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7D38CF-6F03-4F38-8D09-8B0493959930}"/>
              </a:ext>
            </a:extLst>
          </p:cNvPr>
          <p:cNvPicPr>
            <a:picLocks noChangeAspect="1"/>
          </p:cNvPicPr>
          <p:nvPr/>
        </p:nvPicPr>
        <p:blipFill>
          <a:blip r:embed="rId3"/>
          <a:stretch>
            <a:fillRect/>
          </a:stretch>
        </p:blipFill>
        <p:spPr>
          <a:xfrm>
            <a:off x="4912913" y="4122344"/>
            <a:ext cx="2168056" cy="2644277"/>
          </a:xfrm>
          <a:prstGeom prst="rect">
            <a:avLst/>
          </a:prstGeom>
        </p:spPr>
      </p:pic>
      <p:sp>
        <p:nvSpPr>
          <p:cNvPr id="6" name="TextBox 5">
            <a:extLst>
              <a:ext uri="{FF2B5EF4-FFF2-40B4-BE49-F238E27FC236}">
                <a16:creationId xmlns:a16="http://schemas.microsoft.com/office/drawing/2014/main" id="{AA39351E-BB1E-441F-9BDC-E2893DFE45FB}"/>
              </a:ext>
            </a:extLst>
          </p:cNvPr>
          <p:cNvSpPr txBox="1"/>
          <p:nvPr/>
        </p:nvSpPr>
        <p:spPr>
          <a:xfrm>
            <a:off x="1265872" y="4535927"/>
            <a:ext cx="52900" cy="276999"/>
          </a:xfrm>
          <a:prstGeom prst="rect">
            <a:avLst/>
          </a:prstGeom>
          <a:noFill/>
        </p:spPr>
        <p:txBody>
          <a:bodyPr wrap="none" lIns="0" tIns="0" rIns="0" bIns="0" rtlCol="0">
            <a:spAutoFit/>
          </a:bodyPr>
          <a:lstStyle/>
          <a:p>
            <a:r>
              <a:rPr lang="en-US" dirty="0"/>
              <a:t> </a:t>
            </a:r>
          </a:p>
        </p:txBody>
      </p:sp>
    </p:spTree>
    <p:extLst>
      <p:ext uri="{BB962C8B-B14F-4D97-AF65-F5344CB8AC3E}">
        <p14:creationId xmlns:p14="http://schemas.microsoft.com/office/powerpoint/2010/main" val="183177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F17B55-7A10-D06D-77A9-BD1A3CD2FF8D}"/>
              </a:ext>
            </a:extLst>
          </p:cNvPr>
          <p:cNvPicPr>
            <a:picLocks noChangeAspect="1"/>
          </p:cNvPicPr>
          <p:nvPr/>
        </p:nvPicPr>
        <p:blipFill>
          <a:blip r:embed="rId2"/>
          <a:stretch>
            <a:fillRect/>
          </a:stretch>
        </p:blipFill>
        <p:spPr>
          <a:xfrm>
            <a:off x="487585" y="4174647"/>
            <a:ext cx="2164268" cy="2639797"/>
          </a:xfrm>
          <a:prstGeom prst="rect">
            <a:avLst/>
          </a:prstGeom>
        </p:spPr>
      </p:pic>
      <p:graphicFrame>
        <p:nvGraphicFramePr>
          <p:cNvPr id="3" name="Table 2">
            <a:extLst>
              <a:ext uri="{FF2B5EF4-FFF2-40B4-BE49-F238E27FC236}">
                <a16:creationId xmlns:a16="http://schemas.microsoft.com/office/drawing/2014/main" id="{DA2BC16F-6FE7-D648-7565-3A67C0D7BDF0}"/>
              </a:ext>
            </a:extLst>
          </p:cNvPr>
          <p:cNvGraphicFramePr>
            <a:graphicFrameLocks noGrp="1"/>
          </p:cNvGraphicFramePr>
          <p:nvPr>
            <p:extLst>
              <p:ext uri="{D42A27DB-BD31-4B8C-83A1-F6EECF244321}">
                <p14:modId xmlns:p14="http://schemas.microsoft.com/office/powerpoint/2010/main" val="1067937940"/>
              </p:ext>
            </p:extLst>
          </p:nvPr>
        </p:nvGraphicFramePr>
        <p:xfrm>
          <a:off x="4167144" y="4567445"/>
          <a:ext cx="1162596" cy="1854200"/>
        </p:xfrm>
        <a:graphic>
          <a:graphicData uri="http://schemas.openxmlformats.org/drawingml/2006/table">
            <a:tbl>
              <a:tblPr firstRow="1" bandRow="1">
                <a:tableStyleId>{5C22544A-7EE6-4342-B048-85BDC9FD1C3A}</a:tableStyleId>
              </a:tblPr>
              <a:tblGrid>
                <a:gridCol w="581298">
                  <a:extLst>
                    <a:ext uri="{9D8B030D-6E8A-4147-A177-3AD203B41FA5}">
                      <a16:colId xmlns:a16="http://schemas.microsoft.com/office/drawing/2014/main" val="2251458092"/>
                    </a:ext>
                  </a:extLst>
                </a:gridCol>
                <a:gridCol w="581298">
                  <a:extLst>
                    <a:ext uri="{9D8B030D-6E8A-4147-A177-3AD203B41FA5}">
                      <a16:colId xmlns:a16="http://schemas.microsoft.com/office/drawing/2014/main" val="232783780"/>
                    </a:ext>
                  </a:extLst>
                </a:gridCol>
              </a:tblGrid>
              <a:tr h="370840">
                <a:tc>
                  <a:txBody>
                    <a:bodyPr/>
                    <a:lstStyle/>
                    <a:p>
                      <a:pPr algn="ctr"/>
                      <a:r>
                        <a:rPr lang="en-US" dirty="0"/>
                        <a:t>X</a:t>
                      </a:r>
                    </a:p>
                  </a:txBody>
                  <a:tcPr/>
                </a:tc>
                <a:tc>
                  <a:txBody>
                    <a:bodyPr/>
                    <a:lstStyle/>
                    <a:p>
                      <a:pPr algn="ctr"/>
                      <a:r>
                        <a:rPr lang="en-US" dirty="0"/>
                        <a:t>Y</a:t>
                      </a:r>
                    </a:p>
                  </a:txBody>
                  <a:tcPr/>
                </a:tc>
                <a:extLst>
                  <a:ext uri="{0D108BD9-81ED-4DB2-BD59-A6C34878D82A}">
                    <a16:rowId xmlns:a16="http://schemas.microsoft.com/office/drawing/2014/main" val="3923888069"/>
                  </a:ext>
                </a:extLst>
              </a:tr>
              <a:tr h="370840">
                <a:tc>
                  <a:txBody>
                    <a:bodyPr/>
                    <a:lstStyle/>
                    <a:p>
                      <a:pPr algn="ctr"/>
                      <a:r>
                        <a:rPr lang="en-US" dirty="0"/>
                        <a:t>1</a:t>
                      </a:r>
                    </a:p>
                  </a:txBody>
                  <a:tcPr/>
                </a:tc>
                <a:tc>
                  <a:txBody>
                    <a:bodyPr/>
                    <a:lstStyle/>
                    <a:p>
                      <a:pPr algn="ctr"/>
                      <a:r>
                        <a:rPr lang="en-US" dirty="0"/>
                        <a:t>6</a:t>
                      </a:r>
                    </a:p>
                  </a:txBody>
                  <a:tcPr/>
                </a:tc>
                <a:extLst>
                  <a:ext uri="{0D108BD9-81ED-4DB2-BD59-A6C34878D82A}">
                    <a16:rowId xmlns:a16="http://schemas.microsoft.com/office/drawing/2014/main" val="762428551"/>
                  </a:ext>
                </a:extLst>
              </a:tr>
              <a:tr h="370840">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1663692118"/>
                  </a:ext>
                </a:extLst>
              </a:tr>
              <a:tr h="370840">
                <a:tc>
                  <a:txBody>
                    <a:bodyPr/>
                    <a:lstStyle/>
                    <a:p>
                      <a:pPr algn="ctr"/>
                      <a:r>
                        <a:rPr lang="en-US" dirty="0"/>
                        <a:t>3</a:t>
                      </a:r>
                    </a:p>
                  </a:txBody>
                  <a:tcPr/>
                </a:tc>
                <a:tc>
                  <a:txBody>
                    <a:bodyPr/>
                    <a:lstStyle/>
                    <a:p>
                      <a:pPr algn="ctr"/>
                      <a:r>
                        <a:rPr lang="en-US" dirty="0"/>
                        <a:t>7</a:t>
                      </a:r>
                    </a:p>
                  </a:txBody>
                  <a:tcPr/>
                </a:tc>
                <a:extLst>
                  <a:ext uri="{0D108BD9-81ED-4DB2-BD59-A6C34878D82A}">
                    <a16:rowId xmlns:a16="http://schemas.microsoft.com/office/drawing/2014/main" val="1440440839"/>
                  </a:ext>
                </a:extLst>
              </a:tr>
              <a:tr h="370840">
                <a:tc>
                  <a:txBody>
                    <a:bodyPr/>
                    <a:lstStyle/>
                    <a:p>
                      <a:pPr algn="ctr"/>
                      <a:r>
                        <a:rPr lang="en-US" dirty="0"/>
                        <a:t>4</a:t>
                      </a:r>
                    </a:p>
                  </a:txBody>
                  <a:tcPr/>
                </a:tc>
                <a:tc>
                  <a:txBody>
                    <a:bodyPr/>
                    <a:lstStyle/>
                    <a:p>
                      <a:pPr algn="ctr"/>
                      <a:r>
                        <a:rPr lang="en-US" dirty="0"/>
                        <a:t>10</a:t>
                      </a:r>
                    </a:p>
                  </a:txBody>
                  <a:tcPr/>
                </a:tc>
                <a:extLst>
                  <a:ext uri="{0D108BD9-81ED-4DB2-BD59-A6C34878D82A}">
                    <a16:rowId xmlns:a16="http://schemas.microsoft.com/office/drawing/2014/main" val="1208399688"/>
                  </a:ext>
                </a:extLst>
              </a:tr>
            </a:tbl>
          </a:graphicData>
        </a:graphic>
      </p:graphicFrame>
      <p:pic>
        <p:nvPicPr>
          <p:cNvPr id="5" name="Picture 4">
            <a:extLst>
              <a:ext uri="{FF2B5EF4-FFF2-40B4-BE49-F238E27FC236}">
                <a16:creationId xmlns:a16="http://schemas.microsoft.com/office/drawing/2014/main" id="{66531BF6-EABE-4652-BF2A-B264D36F7ACF}"/>
              </a:ext>
            </a:extLst>
          </p:cNvPr>
          <p:cNvPicPr>
            <a:picLocks noChangeAspect="1"/>
          </p:cNvPicPr>
          <p:nvPr/>
        </p:nvPicPr>
        <p:blipFill>
          <a:blip r:embed="rId3"/>
          <a:stretch>
            <a:fillRect/>
          </a:stretch>
        </p:blipFill>
        <p:spPr>
          <a:xfrm>
            <a:off x="6103621" y="4368753"/>
            <a:ext cx="3286029" cy="755970"/>
          </a:xfrm>
          <a:prstGeom prst="rect">
            <a:avLst/>
          </a:prstGeom>
        </p:spPr>
      </p:pic>
      <p:sp>
        <p:nvSpPr>
          <p:cNvPr id="7" name="TextBox 6">
            <a:extLst>
              <a:ext uri="{FF2B5EF4-FFF2-40B4-BE49-F238E27FC236}">
                <a16:creationId xmlns:a16="http://schemas.microsoft.com/office/drawing/2014/main" id="{34833943-F251-1C77-7EBD-395205F50E12}"/>
              </a:ext>
            </a:extLst>
          </p:cNvPr>
          <p:cNvSpPr txBox="1"/>
          <p:nvPr/>
        </p:nvSpPr>
        <p:spPr>
          <a:xfrm>
            <a:off x="6103621" y="5194270"/>
            <a:ext cx="5208813" cy="923330"/>
          </a:xfrm>
          <a:prstGeom prst="rect">
            <a:avLst/>
          </a:prstGeom>
          <a:noFill/>
        </p:spPr>
        <p:txBody>
          <a:bodyPr wrap="square">
            <a:spAutoFit/>
          </a:bodyPr>
          <a:lstStyle/>
          <a:p>
            <a:r>
              <a:rPr lang="en-US" dirty="0"/>
              <a:t>Techniques from calculus is used to minimize the error, which leads to solving the following system of equations: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601C635-36B8-3387-D527-33A1BD00B7BB}"/>
                  </a:ext>
                </a:extLst>
              </p:cNvPr>
              <p:cNvSpPr txBox="1"/>
              <p:nvPr/>
            </p:nvSpPr>
            <p:spPr>
              <a:xfrm>
                <a:off x="7130050" y="6102397"/>
                <a:ext cx="2566850" cy="6190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lang="en-US" dirty="0"/>
              </a:p>
            </p:txBody>
          </p:sp>
        </mc:Choice>
        <mc:Fallback xmlns="">
          <p:sp>
            <p:nvSpPr>
              <p:cNvPr id="9" name="TextBox 8">
                <a:extLst>
                  <a:ext uri="{FF2B5EF4-FFF2-40B4-BE49-F238E27FC236}">
                    <a16:creationId xmlns:a16="http://schemas.microsoft.com/office/drawing/2014/main" id="{F601C635-36B8-3387-D527-33A1BD00B7BB}"/>
                  </a:ext>
                </a:extLst>
              </p:cNvPr>
              <p:cNvSpPr txBox="1">
                <a:spLocks noRot="1" noChangeAspect="1" noMove="1" noResize="1" noEditPoints="1" noAdjustHandles="1" noChangeArrowheads="1" noChangeShapeType="1" noTextEdit="1"/>
              </p:cNvSpPr>
              <p:nvPr/>
            </p:nvSpPr>
            <p:spPr>
              <a:xfrm>
                <a:off x="7130050" y="6102397"/>
                <a:ext cx="2566850" cy="619016"/>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0365D00-788E-0C3D-FBE4-563B5A5A533F}"/>
              </a:ext>
            </a:extLst>
          </p:cNvPr>
          <p:cNvSpPr txBox="1"/>
          <p:nvPr/>
        </p:nvSpPr>
        <p:spPr>
          <a:xfrm>
            <a:off x="192537" y="123039"/>
            <a:ext cx="11119897" cy="3539430"/>
          </a:xfrm>
          <a:prstGeom prst="rect">
            <a:avLst/>
          </a:prstGeom>
          <a:noFill/>
        </p:spPr>
        <p:txBody>
          <a:bodyPr wrap="square">
            <a:spAutoFit/>
          </a:bodyPr>
          <a:lstStyle/>
          <a:p>
            <a:pPr marL="285750" indent="-285750">
              <a:buFont typeface="Arial" panose="020B0604020202020204" pitchFamily="34" charset="0"/>
              <a:buChar char="•"/>
            </a:pPr>
            <a:r>
              <a:rPr lang="en-US" sz="2800" dirty="0"/>
              <a:t>The most popular methods for linear regression is the least squares method that find the model’s parameter in such a way that minimizes the sum of square of the differences between the actual (label) and the predicted value, which is designated as error in prediction.</a:t>
            </a:r>
          </a:p>
          <a:p>
            <a:pPr marL="285750" indent="-285750">
              <a:buFont typeface="Arial" panose="020B0604020202020204" pitchFamily="34" charset="0"/>
              <a:buChar char="•"/>
            </a:pPr>
            <a:r>
              <a:rPr lang="en-US" sz="2800" dirty="0"/>
              <a:t>Some other model performance metrics that can be used to assess the performance of a regression are R-Squared, RMSE : Root Mean Squared Error, MAE : Mean Absolute Error.</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122243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4A0343-B735-EC0D-3758-DF6A54D28711}"/>
              </a:ext>
            </a:extLst>
          </p:cNvPr>
          <p:cNvSpPr txBox="1"/>
          <p:nvPr/>
        </p:nvSpPr>
        <p:spPr>
          <a:xfrm>
            <a:off x="222177" y="687776"/>
            <a:ext cx="10930922" cy="830997"/>
          </a:xfrm>
          <a:prstGeom prst="rect">
            <a:avLst/>
          </a:prstGeom>
          <a:noFill/>
        </p:spPr>
        <p:txBody>
          <a:bodyPr wrap="square" rtlCol="0">
            <a:spAutoFit/>
          </a:bodyPr>
          <a:lstStyle/>
          <a:p>
            <a:r>
              <a:rPr lang="en-US" sz="2400" dirty="0"/>
              <a:t>(1) </a:t>
            </a:r>
            <a:r>
              <a:rPr lang="en-US" sz="2400" b="1" dirty="0"/>
              <a:t>R-Squared score</a:t>
            </a:r>
            <a:r>
              <a:rPr lang="en-US" sz="2400" dirty="0"/>
              <a:t>: R-Squared value is always between 0 and 1. A R-squared value of 0.98 indicates that 98% of the predictions are correct.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84F720D-1368-F5C6-9670-62A35FA01EB4}"/>
                  </a:ext>
                </a:extLst>
              </p:cNvPr>
              <p:cNvSpPr txBox="1"/>
              <p:nvPr/>
            </p:nvSpPr>
            <p:spPr>
              <a:xfrm>
                <a:off x="1117278" y="1802543"/>
                <a:ext cx="5549917" cy="836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a:latin typeface="Cambria Math" panose="02040503050406030204" pitchFamily="18" charset="0"/>
                        </a:rPr>
                        <m:t>𝑅</m:t>
                      </m:r>
                      <m:r>
                        <a:rPr lang="en-US" sz="2400">
                          <a:latin typeface="Cambria Math" panose="02040503050406030204" pitchFamily="18" charset="0"/>
                        </a:rPr>
                        <m:t>−</m:t>
                      </m:r>
                      <m:r>
                        <a:rPr lang="en-US" sz="2400">
                          <a:latin typeface="Cambria Math" panose="02040503050406030204" pitchFamily="18" charset="0"/>
                        </a:rPr>
                        <m:t>𝑆𝑞𝑢𝑎𝑟𝑒𝑑</m:t>
                      </m:r>
                      <m:r>
                        <a:rPr lang="en-US" sz="2400">
                          <a:latin typeface="Cambria Math" panose="02040503050406030204" pitchFamily="18" charset="0"/>
                        </a:rPr>
                        <m:t> </m:t>
                      </m:r>
                      <m:r>
                        <a:rPr lang="en-US" sz="2400">
                          <a:latin typeface="Cambria Math" panose="02040503050406030204" pitchFamily="18" charset="0"/>
                        </a:rPr>
                        <m:t>𝑠𝑐𝑜𝑟𝑒</m:t>
                      </m:r>
                      <m:r>
                        <a:rPr lang="en-US" sz="2400">
                          <a:latin typeface="Cambria Math" panose="02040503050406030204" pitchFamily="18" charset="0"/>
                        </a:rPr>
                        <m:t>= 1−</m:t>
                      </m:r>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a:latin typeface="Cambria Math" panose="02040503050406030204" pitchFamily="18" charset="0"/>
                                </a:rPr>
                                <m:t>𝑖</m:t>
                              </m:r>
                              <m:r>
                                <a:rPr lang="en-US" sz="2400">
                                  <a:latin typeface="Cambria Math" panose="02040503050406030204" pitchFamily="18" charset="0"/>
                                </a:rPr>
                                <m:t>=1</m:t>
                              </m:r>
                            </m:sub>
                            <m:sup>
                              <m:r>
                                <a:rPr lang="en-US" sz="2400">
                                  <a:latin typeface="Cambria Math" panose="02040503050406030204" pitchFamily="18" charset="0"/>
                                </a:rPr>
                                <m:t>𝑛</m:t>
                              </m:r>
                            </m:sup>
                            <m:e>
                              <m:sSup>
                                <m:sSupPr>
                                  <m:ctrlPr>
                                    <a:rPr lang="en-US" sz="2400" i="1">
                                      <a:latin typeface="Cambria Math" panose="02040503050406030204" pitchFamily="18" charset="0"/>
                                    </a:rPr>
                                  </m:ctrlPr>
                                </m:sSupPr>
                                <m:e>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𝑖</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𝑝</m:t>
                                      </m:r>
                                    </m:sub>
                                  </m:sSub>
                                  <m:r>
                                    <a:rPr lang="en-US" sz="2400">
                                      <a:latin typeface="Cambria Math" panose="02040503050406030204" pitchFamily="18" charset="0"/>
                                    </a:rPr>
                                    <m:t>)</m:t>
                                  </m:r>
                                </m:e>
                                <m:sup>
                                  <m:r>
                                    <a:rPr lang="en-US" sz="2400">
                                      <a:latin typeface="Cambria Math" panose="02040503050406030204" pitchFamily="18" charset="0"/>
                                    </a:rPr>
                                    <m:t>2</m:t>
                                  </m:r>
                                </m:sup>
                              </m:sSup>
                            </m:e>
                          </m:nary>
                        </m:num>
                        <m:den>
                          <m:nary>
                            <m:naryPr>
                              <m:chr m:val="∑"/>
                              <m:ctrlPr>
                                <a:rPr lang="en-US" sz="2400" i="1">
                                  <a:latin typeface="Cambria Math" panose="02040503050406030204" pitchFamily="18" charset="0"/>
                                </a:rPr>
                              </m:ctrlPr>
                            </m:naryPr>
                            <m:sub>
                              <m:r>
                                <m:rPr>
                                  <m:brk m:alnAt="23"/>
                                </m:rPr>
                                <a:rPr lang="en-US" sz="2400">
                                  <a:latin typeface="Cambria Math" panose="02040503050406030204" pitchFamily="18" charset="0"/>
                                </a:rPr>
                                <m:t>𝑖</m:t>
                              </m:r>
                              <m:r>
                                <a:rPr lang="en-US" sz="2400">
                                  <a:latin typeface="Cambria Math" panose="02040503050406030204" pitchFamily="18" charset="0"/>
                                </a:rPr>
                                <m:t>=1</m:t>
                              </m:r>
                            </m:sub>
                            <m:sup>
                              <m:r>
                                <a:rPr lang="en-US" sz="2400">
                                  <a:latin typeface="Cambria Math" panose="02040503050406030204" pitchFamily="18" charset="0"/>
                                </a:rPr>
                                <m:t>𝑛</m:t>
                              </m:r>
                            </m:sup>
                            <m:e>
                              <m:sSup>
                                <m:sSupPr>
                                  <m:ctrlPr>
                                    <a:rPr lang="en-US" sz="2400" i="1">
                                      <a:latin typeface="Cambria Math" panose="02040503050406030204" pitchFamily="18" charset="0"/>
                                    </a:rPr>
                                  </m:ctrlPr>
                                </m:sSupPr>
                                <m:e>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𝑖</m:t>
                                      </m:r>
                                    </m:sub>
                                  </m:sSub>
                                  <m:r>
                                    <a:rPr lang="en-US" sz="240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𝑖</m:t>
                                          </m:r>
                                        </m:sub>
                                      </m:sSub>
                                    </m:e>
                                  </m:acc>
                                  <m:r>
                                    <a:rPr lang="en-US" sz="2400">
                                      <a:latin typeface="Cambria Math" panose="02040503050406030204" pitchFamily="18" charset="0"/>
                                    </a:rPr>
                                    <m:t>)</m:t>
                                  </m:r>
                                </m:e>
                                <m:sup>
                                  <m:r>
                                    <a:rPr lang="en-US" sz="2400">
                                      <a:latin typeface="Cambria Math" panose="02040503050406030204" pitchFamily="18" charset="0"/>
                                    </a:rPr>
                                    <m:t>2</m:t>
                                  </m:r>
                                </m:sup>
                              </m:sSup>
                            </m:e>
                          </m:nary>
                        </m:den>
                      </m:f>
                    </m:oMath>
                  </m:oMathPara>
                </a14:m>
                <a:endParaRPr lang="en-US" sz="2400" dirty="0"/>
              </a:p>
            </p:txBody>
          </p:sp>
        </mc:Choice>
        <mc:Fallback>
          <p:sp>
            <p:nvSpPr>
              <p:cNvPr id="3" name="TextBox 2">
                <a:extLst>
                  <a:ext uri="{FF2B5EF4-FFF2-40B4-BE49-F238E27FC236}">
                    <a16:creationId xmlns:a16="http://schemas.microsoft.com/office/drawing/2014/main" id="{484F720D-1368-F5C6-9670-62A35FA01EB4}"/>
                  </a:ext>
                </a:extLst>
              </p:cNvPr>
              <p:cNvSpPr txBox="1">
                <a:spLocks noRot="1" noChangeAspect="1" noMove="1" noResize="1" noEditPoints="1" noAdjustHandles="1" noChangeArrowheads="1" noChangeShapeType="1" noTextEdit="1"/>
              </p:cNvSpPr>
              <p:nvPr/>
            </p:nvSpPr>
            <p:spPr>
              <a:xfrm>
                <a:off x="1117278" y="1802543"/>
                <a:ext cx="5549917" cy="8364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2E9B0DA-42EF-7394-576E-9353B10EE2D7}"/>
                  </a:ext>
                </a:extLst>
              </p:cNvPr>
              <p:cNvSpPr txBox="1"/>
              <p:nvPr/>
            </p:nvSpPr>
            <p:spPr>
              <a:xfrm>
                <a:off x="7214502" y="1747134"/>
                <a:ext cx="4463143" cy="944746"/>
              </a:xfrm>
              <a:prstGeom prst="rect">
                <a:avLst/>
              </a:prstGeom>
              <a:noFill/>
            </p:spPr>
            <p:txBody>
              <a:bodyPr wrap="square" rtlCol="0">
                <a:spAutoFit/>
              </a:bodyPr>
              <a:lstStyle/>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is the actual value,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𝑝</m:t>
                        </m:r>
                      </m:sub>
                    </m:sSub>
                  </m:oMath>
                </a14:m>
                <a:r>
                  <a:rPr lang="en-US" dirty="0"/>
                  <a:t> is the predicated value and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r>
                  <a:rPr lang="en-US" dirty="0"/>
                  <a:t> is the average of the actual values.</a:t>
                </a:r>
              </a:p>
            </p:txBody>
          </p:sp>
        </mc:Choice>
        <mc:Fallback>
          <p:sp>
            <p:nvSpPr>
              <p:cNvPr id="6" name="TextBox 5">
                <a:extLst>
                  <a:ext uri="{FF2B5EF4-FFF2-40B4-BE49-F238E27FC236}">
                    <a16:creationId xmlns:a16="http://schemas.microsoft.com/office/drawing/2014/main" id="{52E9B0DA-42EF-7394-576E-9353B10EE2D7}"/>
                  </a:ext>
                </a:extLst>
              </p:cNvPr>
              <p:cNvSpPr txBox="1">
                <a:spLocks noRot="1" noChangeAspect="1" noMove="1" noResize="1" noEditPoints="1" noAdjustHandles="1" noChangeArrowheads="1" noChangeShapeType="1" noTextEdit="1"/>
              </p:cNvSpPr>
              <p:nvPr/>
            </p:nvSpPr>
            <p:spPr>
              <a:xfrm>
                <a:off x="7214502" y="1747134"/>
                <a:ext cx="4463143" cy="944746"/>
              </a:xfrm>
              <a:prstGeom prst="rect">
                <a:avLst/>
              </a:prstGeom>
              <a:blipFill>
                <a:blip r:embed="rId3"/>
                <a:stretch>
                  <a:fillRect l="-1091" t="-3226"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E1B558A-E47C-C584-4574-F99459B251FB}"/>
                  </a:ext>
                </a:extLst>
              </p:cNvPr>
              <p:cNvSpPr txBox="1"/>
              <p:nvPr/>
            </p:nvSpPr>
            <p:spPr>
              <a:xfrm>
                <a:off x="253365" y="2747903"/>
                <a:ext cx="10158807" cy="1859548"/>
              </a:xfrm>
              <a:prstGeom prst="rect">
                <a:avLst/>
              </a:prstGeom>
              <a:noFill/>
            </p:spPr>
            <p:txBody>
              <a:bodyPr wrap="none" rtlCol="0">
                <a:spAutoFit/>
              </a:bodyPr>
              <a:lstStyle/>
              <a:p>
                <a:r>
                  <a:rPr lang="en-US" sz="2800" dirty="0"/>
                  <a:t>(2</a:t>
                </a:r>
                <a:r>
                  <a:rPr lang="en-US" sz="2400" dirty="0"/>
                  <a:t>) </a:t>
                </a:r>
                <a:r>
                  <a:rPr lang="en-US" sz="2400" b="1" dirty="0"/>
                  <a:t>RMSE</a:t>
                </a:r>
                <a:r>
                  <a:rPr lang="en-US" sz="2400" dirty="0"/>
                  <a:t> is the Root of the Mean of the Square of Errors:  RMSE=  </a:t>
                </a:r>
                <a14:m>
                  <m:oMath xmlns:m="http://schemas.openxmlformats.org/officeDocument/2006/math">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a:latin typeface="Cambria Math" panose="02040503050406030204" pitchFamily="18" charset="0"/>
                                  </a:rPr>
                                  <m:t>𝑖</m:t>
                                </m:r>
                                <m:r>
                                  <a:rPr lang="en-US" sz="2400">
                                    <a:latin typeface="Cambria Math" panose="02040503050406030204" pitchFamily="18" charset="0"/>
                                  </a:rPr>
                                  <m:t>=1</m:t>
                                </m:r>
                              </m:sub>
                              <m:sup>
                                <m:r>
                                  <a:rPr lang="en-US" sz="2400">
                                    <a:latin typeface="Cambria Math" panose="02040503050406030204" pitchFamily="18" charset="0"/>
                                  </a:rPr>
                                  <m:t>𝑛</m:t>
                                </m:r>
                              </m:sup>
                              <m:e>
                                <m:sSup>
                                  <m:sSupPr>
                                    <m:ctrlPr>
                                      <a:rPr lang="en-US" sz="2400" i="1">
                                        <a:latin typeface="Cambria Math" panose="02040503050406030204" pitchFamily="18" charset="0"/>
                                      </a:rPr>
                                    </m:ctrlPr>
                                  </m:sSupPr>
                                  <m:e>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𝑖</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𝑝</m:t>
                                        </m:r>
                                      </m:sub>
                                    </m:sSub>
                                    <m:r>
                                      <a:rPr lang="en-US" sz="2400">
                                        <a:latin typeface="Cambria Math" panose="02040503050406030204" pitchFamily="18" charset="0"/>
                                      </a:rPr>
                                      <m:t>)</m:t>
                                    </m:r>
                                  </m:e>
                                  <m:sup>
                                    <m:r>
                                      <a:rPr lang="en-US" sz="2400">
                                        <a:latin typeface="Cambria Math" panose="02040503050406030204" pitchFamily="18" charset="0"/>
                                      </a:rPr>
                                      <m:t>2</m:t>
                                    </m:r>
                                  </m:sup>
                                </m:sSup>
                              </m:e>
                            </m:nary>
                          </m:num>
                          <m:den>
                            <m:r>
                              <a:rPr lang="en-US" sz="2400">
                                <a:latin typeface="Cambria Math" panose="02040503050406030204" pitchFamily="18" charset="0"/>
                              </a:rPr>
                              <m:t>𝑛</m:t>
                            </m:r>
                          </m:den>
                        </m:f>
                      </m:e>
                    </m:rad>
                  </m:oMath>
                </a14:m>
                <a:endParaRPr lang="en-US" sz="2400" dirty="0"/>
              </a:p>
              <a:p>
                <a:r>
                  <a:rPr lang="en-US" sz="2400" dirty="0"/>
                  <a:t>RMSE gives the standard deviation of the residuals (prediction errors).</a:t>
                </a:r>
              </a:p>
              <a:p>
                <a:endParaRPr lang="en-US" sz="2400" dirty="0"/>
              </a:p>
              <a:p>
                <a:endParaRPr lang="en-US" dirty="0"/>
              </a:p>
            </p:txBody>
          </p:sp>
        </mc:Choice>
        <mc:Fallback>
          <p:sp>
            <p:nvSpPr>
              <p:cNvPr id="10" name="TextBox 9">
                <a:extLst>
                  <a:ext uri="{FF2B5EF4-FFF2-40B4-BE49-F238E27FC236}">
                    <a16:creationId xmlns:a16="http://schemas.microsoft.com/office/drawing/2014/main" id="{1E1B558A-E47C-C584-4574-F99459B251FB}"/>
                  </a:ext>
                </a:extLst>
              </p:cNvPr>
              <p:cNvSpPr txBox="1">
                <a:spLocks noRot="1" noChangeAspect="1" noMove="1" noResize="1" noEditPoints="1" noAdjustHandles="1" noChangeArrowheads="1" noChangeShapeType="1" noTextEdit="1"/>
              </p:cNvSpPr>
              <p:nvPr/>
            </p:nvSpPr>
            <p:spPr>
              <a:xfrm>
                <a:off x="253365" y="2747903"/>
                <a:ext cx="10158807" cy="1859548"/>
              </a:xfrm>
              <a:prstGeom prst="rect">
                <a:avLst/>
              </a:prstGeom>
              <a:blipFill>
                <a:blip r:embed="rId4"/>
                <a:stretch>
                  <a:fillRect l="-12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3946A91-741E-A064-0B56-0BB83D60B598}"/>
              </a:ext>
            </a:extLst>
          </p:cNvPr>
          <p:cNvSpPr txBox="1"/>
          <p:nvPr/>
        </p:nvSpPr>
        <p:spPr>
          <a:xfrm>
            <a:off x="326042" y="5084927"/>
            <a:ext cx="10723192" cy="1107996"/>
          </a:xfrm>
          <a:prstGeom prst="rect">
            <a:avLst/>
          </a:prstGeom>
          <a:noFill/>
        </p:spPr>
        <p:txBody>
          <a:bodyPr wrap="none" rtlCol="0">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en-US" sz="2000" dirty="0"/>
              <a:t>Scikit-learn provides metrics  library to calculate these values: </a:t>
            </a:r>
          </a:p>
          <a:p>
            <a:pPr eaLnBrk="0" fontAlgn="base" hangingPunct="0">
              <a:spcBef>
                <a:spcPct val="30000"/>
              </a:spcBef>
              <a:spcAft>
                <a:spcPct val="0"/>
              </a:spcAft>
            </a:pPr>
            <a:r>
              <a:rPr lang="en-US" altLang="en-US" sz="2000" i="1" dirty="0"/>
              <a:t>from </a:t>
            </a:r>
            <a:r>
              <a:rPr lang="en-US" altLang="en-US" sz="2000" i="1" dirty="0" err="1"/>
              <a:t>sklearn.metrics</a:t>
            </a:r>
            <a:r>
              <a:rPr lang="en-US" altLang="en-US" sz="2000" i="1" dirty="0"/>
              <a:t> import r2_score.   Example:   r2_score(</a:t>
            </a:r>
            <a:r>
              <a:rPr lang="en-US" altLang="en-US" sz="2000" i="1" dirty="0" err="1"/>
              <a:t>y_true</a:t>
            </a:r>
            <a:r>
              <a:rPr lang="en-US" altLang="en-US" sz="2000" i="1" dirty="0"/>
              <a:t>, </a:t>
            </a:r>
            <a:r>
              <a:rPr lang="en-US" altLang="en-US" sz="2000" i="1" dirty="0" err="1"/>
              <a:t>y_pred</a:t>
            </a:r>
            <a:r>
              <a:rPr lang="en-US" altLang="en-US" sz="2000" i="1" dirty="0"/>
              <a:t>) </a:t>
            </a:r>
            <a:br>
              <a:rPr lang="en-US" altLang="en-US" sz="2000" i="1" dirty="0"/>
            </a:br>
            <a:r>
              <a:rPr lang="en-US" altLang="en-US" sz="2000" i="1" dirty="0"/>
              <a:t>from </a:t>
            </a:r>
            <a:r>
              <a:rPr lang="en-US" altLang="en-US" sz="2000" i="1" dirty="0" err="1"/>
              <a:t>sklearn.metrics</a:t>
            </a:r>
            <a:r>
              <a:rPr lang="en-US" altLang="en-US" sz="2000" i="1" dirty="0"/>
              <a:t> import </a:t>
            </a:r>
            <a:r>
              <a:rPr lang="en-US" altLang="en-US" sz="2000" i="1" dirty="0" err="1"/>
              <a:t>mean_squared_error</a:t>
            </a:r>
            <a:r>
              <a:rPr lang="en-US" altLang="en-US" sz="2000" i="1" dirty="0"/>
              <a:t> .   Example:   </a:t>
            </a:r>
            <a:r>
              <a:rPr lang="en-US" altLang="en-US" sz="2000" i="1" dirty="0" err="1"/>
              <a:t>mean_squared_error</a:t>
            </a:r>
            <a:r>
              <a:rPr lang="en-US" altLang="en-US" sz="2000" i="1" dirty="0"/>
              <a:t>(</a:t>
            </a:r>
            <a:r>
              <a:rPr lang="en-US" altLang="en-US" sz="2000" i="1" dirty="0" err="1"/>
              <a:t>y_true</a:t>
            </a:r>
            <a:r>
              <a:rPr lang="en-US" altLang="en-US" sz="2000" i="1" dirty="0"/>
              <a:t>, </a:t>
            </a:r>
            <a:r>
              <a:rPr lang="en-US" altLang="en-US" sz="2000" i="1" dirty="0" err="1"/>
              <a:t>Y_pred</a:t>
            </a:r>
            <a:r>
              <a:rPr lang="en-US" altLang="en-US" sz="2000" i="1" dirty="0"/>
              <a:t>)</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B3BAAD7-E5C1-8155-A81B-A6B54DC3605A}"/>
                  </a:ext>
                </a:extLst>
              </p:cNvPr>
              <p:cNvSpPr txBox="1"/>
              <p:nvPr/>
            </p:nvSpPr>
            <p:spPr>
              <a:xfrm>
                <a:off x="253365" y="4171077"/>
                <a:ext cx="9192709" cy="696024"/>
              </a:xfrm>
              <a:prstGeom prst="rect">
                <a:avLst/>
              </a:prstGeom>
              <a:noFill/>
            </p:spPr>
            <p:txBody>
              <a:bodyPr wrap="none" rtlCol="0">
                <a:spAutoFit/>
              </a:bodyPr>
              <a:lstStyle/>
              <a:p>
                <a:r>
                  <a:rPr lang="en-US" sz="2800" dirty="0"/>
                  <a:t>(3) </a:t>
                </a:r>
                <a:r>
                  <a:rPr lang="en-US" sz="2400" b="1" dirty="0"/>
                  <a:t>MAE</a:t>
                </a:r>
                <a:r>
                  <a:rPr lang="en-US" sz="2400" dirty="0"/>
                  <a:t> is the Mean of Absolute (Average) of Errors: MAE = </a:t>
                </a:r>
                <a14:m>
                  <m:oMath xmlns:m="http://schemas.openxmlformats.org/officeDocument/2006/math">
                    <m:f>
                      <m:fPr>
                        <m:ctrlPr>
                          <a:rPr lang="en-US" sz="2400" i="1">
                            <a:latin typeface="Cambria Math" panose="02040503050406030204" pitchFamily="18" charset="0"/>
                          </a:rPr>
                        </m:ctrlPr>
                      </m:fPr>
                      <m:num>
                        <m:nary>
                          <m:naryPr>
                            <m:chr m:val="∑"/>
                            <m:ctrlPr>
                              <a:rPr lang="en-US" sz="2400" i="1">
                                <a:latin typeface="Cambria Math" panose="02040503050406030204" pitchFamily="18" charset="0"/>
                              </a:rPr>
                            </m:ctrlPr>
                          </m:naryPr>
                          <m:sub>
                            <m:r>
                              <m:rPr>
                                <m:brk m:alnAt="23"/>
                              </m:rPr>
                              <a:rPr lang="en-US" sz="2400">
                                <a:latin typeface="Cambria Math" panose="02040503050406030204" pitchFamily="18" charset="0"/>
                              </a:rPr>
                              <m:t>𝑖</m:t>
                            </m:r>
                            <m:r>
                              <a:rPr lang="en-US" sz="2400">
                                <a:latin typeface="Cambria Math" panose="02040503050406030204" pitchFamily="18" charset="0"/>
                              </a:rPr>
                              <m:t>=1</m:t>
                            </m:r>
                          </m:sub>
                          <m:sup>
                            <m:r>
                              <a:rPr lang="en-US" sz="2400">
                                <a:latin typeface="Cambria Math" panose="02040503050406030204" pitchFamily="18" charset="0"/>
                              </a:rPr>
                              <m:t>𝑛</m:t>
                            </m:r>
                          </m:sup>
                          <m:e>
                            <m:d>
                              <m:dPr>
                                <m:begChr m:val="|"/>
                                <m:endChr m:val="|"/>
                                <m:ctrlPr>
                                  <a:rPr lang="en-US" sz="2400" i="1">
                                    <a:latin typeface="Cambria Math" panose="02040503050406030204" pitchFamily="18" charset="0"/>
                                  </a:rPr>
                                </m:ctrlPr>
                              </m:dPr>
                              <m:e>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𝑖</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𝑦</m:t>
                                    </m:r>
                                  </m:e>
                                  <m:sub>
                                    <m:r>
                                      <a:rPr lang="en-US" sz="2400">
                                        <a:latin typeface="Cambria Math" panose="02040503050406030204" pitchFamily="18" charset="0"/>
                                      </a:rPr>
                                      <m:t>𝑝</m:t>
                                    </m:r>
                                  </m:sub>
                                </m:sSub>
                                <m:r>
                                  <a:rPr lang="en-US" sz="2400">
                                    <a:latin typeface="Cambria Math" panose="02040503050406030204" pitchFamily="18" charset="0"/>
                                  </a:rPr>
                                  <m:t>)</m:t>
                                </m:r>
                              </m:e>
                            </m:d>
                          </m:e>
                        </m:nary>
                      </m:num>
                      <m:den>
                        <m:r>
                          <a:rPr lang="en-US" sz="2400">
                            <a:latin typeface="Cambria Math" panose="02040503050406030204" pitchFamily="18" charset="0"/>
                          </a:rPr>
                          <m:t>𝑛</m:t>
                        </m:r>
                      </m:den>
                    </m:f>
                  </m:oMath>
                </a14:m>
                <a:endParaRPr lang="en-US" sz="2400" dirty="0"/>
              </a:p>
            </p:txBody>
          </p:sp>
        </mc:Choice>
        <mc:Fallback>
          <p:sp>
            <p:nvSpPr>
              <p:cNvPr id="14" name="TextBox 13">
                <a:extLst>
                  <a:ext uri="{FF2B5EF4-FFF2-40B4-BE49-F238E27FC236}">
                    <a16:creationId xmlns:a16="http://schemas.microsoft.com/office/drawing/2014/main" id="{5B3BAAD7-E5C1-8155-A81B-A6B54DC3605A}"/>
                  </a:ext>
                </a:extLst>
              </p:cNvPr>
              <p:cNvSpPr txBox="1">
                <a:spLocks noRot="1" noChangeAspect="1" noMove="1" noResize="1" noEditPoints="1" noAdjustHandles="1" noChangeArrowheads="1" noChangeShapeType="1" noTextEdit="1"/>
              </p:cNvSpPr>
              <p:nvPr/>
            </p:nvSpPr>
            <p:spPr>
              <a:xfrm>
                <a:off x="253365" y="4171077"/>
                <a:ext cx="9192709" cy="696024"/>
              </a:xfrm>
              <a:prstGeom prst="rect">
                <a:avLst/>
              </a:prstGeom>
              <a:blipFill>
                <a:blip r:embed="rId5"/>
                <a:stretch>
                  <a:fillRect l="-1393" b="-1578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A42E067-E547-D416-A77A-E02EB5ECBBB1}"/>
              </a:ext>
            </a:extLst>
          </p:cNvPr>
          <p:cNvSpPr txBox="1"/>
          <p:nvPr/>
        </p:nvSpPr>
        <p:spPr>
          <a:xfrm>
            <a:off x="535577" y="6304969"/>
            <a:ext cx="10015499" cy="369332"/>
          </a:xfrm>
          <a:prstGeom prst="rect">
            <a:avLst/>
          </a:prstGeom>
          <a:noFill/>
        </p:spPr>
        <p:txBody>
          <a:bodyPr wrap="none" rtlCol="0">
            <a:spAutoFit/>
          </a:bodyPr>
          <a:lstStyle/>
          <a:p>
            <a:r>
              <a:rPr lang="en-US" dirty="0"/>
              <a:t>For additional information see: https://towardsdatascience.com/what-are-rmse-and-mae-e405ce230383</a:t>
            </a:r>
          </a:p>
        </p:txBody>
      </p:sp>
      <p:sp>
        <p:nvSpPr>
          <p:cNvPr id="20" name="TextBox 19">
            <a:extLst>
              <a:ext uri="{FF2B5EF4-FFF2-40B4-BE49-F238E27FC236}">
                <a16:creationId xmlns:a16="http://schemas.microsoft.com/office/drawing/2014/main" id="{D533ACFE-DCF3-3F7B-C5D1-F042EC60546D}"/>
              </a:ext>
            </a:extLst>
          </p:cNvPr>
          <p:cNvSpPr txBox="1"/>
          <p:nvPr/>
        </p:nvSpPr>
        <p:spPr>
          <a:xfrm>
            <a:off x="253365" y="166815"/>
            <a:ext cx="10899733" cy="523220"/>
          </a:xfrm>
          <a:prstGeom prst="rect">
            <a:avLst/>
          </a:prstGeom>
          <a:noFill/>
        </p:spPr>
        <p:txBody>
          <a:bodyPr wrap="square">
            <a:spAutoFit/>
          </a:bodyPr>
          <a:lstStyle/>
          <a:p>
            <a:r>
              <a:rPr lang="en-US" sz="2800" b="1" dirty="0"/>
              <a:t>Metrics for performance measure of a regression Modeler </a:t>
            </a:r>
            <a:r>
              <a:rPr lang="en-US" sz="1800" dirty="0"/>
              <a:t>: </a:t>
            </a:r>
            <a:endParaRPr lang="en-US" dirty="0"/>
          </a:p>
        </p:txBody>
      </p:sp>
    </p:spTree>
    <p:extLst>
      <p:ext uri="{BB962C8B-B14F-4D97-AF65-F5344CB8AC3E}">
        <p14:creationId xmlns:p14="http://schemas.microsoft.com/office/powerpoint/2010/main" val="304513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E4CBA5-2DA6-0CC5-4C9E-0191F5E635C1}"/>
              </a:ext>
            </a:extLst>
          </p:cNvPr>
          <p:cNvPicPr>
            <a:picLocks noChangeAspect="1"/>
          </p:cNvPicPr>
          <p:nvPr/>
        </p:nvPicPr>
        <p:blipFill>
          <a:blip r:embed="rId2"/>
          <a:stretch>
            <a:fillRect/>
          </a:stretch>
        </p:blipFill>
        <p:spPr>
          <a:xfrm>
            <a:off x="329429" y="750024"/>
            <a:ext cx="5988640" cy="1288509"/>
          </a:xfrm>
          <a:prstGeom prst="rect">
            <a:avLst/>
          </a:prstGeom>
        </p:spPr>
      </p:pic>
      <p:sp>
        <p:nvSpPr>
          <p:cNvPr id="7" name="TextBox 6">
            <a:extLst>
              <a:ext uri="{FF2B5EF4-FFF2-40B4-BE49-F238E27FC236}">
                <a16:creationId xmlns:a16="http://schemas.microsoft.com/office/drawing/2014/main" id="{83F3C24B-8031-B13E-6357-C0162863E60F}"/>
              </a:ext>
            </a:extLst>
          </p:cNvPr>
          <p:cNvSpPr txBox="1"/>
          <p:nvPr/>
        </p:nvSpPr>
        <p:spPr>
          <a:xfrm>
            <a:off x="235132" y="261257"/>
            <a:ext cx="8163132" cy="369332"/>
          </a:xfrm>
          <a:prstGeom prst="rect">
            <a:avLst/>
          </a:prstGeom>
          <a:noFill/>
        </p:spPr>
        <p:txBody>
          <a:bodyPr wrap="none" rtlCol="0">
            <a:spAutoFit/>
          </a:bodyPr>
          <a:lstStyle/>
          <a:p>
            <a:r>
              <a:rPr lang="en-US" dirty="0"/>
              <a:t>Linear regression in scikit-learn:  import the algorithm as well as the needed metrics. </a:t>
            </a:r>
          </a:p>
        </p:txBody>
      </p:sp>
      <p:pic>
        <p:nvPicPr>
          <p:cNvPr id="9" name="Picture 8">
            <a:extLst>
              <a:ext uri="{FF2B5EF4-FFF2-40B4-BE49-F238E27FC236}">
                <a16:creationId xmlns:a16="http://schemas.microsoft.com/office/drawing/2014/main" id="{C8127DCB-741A-51C1-85FA-7F61954B2CBE}"/>
              </a:ext>
            </a:extLst>
          </p:cNvPr>
          <p:cNvPicPr>
            <a:picLocks noChangeAspect="1"/>
          </p:cNvPicPr>
          <p:nvPr/>
        </p:nvPicPr>
        <p:blipFill>
          <a:blip r:embed="rId3"/>
          <a:stretch>
            <a:fillRect/>
          </a:stretch>
        </p:blipFill>
        <p:spPr>
          <a:xfrm>
            <a:off x="251541" y="2677214"/>
            <a:ext cx="9529066" cy="867492"/>
          </a:xfrm>
          <a:prstGeom prst="rect">
            <a:avLst/>
          </a:prstGeom>
        </p:spPr>
      </p:pic>
      <p:sp>
        <p:nvSpPr>
          <p:cNvPr id="10" name="TextBox 9">
            <a:extLst>
              <a:ext uri="{FF2B5EF4-FFF2-40B4-BE49-F238E27FC236}">
                <a16:creationId xmlns:a16="http://schemas.microsoft.com/office/drawing/2014/main" id="{8CE2293E-99D8-4FBE-1049-A0A55FB8D57A}"/>
              </a:ext>
            </a:extLst>
          </p:cNvPr>
          <p:cNvSpPr txBox="1"/>
          <p:nvPr/>
        </p:nvSpPr>
        <p:spPr>
          <a:xfrm>
            <a:off x="235132" y="2157968"/>
            <a:ext cx="6464077" cy="369332"/>
          </a:xfrm>
          <a:prstGeom prst="rect">
            <a:avLst/>
          </a:prstGeom>
          <a:noFill/>
        </p:spPr>
        <p:txBody>
          <a:bodyPr wrap="none" rtlCol="0">
            <a:spAutoFit/>
          </a:bodyPr>
          <a:lstStyle/>
          <a:p>
            <a:r>
              <a:rPr lang="en-US" dirty="0"/>
              <a:t>Next, import function for splitting the data into training and testing</a:t>
            </a:r>
          </a:p>
        </p:txBody>
      </p:sp>
      <p:pic>
        <p:nvPicPr>
          <p:cNvPr id="12" name="Picture 11">
            <a:extLst>
              <a:ext uri="{FF2B5EF4-FFF2-40B4-BE49-F238E27FC236}">
                <a16:creationId xmlns:a16="http://schemas.microsoft.com/office/drawing/2014/main" id="{1C09A091-C27C-1BCC-5618-D9C3D5873C3C}"/>
              </a:ext>
            </a:extLst>
          </p:cNvPr>
          <p:cNvPicPr>
            <a:picLocks noChangeAspect="1"/>
          </p:cNvPicPr>
          <p:nvPr/>
        </p:nvPicPr>
        <p:blipFill>
          <a:blip r:embed="rId4"/>
          <a:stretch>
            <a:fillRect/>
          </a:stretch>
        </p:blipFill>
        <p:spPr>
          <a:xfrm>
            <a:off x="329429" y="4367420"/>
            <a:ext cx="5988639" cy="877406"/>
          </a:xfrm>
          <a:prstGeom prst="rect">
            <a:avLst/>
          </a:prstGeom>
        </p:spPr>
      </p:pic>
      <p:sp>
        <p:nvSpPr>
          <p:cNvPr id="13" name="TextBox 12">
            <a:extLst>
              <a:ext uri="{FF2B5EF4-FFF2-40B4-BE49-F238E27FC236}">
                <a16:creationId xmlns:a16="http://schemas.microsoft.com/office/drawing/2014/main" id="{47DEDCFE-181A-AB6D-877D-4983B61BA863}"/>
              </a:ext>
            </a:extLst>
          </p:cNvPr>
          <p:cNvSpPr txBox="1"/>
          <p:nvPr/>
        </p:nvSpPr>
        <p:spPr>
          <a:xfrm>
            <a:off x="235132" y="3788717"/>
            <a:ext cx="9220729" cy="369332"/>
          </a:xfrm>
          <a:prstGeom prst="rect">
            <a:avLst/>
          </a:prstGeom>
          <a:noFill/>
        </p:spPr>
        <p:txBody>
          <a:bodyPr wrap="none" rtlCol="0">
            <a:spAutoFit/>
          </a:bodyPr>
          <a:lstStyle/>
          <a:p>
            <a:r>
              <a:rPr lang="en-US" dirty="0"/>
              <a:t>Create an instance of the </a:t>
            </a:r>
            <a:r>
              <a:rPr lang="en-US" b="1" dirty="0" err="1"/>
              <a:t>LinearRegression</a:t>
            </a:r>
            <a:r>
              <a:rPr lang="en-US" dirty="0"/>
              <a:t> algorithm object and call the function </a:t>
            </a:r>
            <a:r>
              <a:rPr lang="en-US" b="1" dirty="0"/>
              <a:t>fit</a:t>
            </a:r>
            <a:r>
              <a:rPr lang="en-US" dirty="0"/>
              <a:t> in the object</a:t>
            </a:r>
          </a:p>
        </p:txBody>
      </p:sp>
      <p:pic>
        <p:nvPicPr>
          <p:cNvPr id="15" name="Picture 14">
            <a:extLst>
              <a:ext uri="{FF2B5EF4-FFF2-40B4-BE49-F238E27FC236}">
                <a16:creationId xmlns:a16="http://schemas.microsoft.com/office/drawing/2014/main" id="{900F8E00-274D-7A24-453B-75DEB80CF89F}"/>
              </a:ext>
            </a:extLst>
          </p:cNvPr>
          <p:cNvPicPr>
            <a:picLocks noChangeAspect="1"/>
          </p:cNvPicPr>
          <p:nvPr/>
        </p:nvPicPr>
        <p:blipFill>
          <a:blip r:embed="rId5"/>
          <a:stretch>
            <a:fillRect/>
          </a:stretch>
        </p:blipFill>
        <p:spPr>
          <a:xfrm>
            <a:off x="387374" y="6031298"/>
            <a:ext cx="9108834" cy="530070"/>
          </a:xfrm>
          <a:prstGeom prst="rect">
            <a:avLst/>
          </a:prstGeom>
        </p:spPr>
      </p:pic>
      <p:sp>
        <p:nvSpPr>
          <p:cNvPr id="16" name="TextBox 15">
            <a:extLst>
              <a:ext uri="{FF2B5EF4-FFF2-40B4-BE49-F238E27FC236}">
                <a16:creationId xmlns:a16="http://schemas.microsoft.com/office/drawing/2014/main" id="{BD76ADD6-9950-F53A-5338-6DB4A3BCECBB}"/>
              </a:ext>
            </a:extLst>
          </p:cNvPr>
          <p:cNvSpPr txBox="1"/>
          <p:nvPr/>
        </p:nvSpPr>
        <p:spPr>
          <a:xfrm>
            <a:off x="329429" y="5591331"/>
            <a:ext cx="4925451" cy="369332"/>
          </a:xfrm>
          <a:prstGeom prst="rect">
            <a:avLst/>
          </a:prstGeom>
          <a:noFill/>
        </p:spPr>
        <p:txBody>
          <a:bodyPr wrap="none" rtlCol="0">
            <a:spAutoFit/>
          </a:bodyPr>
          <a:lstStyle/>
          <a:p>
            <a:r>
              <a:rPr lang="en-US" dirty="0"/>
              <a:t>Now, we can make predictions on the test data set.</a:t>
            </a:r>
          </a:p>
        </p:txBody>
      </p:sp>
    </p:spTree>
    <p:extLst>
      <p:ext uri="{BB962C8B-B14F-4D97-AF65-F5344CB8AC3E}">
        <p14:creationId xmlns:p14="http://schemas.microsoft.com/office/powerpoint/2010/main" val="1451524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11131</TotalTime>
  <Words>4298</Words>
  <Application>Microsoft Office PowerPoint</Application>
  <PresentationFormat>Widescreen</PresentationFormat>
  <Paragraphs>431</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Google Sans</vt:lpstr>
      <vt:lpstr>Office Theme</vt:lpstr>
      <vt:lpstr>Machine Learning Modeling Algorithms</vt:lpstr>
      <vt:lpstr>PowerPoint Presentation</vt:lpstr>
      <vt:lpstr>PowerPoint Presentation</vt:lpstr>
      <vt:lpstr>Machine Learning Algorithms</vt:lpstr>
      <vt:lpstr>Types of Machine Learning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Ensemble Method </vt:lpstr>
      <vt:lpstr>PowerPoint Presentation</vt:lpstr>
      <vt:lpstr>XGBOOST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Modeling Algorithms</dc:title>
  <dc:creator>Alireza Farahani</dc:creator>
  <cp:lastModifiedBy>Alireza Farahani</cp:lastModifiedBy>
  <cp:revision>13</cp:revision>
  <dcterms:created xsi:type="dcterms:W3CDTF">2022-10-11T18:33:18Z</dcterms:created>
  <dcterms:modified xsi:type="dcterms:W3CDTF">2023-07-06T00:29:15Z</dcterms:modified>
</cp:coreProperties>
</file>