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67" r:id="rId4"/>
    <p:sldId id="268" r:id="rId5"/>
    <p:sldId id="272" r:id="rId6"/>
    <p:sldId id="269" r:id="rId7"/>
    <p:sldId id="270" r:id="rId8"/>
    <p:sldId id="273" r:id="rId9"/>
    <p:sldId id="271" r:id="rId10"/>
    <p:sldId id="260" r:id="rId11"/>
  </p:sldIdLst>
  <p:sldSz cx="12188825" cy="6858000"/>
  <p:notesSz cx="6797675" cy="9926638"/>
  <p:embeddedFontLst>
    <p:embeddedFont>
      <p:font typeface="Wingdings 3" panose="05040102010807070707" pitchFamily="18" charset="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AU Peto" panose="020B0604020202020204" charset="0"/>
      <p:regular r:id="rId23"/>
      <p:bold r:id="rId24"/>
    </p:embeddedFont>
    <p:embeddedFont>
      <p:font typeface="AU Passata Light" panose="020B0604020202020204" charset="0"/>
      <p:regular r:id="rId25"/>
      <p:bold r:id="rId26"/>
    </p:embeddedFont>
    <p:embeddedFont>
      <p:font typeface="AU Passata" panose="020B0604020202020204" charset="0"/>
      <p:regular r:id="rId27"/>
      <p:bold r:id="rId28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3457" autoAdjust="0"/>
  </p:normalViewPr>
  <p:slideViewPr>
    <p:cSldViewPr snapToObjects="1" showGuides="1">
      <p:cViewPr varScale="1">
        <p:scale>
          <a:sx n="107" d="100"/>
          <a:sy n="107" d="100"/>
        </p:scale>
        <p:origin x="139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253959379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168034698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501887855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927113552" name="SecondaryLogo_sort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Philip Schmidt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IFN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05-10-2018</a:t>
            </a:fld>
            <a:r>
              <a:rPr lang="da-DK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da-DK" dirty="0"/>
              <a:t>IFN – RIP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Distance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8"/>
            <a:ext cx="3812430" cy="4277233"/>
          </a:xfrm>
        </p:spPr>
        <p:txBody>
          <a:bodyPr/>
          <a:lstStyle/>
          <a:p>
            <a:r>
              <a:rPr lang="en-US" sz="1400" dirty="0"/>
              <a:t>•the distance vector algorithm (Bellman Ford)</a:t>
            </a:r>
          </a:p>
          <a:p>
            <a:r>
              <a:rPr lang="en-US" sz="1400" dirty="0"/>
              <a:t>•The idea is to find the least cost path between two nodes.</a:t>
            </a:r>
          </a:p>
          <a:p>
            <a:r>
              <a:rPr lang="en-US" sz="1400" dirty="0"/>
              <a:t>•Each nodes sends its distance information vector to each adjacent node.</a:t>
            </a:r>
          </a:p>
          <a:p>
            <a:r>
              <a:rPr lang="en-US" sz="1400" dirty="0"/>
              <a:t>•Ex node X at the beginning of the network will have a distance vector looking like: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>
              <a:buNone/>
            </a:pPr>
            <a:r>
              <a:rPr lang="en-US" sz="1400" dirty="0"/>
              <a:t>•Even though the path to Z is shorter going through Y, X doesn’t know that yet. </a:t>
            </a:r>
          </a:p>
          <a:p>
            <a:r>
              <a:rPr lang="en-US" sz="1400" dirty="0"/>
              <a:t>•When each node has received its adjacent nodes vector, it can update its routing table and us e the shortest path.</a:t>
            </a:r>
          </a:p>
          <a:p>
            <a:endParaRPr lang="da-DK" sz="14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94F26FE-C8E6-4FF7-8F04-BD9E3636B1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857576"/>
            <a:ext cx="3401695" cy="21424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06A3BB3-B0B1-4FA0-9FAA-ED11FB04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63508"/>
              </p:ext>
            </p:extLst>
          </p:nvPr>
        </p:nvGraphicFramePr>
        <p:xfrm>
          <a:off x="985839" y="3861048"/>
          <a:ext cx="889635" cy="684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85">
                  <a:extLst>
                    <a:ext uri="{9D8B030D-6E8A-4147-A177-3AD203B41FA5}">
                      <a16:colId xmlns:a16="http://schemas.microsoft.com/office/drawing/2014/main" val="3440710067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387861168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418110975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80166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81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08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13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183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Topology</a:t>
            </a:r>
            <a:r>
              <a:rPr lang="da-DK" sz="3600" dirty="0"/>
              <a:t> </a:t>
            </a:r>
            <a:r>
              <a:rPr lang="da-DK" sz="3600" dirty="0" err="1"/>
              <a:t>changes</a:t>
            </a:r>
            <a:r>
              <a:rPr lang="da-DK" sz="3600" dirty="0"/>
              <a:t> and </a:t>
            </a:r>
            <a:r>
              <a:rPr lang="da-DK" sz="3600" dirty="0" err="1"/>
              <a:t>preventing</a:t>
            </a:r>
            <a:r>
              <a:rPr lang="da-DK" sz="3600" dirty="0"/>
              <a:t> </a:t>
            </a:r>
            <a:r>
              <a:rPr lang="da-DK" sz="3600" dirty="0" err="1"/>
              <a:t>instability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•in RIP every router that participates in routing sends an update message to all its neighbors once every 30 seconds.</a:t>
            </a:r>
          </a:p>
          <a:p>
            <a:endParaRPr lang="en-US" dirty="0"/>
          </a:p>
          <a:p>
            <a:r>
              <a:rPr lang="en-US" dirty="0"/>
              <a:t>•If a node crashes or a connection is lost to a node an update message will not be sent, and the neighboring node will timeout the connection to the crashed node(180s)</a:t>
            </a:r>
          </a:p>
          <a:p>
            <a:endParaRPr lang="en-US" dirty="0"/>
          </a:p>
          <a:p>
            <a:r>
              <a:rPr lang="en-US" dirty="0"/>
              <a:t>•Routing table will be updated and the metric to the crashed node will be </a:t>
            </a:r>
            <a:r>
              <a:rPr lang="en-US" dirty="0" err="1"/>
              <a:t>inf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•Messages could be lost with this implementation</a:t>
            </a:r>
          </a:p>
          <a:p>
            <a:endParaRPr lang="en-US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51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Multicast </a:t>
            </a:r>
            <a:r>
              <a:rPr lang="da-DK" sz="3600" dirty="0" err="1"/>
              <a:t>addresses</a:t>
            </a:r>
            <a:r>
              <a:rPr lang="da-DK" sz="3600" dirty="0"/>
              <a:t> </a:t>
            </a:r>
            <a:r>
              <a:rPr lang="da-DK" sz="3600" dirty="0" err="1"/>
              <a:t>used</a:t>
            </a:r>
            <a:r>
              <a:rPr lang="da-DK" sz="3600" dirty="0"/>
              <a:t> by RIP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RIPv2</a:t>
            </a:r>
          </a:p>
          <a:p>
            <a:pPr marL="774900" lvl="1" indent="-342900"/>
            <a:r>
              <a:rPr lang="da-DK" dirty="0"/>
              <a:t>224.0.0.9</a:t>
            </a:r>
          </a:p>
          <a:p>
            <a:pPr marL="774900" lvl="1" indent="-342900"/>
            <a:r>
              <a:rPr lang="da-DK" dirty="0"/>
              <a:t>ff02::9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6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Split </a:t>
            </a:r>
            <a:r>
              <a:rPr lang="da-DK" sz="3600" dirty="0" err="1"/>
              <a:t>horizon</a:t>
            </a:r>
            <a:r>
              <a:rPr lang="da-DK" sz="3600" dirty="0"/>
              <a:t> </a:t>
            </a:r>
            <a:r>
              <a:rPr lang="da-DK" sz="3600" dirty="0" err="1"/>
              <a:t>mechanism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Implemented</a:t>
            </a:r>
            <a:r>
              <a:rPr lang="da-DK" dirty="0"/>
              <a:t> to </a:t>
            </a:r>
            <a:r>
              <a:rPr lang="da-DK" dirty="0" err="1"/>
              <a:t>prevent</a:t>
            </a:r>
            <a:r>
              <a:rPr lang="da-DK" dirty="0"/>
              <a:t> routing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”Do not </a:t>
            </a:r>
            <a:r>
              <a:rPr lang="da-DK" dirty="0" err="1"/>
              <a:t>advertise</a:t>
            </a:r>
            <a:r>
              <a:rPr lang="da-DK" dirty="0"/>
              <a:t> a route back out to a router/interface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youmlearned</a:t>
            </a:r>
            <a:r>
              <a:rPr lang="da-DK" dirty="0"/>
              <a:t> the route from”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7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Triggered</a:t>
            </a:r>
            <a:r>
              <a:rPr lang="da-DK" sz="3600" dirty="0"/>
              <a:t> </a:t>
            </a:r>
            <a:r>
              <a:rPr lang="da-DK" sz="3600" dirty="0" err="1"/>
              <a:t>updates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Whenever a router changes the metric for a route, its required to send update messages almost immediately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goes out to all its 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O</a:t>
            </a:r>
            <a:r>
              <a:rPr lang="en-US" dirty="0" err="1"/>
              <a:t>nly</a:t>
            </a:r>
            <a:r>
              <a:rPr lang="en-US" dirty="0"/>
              <a:t> neighbors who are effected by the update will use it, others will ignore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 regular updates and trigged updates can interfere if trigged updates don’t happen quick enough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92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Protocol </a:t>
            </a:r>
            <a:r>
              <a:rPr lang="da-DK" sz="3600" dirty="0" err="1"/>
              <a:t>specification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820" y="1960079"/>
            <a:ext cx="10440343" cy="3937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entry for every destination that is reachable in a rip operating system consist at least: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IPv4 address of the destination </a:t>
            </a:r>
          </a:p>
          <a:p>
            <a:pPr marL="342900" indent="-342900">
              <a:buFontTx/>
              <a:buChar char="-"/>
            </a:pPr>
            <a:r>
              <a:rPr lang="en-US" dirty="0"/>
              <a:t>A metric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IPv4 address of the next destination (next hop) </a:t>
            </a:r>
          </a:p>
          <a:p>
            <a:pPr marL="342900" indent="-342900">
              <a:buFontTx/>
              <a:buChar char="-"/>
            </a:pPr>
            <a:r>
              <a:rPr lang="en-US" dirty="0"/>
              <a:t>A flag (if information about the route has changed)</a:t>
            </a:r>
          </a:p>
          <a:p>
            <a:pPr marL="342900" indent="-342900">
              <a:buFontTx/>
              <a:buChar char="-"/>
            </a:pPr>
            <a:r>
              <a:rPr lang="en-US" dirty="0"/>
              <a:t>Various timers associated with the route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36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BEE2D-EE30-4F76-88F2-8DAC058E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/>
              <a:t>messages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22A32E-7CFD-488C-8760-DEEE52E6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RIP is a UDP-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RIP </a:t>
            </a:r>
            <a:r>
              <a:rPr lang="da-DK" dirty="0" err="1"/>
              <a:t>packet</a:t>
            </a:r>
            <a:r>
              <a:rPr lang="da-DK" dirty="0"/>
              <a:t> format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1A42B3-FB04-47AC-8617-8A2071BC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463-9D11-49C6-990F-A7A6F49DDE03}" type="datetime1">
              <a:rPr lang="da-DK" smtClean="0"/>
              <a:t>05-10-2018</a:t>
            </a:fld>
            <a:r>
              <a:rPr lang="da-DK"/>
              <a:t>03-10-2018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90217EB-D947-497E-885A-7469F0DD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420888"/>
            <a:ext cx="5848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Considerations</a:t>
            </a:r>
            <a:r>
              <a:rPr lang="da-DK" sz="3600" dirty="0"/>
              <a:t>:</a:t>
            </a:r>
            <a:br>
              <a:rPr lang="da-DK" sz="3600" dirty="0"/>
            </a:br>
            <a:r>
              <a:rPr lang="da-DK" sz="3600" dirty="0" err="1"/>
              <a:t>Auth</a:t>
            </a:r>
            <a:r>
              <a:rPr lang="da-DK" sz="3600" dirty="0"/>
              <a:t>. And </a:t>
            </a:r>
            <a:r>
              <a:rPr lang="da-DK" sz="3600" dirty="0" err="1"/>
              <a:t>security</a:t>
            </a:r>
            <a:r>
              <a:rPr lang="da-DK" sz="3600" dirty="0"/>
              <a:t> </a:t>
            </a:r>
            <a:r>
              <a:rPr lang="da-DK" sz="3600" dirty="0" err="1"/>
              <a:t>message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856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Brugerdefineret</PresentationFormat>
  <Paragraphs>60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9" baseType="lpstr">
      <vt:lpstr>Wingdings 3</vt:lpstr>
      <vt:lpstr>Calibri</vt:lpstr>
      <vt:lpstr>Georgia</vt:lpstr>
      <vt:lpstr>AU Peto</vt:lpstr>
      <vt:lpstr>Times New Roman</vt:lpstr>
      <vt:lpstr>AU Passata Light</vt:lpstr>
      <vt:lpstr>Arial</vt:lpstr>
      <vt:lpstr>AU Passata</vt:lpstr>
      <vt:lpstr>AU 16:9</vt:lpstr>
      <vt:lpstr>IFN – RIP </vt:lpstr>
      <vt:lpstr>Distance vector algorithm</vt:lpstr>
      <vt:lpstr>Topology changes and preventing instability</vt:lpstr>
      <vt:lpstr>Multicast addresses used by RIP</vt:lpstr>
      <vt:lpstr>Split horizon mechanism</vt:lpstr>
      <vt:lpstr>Triggered updates</vt:lpstr>
      <vt:lpstr>Protocol specification</vt:lpstr>
      <vt:lpstr>messages</vt:lpstr>
      <vt:lpstr>Considerations: Auth. And security message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2018-10-05T14:36:39Z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636649180243080400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5013</vt:lpwstr>
  </property>
  <property fmtid="{D5CDD505-2E9C-101B-9397-08002B2CF9AE}" pid="62" name="colorthemechange">
    <vt:lpwstr>True</vt:lpwstr>
  </property>
</Properties>
</file>