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f7965cfa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f7965cfa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f7965cfa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f7965cfa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f7965cfa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f7965cfa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f7965cfa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f7965cfa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f51ae7d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f51ae7d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f7965cfa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f7965cfa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f7965cf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f7965cf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f7965cf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f7965cf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f3d7cf2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f3d7cf2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f3d7cf21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df3d7cf21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f82c534c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f82c534c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f51ae7d4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f51ae7d4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f51ae7d4e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f51ae7d4e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f51ae7d4e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df51ae7d4e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f51ae7d4e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df51ae7d4e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f51ae7d4e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df51ae7d4e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f82c534c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f82c534c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f82c534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f82c534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f3d7cf2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f3d7cf2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f82c534c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f82c534c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f3d7cf2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f3d7cf2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f82c534c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f82c534c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f51ae7d4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f51ae7d4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chive.ics.uci.edu/dataset/849/power+consumption+of+tetouan+cit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38475" y="1231150"/>
            <a:ext cx="6474300" cy="14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Arial"/>
                <a:ea typeface="Arial"/>
                <a:cs typeface="Arial"/>
                <a:sym typeface="Arial"/>
              </a:rPr>
              <a:t>ELECTRIC POWER CONSUMPTION FORECASTING USING TIME SERIES ANALYSIS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38475" y="3038925"/>
            <a:ext cx="8520600" cy="18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85">
                <a:latin typeface="Arial"/>
                <a:ea typeface="Arial"/>
                <a:cs typeface="Arial"/>
                <a:sym typeface="Arial"/>
              </a:rPr>
              <a:t>Team members:</a:t>
            </a:r>
            <a:endParaRPr sz="1585">
              <a:latin typeface="Arial"/>
              <a:ea typeface="Arial"/>
              <a:cs typeface="Arial"/>
              <a:sym typeface="Arial"/>
            </a:endParaRPr>
          </a:p>
          <a:p>
            <a:pPr indent="-329276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85"/>
              <a:buFont typeface="Arial"/>
              <a:buChar char="●"/>
            </a:pPr>
            <a:r>
              <a:rPr lang="en" sz="1585">
                <a:latin typeface="Arial"/>
                <a:ea typeface="Arial"/>
                <a:cs typeface="Arial"/>
                <a:sym typeface="Arial"/>
              </a:rPr>
              <a:t>Anusha Nandy SE20UARI023</a:t>
            </a:r>
            <a:endParaRPr sz="1585">
              <a:latin typeface="Arial"/>
              <a:ea typeface="Arial"/>
              <a:cs typeface="Arial"/>
              <a:sym typeface="Arial"/>
            </a:endParaRPr>
          </a:p>
          <a:p>
            <a:pPr indent="-329276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85"/>
              <a:buFont typeface="Arial"/>
              <a:buChar char="●"/>
            </a:pPr>
            <a:r>
              <a:rPr lang="en" sz="1585">
                <a:latin typeface="Arial"/>
                <a:ea typeface="Arial"/>
                <a:cs typeface="Arial"/>
                <a:sym typeface="Arial"/>
              </a:rPr>
              <a:t>Bhargavi Gorthy SE20UMEE010</a:t>
            </a:r>
            <a:endParaRPr sz="1585">
              <a:latin typeface="Arial"/>
              <a:ea typeface="Arial"/>
              <a:cs typeface="Arial"/>
              <a:sym typeface="Arial"/>
            </a:endParaRPr>
          </a:p>
          <a:p>
            <a:pPr indent="-329276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85"/>
              <a:buFont typeface="Arial"/>
              <a:buChar char="●"/>
            </a:pPr>
            <a:r>
              <a:rPr lang="en" sz="1585">
                <a:latin typeface="Arial"/>
                <a:ea typeface="Arial"/>
                <a:cs typeface="Arial"/>
                <a:sym typeface="Arial"/>
              </a:rPr>
              <a:t>Mehek Khan SE20UARI094</a:t>
            </a:r>
            <a:endParaRPr sz="1585">
              <a:latin typeface="Arial"/>
              <a:ea typeface="Arial"/>
              <a:cs typeface="Arial"/>
              <a:sym typeface="Arial"/>
            </a:endParaRPr>
          </a:p>
          <a:p>
            <a:pPr indent="-329276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85"/>
              <a:buFont typeface="Arial"/>
              <a:buChar char="●"/>
            </a:pPr>
            <a:r>
              <a:rPr lang="en" sz="1585">
                <a:latin typeface="Arial"/>
                <a:ea typeface="Arial"/>
                <a:cs typeface="Arial"/>
                <a:sym typeface="Arial"/>
              </a:rPr>
              <a:t>Phalguna Reddy SE20UCSE120</a:t>
            </a:r>
            <a:endParaRPr sz="15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98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Smoothing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152475"/>
            <a:ext cx="8520600" cy="36723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E1E1E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1E1E1E"/>
              </a:buClr>
              <a:buSzPts val="1600"/>
              <a:buChar char="●"/>
            </a:pPr>
            <a:r>
              <a:rPr lang="en" sz="1600">
                <a:solidFill>
                  <a:srgbClr val="1E1E1E"/>
                </a:solidFill>
              </a:rPr>
              <a:t>Exponential Smoothing is a time series forecasting method that applies decreasing weights to past observations. </a:t>
            </a:r>
            <a:endParaRPr sz="1600">
              <a:solidFill>
                <a:srgbClr val="1E1E1E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E1E1E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1E1E1E"/>
              </a:buClr>
              <a:buSzPts val="1600"/>
              <a:buChar char="●"/>
            </a:pPr>
            <a:r>
              <a:rPr lang="en" sz="1600">
                <a:solidFill>
                  <a:srgbClr val="1E1E1E"/>
                </a:solidFill>
              </a:rPr>
              <a:t>The method assigns exponentially decreasing weights as the observations get older, making recent observations more influential. </a:t>
            </a:r>
            <a:endParaRPr sz="1600">
              <a:solidFill>
                <a:srgbClr val="1E1E1E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320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Model Accuracy: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E1E1E"/>
              </a:buClr>
              <a:buSzPts val="1400"/>
              <a:buChar char="●"/>
            </a:pPr>
            <a:r>
              <a:rPr lang="en">
                <a:solidFill>
                  <a:srgbClr val="1E1E1E"/>
                </a:solidFill>
              </a:rPr>
              <a:t>The forecasted values (blue line) closely follow the actual values (red line) during the testing period, indicating that the ETS model has captured the underlying pattern in the data well.</a:t>
            </a:r>
            <a:endParaRPr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1E1E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E1E1E"/>
              </a:buClr>
              <a:buSzPts val="1400"/>
              <a:buChar char="●"/>
            </a:pPr>
            <a:r>
              <a:rPr lang="en">
                <a:solidFill>
                  <a:srgbClr val="1E1E1E"/>
                </a:solidFill>
              </a:rPr>
              <a:t>The close alignment suggests that the ETS model is effective in predicting the power consumption of Zone 1 in Tetouan city.</a:t>
            </a:r>
            <a:endParaRPr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3782950" y="1152475"/>
            <a:ext cx="504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950" y="1017725"/>
            <a:ext cx="5049299" cy="369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152475"/>
            <a:ext cx="582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Predi</a:t>
            </a:r>
            <a:r>
              <a:rPr b="1" lang="en" sz="1100">
                <a:solidFill>
                  <a:schemeClr val="dk1"/>
                </a:solidFill>
              </a:rPr>
              <a:t>ction Intervals:</a:t>
            </a:r>
            <a:endParaRPr sz="1100">
              <a:solidFill>
                <a:schemeClr val="dk1"/>
              </a:solidFill>
            </a:endParaRPr>
          </a:p>
          <a:p>
            <a:pPr indent="-31035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391">
                <a:solidFill>
                  <a:srgbClr val="000000"/>
                </a:solidFill>
              </a:rPr>
              <a:t>The shaded area around the forecast values indicates the confidence intervals.</a:t>
            </a:r>
            <a:endParaRPr sz="13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91">
              <a:solidFill>
                <a:srgbClr val="000000"/>
              </a:solidFill>
            </a:endParaRPr>
          </a:p>
          <a:p>
            <a:pPr indent="-31035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391">
                <a:solidFill>
                  <a:srgbClr val="000000"/>
                </a:solidFill>
              </a:rPr>
              <a:t>The smooth expansion of the confidence intervals in the ETS model is due to the nature of the Exponential Smoothing method. This method assumes that future uncertainty increases in a predictable manner, resulting in gradually widening intervals.</a:t>
            </a:r>
            <a:endParaRPr sz="139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91">
              <a:solidFill>
                <a:srgbClr val="000000"/>
              </a:solidFill>
            </a:endParaRPr>
          </a:p>
          <a:p>
            <a:pPr indent="-31035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391">
                <a:solidFill>
                  <a:srgbClr val="000000"/>
                </a:solidFill>
              </a:rPr>
              <a:t>The actual values fall within the prediction intervals, confirming the reliability of the model's predictions.</a:t>
            </a:r>
            <a:endParaRPr sz="13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025" y="990675"/>
            <a:ext cx="2379700" cy="357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Metrics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 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MAE: 0.0119112770058996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RMSE: 983.2896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425" y="1152475"/>
            <a:ext cx="492887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Model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ARIMA (AutoRegressive Integrated Moving Average) model is a popular statistical method used for time series forecasting.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It combines three components: autoregression (AR), differencing (I) to make the time series stationary, and moving average (MA).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ARIMA model is denoted as ARIMA(p, d, q), where: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</a:t>
            </a:r>
            <a:r>
              <a:rPr lang="en" sz="1100">
                <a:solidFill>
                  <a:schemeClr val="dk1"/>
                </a:solidFill>
              </a:rPr>
              <a:t>: Number of lag observations included in the model (AR term).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</a:t>
            </a:r>
            <a:r>
              <a:rPr lang="en" sz="1100">
                <a:solidFill>
                  <a:schemeClr val="dk1"/>
                </a:solidFill>
              </a:rPr>
              <a:t>: Number of times the raw observations are differenced (I term).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q</a:t>
            </a:r>
            <a:r>
              <a:rPr lang="en" sz="1100">
                <a:solidFill>
                  <a:schemeClr val="dk1"/>
                </a:solidFill>
              </a:rPr>
              <a:t>: Size of the moving average window (MA term).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353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Model Accuracy: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forecasted values (blue line) closely follow the actual values (red line) during the testing period.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This indicates that the ARIMA model has captured the underlying pattern in the data well.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800" y="1152475"/>
            <a:ext cx="477095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Prediction Intervals: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shaded area around the forecast values indicates the confidence intervals.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These intervals widen as the forecast horizon increases.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This is expected in time series forecasting as uncertainty grows over time.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Error Metrics</a:t>
            </a:r>
            <a:endParaRPr b="1"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152475"/>
            <a:ext cx="85206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 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MAE:0.011911277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RMSE:1378.521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550" y="1262125"/>
            <a:ext cx="6217076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SARIMA - Data Exploration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452175" y="1080550"/>
            <a:ext cx="36000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ACF and PACF Test</a:t>
            </a:r>
            <a:endParaRPr sz="1300"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38" y="1356975"/>
            <a:ext cx="7491318" cy="35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SARIMA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408950" y="1017725"/>
            <a:ext cx="13848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RMSE: 1646.371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s = 144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p = 2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d = 1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P = 0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Q = 1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D = 1</a:t>
            </a:r>
            <a:endParaRPr sz="1050">
              <a:solidFill>
                <a:schemeClr val="lt1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350" y="1356975"/>
            <a:ext cx="6779295" cy="35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52475"/>
            <a:ext cx="657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Objective: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1E1E1E"/>
              </a:buClr>
              <a:buSzPts val="1800"/>
              <a:buChar char="●"/>
            </a:pPr>
            <a:r>
              <a:rPr lang="en">
                <a:solidFill>
                  <a:srgbClr val="1E1E1E"/>
                </a:solidFill>
              </a:rPr>
              <a:t>To predict real-world meteorological data, such as power consumption, using various time series models.</a:t>
            </a:r>
            <a:endParaRPr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Importance: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1E1E1E"/>
              </a:buClr>
              <a:buSzPts val="1800"/>
              <a:buChar char="●"/>
            </a:pPr>
            <a:r>
              <a:rPr lang="en">
                <a:solidFill>
                  <a:srgbClr val="1E1E1E"/>
                </a:solidFill>
              </a:rPr>
              <a:t>Accurate power consumption forecasting helps in optimizing resource allocation, reducing operational costs, and improving energy management.</a:t>
            </a:r>
            <a:endParaRPr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r>
              <a:rPr lang="en"/>
              <a:t>: Carbon Emissions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1265825"/>
            <a:ext cx="19605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Electricity Generation by Source</a:t>
            </a:r>
            <a:endParaRPr sz="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International Energy Agency (IEA) </a:t>
            </a:r>
            <a:endParaRPr sz="1600"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550" y="1172035"/>
            <a:ext cx="6653026" cy="365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Prepare the data and calculate percentages</a:t>
            </a:r>
            <a:endParaRPr b="1"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38" y="1152474"/>
            <a:ext cx="6592925" cy="12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 rotWithShape="1">
          <a:blip r:embed="rId4">
            <a:alphaModFix/>
          </a:blip>
          <a:srcRect b="-1419" l="0" r="0" t="0"/>
          <a:stretch/>
        </p:blipFill>
        <p:spPr>
          <a:xfrm>
            <a:off x="982362" y="2553750"/>
            <a:ext cx="5383125" cy="23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 rotWithShape="1">
          <a:blip r:embed="rId5">
            <a:alphaModFix/>
          </a:blip>
          <a:srcRect b="1400" l="17321" r="0" t="0"/>
          <a:stretch/>
        </p:blipFill>
        <p:spPr>
          <a:xfrm>
            <a:off x="6365488" y="2553750"/>
            <a:ext cx="1796150" cy="22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11700" y="1104775"/>
            <a:ext cx="21792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Carbon Emissions factor per unit energy produced:</a:t>
            </a:r>
            <a:endParaRPr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Coal: 2.46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Oil: 2.52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Natural Gas: 1.96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Hydro: 0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775" y="445025"/>
            <a:ext cx="6247525" cy="43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120425"/>
            <a:ext cx="2335500" cy="3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Calculating emissions for each source: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	</a:t>
            </a:r>
            <a:r>
              <a:rPr lang="en"/>
              <a:t>	</a:t>
            </a:r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795" y="101550"/>
            <a:ext cx="57687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445025"/>
            <a:ext cx="519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Estimate Future Emissions Based on Predicted Electricity Consumption</a:t>
            </a:r>
            <a:endParaRPr b="1"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311700" y="1964650"/>
            <a:ext cx="4524300" cy="26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ADF Statistic: -1.8001046522866089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p-value: 0.38040973788895566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Critical Values: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1%: -4.473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5%: -3.290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10%: -2.772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963" y="156925"/>
            <a:ext cx="3244325" cy="24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7975" y="2735037"/>
            <a:ext cx="3244325" cy="248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refers to a collection of data points recorded in a sequential order over time.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Parameters: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Trend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Seasonality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Residual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</a:rPr>
              <a:t>Power Consumption of Tetouan City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Power Consumption of Tetouan City - UCI Machine Learning Repository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03030"/>
                </a:solidFill>
                <a:highlight>
                  <a:schemeClr val="lt1"/>
                </a:highlight>
              </a:rPr>
              <a:t>This dataset is related to power consumption of three different distribution networks of Tetouan city which is located in north Morocco.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Dataset Information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Characteristics:</a:t>
            </a:r>
            <a:r>
              <a:rPr lang="en" sz="1600">
                <a:solidFill>
                  <a:schemeClr val="dk1"/>
                </a:solidFill>
              </a:rPr>
              <a:t> Multivariate, Time-Series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Associated Tasks:</a:t>
            </a:r>
            <a:r>
              <a:rPr lang="en" sz="1600">
                <a:solidFill>
                  <a:schemeClr val="dk1"/>
                </a:solidFill>
              </a:rPr>
              <a:t> Regression, Forecasting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Instances:</a:t>
            </a:r>
            <a:r>
              <a:rPr lang="en" sz="1600">
                <a:solidFill>
                  <a:schemeClr val="dk1"/>
                </a:solidFill>
              </a:rPr>
              <a:t> 52,417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Features:</a:t>
            </a:r>
            <a:r>
              <a:rPr lang="en" sz="1600">
                <a:solidFill>
                  <a:schemeClr val="dk1"/>
                </a:solidFill>
              </a:rPr>
              <a:t> 6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Missing Values:</a:t>
            </a:r>
            <a:r>
              <a:rPr lang="en" sz="1600">
                <a:solidFill>
                  <a:schemeClr val="dk1"/>
                </a:solidFill>
              </a:rPr>
              <a:t> No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52475"/>
            <a:ext cx="32001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Char char="❏"/>
            </a:pPr>
            <a:r>
              <a:rPr lang="en" sz="1600">
                <a:solidFill>
                  <a:srgbClr val="1E1E1E"/>
                </a:solidFill>
              </a:rPr>
              <a:t>52417</a:t>
            </a:r>
            <a:r>
              <a:rPr lang="en" sz="1600">
                <a:solidFill>
                  <a:srgbClr val="1E1E1E"/>
                </a:solidFill>
              </a:rPr>
              <a:t> electricity consumption measured every 10 minutes from 01/01/2017 00:00:00 to 31/12/2017 23:50:00</a:t>
            </a:r>
            <a:endParaRPr sz="1600">
              <a:solidFill>
                <a:srgbClr val="1E1E1E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E1E1E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Char char="❏"/>
            </a:pPr>
            <a:r>
              <a:rPr lang="en" sz="1600">
                <a:solidFill>
                  <a:srgbClr val="1E1E1E"/>
                </a:solidFill>
              </a:rPr>
              <a:t>Comparing different approaches to modelling:</a:t>
            </a:r>
            <a:endParaRPr sz="1600">
              <a:solidFill>
                <a:srgbClr val="1E1E1E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Char char="❏"/>
            </a:pPr>
            <a:r>
              <a:rPr lang="en" sz="1600">
                <a:solidFill>
                  <a:srgbClr val="1E1E1E"/>
                </a:solidFill>
              </a:rPr>
              <a:t>Linear Regression</a:t>
            </a:r>
            <a:endParaRPr sz="1600">
              <a:solidFill>
                <a:srgbClr val="1E1E1E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Char char="❏"/>
            </a:pPr>
            <a:r>
              <a:rPr lang="en" sz="1600">
                <a:solidFill>
                  <a:srgbClr val="1E1E1E"/>
                </a:solidFill>
              </a:rPr>
              <a:t>Exponential Smoothing</a:t>
            </a:r>
            <a:endParaRPr sz="1600">
              <a:solidFill>
                <a:srgbClr val="1E1E1E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Char char="❏"/>
            </a:pPr>
            <a:r>
              <a:rPr lang="en" sz="1600">
                <a:solidFill>
                  <a:srgbClr val="1E1E1E"/>
                </a:solidFill>
              </a:rPr>
              <a:t>ARIMA</a:t>
            </a:r>
            <a:endParaRPr sz="1600">
              <a:solidFill>
                <a:srgbClr val="1E1E1E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Char char="❏"/>
            </a:pPr>
            <a:r>
              <a:rPr lang="en" sz="1600">
                <a:solidFill>
                  <a:srgbClr val="1E1E1E"/>
                </a:solidFill>
              </a:rPr>
              <a:t>SARIMA</a:t>
            </a:r>
            <a:endParaRPr sz="1600">
              <a:solidFill>
                <a:srgbClr val="1E1E1E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E1E1E"/>
              </a:solidFill>
            </a:endParaRPr>
          </a:p>
          <a:p>
            <a:pPr indent="-330200" lvl="0" marL="457200" marR="34036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Char char="❏"/>
            </a:pPr>
            <a:r>
              <a:rPr lang="en" sz="1600">
                <a:solidFill>
                  <a:srgbClr val="1E1E1E"/>
                </a:solidFill>
              </a:rPr>
              <a:t>Goal is to predict future consumption values</a:t>
            </a:r>
            <a:endParaRPr sz="160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350" y="1170125"/>
            <a:ext cx="5592250" cy="297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overview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52950" y="1152475"/>
            <a:ext cx="375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E1E1E"/>
                </a:solidFill>
              </a:rPr>
              <a:t>The dataset consists of comprehensive weather parameters and power consumption metrics for three zones in Tetouan city.</a:t>
            </a:r>
            <a:endParaRPr sz="160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E1E1E"/>
                </a:solidFill>
              </a:rPr>
              <a:t>Each feature provides valuable insights into the environmental conditions and energy usage patterns, enabling detailed analysis and accurate forecasting.</a:t>
            </a:r>
            <a:endParaRPr sz="160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825" y="1152475"/>
            <a:ext cx="476446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Seasonality</a:t>
            </a:r>
            <a:r>
              <a:rPr lang="en"/>
              <a:t>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380350"/>
            <a:ext cx="323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Char char="❏"/>
            </a:pPr>
            <a:r>
              <a:rPr lang="en" sz="1600">
                <a:solidFill>
                  <a:srgbClr val="1E1E1E"/>
                </a:solidFill>
              </a:rPr>
              <a:t>Two variables → Power, Date (date-hour labels)</a:t>
            </a:r>
            <a:endParaRPr sz="1600">
              <a:solidFill>
                <a:srgbClr val="1E1E1E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E1E1E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Char char="❏"/>
            </a:pPr>
            <a:r>
              <a:rPr lang="en" sz="1600">
                <a:solidFill>
                  <a:srgbClr val="1E1E1E"/>
                </a:solidFill>
              </a:rPr>
              <a:t>no duplicates or missing values</a:t>
            </a:r>
            <a:endParaRPr sz="1600">
              <a:solidFill>
                <a:srgbClr val="1E1E1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E1E1E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E1E1E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E1E1E"/>
              </a:buClr>
              <a:buSzPts val="1600"/>
              <a:buChar char="❏"/>
            </a:pPr>
            <a:r>
              <a:rPr lang="en" sz="1600">
                <a:solidFill>
                  <a:srgbClr val="1E1E1E"/>
                </a:solidFill>
              </a:rPr>
              <a:t>Monthly and daily seasonality (graphs plotted for </a:t>
            </a:r>
            <a:r>
              <a:rPr lang="en" sz="1600">
                <a:solidFill>
                  <a:srgbClr val="1E1E1E"/>
                </a:solidFill>
              </a:rPr>
              <a:t>the month</a:t>
            </a:r>
            <a:r>
              <a:rPr lang="en" sz="1600">
                <a:solidFill>
                  <a:srgbClr val="1E1E1E"/>
                </a:solidFill>
              </a:rPr>
              <a:t> of Jan)</a:t>
            </a:r>
            <a:endParaRPr sz="1600">
              <a:solidFill>
                <a:srgbClr val="1E1E1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475" y="445025"/>
            <a:ext cx="5191126" cy="21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0475" y="2722175"/>
            <a:ext cx="5191126" cy="2169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Seasonality and Trend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52475"/>
            <a:ext cx="363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Seasonality Analysis:</a:t>
            </a:r>
            <a:endParaRPr b="1" sz="1600">
              <a:solidFill>
                <a:schemeClr val="dk1"/>
              </a:solidFill>
            </a:endParaRPr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Clr>
                <a:srgbClr val="1E1E1E"/>
              </a:buClr>
              <a:buSzPct val="100000"/>
              <a:buChar char="●"/>
            </a:pPr>
            <a:r>
              <a:rPr lang="en" sz="1600">
                <a:solidFill>
                  <a:srgbClr val="1E1E1E"/>
                </a:solidFill>
              </a:rPr>
              <a:t>Identify and visualize repeating patterns over time in power consumption data.</a:t>
            </a:r>
            <a:endParaRPr sz="160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Trend Analysis:</a:t>
            </a:r>
            <a:endParaRPr b="1" sz="1600">
              <a:solidFill>
                <a:schemeClr val="dk1"/>
              </a:solidFill>
            </a:endParaRPr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Clr>
                <a:srgbClr val="1E1E1E"/>
              </a:buClr>
              <a:buSzPct val="100000"/>
              <a:buChar char="●"/>
            </a:pPr>
            <a:r>
              <a:rPr lang="en" sz="1600">
                <a:solidFill>
                  <a:srgbClr val="1E1E1E"/>
                </a:solidFill>
              </a:rPr>
              <a:t>Detect long-term movement or direction in the power consumption data.</a:t>
            </a:r>
            <a:endParaRPr sz="160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Residual Analysis:</a:t>
            </a:r>
            <a:endParaRPr b="1" sz="1600">
              <a:solidFill>
                <a:schemeClr val="dk1"/>
              </a:solidFill>
            </a:endParaRPr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Clr>
                <a:srgbClr val="1E1E1E"/>
              </a:buClr>
              <a:buSzPct val="100000"/>
              <a:buChar char="●"/>
            </a:pPr>
            <a:r>
              <a:rPr lang="en" sz="1600">
                <a:solidFill>
                  <a:srgbClr val="1E1E1E"/>
                </a:solidFill>
              </a:rPr>
              <a:t>Evaluate the residuals (errors) to understand the model's accuracy and identify any patterns not captured by the model.</a:t>
            </a:r>
            <a:endParaRPr sz="160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800" y="1170125"/>
            <a:ext cx="4894801" cy="307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RMSE: 5988.361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926" y="903862"/>
            <a:ext cx="6289346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