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DDF3A-F8B9-436C-835A-627BDDB7E32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F79B3-B736-4289-9E4E-38B01504F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5232-C181-4E7E-974F-1ED4CD42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8A939-FE6E-467E-849D-AAEC49162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9CD6B-46A9-4336-86A2-8F06EA3A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04D8-58F1-481F-B602-8493D4FBB1A3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53DE-E276-477C-90AE-48436AD5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F87D-EFF9-4E4F-81B7-452734A9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2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91DB-AE0F-4838-937D-8EC23439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23852-0C13-4F80-AFB1-1A0EE044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8734-0ACA-41B3-89A0-969AA612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2169-7577-4846-8A90-47E8D398B525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A2F3-301C-4986-8B9E-B13A8C51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889AC-F56D-448A-969F-2347C050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0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4FE47-8D6F-495D-BE9D-62C89C36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FB952-6CB6-4DBF-BB84-4D913A23F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81A2B-E557-4814-8009-92700DEB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81-1A44-4FB8-842D-6A560081A6EE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5036-FFCF-4CF5-91B7-78C664A3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A82E-2EBF-4B90-BCE9-DC3F9BF6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95DA-6E53-4106-B13A-0350AB3B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A62C-A762-47C8-B7E9-2C1759A24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15E2-D696-41A1-A6B0-CBB493E8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95AC-447F-40A5-B6D3-4B9E766E1FEA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1CE5-C1C0-48A8-92F7-15C50F04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581C-270A-49BD-A508-949A5169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E138-C55D-4605-A2E9-D5C60A84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9245-EAE1-4011-9EAA-11DF285F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B328-4647-4930-8F31-E1187554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1262-2A4B-49FF-AD20-9107822A5C52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6BD5-6602-478C-8805-381A6012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4E9D-903B-4447-BED7-0D492C09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040D-9751-486F-9929-283C404A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562B-883D-4A4A-B2D0-3CBD550FC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1B296-477C-4C35-837D-AB6A6044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D3FB-58DA-43A7-BB2F-626B6074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68E9-955D-44D1-8589-88FEB8BA774C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95D51-8CA9-4F31-9443-484B6FA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9894-C92F-4A5A-A22C-58BB4B99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D415-6A68-4CF1-8328-1DB11B6F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A1B1-2069-422A-981F-D90970E2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C92-ED0E-45E4-909E-7F304B1E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CA96A-4A0A-411B-BCAB-5B0F2060A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132D5-C1D9-42AA-B66A-277DA5EBC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AF0F3-663C-4E5D-8E88-8F54904D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7FA5-0D1F-4A95-A92D-227348ADFF77}" type="datetime1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32473-AB5D-42B9-9D8D-1227AFF1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45D25-6558-4836-B073-9B37F37A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7D89-3EE7-45AF-8805-00A78C36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9520E-D128-4F26-8097-A8CB8FC0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54A5-9BC8-41C3-A69E-B5699E44661D}" type="datetime1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8A87-3579-468A-89A1-4B9C6F9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0E5B-AFE9-42B3-B5C8-841B472F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C3AE9-BF0C-4429-9058-9FDBDA2D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E409-272A-47EC-96F4-E44E3E18CB42}" type="datetime1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3BC8E-E1F1-45E4-B6CE-F7B285CE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0909E-6759-4BA0-A92E-A727325E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B710-B6FE-414E-997A-A72DD4D4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3376-3BA1-480A-918E-53911937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CDC1-BC70-4E1D-BD77-30AB2524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7960-30C9-4134-BE74-3EE42A13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1C71-242A-45F5-93D0-8EF80985F868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F6378-9CF4-4293-8247-EA0199F0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D3D6-15BA-4DAA-BFC4-FC7383AB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5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75EA-285F-4BAF-90E1-7D8C1FF0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417F2-4C46-4983-9CAF-185990ABB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2B6B-02CE-4916-B385-E35A6AC64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735A-E307-47FD-A615-5015FA44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E631-5C1C-4446-ADB2-240FD9AFEDEB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992AD-5A95-4670-B08E-0F508D25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A317-ED1D-432C-A7F9-D21BDCC9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C90D3-D7AF-4664-8DD1-28FA9391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0259-0399-4799-9118-F3EF512B5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9162-BEAC-4FD8-828F-79A6CC6CD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8A2B-2454-40AE-B52F-4CBEC4833EE5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600C-A90D-4BEF-A94C-4D7EACA8F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6F9C-F6FA-4132-8012-7E5A056FC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F7A9-898E-41BC-99A3-AD68EA4A1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24F0EF-39E8-4386-9AF2-458E9D28BE3A}"/>
              </a:ext>
            </a:extLst>
          </p:cNvPr>
          <p:cNvSpPr/>
          <p:nvPr/>
        </p:nvSpPr>
        <p:spPr>
          <a:xfrm>
            <a:off x="488950" y="691761"/>
            <a:ext cx="1076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b="0" i="0" dirty="0">
                <a:solidFill>
                  <a:srgbClr val="081B3A"/>
                </a:solidFill>
                <a:effectLst/>
                <a:latin typeface="SegoeuiPc"/>
              </a:rPr>
              <a:t>Dự án Dự đoán Vỡ Nợ Khoản Vay </a:t>
            </a:r>
            <a:endParaRPr lang="en-US" sz="3600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sz="3600" b="0" i="0" dirty="0">
                <a:solidFill>
                  <a:srgbClr val="081B3A"/>
                </a:solidFill>
                <a:effectLst/>
                <a:latin typeface="SegoeuiPc"/>
              </a:rPr>
              <a:t>Hướng dẫn End-to-End cho Người Mới Bắt Đầu</a:t>
            </a:r>
            <a:endParaRPr lang="en-US" sz="3600" b="0" i="0" dirty="0">
              <a:solidFill>
                <a:srgbClr val="081B3A"/>
              </a:solidFill>
              <a:effectLst/>
              <a:latin typeface="SegoeuiPc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E6B0F-BA40-44D2-8667-D00C0DE6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8DBB-33FC-4654-A74E-C67AAE17D174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41AF-43A3-44E4-A898-425A9786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1</a:t>
            </a:fld>
            <a:endParaRPr lang="en-US"/>
          </a:p>
        </p:txBody>
      </p:sp>
      <p:pic>
        <p:nvPicPr>
          <p:cNvPr id="2050" name="Picture 2" descr="https://miro.medium.com/v2/resize:fit:840/0*uTQmp0pc98EgyrAI">
            <a:extLst>
              <a:ext uri="{FF2B5EF4-FFF2-40B4-BE49-F238E27FC236}">
                <a16:creationId xmlns:a16="http://schemas.microsoft.com/office/drawing/2014/main" id="{FCCECE98-7CE1-4358-A730-A20C637C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2517106"/>
            <a:ext cx="5473700" cy="364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86629D-4F6A-4C21-9C84-3C00B8AE68B4}"/>
              </a:ext>
            </a:extLst>
          </p:cNvPr>
          <p:cNvSpPr/>
          <p:nvPr/>
        </p:nvSpPr>
        <p:spPr>
          <a:xfrm>
            <a:off x="838200" y="5906254"/>
            <a:ext cx="237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81B3A"/>
                </a:solidFill>
                <a:latin typeface="SegoeuiPc"/>
              </a:rPr>
              <a:t>By Huy Nguyen Quoc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3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986787-EE64-466E-88A3-1119AC8B6F5D}"/>
              </a:ext>
            </a:extLst>
          </p:cNvPr>
          <p:cNvSpPr/>
          <p:nvPr/>
        </p:nvSpPr>
        <p:spPr>
          <a:xfrm>
            <a:off x="812800" y="9048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Xây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Dựng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API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Sử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dụng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Flask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để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xây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dựng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API.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Tạo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endpoint /predict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để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dự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đoán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A-Score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cho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khách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hàng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mới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4D3B3D-562A-4F4D-A3F7-A7961071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E7C3-6F30-4152-A261-E991BF56E837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AEFCF-527E-48B1-82F2-A82D2DB7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2" descr="https://miro.medium.com/v2/resize:fit:840/1*1o9ptYkUif8Ro02CT4986w.jpeg">
            <a:extLst>
              <a:ext uri="{FF2B5EF4-FFF2-40B4-BE49-F238E27FC236}">
                <a16:creationId xmlns:a16="http://schemas.microsoft.com/office/drawing/2014/main" id="{AC64ED09-1EE6-4D38-9183-4A8E7610A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2571200"/>
            <a:ext cx="7914640" cy="349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5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1EDF04-A2CC-43D3-BF7C-2276823DE8DB}"/>
              </a:ext>
            </a:extLst>
          </p:cNvPr>
          <p:cNvSpPr/>
          <p:nvPr/>
        </p:nvSpPr>
        <p:spPr>
          <a:xfrm>
            <a:off x="1050770" y="684014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Hướng Dẫn Sử Dụng Postman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58E7F7-63BD-4DEC-9DA7-D9A8A59EA7A2}"/>
              </a:ext>
            </a:extLst>
          </p:cNvPr>
          <p:cNvSpPr/>
          <p:nvPr/>
        </p:nvSpPr>
        <p:spPr>
          <a:xfrm>
            <a:off x="1050770" y="10533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Chạy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ứng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dụng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Flask.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Mở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Postman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và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tạo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yêu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cầu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POST.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Thiết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lập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Body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của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yêu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cầu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với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dữ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liệu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JSON.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Gửi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yêu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cầu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và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kiểm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tra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phản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hồi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E6983-12EE-49DD-9C84-8B905C18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3F1F-183A-483C-AC87-929478948FD7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64BF-1B9E-481D-B168-C245A981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5B0681-A633-4098-B52E-809F392F27DB}"/>
              </a:ext>
            </a:extLst>
          </p:cNvPr>
          <p:cNvSpPr/>
          <p:nvPr/>
        </p:nvSpPr>
        <p:spPr>
          <a:xfrm>
            <a:off x="741680" y="56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Kết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Quả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Dự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Đoán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Hiển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thị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kết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quả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dự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đoán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A-Score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từ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API.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Giải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thích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ý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nghĩa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của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A-Score.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20CDE9-E333-4DF1-8371-5B228CE1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F6C9-8241-4DE6-9C2F-0887F799729C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F9F18-A4E1-4CF4-8091-37DAFB18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8CBA1-FBBA-404F-AC07-8D89EDBBAFAB}"/>
              </a:ext>
            </a:extLst>
          </p:cNvPr>
          <p:cNvSpPr/>
          <p:nvPr/>
        </p:nvSpPr>
        <p:spPr>
          <a:xfrm>
            <a:off x="914400" y="6508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Kết Luận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Tóm tắt các bước đã thực hiện.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Lợi ích của mô hình dự đoán vỡ nợ.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Hướng phát triển tiếp theo.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BB29CE-4BA6-48C1-9842-C5C53FB7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C441-8DB5-42F2-84EB-B5571898B0E3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9D587-D69F-4B23-AD63-9AA8E58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BBCECB-09B9-45AE-A689-C46E78CEDD4F}"/>
              </a:ext>
            </a:extLst>
          </p:cNvPr>
          <p:cNvSpPr/>
          <p:nvPr/>
        </p:nvSpPr>
        <p:spPr>
          <a:xfrm>
            <a:off x="1197056" y="99897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Hỏi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&amp;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Đáp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5545A2-E020-4C78-BC9B-AB6AD67B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F9F2-D8E1-42AA-BA4B-4CEE2E3F12F1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3FD32-8B82-47DF-9798-B85D6636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DC4DA5-36C9-4847-8D40-645BE7D6A46A}"/>
              </a:ext>
            </a:extLst>
          </p:cNvPr>
          <p:cNvSpPr/>
          <p:nvPr/>
        </p:nvSpPr>
        <p:spPr>
          <a:xfrm>
            <a:off x="609600" y="1320810"/>
            <a:ext cx="95808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phải</a:t>
            </a:r>
            <a:r>
              <a:rPr lang="en-US" sz="1200" dirty="0"/>
              <a:t>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bước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khách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 </a:t>
            </a:r>
            <a:r>
              <a:rPr lang="en-US" sz="1200" dirty="0" err="1"/>
              <a:t>vì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bước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pipeline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.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model.predict_proba</a:t>
            </a:r>
            <a:r>
              <a:rPr lang="en-US" sz="1200" dirty="0"/>
              <a:t>(</a:t>
            </a:r>
            <a:r>
              <a:rPr lang="en-US" sz="1200" dirty="0" err="1"/>
              <a:t>new_customer</a:t>
            </a:r>
            <a:r>
              <a:rPr lang="en-US" sz="1200" dirty="0"/>
              <a:t>), pipeline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áp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bước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trước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đoán</a:t>
            </a:r>
            <a:r>
              <a:rPr lang="en-US" sz="1200" dirty="0"/>
              <a:t>. </a:t>
            </a:r>
            <a:r>
              <a:rPr lang="en-US" sz="1200" dirty="0" err="1"/>
              <a:t>Cụ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, pipeline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 bao </a:t>
            </a:r>
            <a:r>
              <a:rPr lang="en-US" sz="1200" dirty="0" err="1"/>
              <a:t>gồm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bước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:</a:t>
            </a:r>
          </a:p>
          <a:p>
            <a:r>
              <a:rPr lang="en-US" sz="1200" dirty="0"/>
              <a:t>  1. Preprocessor: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bước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như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thiếu</a:t>
            </a:r>
            <a:r>
              <a:rPr lang="en-US" sz="1200" dirty="0"/>
              <a:t>,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loại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chuẩn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.</a:t>
            </a:r>
          </a:p>
          <a:p>
            <a:r>
              <a:rPr lang="en-US" sz="1200" dirty="0"/>
              <a:t>  2. Classifier: </a:t>
            </a:r>
            <a:r>
              <a:rPr lang="en-US" sz="1200" dirty="0" err="1"/>
              <a:t>Áp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XGBoost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đoán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huấn</a:t>
            </a:r>
            <a:r>
              <a:rPr lang="en-US" sz="1200" dirty="0"/>
              <a:t> </a:t>
            </a:r>
            <a:r>
              <a:rPr lang="en-US" sz="1200" dirty="0" err="1"/>
              <a:t>luyện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model.fit</a:t>
            </a:r>
            <a:r>
              <a:rPr lang="en-US" sz="1200" dirty="0"/>
              <a:t>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), pipeline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tập</a:t>
            </a:r>
            <a:r>
              <a:rPr lang="en-US" sz="1200" dirty="0"/>
              <a:t> </a:t>
            </a:r>
            <a:r>
              <a:rPr lang="en-US" sz="1200" dirty="0" err="1"/>
              <a:t>huấn</a:t>
            </a:r>
            <a:r>
              <a:rPr lang="en-US" sz="1200" dirty="0"/>
              <a:t> </a:t>
            </a:r>
            <a:r>
              <a:rPr lang="en-US" sz="1200" dirty="0" err="1"/>
              <a:t>luyện</a:t>
            </a:r>
            <a:r>
              <a:rPr lang="en-US" sz="1200" dirty="0"/>
              <a:t>. Do </a:t>
            </a:r>
            <a:r>
              <a:rPr lang="en-US" sz="1200" dirty="0" err="1"/>
              <a:t>đó</a:t>
            </a:r>
            <a:r>
              <a:rPr lang="en-US" sz="1200" dirty="0"/>
              <a:t>,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 </a:t>
            </a:r>
            <a:r>
              <a:rPr lang="en-US" sz="1200" dirty="0" err="1"/>
              <a:t>cung</a:t>
            </a:r>
            <a:r>
              <a:rPr lang="en-US" sz="1200" dirty="0"/>
              <a:t> </a:t>
            </a:r>
            <a:r>
              <a:rPr lang="en-US" sz="1200" dirty="0" err="1"/>
              <a:t>cấp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 (</a:t>
            </a:r>
            <a:r>
              <a:rPr lang="en-US" sz="1200" dirty="0" err="1"/>
              <a:t>new_customer</a:t>
            </a:r>
            <a:r>
              <a:rPr lang="en-US" sz="1200" dirty="0"/>
              <a:t>), pipeline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áp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bước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học</a:t>
            </a:r>
            <a:r>
              <a:rPr lang="en-US" sz="1200" dirty="0"/>
              <a:t> </a:t>
            </a:r>
            <a:r>
              <a:rPr lang="en-US" sz="1200" dirty="0" err="1"/>
              <a:t>trước</a:t>
            </a:r>
            <a:r>
              <a:rPr lang="en-US" sz="1200" dirty="0"/>
              <a:t> </a:t>
            </a:r>
            <a:r>
              <a:rPr lang="en-US" sz="1200" dirty="0" err="1"/>
              <a:t>khi</a:t>
            </a:r>
            <a:r>
              <a:rPr lang="en-US" sz="1200" dirty="0"/>
              <a:t> </a:t>
            </a:r>
            <a:r>
              <a:rPr lang="en-US" sz="1200" dirty="0" err="1"/>
              <a:t>đưa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đoán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Dưới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ví</a:t>
            </a:r>
            <a:r>
              <a:rPr lang="en-US" sz="1200" dirty="0"/>
              <a:t> </a:t>
            </a:r>
            <a:r>
              <a:rPr lang="en-US" sz="1200" dirty="0" err="1"/>
              <a:t>dụ</a:t>
            </a:r>
            <a:r>
              <a:rPr lang="en-US" sz="1200" dirty="0"/>
              <a:t> </a:t>
            </a:r>
            <a:r>
              <a:rPr lang="en-US" sz="1200" dirty="0" err="1"/>
              <a:t>minh</a:t>
            </a:r>
            <a:r>
              <a:rPr lang="en-US" sz="1200" dirty="0"/>
              <a:t> </a:t>
            </a:r>
            <a:r>
              <a:rPr lang="en-US" sz="1200" dirty="0" err="1"/>
              <a:t>họa</a:t>
            </a:r>
            <a:r>
              <a:rPr lang="en-US" sz="1200" dirty="0"/>
              <a:t> </a:t>
            </a:r>
            <a:r>
              <a:rPr lang="en-US" sz="1200" dirty="0" err="1"/>
              <a:t>cách</a:t>
            </a:r>
            <a:r>
              <a:rPr lang="en-US" sz="1200" dirty="0"/>
              <a:t> pipeline </a:t>
            </a:r>
            <a:r>
              <a:rPr lang="en-US" sz="1200" dirty="0" err="1"/>
              <a:t>hoạt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:</a:t>
            </a:r>
          </a:p>
          <a:p>
            <a:r>
              <a:rPr lang="en-US" sz="1200" dirty="0"/>
              <a:t>  # </a:t>
            </a:r>
            <a:r>
              <a:rPr lang="en-US" sz="1200" dirty="0" err="1"/>
              <a:t>Bước</a:t>
            </a:r>
            <a:r>
              <a:rPr lang="en-US" sz="1200" dirty="0"/>
              <a:t> 1: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endParaRPr lang="en-US" sz="1200" dirty="0"/>
          </a:p>
          <a:p>
            <a:r>
              <a:rPr lang="en-US" sz="1200" dirty="0"/>
              <a:t># Pipeline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bước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như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giá</a:t>
            </a:r>
            <a:r>
              <a:rPr lang="en-US" sz="1200" dirty="0"/>
              <a:t> </a:t>
            </a:r>
            <a:r>
              <a:rPr lang="en-US" sz="1200" dirty="0" err="1"/>
              <a:t>trị</a:t>
            </a:r>
            <a:r>
              <a:rPr lang="en-US" sz="1200" dirty="0"/>
              <a:t> </a:t>
            </a:r>
            <a:r>
              <a:rPr lang="en-US" sz="1200" dirty="0" err="1"/>
              <a:t>thiếu</a:t>
            </a:r>
            <a:r>
              <a:rPr lang="en-US" sz="1200" dirty="0"/>
              <a:t>, </a:t>
            </a:r>
            <a:r>
              <a:rPr lang="en-US" sz="1200" dirty="0" err="1"/>
              <a:t>mã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chuẩn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# </a:t>
            </a:r>
            <a:r>
              <a:rPr lang="en-US" sz="1200" dirty="0" err="1"/>
              <a:t>Bước</a:t>
            </a:r>
            <a:r>
              <a:rPr lang="en-US" sz="1200" dirty="0"/>
              <a:t> 2: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đoán</a:t>
            </a:r>
            <a:endParaRPr lang="en-US" sz="1200" dirty="0"/>
          </a:p>
          <a:p>
            <a:r>
              <a:rPr lang="en-US" sz="1200" dirty="0" err="1"/>
              <a:t>a_score</a:t>
            </a:r>
            <a:r>
              <a:rPr lang="en-US" sz="1200" dirty="0"/>
              <a:t> = </a:t>
            </a:r>
            <a:r>
              <a:rPr lang="en-US" sz="1200" dirty="0" err="1"/>
              <a:t>model.predict_proba</a:t>
            </a:r>
            <a:r>
              <a:rPr lang="en-US" sz="1200" dirty="0"/>
              <a:t>(</a:t>
            </a:r>
            <a:r>
              <a:rPr lang="en-US" sz="1200" dirty="0" err="1"/>
              <a:t>new_customer</a:t>
            </a:r>
            <a:r>
              <a:rPr lang="en-US" sz="1200" dirty="0"/>
              <a:t>)[:, 1]</a:t>
            </a:r>
          </a:p>
          <a:p>
            <a:endParaRPr lang="en-US" sz="1200" dirty="0"/>
          </a:p>
          <a:p>
            <a:r>
              <a:rPr lang="en-US" sz="1200" dirty="0"/>
              <a:t># In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quả</a:t>
            </a:r>
            <a:r>
              <a:rPr lang="en-US" sz="1200" dirty="0"/>
              <a:t> A-Score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f'A</a:t>
            </a:r>
            <a:r>
              <a:rPr lang="en-US" sz="1200" dirty="0"/>
              <a:t>-Score: {</a:t>
            </a:r>
            <a:r>
              <a:rPr lang="en-US" sz="1200" dirty="0" err="1"/>
              <a:t>a_score</a:t>
            </a:r>
            <a:r>
              <a:rPr lang="en-US" sz="1200" dirty="0"/>
              <a:t>[0]:.2f}')</a:t>
            </a:r>
          </a:p>
          <a:p>
            <a:endParaRPr lang="en-US" sz="1200" dirty="0"/>
          </a:p>
          <a:p>
            <a:r>
              <a:rPr lang="en-US" sz="1200" dirty="0"/>
              <a:t>Pipeline </a:t>
            </a:r>
            <a:r>
              <a:rPr lang="en-US" sz="1200" dirty="0" err="1"/>
              <a:t>giúp</a:t>
            </a:r>
            <a:r>
              <a:rPr lang="en-US" sz="1200" dirty="0"/>
              <a:t> </a:t>
            </a:r>
            <a:r>
              <a:rPr lang="en-US" sz="1200" dirty="0" err="1"/>
              <a:t>đơn</a:t>
            </a:r>
            <a:r>
              <a:rPr lang="en-US" sz="1200" dirty="0"/>
              <a:t> </a:t>
            </a:r>
            <a:r>
              <a:rPr lang="en-US" sz="1200" dirty="0" err="1"/>
              <a:t>giản</a:t>
            </a:r>
            <a:r>
              <a:rPr lang="en-US" sz="1200" dirty="0"/>
              <a:t> </a:t>
            </a:r>
            <a:r>
              <a:rPr lang="en-US" sz="1200" dirty="0" err="1"/>
              <a:t>hóa</a:t>
            </a:r>
            <a:r>
              <a:rPr lang="en-US" sz="1200" dirty="0"/>
              <a:t> </a:t>
            </a:r>
            <a:r>
              <a:rPr lang="en-US" sz="1200" dirty="0" err="1"/>
              <a:t>quy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đảm</a:t>
            </a:r>
            <a:r>
              <a:rPr lang="en-US" sz="1200" dirty="0"/>
              <a:t> 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rằng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bước</a:t>
            </a:r>
            <a:r>
              <a:rPr lang="en-US" sz="1200" dirty="0"/>
              <a:t> </a:t>
            </a:r>
            <a:r>
              <a:rPr lang="en-US" sz="1200" dirty="0" err="1"/>
              <a:t>tiền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áp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quán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cả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huấn</a:t>
            </a:r>
            <a:r>
              <a:rPr lang="en-US" sz="1200" dirty="0"/>
              <a:t> </a:t>
            </a:r>
            <a:r>
              <a:rPr lang="en-US" sz="1200" dirty="0" err="1"/>
              <a:t>luyện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mới</a:t>
            </a:r>
            <a:r>
              <a:rPr lang="en-US" sz="1200" dirty="0"/>
              <a:t>.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giúp</a:t>
            </a:r>
            <a:r>
              <a:rPr lang="en-US" sz="1200" dirty="0"/>
              <a:t> </a:t>
            </a:r>
            <a:r>
              <a:rPr lang="en-US" sz="1200" dirty="0" err="1"/>
              <a:t>tránh</a:t>
            </a:r>
            <a:r>
              <a:rPr lang="en-US" sz="1200" dirty="0"/>
              <a:t> </a:t>
            </a:r>
            <a:r>
              <a:rPr lang="en-US" sz="1200" dirty="0" err="1"/>
              <a:t>lỗi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đảm</a:t>
            </a:r>
            <a:r>
              <a:rPr lang="en-US" sz="1200" dirty="0"/>
              <a:t> 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chính</a:t>
            </a:r>
            <a:r>
              <a:rPr lang="en-US" sz="1200" dirty="0"/>
              <a:t> </a:t>
            </a:r>
            <a:r>
              <a:rPr lang="en-US" sz="1200" dirty="0" err="1"/>
              <a:t>xác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đoán</a:t>
            </a:r>
            <a:r>
              <a:rPr lang="en-US" sz="1200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FC27D-F66D-427F-A60E-1BE48C802F15}"/>
              </a:ext>
            </a:extLst>
          </p:cNvPr>
          <p:cNvSpPr/>
          <p:nvPr/>
        </p:nvSpPr>
        <p:spPr>
          <a:xfrm>
            <a:off x="609600" y="389374"/>
            <a:ext cx="5635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 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03939-9911-4886-9CE8-98CEA3F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34D5-6AAF-4407-B3D2-D3F78E5686C6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9990-2EBF-4D07-8ECB-512ECF2D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B3F894-134D-4A9D-90E2-02252BB86353}"/>
              </a:ext>
            </a:extLst>
          </p:cNvPr>
          <p:cNvSpPr/>
          <p:nvPr/>
        </p:nvSpPr>
        <p:spPr>
          <a:xfrm>
            <a:off x="294640" y="761643"/>
            <a:ext cx="56591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en-US" sz="1200" dirty="0"/>
              <a:t>1. </a:t>
            </a:r>
            <a:r>
              <a:rPr lang="en-US" sz="1200" dirty="0" err="1"/>
              <a:t>Chạy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Flask: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Đảm</a:t>
            </a:r>
            <a:r>
              <a:rPr lang="en-US" sz="1200" dirty="0"/>
              <a:t> </a:t>
            </a:r>
            <a:r>
              <a:rPr lang="en-US" sz="1200" dirty="0" err="1"/>
              <a:t>bảo</a:t>
            </a:r>
            <a:r>
              <a:rPr lang="en-US" sz="1200" dirty="0"/>
              <a:t> </a:t>
            </a:r>
            <a:r>
              <a:rPr lang="en-US" sz="1200" dirty="0" err="1"/>
              <a:t>rằng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lưu</a:t>
            </a:r>
            <a:r>
              <a:rPr lang="en-US" sz="1200" dirty="0"/>
              <a:t> file app.py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credit_model.pkl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cùng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thư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.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Mở</a:t>
            </a:r>
            <a:r>
              <a:rPr lang="en-US" sz="1200" dirty="0"/>
              <a:t> terminal </a:t>
            </a:r>
            <a:r>
              <a:rPr lang="en-US" sz="1200" dirty="0" err="1"/>
              <a:t>hoặc</a:t>
            </a:r>
            <a:r>
              <a:rPr lang="en-US" sz="1200" dirty="0"/>
              <a:t> command prompt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hướng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thư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 </a:t>
            </a:r>
            <a:r>
              <a:rPr lang="en-US" sz="1200" dirty="0" err="1"/>
              <a:t>chứa</a:t>
            </a:r>
            <a:r>
              <a:rPr lang="en-US" sz="1200" dirty="0"/>
              <a:t> file app.py.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Chạy</a:t>
            </a:r>
            <a:r>
              <a:rPr lang="en-US" sz="1200" dirty="0"/>
              <a:t> </a:t>
            </a:r>
            <a:r>
              <a:rPr lang="en-US" sz="1200" dirty="0" err="1"/>
              <a:t>lệnh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khởi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Flask: python app.py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Flask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chạy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http://127.0.0.1:5000/ (</a:t>
            </a:r>
            <a:r>
              <a:rPr lang="en-US" sz="1200" dirty="0" err="1"/>
              <a:t>hoặc</a:t>
            </a:r>
            <a:r>
              <a:rPr lang="en-US" sz="1200" dirty="0"/>
              <a:t> http://localhost:5000/).</a:t>
            </a:r>
          </a:p>
          <a:p>
            <a:r>
              <a:rPr lang="en-US" sz="1200" dirty="0"/>
              <a:t> 2. </a:t>
            </a:r>
            <a:r>
              <a:rPr lang="en-US" sz="1200" dirty="0" err="1"/>
              <a:t>Mở</a:t>
            </a:r>
            <a:r>
              <a:rPr lang="en-US" sz="1200" dirty="0"/>
              <a:t> Postman: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Mở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Postman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máy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.</a:t>
            </a:r>
          </a:p>
          <a:p>
            <a:r>
              <a:rPr lang="en-US" sz="1200" dirty="0"/>
              <a:t> 3.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POST: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Chọn</a:t>
            </a:r>
            <a:r>
              <a:rPr lang="en-US" sz="1200" dirty="0"/>
              <a:t> </a:t>
            </a:r>
            <a:r>
              <a:rPr lang="en-US" sz="1200" dirty="0" err="1"/>
              <a:t>phương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 POST.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Nhập</a:t>
            </a:r>
            <a:r>
              <a:rPr lang="en-US" sz="1200" dirty="0"/>
              <a:t> URL: http://127.0.0.1:5000/predict.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2D375-3945-415D-A1D6-5192595AF85B}"/>
              </a:ext>
            </a:extLst>
          </p:cNvPr>
          <p:cNvSpPr/>
          <p:nvPr/>
        </p:nvSpPr>
        <p:spPr>
          <a:xfrm>
            <a:off x="6167120" y="876618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4.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lập</a:t>
            </a:r>
            <a:r>
              <a:rPr lang="en-US" sz="1200" dirty="0"/>
              <a:t> Body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: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Chọn</a:t>
            </a:r>
            <a:r>
              <a:rPr lang="en-US" sz="1200" dirty="0"/>
              <a:t> tab Body.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Chọn</a:t>
            </a:r>
            <a:r>
              <a:rPr lang="en-US" sz="1200" dirty="0"/>
              <a:t> raw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JSON.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JSON </a:t>
            </a:r>
            <a:r>
              <a:rPr lang="en-US" sz="1200" dirty="0" err="1"/>
              <a:t>mà</a:t>
            </a:r>
            <a:r>
              <a:rPr lang="en-US" sz="1200" dirty="0"/>
              <a:t> </a:t>
            </a:r>
            <a:r>
              <a:rPr lang="en-US" sz="1200" dirty="0" err="1"/>
              <a:t>bạn</a:t>
            </a:r>
            <a:r>
              <a:rPr lang="en-US" sz="1200" dirty="0"/>
              <a:t> </a:t>
            </a:r>
            <a:r>
              <a:rPr lang="en-US" sz="1200" dirty="0" err="1"/>
              <a:t>muốn</a:t>
            </a:r>
            <a:r>
              <a:rPr lang="en-US" sz="1200" dirty="0"/>
              <a:t> </a:t>
            </a:r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đoán</a:t>
            </a:r>
            <a:r>
              <a:rPr lang="en-US" sz="1200" dirty="0"/>
              <a:t>. </a:t>
            </a:r>
            <a:r>
              <a:rPr lang="en-US" sz="1200" dirty="0" err="1"/>
              <a:t>Ví</a:t>
            </a:r>
            <a:r>
              <a:rPr lang="en-US" sz="1200" dirty="0"/>
              <a:t> </a:t>
            </a:r>
            <a:r>
              <a:rPr lang="en-US" sz="1200" dirty="0" err="1"/>
              <a:t>dụ</a:t>
            </a:r>
            <a:r>
              <a:rPr lang="en-US" sz="1200" dirty="0"/>
              <a:t>:</a:t>
            </a:r>
          </a:p>
          <a:p>
            <a:r>
              <a:rPr lang="en-US" sz="1200" dirty="0"/>
              <a:t>     [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"age": 30,</a:t>
            </a:r>
          </a:p>
          <a:p>
            <a:r>
              <a:rPr lang="en-US" sz="1200" dirty="0"/>
              <a:t>        "income": 50000,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loan_amount</a:t>
            </a:r>
            <a:r>
              <a:rPr lang="en-US" sz="1200" dirty="0"/>
              <a:t>": 20000,</a:t>
            </a:r>
          </a:p>
          <a:p>
            <a:r>
              <a:rPr lang="en-US" sz="1200" dirty="0"/>
              <a:t>        "gender": "male",</a:t>
            </a:r>
          </a:p>
          <a:p>
            <a:r>
              <a:rPr lang="en-US" sz="1200" dirty="0"/>
              <a:t>        "occupation": "engineer",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person_home_ownership</a:t>
            </a:r>
            <a:r>
              <a:rPr lang="en-US" sz="1200" dirty="0"/>
              <a:t>": "rent",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person_emp_length</a:t>
            </a:r>
            <a:r>
              <a:rPr lang="en-US" sz="1200" dirty="0"/>
              <a:t>": 5,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loan_intent</a:t>
            </a:r>
            <a:r>
              <a:rPr lang="en-US" sz="1200" dirty="0"/>
              <a:t>": "education",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loan_int_rate</a:t>
            </a:r>
            <a:r>
              <a:rPr lang="en-US" sz="1200" dirty="0"/>
              <a:t>": 10.5,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loan_percent_income</a:t>
            </a:r>
            <a:r>
              <a:rPr lang="en-US" sz="1200" dirty="0"/>
              <a:t>": 0.4,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cb_person_default_on_file</a:t>
            </a:r>
            <a:r>
              <a:rPr lang="en-US" sz="1200" dirty="0"/>
              <a:t>": "N",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cb_person_cred_hist_length</a:t>
            </a:r>
            <a:r>
              <a:rPr lang="en-US" sz="1200" dirty="0"/>
              <a:t>": 10,</a:t>
            </a:r>
          </a:p>
          <a:p>
            <a:r>
              <a:rPr lang="en-US" sz="1200" dirty="0"/>
              <a:t>        "term": "36 months",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int_rate</a:t>
            </a:r>
            <a:r>
              <a:rPr lang="en-US" sz="1200" dirty="0"/>
              <a:t>": 10.5,</a:t>
            </a:r>
          </a:p>
          <a:p>
            <a:r>
              <a:rPr lang="en-US" sz="1200" dirty="0"/>
              <a:t>        "installment": 555.55,</a:t>
            </a:r>
          </a:p>
          <a:p>
            <a:r>
              <a:rPr lang="en-US" sz="1200" dirty="0"/>
              <a:t>        "grade": "A",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member_id</a:t>
            </a:r>
            <a:r>
              <a:rPr lang="en-US" sz="1200" dirty="0"/>
              <a:t>": 1</a:t>
            </a:r>
          </a:p>
          <a:p>
            <a:r>
              <a:rPr lang="en-US" sz="1200" dirty="0"/>
              <a:t>      }</a:t>
            </a:r>
          </a:p>
          <a:p>
            <a:r>
              <a:rPr lang="en-US" sz="1200" dirty="0"/>
              <a:t>    ]</a:t>
            </a:r>
          </a:p>
          <a:p>
            <a:r>
              <a:rPr lang="en-US" sz="1200" dirty="0"/>
              <a:t> 5. </a:t>
            </a:r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hồi</a:t>
            </a:r>
            <a:r>
              <a:rPr lang="en-US" sz="1200" dirty="0"/>
              <a:t>: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Nhấn</a:t>
            </a:r>
            <a:r>
              <a:rPr lang="en-US" sz="1200" dirty="0"/>
              <a:t> </a:t>
            </a:r>
            <a:r>
              <a:rPr lang="en-US" sz="1200" dirty="0" err="1"/>
              <a:t>nút</a:t>
            </a:r>
            <a:r>
              <a:rPr lang="en-US" sz="1200" dirty="0"/>
              <a:t> Send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.</a:t>
            </a:r>
          </a:p>
          <a:p>
            <a:r>
              <a:rPr lang="en-US" sz="1200" dirty="0"/>
              <a:t> ◦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hồi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server </a:t>
            </a:r>
            <a:r>
              <a:rPr lang="en-US" sz="1200" dirty="0" err="1"/>
              <a:t>trong</a:t>
            </a:r>
            <a:r>
              <a:rPr lang="en-US" sz="1200" dirty="0"/>
              <a:t> tab Body </a:t>
            </a:r>
            <a:r>
              <a:rPr lang="en-US" sz="1200" dirty="0" err="1"/>
              <a:t>của</a:t>
            </a:r>
            <a:r>
              <a:rPr lang="en-US" sz="1200" dirty="0"/>
              <a:t> Postman. </a:t>
            </a:r>
            <a:r>
              <a:rPr lang="en-US" sz="1200" dirty="0" err="1"/>
              <a:t>Bạn</a:t>
            </a:r>
            <a:r>
              <a:rPr lang="en-US" sz="1200" dirty="0"/>
              <a:t> </a:t>
            </a:r>
            <a:r>
              <a:rPr lang="en-US" sz="1200" dirty="0" err="1"/>
              <a:t>sẽ</a:t>
            </a:r>
            <a:r>
              <a:rPr lang="en-US" sz="1200" dirty="0"/>
              <a:t> </a:t>
            </a:r>
            <a:r>
              <a:rPr lang="en-US" sz="1200" dirty="0" err="1"/>
              <a:t>nhận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quả</a:t>
            </a:r>
            <a:r>
              <a:rPr lang="en-US" sz="1200" dirty="0"/>
              <a:t> </a:t>
            </a:r>
            <a:r>
              <a:rPr lang="en-US" sz="1200" dirty="0" err="1"/>
              <a:t>dự</a:t>
            </a:r>
            <a:r>
              <a:rPr lang="en-US" sz="1200" dirty="0"/>
              <a:t> </a:t>
            </a:r>
            <a:r>
              <a:rPr lang="en-US" sz="1200" dirty="0" err="1"/>
              <a:t>đoán</a:t>
            </a:r>
            <a:r>
              <a:rPr lang="en-US" sz="1200" dirty="0"/>
              <a:t> A-Score </a:t>
            </a:r>
            <a:r>
              <a:rPr lang="en-US" sz="1200" dirty="0" err="1"/>
              <a:t>dưới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r>
              <a:rPr lang="en-US" sz="1200" dirty="0"/>
              <a:t> JSON.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48A19-E8D1-4356-9283-3686453E19F7}"/>
              </a:ext>
            </a:extLst>
          </p:cNvPr>
          <p:cNvSpPr/>
          <p:nvPr/>
        </p:nvSpPr>
        <p:spPr>
          <a:xfrm>
            <a:off x="294640" y="194637"/>
            <a:ext cx="742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test API/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Postman,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92BE628-22B3-469E-AE5F-312FAC45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5921-2605-4C90-8BEA-AAB5B8194414}" type="datetime1">
              <a:rPr lang="en-US" smtClean="0"/>
              <a:t>12/31/2024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0B5ED-3906-4511-8364-4695C44D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99C867-B18A-45DE-B730-4D4808A4053C}"/>
              </a:ext>
            </a:extLst>
          </p:cNvPr>
          <p:cNvSpPr/>
          <p:nvPr/>
        </p:nvSpPr>
        <p:spPr>
          <a:xfrm>
            <a:off x="660400" y="8679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Nội dung: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81B3A"/>
                </a:solidFill>
                <a:latin typeface="SegoeuiPc"/>
              </a:rPr>
              <a:t>M</a:t>
            </a:r>
            <a:r>
              <a:rPr lang="en-US" dirty="0" err="1"/>
              <a:t>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nợ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,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C16123-42D1-43C7-9ABA-5D9CCC2C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A337-449A-4051-8EA8-D37E7C5A6BDE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2EBDA-A5CE-41F3-9C5D-B8D23AF4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3029E-A25F-4088-9764-69EF3D681A01}"/>
              </a:ext>
            </a:extLst>
          </p:cNvPr>
          <p:cNvSpPr/>
          <p:nvPr/>
        </p:nvSpPr>
        <p:spPr>
          <a:xfrm>
            <a:off x="904240" y="6786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. </a:t>
            </a:r>
          </a:p>
          <a:p>
            <a:r>
              <a:rPr lang="en-US" dirty="0"/>
              <a:t>◦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</a:p>
          <a:p>
            <a:r>
              <a:rPr lang="en-US" dirty="0"/>
              <a:t>▪ age: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. </a:t>
            </a:r>
          </a:p>
          <a:p>
            <a:r>
              <a:rPr lang="en-US" dirty="0"/>
              <a:t>▪ income: Thu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. </a:t>
            </a:r>
          </a:p>
          <a:p>
            <a:r>
              <a:rPr lang="en-US" dirty="0"/>
              <a:t>▪ </a:t>
            </a:r>
            <a:r>
              <a:rPr lang="en-US" dirty="0" err="1"/>
              <a:t>loan_amount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. </a:t>
            </a:r>
          </a:p>
          <a:p>
            <a:r>
              <a:rPr lang="en-US" dirty="0"/>
              <a:t>▪ gender: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 </a:t>
            </a:r>
          </a:p>
          <a:p>
            <a:r>
              <a:rPr lang="en-US" dirty="0"/>
              <a:t>▪ occupation: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 </a:t>
            </a:r>
          </a:p>
          <a:p>
            <a:r>
              <a:rPr lang="en-US" dirty="0"/>
              <a:t>▪ target: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vay</a:t>
            </a:r>
            <a:r>
              <a:rPr lang="en-US" dirty="0"/>
              <a:t> (0: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nợ</a:t>
            </a:r>
            <a:r>
              <a:rPr lang="en-US" dirty="0"/>
              <a:t>, 1: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nợ</a:t>
            </a:r>
            <a:r>
              <a:rPr lang="en-US" dirty="0"/>
              <a:t>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F69985-C326-4E00-9B34-54064754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C5C-FBFC-4EFE-81F7-B6403CC5AD7A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44890-DF66-4986-AA0F-B2080848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EEEE9B-7608-435D-ADF3-7A0F0CA7805A}"/>
              </a:ext>
            </a:extLst>
          </p:cNvPr>
          <p:cNvSpPr/>
          <p:nvPr/>
        </p:nvSpPr>
        <p:spPr>
          <a:xfrm>
            <a:off x="365760" y="416015"/>
            <a:ext cx="9204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1. age: </a:t>
            </a:r>
            <a:r>
              <a:rPr lang="en-US" sz="1400" dirty="0" err="1"/>
              <a:t>Tuổi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.</a:t>
            </a:r>
          </a:p>
          <a:p>
            <a:r>
              <a:rPr lang="en-US" sz="1400" dirty="0"/>
              <a:t>  2. income: Thu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năm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.</a:t>
            </a:r>
          </a:p>
          <a:p>
            <a:r>
              <a:rPr lang="en-US" sz="1400" dirty="0"/>
              <a:t>  3. </a:t>
            </a:r>
            <a:r>
              <a:rPr lang="en-US" sz="1400" dirty="0" err="1"/>
              <a:t>loan_amount</a:t>
            </a:r>
            <a:r>
              <a:rPr lang="en-US" sz="1400" dirty="0"/>
              <a:t>: </a:t>
            </a:r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.</a:t>
            </a:r>
          </a:p>
          <a:p>
            <a:r>
              <a:rPr lang="en-US" sz="1400" dirty="0"/>
              <a:t>  4. gender: </a:t>
            </a:r>
            <a:r>
              <a:rPr lang="en-US" sz="1400" dirty="0" err="1"/>
              <a:t>Giới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 (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"male" </a:t>
            </a:r>
            <a:r>
              <a:rPr lang="en-US" sz="1400" dirty="0" err="1"/>
              <a:t>hoặc</a:t>
            </a:r>
            <a:r>
              <a:rPr lang="en-US" sz="1400" dirty="0"/>
              <a:t> "female").</a:t>
            </a:r>
          </a:p>
          <a:p>
            <a:r>
              <a:rPr lang="en-US" sz="1400" dirty="0"/>
              <a:t>  5. occupation: </a:t>
            </a:r>
            <a:r>
              <a:rPr lang="en-US" sz="1400" dirty="0" err="1"/>
              <a:t>Nghề</a:t>
            </a:r>
            <a:r>
              <a:rPr lang="en-US" sz="1400" dirty="0"/>
              <a:t> </a:t>
            </a:r>
            <a:r>
              <a:rPr lang="en-US" sz="1400" dirty="0" err="1"/>
              <a:t>nghiệp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 (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"engineer", "doctor", "lawyer", "teacher").</a:t>
            </a:r>
          </a:p>
          <a:p>
            <a:r>
              <a:rPr lang="en-US" sz="1400" dirty="0"/>
              <a:t>  6. </a:t>
            </a:r>
            <a:r>
              <a:rPr lang="en-US" sz="1400" dirty="0" err="1"/>
              <a:t>person_home_ownership</a:t>
            </a:r>
            <a:r>
              <a:rPr lang="en-US" sz="1400" dirty="0"/>
              <a:t>: </a:t>
            </a:r>
            <a:r>
              <a:rPr lang="en-US" sz="1400" dirty="0" err="1"/>
              <a:t>Loại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hữu</a:t>
            </a:r>
            <a:r>
              <a:rPr lang="en-US" sz="1400" dirty="0"/>
              <a:t> </a:t>
            </a:r>
            <a:r>
              <a:rPr lang="en-US" sz="1400" dirty="0" err="1"/>
              <a:t>nhà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 (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"rent", "mortgage", "own").</a:t>
            </a:r>
          </a:p>
          <a:p>
            <a:r>
              <a:rPr lang="en-US" sz="1400" dirty="0"/>
              <a:t>  7. </a:t>
            </a:r>
            <a:r>
              <a:rPr lang="en-US" sz="1400" dirty="0" err="1"/>
              <a:t>person_emp_length</a:t>
            </a:r>
            <a:r>
              <a:rPr lang="en-US" sz="1400" dirty="0"/>
              <a:t>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</a:t>
            </a:r>
            <a:r>
              <a:rPr lang="en-US" sz="1400" dirty="0" err="1"/>
              <a:t>làm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(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err="1"/>
              <a:t>năm</a:t>
            </a:r>
            <a:r>
              <a:rPr lang="en-US" sz="1400" dirty="0"/>
              <a:t>)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.</a:t>
            </a:r>
          </a:p>
          <a:p>
            <a:r>
              <a:rPr lang="en-US" sz="1400" dirty="0"/>
              <a:t>  8. </a:t>
            </a:r>
            <a:r>
              <a:rPr lang="en-US" sz="1400" dirty="0" err="1"/>
              <a:t>loan_intent</a:t>
            </a:r>
            <a:r>
              <a:rPr lang="en-US" sz="1400" dirty="0"/>
              <a:t>: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đích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 (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"education", "medical", "venture").</a:t>
            </a:r>
          </a:p>
          <a:p>
            <a:r>
              <a:rPr lang="en-US" sz="1400" dirty="0"/>
              <a:t>  9. </a:t>
            </a:r>
            <a:r>
              <a:rPr lang="en-US" sz="1400" dirty="0" err="1"/>
              <a:t>loan_int_rate</a:t>
            </a:r>
            <a:r>
              <a:rPr lang="en-US" sz="1400" dirty="0"/>
              <a:t>: </a:t>
            </a:r>
            <a:r>
              <a:rPr lang="en-US" sz="1400" dirty="0" err="1"/>
              <a:t>Lãi</a:t>
            </a:r>
            <a:r>
              <a:rPr lang="en-US" sz="1400" dirty="0"/>
              <a:t> </a:t>
            </a:r>
            <a:r>
              <a:rPr lang="en-US" sz="1400" dirty="0" err="1"/>
              <a:t>suất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.</a:t>
            </a:r>
          </a:p>
          <a:p>
            <a:r>
              <a:rPr lang="en-US" sz="1400" dirty="0"/>
              <a:t>  10. </a:t>
            </a:r>
            <a:r>
              <a:rPr lang="en-US" sz="1400" dirty="0" err="1"/>
              <a:t>loan_percent_income</a:t>
            </a:r>
            <a:r>
              <a:rPr lang="en-US" sz="1400" dirty="0"/>
              <a:t>: </a:t>
            </a:r>
            <a:r>
              <a:rPr lang="en-US" sz="1400" dirty="0" err="1"/>
              <a:t>Tỷ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trăm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dành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.</a:t>
            </a:r>
          </a:p>
          <a:p>
            <a:r>
              <a:rPr lang="en-US" sz="1400" dirty="0"/>
              <a:t>  11. </a:t>
            </a:r>
            <a:r>
              <a:rPr lang="en-US" sz="1400" dirty="0" err="1"/>
              <a:t>cb_person_default_on_file</a:t>
            </a:r>
            <a:r>
              <a:rPr lang="en-US" sz="1400" dirty="0"/>
              <a:t>: </a:t>
            </a:r>
            <a:r>
              <a:rPr lang="en-US" sz="1400" dirty="0" err="1"/>
              <a:t>Hồ</a:t>
            </a:r>
            <a:r>
              <a:rPr lang="en-US" sz="1400" dirty="0"/>
              <a:t> </a:t>
            </a:r>
            <a:r>
              <a:rPr lang="en-US" sz="1400" dirty="0" err="1"/>
              <a:t>sơ</a:t>
            </a:r>
            <a:r>
              <a:rPr lang="en-US" sz="1400" dirty="0"/>
              <a:t> </a:t>
            </a:r>
            <a:r>
              <a:rPr lang="en-US" sz="1400" dirty="0" err="1"/>
              <a:t>vỡ</a:t>
            </a:r>
            <a:r>
              <a:rPr lang="en-US" sz="1400" dirty="0"/>
              <a:t> </a:t>
            </a:r>
            <a:r>
              <a:rPr lang="en-US" sz="1400" dirty="0" err="1"/>
              <a:t>nợ</a:t>
            </a:r>
            <a:r>
              <a:rPr lang="en-US" sz="1400" dirty="0"/>
              <a:t> </a:t>
            </a:r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(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"Y"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, "N"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).</a:t>
            </a:r>
          </a:p>
          <a:p>
            <a:r>
              <a:rPr lang="en-US" sz="1400" dirty="0"/>
              <a:t>  12. </a:t>
            </a:r>
            <a:r>
              <a:rPr lang="en-US" sz="1400" dirty="0" err="1"/>
              <a:t>cb_person_cred_hist_length</a:t>
            </a:r>
            <a:r>
              <a:rPr lang="en-US" sz="1400" dirty="0"/>
              <a:t>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</a:t>
            </a:r>
            <a:r>
              <a:rPr lang="en-US" sz="1400" dirty="0" err="1"/>
              <a:t>lịch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tín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(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err="1"/>
              <a:t>năm</a:t>
            </a:r>
            <a:r>
              <a:rPr lang="en-US" sz="1400" dirty="0"/>
              <a:t>).</a:t>
            </a:r>
          </a:p>
          <a:p>
            <a:r>
              <a:rPr lang="en-US" sz="1400" dirty="0"/>
              <a:t>  13. term: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 (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"36 months", "60 months").</a:t>
            </a:r>
          </a:p>
          <a:p>
            <a:r>
              <a:rPr lang="en-US" sz="1400" dirty="0"/>
              <a:t>  14. </a:t>
            </a:r>
            <a:r>
              <a:rPr lang="en-US" sz="1400" dirty="0" err="1"/>
              <a:t>int_rate</a:t>
            </a:r>
            <a:r>
              <a:rPr lang="en-US" sz="1400" dirty="0"/>
              <a:t>: </a:t>
            </a:r>
            <a:r>
              <a:rPr lang="en-US" sz="1400" dirty="0" err="1"/>
              <a:t>Lãi</a:t>
            </a:r>
            <a:r>
              <a:rPr lang="en-US" sz="1400" dirty="0"/>
              <a:t> </a:t>
            </a:r>
            <a:r>
              <a:rPr lang="en-US" sz="1400" dirty="0" err="1"/>
              <a:t>suất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.</a:t>
            </a:r>
          </a:p>
          <a:p>
            <a:r>
              <a:rPr lang="en-US" sz="1400" dirty="0"/>
              <a:t>  15. installment: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góp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r>
              <a:rPr lang="en-US" sz="1400" dirty="0"/>
              <a:t>.</a:t>
            </a:r>
          </a:p>
          <a:p>
            <a:r>
              <a:rPr lang="en-US" sz="1400" dirty="0"/>
              <a:t>  16. grade: </a:t>
            </a:r>
            <a:r>
              <a:rPr lang="en-US" sz="1400" dirty="0" err="1"/>
              <a:t>Xếp</a:t>
            </a:r>
            <a:r>
              <a:rPr lang="en-US" sz="1400" dirty="0"/>
              <a:t> </a:t>
            </a:r>
            <a:r>
              <a:rPr lang="en-US" sz="1400" dirty="0" err="1"/>
              <a:t>hạng</a:t>
            </a:r>
            <a:r>
              <a:rPr lang="en-US" sz="1400" dirty="0"/>
              <a:t> </a:t>
            </a:r>
            <a:r>
              <a:rPr lang="en-US" sz="1400" dirty="0" err="1"/>
              <a:t>tín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 (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"A", "B", "C", "D").</a:t>
            </a:r>
          </a:p>
          <a:p>
            <a:r>
              <a:rPr lang="en-US" sz="1400" dirty="0"/>
              <a:t>  17. </a:t>
            </a:r>
            <a:r>
              <a:rPr lang="en-US" sz="1400" dirty="0" err="1"/>
              <a:t>member_id</a:t>
            </a:r>
            <a:r>
              <a:rPr lang="en-US" sz="1400" dirty="0"/>
              <a:t>: ID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nộp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Biến</a:t>
            </a:r>
            <a:r>
              <a:rPr lang="en-US" sz="1400" dirty="0"/>
              <a:t>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target. </a:t>
            </a:r>
            <a:r>
              <a:rPr lang="en-US" sz="1400" dirty="0" err="1"/>
              <a:t>Đây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biến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</a:t>
            </a:r>
            <a:r>
              <a:rPr lang="en-US" sz="1400" dirty="0" err="1"/>
              <a:t>mô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dự</a:t>
            </a:r>
            <a:r>
              <a:rPr lang="en-US" sz="1400" dirty="0"/>
              <a:t> </a:t>
            </a:r>
            <a:r>
              <a:rPr lang="en-US" sz="1400" dirty="0" err="1"/>
              <a:t>đoán</a:t>
            </a:r>
            <a:r>
              <a:rPr lang="en-US" sz="1400" dirty="0"/>
              <a:t>. Ý </a:t>
            </a:r>
            <a:r>
              <a:rPr lang="en-US" sz="1400" dirty="0" err="1"/>
              <a:t>nghĩa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biến</a:t>
            </a:r>
            <a:r>
              <a:rPr lang="en-US" sz="1400" dirty="0"/>
              <a:t> </a:t>
            </a:r>
            <a:r>
              <a:rPr lang="en-US" sz="1400" dirty="0" err="1"/>
              <a:t>mục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xem</a:t>
            </a:r>
            <a:r>
              <a:rPr lang="en-US" sz="1400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vỡ</a:t>
            </a:r>
            <a:r>
              <a:rPr lang="en-US" sz="1400" dirty="0"/>
              <a:t> </a:t>
            </a:r>
            <a:r>
              <a:rPr lang="en-US" sz="1400" dirty="0" err="1"/>
              <a:t>nợ</a:t>
            </a:r>
            <a:r>
              <a:rPr lang="en-US" sz="1400" dirty="0"/>
              <a:t> hay </a:t>
            </a:r>
            <a:r>
              <a:rPr lang="en-US" sz="1400" dirty="0" err="1"/>
              <a:t>không</a:t>
            </a:r>
            <a:r>
              <a:rPr lang="en-US" sz="1400" dirty="0"/>
              <a:t>. </a:t>
            </a:r>
            <a:r>
              <a:rPr lang="en-US" sz="1400" dirty="0" err="1"/>
              <a:t>Cụ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:</a:t>
            </a:r>
          </a:p>
          <a:p>
            <a:r>
              <a:rPr lang="en-US" sz="1400" dirty="0"/>
              <a:t>  • 0: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vỡ</a:t>
            </a:r>
            <a:r>
              <a:rPr lang="en-US" sz="1400" dirty="0"/>
              <a:t> </a:t>
            </a:r>
            <a:r>
              <a:rPr lang="en-US" sz="1400" dirty="0" err="1"/>
              <a:t>nợ</a:t>
            </a:r>
            <a:r>
              <a:rPr lang="en-US" sz="1400" dirty="0"/>
              <a:t> (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nợ</a:t>
            </a:r>
            <a:r>
              <a:rPr lang="en-US" sz="1400" dirty="0"/>
              <a:t> </a:t>
            </a:r>
            <a:r>
              <a:rPr lang="en-US" sz="1400" dirty="0" err="1"/>
              <a:t>đúng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).</a:t>
            </a:r>
          </a:p>
          <a:p>
            <a:r>
              <a:rPr lang="en-US" sz="1400" dirty="0"/>
              <a:t>  • 1: </a:t>
            </a:r>
            <a:r>
              <a:rPr lang="en-US" sz="1400" dirty="0" err="1"/>
              <a:t>Khoản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</a:t>
            </a:r>
            <a:r>
              <a:rPr lang="en-US" sz="1400" dirty="0" err="1"/>
              <a:t>vỡ</a:t>
            </a:r>
            <a:r>
              <a:rPr lang="en-US" sz="1400" dirty="0"/>
              <a:t> </a:t>
            </a:r>
            <a:r>
              <a:rPr lang="en-US" sz="1400" dirty="0" err="1"/>
              <a:t>nợ</a:t>
            </a:r>
            <a:r>
              <a:rPr lang="en-US" sz="1400" dirty="0"/>
              <a:t> (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vay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nợ</a:t>
            </a:r>
            <a:r>
              <a:rPr lang="en-US" sz="1400" dirty="0"/>
              <a:t> </a:t>
            </a:r>
            <a:r>
              <a:rPr lang="en-US" sz="1400" dirty="0" err="1"/>
              <a:t>đúng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).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5DDEEB-DABE-4A5B-9BF7-99A7A29D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0C945-C90B-4B93-9DAD-D908FE9CCF11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CCE7F-03A8-4083-B714-ACD345A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F8FF5-3B7D-488A-BBDD-FBFAF57AB1B6}"/>
              </a:ext>
            </a:extLst>
          </p:cNvPr>
          <p:cNvSpPr/>
          <p:nvPr/>
        </p:nvSpPr>
        <p:spPr>
          <a:xfrm>
            <a:off x="701040" y="4882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Các Bước Thực Hiện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Thu thập dữ liệu.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Tiền xử lý dữ liệu.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Tạo và huấn luyện mô hình.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Đánh giá mô hình.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Xây dựng API để dự đoán.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3F0A7F-1A1F-423E-91DB-865CC7A7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D0A0-7D3F-46B8-9E16-39FA527F7167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92B60-885F-4C4A-BD7E-51F979AF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5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FEB2CA-CCB3-4A8F-82C0-A71132A1C8DD}"/>
              </a:ext>
            </a:extLst>
          </p:cNvPr>
          <p:cNvSpPr/>
          <p:nvPr/>
        </p:nvSpPr>
        <p:spPr>
          <a:xfrm>
            <a:off x="792480" y="8032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Thu Thập Dữ liệu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Tạo dữ liệu mẫu ban đầu.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Tạo thêm dữ liệu mẫu với các đặc trưng mới. 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◦ Kết hợp dữ liệu mẫu ban đầu và dữ liệu mới.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50F44-303D-4B36-9D00-1C87CCEE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137E-F712-45F9-8C8D-0832C45CB835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A84B-92CC-4414-A5CD-40309332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39AD8-3E22-4AB9-9C83-FC8E45D722D4}"/>
              </a:ext>
            </a:extLst>
          </p:cNvPr>
          <p:cNvSpPr/>
          <p:nvPr/>
        </p:nvSpPr>
        <p:spPr>
          <a:xfrm>
            <a:off x="843280" y="5898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Tiền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Xử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Lý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Dữ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Liệu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Xử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lý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các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giá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trị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thiếu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Tạo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các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biến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mới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Mã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hóa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các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biến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phân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loại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Chuẩn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hóa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các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biến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số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84B5B3-790D-4AE3-A3A2-293A9ECB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B6F5-009F-4614-8516-D881728B3BAB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6ABB-8310-457C-B95E-1F5E5542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94A805-DDF6-4516-ABEF-50EFB0F874A0}"/>
              </a:ext>
            </a:extLst>
          </p:cNvPr>
          <p:cNvSpPr/>
          <p:nvPr/>
        </p:nvSpPr>
        <p:spPr>
          <a:xfrm>
            <a:off x="619760" y="6102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Tạo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và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Huấn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Luyện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Mô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Hình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Chia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dữ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liệu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thành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tập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huấn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luyện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và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tập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kiểm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tra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Tạo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mô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hình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XGBoost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với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pipeline.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Huấn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luyện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mô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hình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06468-D833-4CCC-AB5D-694B9874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B49D-6A90-41CD-B614-DE6396761A61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E7673-5709-4613-9544-70FFE507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0CEF7C-85D5-41CD-B164-D388320BFBBD}"/>
              </a:ext>
            </a:extLst>
          </p:cNvPr>
          <p:cNvSpPr/>
          <p:nvPr/>
        </p:nvSpPr>
        <p:spPr>
          <a:xfrm>
            <a:off x="650240" y="4845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Đánh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Giá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Mô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Hình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Dự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đoán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trên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tập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kiểm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tra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. </a:t>
            </a:r>
          </a:p>
          <a:p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◦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Đánh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giá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mô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hình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bằng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độ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chính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</a:t>
            </a:r>
            <a:r>
              <a:rPr lang="en-US" b="0" i="0" dirty="0" err="1">
                <a:solidFill>
                  <a:srgbClr val="081B3A"/>
                </a:solidFill>
                <a:effectLst/>
                <a:latin typeface="SegoeuiPc"/>
              </a:rPr>
              <a:t>xác</a:t>
            </a:r>
            <a:r>
              <a:rPr lang="en-US" b="0" i="0" dirty="0">
                <a:solidFill>
                  <a:srgbClr val="081B3A"/>
                </a:solidFill>
                <a:effectLst/>
                <a:latin typeface="SegoeuiPc"/>
              </a:rPr>
              <a:t> (accuracy).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2785D3-C105-485B-B83F-37643522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2F18-3E64-43FC-9E28-E2778846EC83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E8125-778A-4363-8C5F-B6F2318E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F7A9-898E-41BC-99A3-AD68EA4A1B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1665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SegoeuiPc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 Nguyen</dc:creator>
  <cp:lastModifiedBy>Huy Nguyen</cp:lastModifiedBy>
  <cp:revision>17</cp:revision>
  <dcterms:created xsi:type="dcterms:W3CDTF">2024-12-31T07:46:27Z</dcterms:created>
  <dcterms:modified xsi:type="dcterms:W3CDTF">2024-12-31T11:19:16Z</dcterms:modified>
</cp:coreProperties>
</file>