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Cao Trinh" initials="PCT" lastIdx="1" clrIdx="0">
    <p:extLst>
      <p:ext uri="{19B8F6BF-5375-455C-9EA6-DF929625EA0E}">
        <p15:presenceInfo xmlns:p15="http://schemas.microsoft.com/office/powerpoint/2012/main" userId="S::3120519058@ued.udn.vn::1ab6cf59-21d4-44d9-9968-5b9c9fefda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111485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389975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764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87550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96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4254202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420997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426923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365786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CC338-F78A-44FC-B055-99F4E15E66DD}"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47005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9CC338-F78A-44FC-B055-99F4E15E66DD}"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16098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9CC338-F78A-44FC-B055-99F4E15E66DD}"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4275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9CC338-F78A-44FC-B055-99F4E15E66DD}"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147509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CC338-F78A-44FC-B055-99F4E15E66DD}"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278915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9CC338-F78A-44FC-B055-99F4E15E66DD}"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342657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9CC338-F78A-44FC-B055-99F4E15E66DD}"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B9D9F-5644-462A-B3A4-E31CCA122599}" type="slidenum">
              <a:rPr lang="en-US" smtClean="0"/>
              <a:t>‹#›</a:t>
            </a:fld>
            <a:endParaRPr lang="en-US"/>
          </a:p>
        </p:txBody>
      </p:sp>
    </p:spTree>
    <p:extLst>
      <p:ext uri="{BB962C8B-B14F-4D97-AF65-F5344CB8AC3E}">
        <p14:creationId xmlns:p14="http://schemas.microsoft.com/office/powerpoint/2010/main" val="204716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9CC338-F78A-44FC-B055-99F4E15E66DD}" type="datetimeFigureOut">
              <a:rPr lang="en-US" smtClean="0"/>
              <a:t>6/5/2021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0B9D9F-5644-462A-B3A4-E31CCA122599}" type="slidenum">
              <a:rPr lang="en-US" smtClean="0"/>
              <a:t>‹#›</a:t>
            </a:fld>
            <a:endParaRPr lang="en-US"/>
          </a:p>
        </p:txBody>
      </p:sp>
    </p:spTree>
    <p:extLst>
      <p:ext uri="{BB962C8B-B14F-4D97-AF65-F5344CB8AC3E}">
        <p14:creationId xmlns:p14="http://schemas.microsoft.com/office/powerpoint/2010/main" val="3847220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dejava.net/frameworks/spring-boot/spring-boot-automatic-restart-using-spring-boot-dev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181770-8CAD-407B-B50C-2164610838D7}"/>
              </a:ext>
            </a:extLst>
          </p:cNvPr>
          <p:cNvSpPr txBox="1"/>
          <p:nvPr/>
        </p:nvSpPr>
        <p:spPr>
          <a:xfrm>
            <a:off x="949910" y="530895"/>
            <a:ext cx="5477523" cy="646331"/>
          </a:xfrm>
          <a:prstGeom prst="rect">
            <a:avLst/>
          </a:prstGeom>
          <a:noFill/>
        </p:spPr>
        <p:txBody>
          <a:bodyPr wrap="square" rtlCol="0">
            <a:spAutoFit/>
          </a:bodyPr>
          <a:lstStyle/>
          <a:p>
            <a:r>
              <a:rPr lang="en-US" dirty="0">
                <a:latin typeface="Segoe UI" panose="020B0502040204020203" pitchFamily="34" charset="0"/>
              </a:rPr>
              <a:t>M</a:t>
            </a:r>
            <a:r>
              <a:rPr lang="vi-VN" b="0" i="0" dirty="0">
                <a:effectLst/>
                <a:latin typeface="Segoe UI" panose="020B0502040204020203" pitchFamily="34" charset="0"/>
              </a:rPr>
              <a:t>ô h</a:t>
            </a:r>
            <a:r>
              <a:rPr lang="en-US" b="0" i="0" dirty="0">
                <a:effectLst/>
                <a:latin typeface="Segoe UI" panose="020B0502040204020203" pitchFamily="34" charset="0"/>
              </a:rPr>
              <a:t>H</a:t>
            </a:r>
            <a:r>
              <a:rPr lang="vi-VN" b="0" i="0" dirty="0">
                <a:effectLst/>
                <a:latin typeface="Segoe UI" panose="020B0502040204020203" pitchFamily="34" charset="0"/>
              </a:rPr>
              <a:t>̀nh </a:t>
            </a:r>
            <a:r>
              <a:rPr lang="en-US" b="0" i="0" dirty="0">
                <a:effectLst/>
                <a:latin typeface="Segoe UI" panose="020B0502040204020203" pitchFamily="34" charset="0"/>
              </a:rPr>
              <a:t>S</a:t>
            </a:r>
            <a:r>
              <a:rPr lang="vi-VN" b="0" i="0" dirty="0">
                <a:effectLst/>
                <a:latin typeface="Segoe UI" panose="020B0502040204020203" pitchFamily="34" charset="0"/>
              </a:rPr>
              <a:t>ơ </a:t>
            </a:r>
            <a:r>
              <a:rPr lang="en-US" dirty="0" err="1">
                <a:latin typeface="Segoe UI" panose="020B0502040204020203" pitchFamily="34" charset="0"/>
              </a:rPr>
              <a:t>Đồ</a:t>
            </a:r>
            <a:r>
              <a:rPr lang="vi-VN" b="0" i="0" dirty="0">
                <a:effectLst/>
                <a:latin typeface="Segoe UI" panose="020B0502040204020203" pitchFamily="34" charset="0"/>
              </a:rPr>
              <a:t> của 1 webservice</a:t>
            </a:r>
          </a:p>
          <a:p>
            <a:endParaRPr lang="en-US" dirty="0"/>
          </a:p>
        </p:txBody>
      </p:sp>
      <p:pic>
        <p:nvPicPr>
          <p:cNvPr id="7" name="Picture 6">
            <a:extLst>
              <a:ext uri="{FF2B5EF4-FFF2-40B4-BE49-F238E27FC236}">
                <a16:creationId xmlns:a16="http://schemas.microsoft.com/office/drawing/2014/main" id="{962B9CBD-8BBC-488B-9F41-6E942C5295B0}"/>
              </a:ext>
            </a:extLst>
          </p:cNvPr>
          <p:cNvPicPr>
            <a:picLocks noChangeAspect="1"/>
          </p:cNvPicPr>
          <p:nvPr/>
        </p:nvPicPr>
        <p:blipFill>
          <a:blip r:embed="rId2"/>
          <a:stretch>
            <a:fillRect/>
          </a:stretch>
        </p:blipFill>
        <p:spPr>
          <a:xfrm>
            <a:off x="1384917" y="1555097"/>
            <a:ext cx="8167456" cy="4708359"/>
          </a:xfrm>
          <a:prstGeom prst="rect">
            <a:avLst/>
          </a:prstGeom>
        </p:spPr>
      </p:pic>
    </p:spTree>
    <p:extLst>
      <p:ext uri="{BB962C8B-B14F-4D97-AF65-F5344CB8AC3E}">
        <p14:creationId xmlns:p14="http://schemas.microsoft.com/office/powerpoint/2010/main" val="335575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D917A2-D6E2-4633-81FA-C887A34F6107}"/>
              </a:ext>
            </a:extLst>
          </p:cNvPr>
          <p:cNvSpPr txBox="1"/>
          <p:nvPr/>
        </p:nvSpPr>
        <p:spPr>
          <a:xfrm>
            <a:off x="452438" y="434072"/>
            <a:ext cx="6105524" cy="646331"/>
          </a:xfrm>
          <a:prstGeom prst="rect">
            <a:avLst/>
          </a:prstGeom>
          <a:noFill/>
        </p:spPr>
        <p:txBody>
          <a:bodyPr wrap="square">
            <a:spAutoFit/>
          </a:bodyPr>
          <a:lstStyle/>
          <a:p>
            <a:r>
              <a:rPr lang="en-US" dirty="0" err="1"/>
              <a:t>Trong</a:t>
            </a:r>
            <a:r>
              <a:rPr lang="en-US" dirty="0"/>
              <a:t> </a:t>
            </a:r>
            <a:r>
              <a:rPr lang="en-US" dirty="0" err="1"/>
              <a:t>thư</a:t>
            </a:r>
            <a:r>
              <a:rPr lang="en-US" dirty="0"/>
              <a:t> </a:t>
            </a:r>
            <a:r>
              <a:rPr lang="en-US" dirty="0" err="1"/>
              <a:t>mục</a:t>
            </a:r>
            <a:r>
              <a:rPr lang="en-US" dirty="0"/>
              <a:t> / </a:t>
            </a:r>
            <a:r>
              <a:rPr lang="en-US" dirty="0" err="1"/>
              <a:t>src</a:t>
            </a:r>
            <a:r>
              <a:rPr lang="en-US" dirty="0"/>
              <a:t> / main / resources / templates, </a:t>
            </a:r>
            <a:r>
              <a:rPr lang="en-US" dirty="0" err="1"/>
              <a:t>hãy</a:t>
            </a:r>
            <a:r>
              <a:rPr lang="en-US" dirty="0"/>
              <a:t> </a:t>
            </a:r>
            <a:r>
              <a:rPr lang="en-US" dirty="0" err="1"/>
              <a:t>tạo</a:t>
            </a:r>
            <a:r>
              <a:rPr lang="en-US" dirty="0"/>
              <a:t> </a:t>
            </a:r>
            <a:r>
              <a:rPr lang="en-US" dirty="0" err="1"/>
              <a:t>một</a:t>
            </a:r>
            <a:r>
              <a:rPr lang="en-US" dirty="0"/>
              <a:t> </a:t>
            </a:r>
            <a:r>
              <a:rPr lang="en-US" dirty="0" err="1"/>
              <a:t>tệp</a:t>
            </a:r>
            <a:r>
              <a:rPr lang="en-US" dirty="0"/>
              <a:t> HTML </a:t>
            </a:r>
            <a:r>
              <a:rPr lang="en-US" dirty="0" err="1"/>
              <a:t>mới</a:t>
            </a:r>
            <a:r>
              <a:rPr lang="en-US" dirty="0"/>
              <a:t> </a:t>
            </a:r>
            <a:r>
              <a:rPr lang="en-US" dirty="0" err="1"/>
              <a:t>có</a:t>
            </a:r>
            <a:r>
              <a:rPr lang="en-US" dirty="0"/>
              <a:t> </a:t>
            </a:r>
            <a:r>
              <a:rPr lang="en-US" dirty="0" err="1"/>
              <a:t>tên</a:t>
            </a:r>
            <a:r>
              <a:rPr lang="en-US" dirty="0"/>
              <a:t> </a:t>
            </a:r>
            <a:r>
              <a:rPr lang="en-US" dirty="0" err="1"/>
              <a:t>là</a:t>
            </a:r>
            <a:r>
              <a:rPr lang="en-US" dirty="0"/>
              <a:t> index.html </a:t>
            </a:r>
            <a:r>
              <a:rPr lang="en-US" dirty="0" err="1"/>
              <a:t>với</a:t>
            </a:r>
            <a:r>
              <a:rPr lang="en-US" dirty="0"/>
              <a:t> </a:t>
            </a:r>
            <a:r>
              <a:rPr lang="en-US" dirty="0" err="1"/>
              <a:t>mã</a:t>
            </a:r>
            <a:r>
              <a:rPr lang="en-US" dirty="0"/>
              <a:t> </a:t>
            </a:r>
            <a:r>
              <a:rPr lang="en-US" dirty="0" err="1"/>
              <a:t>sau</a:t>
            </a:r>
            <a:r>
              <a:rPr lang="en-US" dirty="0"/>
              <a:t>:</a:t>
            </a:r>
          </a:p>
        </p:txBody>
      </p:sp>
      <p:sp>
        <p:nvSpPr>
          <p:cNvPr id="8" name="Rectangle 2">
            <a:extLst>
              <a:ext uri="{FF2B5EF4-FFF2-40B4-BE49-F238E27FC236}">
                <a16:creationId xmlns:a16="http://schemas.microsoft.com/office/drawing/2014/main" id="{D3DDCFDE-8A49-414B-81AA-5E198132EB43}"/>
              </a:ext>
            </a:extLst>
          </p:cNvPr>
          <p:cNvSpPr>
            <a:spLocks noChangeArrowheads="1"/>
          </p:cNvSpPr>
          <p:nvPr/>
        </p:nvSpPr>
        <p:spPr bwMode="auto">
          <a:xfrm>
            <a:off x="2933700" y="2714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&lt;!DOCTYPE html&gt;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html</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xmlns:th</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"http://www.thymeleaf.org"</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head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meta</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charset</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"ISO-8859-1"</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title</a:t>
            </a:r>
            <a:r>
              <a:rPr kumimoji="0" lang="en-US" altLang="en-US" sz="1000" b="0" i="0" u="none" strike="noStrike" cap="none" normalizeH="0" baseline="0">
                <a:ln>
                  <a:noFill/>
                </a:ln>
                <a:solidFill>
                  <a:srgbClr val="000000"/>
                </a:solidFill>
                <a:effectLst/>
                <a:latin typeface="Consolas" panose="020B0609020204030204" pitchFamily="49" charset="0"/>
              </a:rPr>
              <a:t>&gt;Welcome to CodeJava Home&lt;/</a:t>
            </a:r>
            <a:r>
              <a:rPr kumimoji="0" lang="en-US" altLang="en-US" sz="1000" b="1" i="0" u="none" strike="noStrike" cap="none" normalizeH="0" baseline="0">
                <a:ln>
                  <a:noFill/>
                </a:ln>
                <a:solidFill>
                  <a:srgbClr val="7F0055"/>
                </a:solidFill>
                <a:effectLst/>
                <a:latin typeface="Consolas" panose="020B0609020204030204" pitchFamily="49" charset="0"/>
              </a:rPr>
              <a:t>title</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link</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rel</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"stylesheet"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type</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"text/css"</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href</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"/webjars/bootstrap/css/bootstrap.min.css"</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script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type</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"text/javascript"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src</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"/webjars/jquery/jquery.min.js"</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script</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script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type</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"text/javascript"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src</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"/webjars/bootstrap/js/bootstrap.min.js"</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script</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head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body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div</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class</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"container text-center"</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h1</a:t>
            </a:r>
            <a:r>
              <a:rPr kumimoji="0" lang="en-US" altLang="en-US" sz="1000" b="0" i="0" u="none" strike="noStrike" cap="none" normalizeH="0" baseline="0">
                <a:ln>
                  <a:noFill/>
                </a:ln>
                <a:solidFill>
                  <a:srgbClr val="000000"/>
                </a:solidFill>
                <a:effectLst/>
                <a:latin typeface="Consolas" panose="020B0609020204030204" pitchFamily="49" charset="0"/>
              </a:rPr>
              <a:t>&gt;Welcome to CodeJava.net&lt;/</a:t>
            </a:r>
            <a:r>
              <a:rPr kumimoji="0" lang="en-US" altLang="en-US" sz="1000" b="1" i="0" u="none" strike="noStrike" cap="none" normalizeH="0" baseline="0">
                <a:ln>
                  <a:noFill/>
                </a:ln>
                <a:solidFill>
                  <a:srgbClr val="7F0055"/>
                </a:solidFill>
                <a:effectLst/>
                <a:latin typeface="Consolas" panose="020B0609020204030204" pitchFamily="49" charset="0"/>
              </a:rPr>
              <a:t>h1</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th:href</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"/@{/users}"</a:t>
            </a:r>
            <a:r>
              <a:rPr kumimoji="0" lang="en-US" altLang="en-US" sz="1000" b="0" i="0" u="none" strike="noStrike" cap="none" normalizeH="0" baseline="0">
                <a:ln>
                  <a:noFill/>
                </a:ln>
                <a:solidFill>
                  <a:srgbClr val="000000"/>
                </a:solidFill>
                <a:effectLst/>
                <a:latin typeface="Consolas" panose="020B0609020204030204" pitchFamily="49" charset="0"/>
              </a:rPr>
              <a:t>&gt;List of Users&lt;/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th:href</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"/@{/register}"</a:t>
            </a:r>
            <a:r>
              <a:rPr kumimoji="0" lang="en-US" altLang="en-US" sz="1000" b="0" i="0" u="none" strike="noStrike" cap="none" normalizeH="0" baseline="0">
                <a:ln>
                  <a:noFill/>
                </a:ln>
                <a:solidFill>
                  <a:srgbClr val="000000"/>
                </a:solidFill>
                <a:effectLst/>
                <a:latin typeface="Consolas" panose="020B0609020204030204" pitchFamily="49" charset="0"/>
              </a:rPr>
              <a:t>&gt;Register&lt;/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th:href</a:t>
            </a:r>
            <a:r>
              <a:rPr kumimoji="0" lang="en-US" altLang="en-US" sz="1000" b="0" i="0" u="none" strike="noStrike" cap="none" normalizeH="0" baseline="0">
                <a:ln>
                  <a:noFill/>
                </a:ln>
                <a:solidFill>
                  <a:srgbClr val="000000"/>
                </a:solidFill>
                <a:effectLst/>
                <a:latin typeface="Consolas" panose="020B0609020204030204" pitchFamily="49" charset="0"/>
              </a:rPr>
              <a:t>=</a:t>
            </a:r>
            <a:r>
              <a:rPr kumimoji="0" lang="en-US" altLang="en-US" sz="1000" b="0" i="0" u="none" strike="noStrike" cap="none" normalizeH="0" baseline="0">
                <a:ln>
                  <a:noFill/>
                </a:ln>
                <a:solidFill>
                  <a:srgbClr val="2A00FF"/>
                </a:solidFill>
                <a:effectLst/>
                <a:latin typeface="Consolas" panose="020B0609020204030204" pitchFamily="49" charset="0"/>
              </a:rPr>
              <a:t>"/@{/login}"</a:t>
            </a:r>
            <a:r>
              <a:rPr kumimoji="0" lang="en-US" altLang="en-US" sz="1000" b="0" i="0" u="none" strike="noStrike" cap="none" normalizeH="0" baseline="0">
                <a:ln>
                  <a:noFill/>
                </a:ln>
                <a:solidFill>
                  <a:srgbClr val="000000"/>
                </a:solidFill>
                <a:effectLst/>
                <a:latin typeface="Consolas" panose="020B0609020204030204" pitchFamily="49" charset="0"/>
              </a:rPr>
              <a:t>&gt;Login&lt;/</a:t>
            </a:r>
            <a:r>
              <a:rPr kumimoji="0" lang="en-US" altLang="en-US" sz="1000" b="1" i="0" u="none" strike="noStrike" cap="none" normalizeH="0" baseline="0">
                <a:ln>
                  <a:noFill/>
                </a:ln>
                <a:solidFill>
                  <a:srgbClr val="7F0055"/>
                </a:solidFill>
                <a:effectLst/>
                <a:latin typeface="Consolas" panose="020B0609020204030204" pitchFamily="49" charset="0"/>
              </a:rPr>
              <a:t>a</a:t>
            </a:r>
            <a:r>
              <a:rPr kumimoji="0" lang="en-US" altLang="en-US" sz="1000" b="0" i="0" u="none" strike="noStrike" cap="none" normalizeH="0" baseline="0">
                <a:ln>
                  <a:noFill/>
                </a:ln>
                <a:solidFill>
                  <a:srgbClr val="000000"/>
                </a:solidFill>
                <a:effectLst/>
                <a:latin typeface="Consolas" panose="020B0609020204030204" pitchFamily="49" charset="0"/>
              </a:rPr>
              <a:t>&gt;&lt;/</a:t>
            </a:r>
            <a:r>
              <a:rPr kumimoji="0" lang="en-US" altLang="en-US" sz="1000" b="1" i="0" u="none" strike="noStrike" cap="none" normalizeH="0" baseline="0">
                <a:ln>
                  <a:noFill/>
                </a:ln>
                <a:solidFill>
                  <a:srgbClr val="7F0055"/>
                </a:solidFill>
                <a:effectLst/>
                <a:latin typeface="Consolas" panose="020B0609020204030204" pitchFamily="49" charset="0"/>
              </a:rPr>
              <a:t>h3</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div</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body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html</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176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71EEEB-A593-4527-8036-DE5A51B157AD}"/>
              </a:ext>
            </a:extLst>
          </p:cNvPr>
          <p:cNvSpPr txBox="1"/>
          <p:nvPr/>
        </p:nvSpPr>
        <p:spPr>
          <a:xfrm>
            <a:off x="471488" y="476547"/>
            <a:ext cx="6105524" cy="923330"/>
          </a:xfrm>
          <a:prstGeom prst="rect">
            <a:avLst/>
          </a:prstGeom>
          <a:noFill/>
        </p:spPr>
        <p:txBody>
          <a:bodyPr wrap="square">
            <a:spAutoFit/>
          </a:bodyPr>
          <a:lstStyle/>
          <a:p>
            <a:r>
              <a:rPr lang="en-US" dirty="0" err="1"/>
              <a:t>Như</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thấy</a:t>
            </a:r>
            <a:r>
              <a:rPr lang="en-US" dirty="0"/>
              <a:t>, </a:t>
            </a:r>
            <a:r>
              <a:rPr lang="en-US" dirty="0" err="1"/>
              <a:t>trong</a:t>
            </a:r>
            <a:r>
              <a:rPr lang="en-US" dirty="0"/>
              <a:t> </a:t>
            </a:r>
            <a:r>
              <a:rPr lang="en-US" dirty="0" err="1"/>
              <a:t>trang</a:t>
            </a:r>
            <a:r>
              <a:rPr lang="en-US" dirty="0"/>
              <a:t> web </a:t>
            </a:r>
            <a:r>
              <a:rPr lang="en-US" dirty="0" err="1"/>
              <a:t>này</a:t>
            </a:r>
            <a:r>
              <a:rPr lang="en-US" dirty="0"/>
              <a:t>, </a:t>
            </a:r>
            <a:r>
              <a:rPr lang="en-US" dirty="0" err="1"/>
              <a:t>chúng</a:t>
            </a:r>
            <a:r>
              <a:rPr lang="en-US" dirty="0"/>
              <a:t> </a:t>
            </a:r>
            <a:r>
              <a:rPr lang="en-US" dirty="0" err="1"/>
              <a:t>tôi</a:t>
            </a:r>
            <a:r>
              <a:rPr lang="en-US" dirty="0"/>
              <a:t> </a:t>
            </a:r>
            <a:r>
              <a:rPr lang="en-US" dirty="0" err="1"/>
              <a:t>sử</a:t>
            </a:r>
            <a:r>
              <a:rPr lang="en-US" dirty="0"/>
              <a:t> </a:t>
            </a:r>
            <a:r>
              <a:rPr lang="en-US" dirty="0" err="1"/>
              <a:t>dụng</a:t>
            </a:r>
            <a:r>
              <a:rPr lang="en-US" dirty="0"/>
              <a:t> Bootstrap </a:t>
            </a:r>
            <a:r>
              <a:rPr lang="en-US" dirty="0" err="1"/>
              <a:t>và</a:t>
            </a:r>
            <a:r>
              <a:rPr lang="en-US" dirty="0"/>
              <a:t> </a:t>
            </a:r>
            <a:r>
              <a:rPr lang="en-US" dirty="0" err="1"/>
              <a:t>JQuery</a:t>
            </a:r>
            <a:r>
              <a:rPr lang="en-US" dirty="0"/>
              <a:t> </a:t>
            </a:r>
            <a:r>
              <a:rPr lang="en-US" dirty="0" err="1"/>
              <a:t>từ</a:t>
            </a:r>
            <a:r>
              <a:rPr lang="en-US" dirty="0"/>
              <a:t> </a:t>
            </a:r>
            <a:r>
              <a:rPr lang="en-US" dirty="0" err="1"/>
              <a:t>Webjars</a:t>
            </a:r>
            <a:r>
              <a:rPr lang="en-US" dirty="0"/>
              <a:t>, </a:t>
            </a:r>
            <a:r>
              <a:rPr lang="en-US" dirty="0" err="1"/>
              <a:t>vì</a:t>
            </a:r>
            <a:r>
              <a:rPr lang="en-US" dirty="0"/>
              <a:t> </a:t>
            </a:r>
            <a:r>
              <a:rPr lang="en-US" dirty="0" err="1"/>
              <a:t>vậy</a:t>
            </a:r>
            <a:r>
              <a:rPr lang="en-US" dirty="0"/>
              <a:t> </a:t>
            </a:r>
            <a:r>
              <a:rPr lang="en-US" dirty="0" err="1"/>
              <a:t>bạn</a:t>
            </a:r>
            <a:r>
              <a:rPr lang="en-US" dirty="0"/>
              <a:t> </a:t>
            </a:r>
            <a:r>
              <a:rPr lang="en-US" dirty="0" err="1"/>
              <a:t>phải</a:t>
            </a:r>
            <a:r>
              <a:rPr lang="en-US" dirty="0"/>
              <a:t> </a:t>
            </a:r>
            <a:r>
              <a:rPr lang="en-US" dirty="0" err="1"/>
              <a:t>thêm</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sau</a:t>
            </a:r>
            <a:r>
              <a:rPr lang="en-US" dirty="0"/>
              <a:t> </a:t>
            </a:r>
            <a:r>
              <a:rPr lang="en-US" dirty="0" err="1"/>
              <a:t>cho</a:t>
            </a:r>
            <a:r>
              <a:rPr lang="en-US" dirty="0"/>
              <a:t> </a:t>
            </a:r>
            <a:r>
              <a:rPr lang="en-US" dirty="0" err="1"/>
              <a:t>dự</a:t>
            </a:r>
            <a:r>
              <a:rPr lang="en-US" dirty="0"/>
              <a:t> </a:t>
            </a:r>
            <a:r>
              <a:rPr lang="en-US" dirty="0" err="1"/>
              <a:t>án</a:t>
            </a:r>
            <a:r>
              <a:rPr lang="en-US" dirty="0"/>
              <a:t>:</a:t>
            </a:r>
          </a:p>
        </p:txBody>
      </p:sp>
      <p:sp>
        <p:nvSpPr>
          <p:cNvPr id="6" name="Rectangle 2">
            <a:extLst>
              <a:ext uri="{FF2B5EF4-FFF2-40B4-BE49-F238E27FC236}">
                <a16:creationId xmlns:a16="http://schemas.microsoft.com/office/drawing/2014/main" id="{F054A659-9360-484C-9DCE-DE0A512C54EA}"/>
              </a:ext>
            </a:extLst>
          </p:cNvPr>
          <p:cNvSpPr>
            <a:spLocks noChangeArrowheads="1"/>
          </p:cNvSpPr>
          <p:nvPr/>
        </p:nvSpPr>
        <p:spPr bwMode="auto">
          <a:xfrm>
            <a:off x="3629025" y="2667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&gt;org.webjars&lt;/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&gt;jquery&lt;/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version</a:t>
            </a:r>
            <a:r>
              <a:rPr kumimoji="0" lang="en-US" altLang="en-US" sz="1000" b="0" i="0" u="none" strike="noStrike" cap="none" normalizeH="0" baseline="0">
                <a:ln>
                  <a:noFill/>
                </a:ln>
                <a:solidFill>
                  <a:srgbClr val="000000"/>
                </a:solidFill>
                <a:effectLst/>
                <a:latin typeface="Consolas" panose="020B0609020204030204" pitchFamily="49" charset="0"/>
              </a:rPr>
              <a:t>&gt;3.4.1&lt;/</a:t>
            </a:r>
            <a:r>
              <a:rPr kumimoji="0" lang="en-US" altLang="en-US" sz="1000" b="1" i="0" u="none" strike="noStrike" cap="none" normalizeH="0" baseline="0">
                <a:ln>
                  <a:noFill/>
                </a:ln>
                <a:solidFill>
                  <a:srgbClr val="7F0055"/>
                </a:solidFill>
                <a:effectLst/>
                <a:latin typeface="Consolas" panose="020B0609020204030204" pitchFamily="49" charset="0"/>
              </a:rPr>
              <a:t>version</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&gt;org.webjars&lt;/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&gt;bootstrap&lt;/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version</a:t>
            </a:r>
            <a:r>
              <a:rPr kumimoji="0" lang="en-US" altLang="en-US" sz="1000" b="0" i="0" u="none" strike="noStrike" cap="none" normalizeH="0" baseline="0">
                <a:ln>
                  <a:noFill/>
                </a:ln>
                <a:solidFill>
                  <a:srgbClr val="000000"/>
                </a:solidFill>
                <a:effectLst/>
                <a:latin typeface="Consolas" panose="020B0609020204030204" pitchFamily="49" charset="0"/>
              </a:rPr>
              <a:t>&gt;4.3.1&lt;/</a:t>
            </a:r>
            <a:r>
              <a:rPr kumimoji="0" lang="en-US" altLang="en-US" sz="1000" b="1" i="0" u="none" strike="noStrike" cap="none" normalizeH="0" baseline="0">
                <a:ln>
                  <a:noFill/>
                </a:ln>
                <a:solidFill>
                  <a:srgbClr val="7F0055"/>
                </a:solidFill>
                <a:effectLst/>
                <a:latin typeface="Consolas" panose="020B0609020204030204" pitchFamily="49" charset="0"/>
              </a:rPr>
              <a:t>version</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&gt;org.webjars&lt;/</a:t>
            </a:r>
            <a:r>
              <a:rPr kumimoji="0" lang="en-US" altLang="en-US" sz="1000" b="1" i="0" u="none" strike="noStrike" cap="none" normalizeH="0" baseline="0">
                <a:ln>
                  <a:noFill/>
                </a:ln>
                <a:solidFill>
                  <a:srgbClr val="7F0055"/>
                </a:solidFill>
                <a:effectLst/>
                <a:latin typeface="Consolas" panose="020B0609020204030204" pitchFamily="49" charset="0"/>
              </a:rPr>
              <a:t>groupId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&gt;webjars-locator-core&lt;/</a:t>
            </a:r>
            <a:r>
              <a:rPr kumimoji="0" lang="en-US" altLang="en-US" sz="1000" b="1" i="0" u="none" strike="noStrike" cap="none" normalizeH="0" baseline="0">
                <a:ln>
                  <a:noFill/>
                </a:ln>
                <a:solidFill>
                  <a:srgbClr val="7F0055"/>
                </a:solidFill>
                <a:effectLst/>
                <a:latin typeface="Consolas" panose="020B0609020204030204" pitchFamily="49" charset="0"/>
              </a:rPr>
              <a:t>artifactId</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&lt;/</a:t>
            </a:r>
            <a:r>
              <a:rPr kumimoji="0" lang="en-US" altLang="en-US" sz="1000" b="1" i="0" u="none" strike="noStrike" cap="none" normalizeH="0" baseline="0">
                <a:ln>
                  <a:noFill/>
                </a:ln>
                <a:solidFill>
                  <a:srgbClr val="7F0055"/>
                </a:solidFill>
                <a:effectLst/>
                <a:latin typeface="Consolas" panose="020B0609020204030204" pitchFamily="49" charset="0"/>
              </a:rPr>
              <a:t>dependency</a:t>
            </a:r>
            <a:r>
              <a:rPr kumimoji="0" lang="en-US" altLang="en-US" sz="1000" b="0" i="0" u="none" strike="noStrike" cap="none" normalizeH="0" baseline="0">
                <a:ln>
                  <a:noFill/>
                </a:ln>
                <a:solidFill>
                  <a:srgbClr val="000000"/>
                </a:solidFill>
                <a:effectLst/>
                <a:latin typeface="Consolas" panose="020B0609020204030204" pitchFamily="49" charset="0"/>
              </a:rPr>
              <a: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25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E5AC1A-15AB-4924-9D55-7C981B1FF7D2}"/>
              </a:ext>
            </a:extLst>
          </p:cNvPr>
          <p:cNvSpPr txBox="1"/>
          <p:nvPr/>
        </p:nvSpPr>
        <p:spPr>
          <a:xfrm>
            <a:off x="595313" y="727799"/>
            <a:ext cx="6105524" cy="1754326"/>
          </a:xfrm>
          <a:prstGeom prst="rect">
            <a:avLst/>
          </a:prstGeom>
          <a:noFill/>
        </p:spPr>
        <p:txBody>
          <a:bodyPr wrap="square">
            <a:spAutoFit/>
          </a:bodyPr>
          <a:lstStyle/>
          <a:p>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thấy</a:t>
            </a:r>
            <a:r>
              <a:rPr lang="en-US" dirty="0"/>
              <a:t> </a:t>
            </a:r>
            <a:r>
              <a:rPr lang="en-US" dirty="0" err="1"/>
              <a:t>Thymeleaf</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a:t>
            </a:r>
            <a:r>
              <a:rPr lang="en-US" dirty="0" err="1"/>
              <a:t>các</a:t>
            </a:r>
            <a:r>
              <a:rPr lang="en-US" dirty="0"/>
              <a:t> URL </a:t>
            </a:r>
            <a:r>
              <a:rPr lang="en-US" dirty="0" err="1"/>
              <a:t>đúng</a:t>
            </a:r>
            <a:r>
              <a:rPr lang="en-US" dirty="0"/>
              <a:t> </a:t>
            </a:r>
            <a:r>
              <a:rPr lang="en-US" dirty="0" err="1"/>
              <a:t>cách</a:t>
            </a:r>
            <a:r>
              <a:rPr lang="en-US" dirty="0"/>
              <a:t>. </a:t>
            </a:r>
            <a:r>
              <a:rPr lang="en-US" dirty="0" err="1"/>
              <a:t>Bây</a:t>
            </a:r>
            <a:r>
              <a:rPr lang="en-US" dirty="0"/>
              <a:t> </a:t>
            </a:r>
            <a:r>
              <a:rPr lang="en-US" dirty="0" err="1"/>
              <a:t>giờ</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chạy</a:t>
            </a:r>
            <a:r>
              <a:rPr lang="en-US" dirty="0"/>
              <a:t> Spring Boot Project </a:t>
            </a:r>
            <a:r>
              <a:rPr lang="en-US" dirty="0" err="1"/>
              <a:t>này</a:t>
            </a:r>
            <a:r>
              <a:rPr lang="en-US" dirty="0"/>
              <a:t> (</a:t>
            </a:r>
            <a:r>
              <a:rPr lang="en-US" dirty="0" err="1"/>
              <a:t>sử</a:t>
            </a:r>
            <a:r>
              <a:rPr lang="en-US" dirty="0"/>
              <a:t> </a:t>
            </a:r>
            <a:r>
              <a:rPr lang="en-US" dirty="0" err="1"/>
              <a:t>dụng</a:t>
            </a:r>
            <a:r>
              <a:rPr lang="en-US" dirty="0"/>
              <a:t> Boot Dashboard </a:t>
            </a:r>
            <a:r>
              <a:rPr lang="en-US" dirty="0" err="1"/>
              <a:t>của</a:t>
            </a:r>
            <a:r>
              <a:rPr lang="en-US" dirty="0"/>
              <a:t> Spring Tool Suite), </a:t>
            </a:r>
            <a:r>
              <a:rPr lang="en-US" dirty="0" err="1"/>
              <a:t>và</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ứng</a:t>
            </a:r>
            <a:r>
              <a:rPr lang="en-US" dirty="0"/>
              <a:t> </a:t>
            </a:r>
            <a:r>
              <a:rPr lang="en-US" dirty="0" err="1"/>
              <a:t>dụng</a:t>
            </a:r>
            <a:r>
              <a:rPr lang="en-US" dirty="0"/>
              <a:t> web </a:t>
            </a:r>
            <a:r>
              <a:rPr lang="en-US" dirty="0" err="1"/>
              <a:t>tại</a:t>
            </a:r>
            <a:r>
              <a:rPr lang="en-US" dirty="0"/>
              <a:t> URL </a:t>
            </a:r>
            <a:r>
              <a:rPr lang="en-US" dirty="0" err="1"/>
              <a:t>này</a:t>
            </a:r>
            <a:r>
              <a:rPr lang="en-US" dirty="0"/>
              <a:t> http: // localhost: 8080, </a:t>
            </a:r>
            <a:r>
              <a:rPr lang="en-US" dirty="0" err="1"/>
              <a:t>bạn</a:t>
            </a:r>
            <a:r>
              <a:rPr lang="en-US" dirty="0"/>
              <a:t> </a:t>
            </a:r>
            <a:r>
              <a:rPr lang="en-US" dirty="0" err="1"/>
              <a:t>sẽ</a:t>
            </a:r>
            <a:r>
              <a:rPr lang="en-US" dirty="0"/>
              <a:t> </a:t>
            </a:r>
            <a:r>
              <a:rPr lang="en-US" dirty="0" err="1"/>
              <a:t>thấy</a:t>
            </a:r>
            <a:r>
              <a:rPr lang="en-US" dirty="0"/>
              <a:t> </a:t>
            </a:r>
            <a:r>
              <a:rPr lang="en-US" dirty="0" err="1"/>
              <a:t>trang</a:t>
            </a:r>
            <a:r>
              <a:rPr lang="en-US" dirty="0"/>
              <a:t> </a:t>
            </a:r>
            <a:r>
              <a:rPr lang="en-US" dirty="0" err="1"/>
              <a:t>chủ</a:t>
            </a:r>
            <a:r>
              <a:rPr lang="en-US" dirty="0"/>
              <a:t> </a:t>
            </a:r>
            <a:r>
              <a:rPr lang="en-US" dirty="0" err="1"/>
              <a:t>xuất</a:t>
            </a:r>
            <a:r>
              <a:rPr lang="en-US" dirty="0"/>
              <a:t> </a:t>
            </a:r>
            <a:r>
              <a:rPr lang="en-US" dirty="0" err="1"/>
              <a:t>hiện</a:t>
            </a:r>
            <a:r>
              <a:rPr lang="en-US" dirty="0"/>
              <a:t> </a:t>
            </a:r>
            <a:r>
              <a:rPr lang="en-US" dirty="0" err="1"/>
              <a:t>như</a:t>
            </a:r>
            <a:r>
              <a:rPr lang="en-US" dirty="0"/>
              <a:t> </a:t>
            </a:r>
            <a:r>
              <a:rPr lang="en-US" dirty="0" err="1"/>
              <a:t>hình</a:t>
            </a:r>
            <a:r>
              <a:rPr lang="en-US" dirty="0"/>
              <a:t> </a:t>
            </a:r>
            <a:r>
              <a:rPr lang="en-US" dirty="0" err="1"/>
              <a:t>dưới</a:t>
            </a:r>
            <a:r>
              <a:rPr lang="en-US" dirty="0"/>
              <a:t> </a:t>
            </a:r>
            <a:r>
              <a:rPr lang="en-US" dirty="0" err="1"/>
              <a:t>đây</a:t>
            </a:r>
            <a:r>
              <a:rPr lang="en-US" dirty="0"/>
              <a:t>:</a:t>
            </a:r>
          </a:p>
        </p:txBody>
      </p:sp>
      <p:pic>
        <p:nvPicPr>
          <p:cNvPr id="10242" name="Picture 2" descr="homepage">
            <a:extLst>
              <a:ext uri="{FF2B5EF4-FFF2-40B4-BE49-F238E27FC236}">
                <a16:creationId xmlns:a16="http://schemas.microsoft.com/office/drawing/2014/main" id="{FAC5F05D-9114-489C-83A6-EDDEE1CCC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2790825"/>
            <a:ext cx="5715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20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5F63F-0DA5-4C2E-A94B-CE610C46AF44}"/>
              </a:ext>
            </a:extLst>
          </p:cNvPr>
          <p:cNvSpPr txBox="1"/>
          <p:nvPr/>
        </p:nvSpPr>
        <p:spPr>
          <a:xfrm>
            <a:off x="547688" y="590847"/>
            <a:ext cx="6105524" cy="923330"/>
          </a:xfrm>
          <a:prstGeom prst="rect">
            <a:avLst/>
          </a:prstGeom>
          <a:noFill/>
        </p:spPr>
        <p:txBody>
          <a:bodyPr wrap="square">
            <a:spAutoFit/>
          </a:bodyPr>
          <a:lstStyle/>
          <a:p>
            <a:r>
              <a:rPr lang="en-US" dirty="0"/>
              <a:t>6. </a:t>
            </a:r>
            <a:r>
              <a:rPr lang="en-US" dirty="0" err="1"/>
              <a:t>Triển</a:t>
            </a:r>
            <a:r>
              <a:rPr lang="en-US" dirty="0"/>
              <a:t> </a:t>
            </a:r>
            <a:r>
              <a:rPr lang="en-US" dirty="0" err="1"/>
              <a:t>khai</a:t>
            </a:r>
            <a:r>
              <a:rPr lang="en-US" dirty="0"/>
              <a:t> </a:t>
            </a:r>
            <a:r>
              <a:rPr lang="en-US" dirty="0" err="1"/>
              <a:t>tính</a:t>
            </a:r>
            <a:r>
              <a:rPr lang="en-US" dirty="0"/>
              <a:t> </a:t>
            </a:r>
            <a:r>
              <a:rPr lang="en-US" dirty="0" err="1"/>
              <a:t>năng</a:t>
            </a:r>
            <a:r>
              <a:rPr lang="en-US" dirty="0"/>
              <a:t> </a:t>
            </a:r>
            <a:r>
              <a:rPr lang="en-US" dirty="0" err="1"/>
              <a:t>Đăng</a:t>
            </a:r>
            <a:r>
              <a:rPr lang="en-US" dirty="0"/>
              <a:t> </a:t>
            </a:r>
            <a:r>
              <a:rPr lang="en-US" dirty="0" err="1"/>
              <a:t>ký</a:t>
            </a:r>
            <a:r>
              <a:rPr lang="en-US" dirty="0"/>
              <a:t> </a:t>
            </a:r>
            <a:r>
              <a:rPr lang="en-US" dirty="0" err="1"/>
              <a:t>Người</a:t>
            </a:r>
            <a:r>
              <a:rPr lang="en-US" dirty="0"/>
              <a:t> </a:t>
            </a:r>
            <a:r>
              <a:rPr lang="en-US" dirty="0" err="1"/>
              <a:t>dùng</a:t>
            </a:r>
            <a:r>
              <a:rPr lang="en-US" dirty="0"/>
              <a:t> </a:t>
            </a:r>
            <a:r>
              <a:rPr lang="en-US" dirty="0" err="1"/>
              <a:t>Thêm</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mới</a:t>
            </a:r>
            <a:r>
              <a:rPr lang="en-US" dirty="0"/>
              <a:t> </a:t>
            </a:r>
            <a:r>
              <a:rPr lang="en-US" dirty="0" err="1"/>
              <a:t>trong</a:t>
            </a:r>
            <a:r>
              <a:rPr lang="en-US" dirty="0"/>
              <a:t> </a:t>
            </a:r>
            <a:r>
              <a:rPr lang="en-US" dirty="0" err="1"/>
              <a:t>lớp</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biểu</a:t>
            </a:r>
            <a:r>
              <a:rPr lang="en-US" dirty="0"/>
              <a:t> </a:t>
            </a:r>
            <a:r>
              <a:rPr lang="en-US" dirty="0" err="1"/>
              <a:t>mẫu</a:t>
            </a:r>
            <a:r>
              <a:rPr lang="en-US" dirty="0"/>
              <a:t> </a:t>
            </a:r>
            <a:r>
              <a:rPr lang="en-US" dirty="0" err="1"/>
              <a:t>đăng</a:t>
            </a:r>
            <a:r>
              <a:rPr lang="en-US" dirty="0"/>
              <a:t> </a:t>
            </a:r>
            <a:r>
              <a:rPr lang="en-US" dirty="0" err="1"/>
              <a:t>ký</a:t>
            </a:r>
            <a:r>
              <a:rPr lang="en-US" dirty="0"/>
              <a:t> </a:t>
            </a:r>
            <a:r>
              <a:rPr lang="en-US" dirty="0" err="1"/>
              <a:t>người</a:t>
            </a:r>
            <a:r>
              <a:rPr lang="en-US" dirty="0"/>
              <a:t> </a:t>
            </a:r>
            <a:r>
              <a:rPr lang="en-US" dirty="0" err="1"/>
              <a:t>dùng</a:t>
            </a:r>
            <a:r>
              <a:rPr lang="en-US" dirty="0"/>
              <a:t> (</a:t>
            </a:r>
            <a:r>
              <a:rPr lang="en-US" dirty="0" err="1"/>
              <a:t>đăng</a:t>
            </a:r>
            <a:r>
              <a:rPr lang="en-US" dirty="0"/>
              <a:t> </a:t>
            </a:r>
            <a:r>
              <a:rPr lang="en-US" dirty="0" err="1"/>
              <a:t>ký</a:t>
            </a:r>
            <a:r>
              <a:rPr lang="en-US" dirty="0"/>
              <a:t>), </a:t>
            </a:r>
            <a:r>
              <a:rPr lang="en-US" dirty="0" err="1"/>
              <a:t>với</a:t>
            </a:r>
            <a:r>
              <a:rPr lang="en-US" dirty="0"/>
              <a:t> </a:t>
            </a:r>
            <a:r>
              <a:rPr lang="en-US" dirty="0" err="1"/>
              <a:t>mã</a:t>
            </a:r>
            <a:r>
              <a:rPr lang="en-US" dirty="0"/>
              <a:t> </a:t>
            </a:r>
            <a:r>
              <a:rPr lang="en-US" dirty="0" err="1"/>
              <a:t>sau</a:t>
            </a:r>
            <a:r>
              <a:rPr lang="en-US" dirty="0"/>
              <a:t>:</a:t>
            </a:r>
          </a:p>
        </p:txBody>
      </p:sp>
      <p:sp>
        <p:nvSpPr>
          <p:cNvPr id="7" name="TextBox 6">
            <a:extLst>
              <a:ext uri="{FF2B5EF4-FFF2-40B4-BE49-F238E27FC236}">
                <a16:creationId xmlns:a16="http://schemas.microsoft.com/office/drawing/2014/main" id="{F09950BC-B1AA-410B-B992-18600BEFE68F}"/>
              </a:ext>
            </a:extLst>
          </p:cNvPr>
          <p:cNvSpPr txBox="1"/>
          <p:nvPr/>
        </p:nvSpPr>
        <p:spPr>
          <a:xfrm>
            <a:off x="1157288" y="2099399"/>
            <a:ext cx="6105524" cy="1754326"/>
          </a:xfrm>
          <a:prstGeom prst="rect">
            <a:avLst/>
          </a:prstGeom>
          <a:noFill/>
        </p:spPr>
        <p:txBody>
          <a:bodyPr wrap="square">
            <a:spAutoFit/>
          </a:bodyPr>
          <a:lstStyle/>
          <a:p>
            <a:r>
              <a:rPr lang="en-US" dirty="0"/>
              <a:t>@GetMapping("/register")</a:t>
            </a:r>
          </a:p>
          <a:p>
            <a:r>
              <a:rPr lang="en-US" dirty="0"/>
              <a:t>public String </a:t>
            </a:r>
            <a:r>
              <a:rPr lang="en-US" dirty="0" err="1"/>
              <a:t>showRegistrationForm</a:t>
            </a:r>
            <a:r>
              <a:rPr lang="en-US" dirty="0"/>
              <a:t>(Model model) {</a:t>
            </a:r>
          </a:p>
          <a:p>
            <a:r>
              <a:rPr lang="en-US" dirty="0"/>
              <a:t>    </a:t>
            </a:r>
            <a:r>
              <a:rPr lang="en-US" dirty="0" err="1"/>
              <a:t>model.addAttribute</a:t>
            </a:r>
            <a:r>
              <a:rPr lang="en-US" dirty="0"/>
              <a:t>("user", new User());</a:t>
            </a:r>
          </a:p>
          <a:p>
            <a:r>
              <a:rPr lang="en-US" dirty="0"/>
              <a:t>     </a:t>
            </a:r>
          </a:p>
          <a:p>
            <a:r>
              <a:rPr lang="en-US" dirty="0"/>
              <a:t>    return "</a:t>
            </a:r>
            <a:r>
              <a:rPr lang="en-US" dirty="0" err="1"/>
              <a:t>signup_form</a:t>
            </a:r>
            <a:r>
              <a:rPr lang="en-US" dirty="0"/>
              <a:t>";</a:t>
            </a:r>
          </a:p>
          <a:p>
            <a:r>
              <a:rPr lang="en-US" dirty="0"/>
              <a:t>}</a:t>
            </a:r>
          </a:p>
        </p:txBody>
      </p:sp>
    </p:spTree>
    <p:extLst>
      <p:ext uri="{BB962C8B-B14F-4D97-AF65-F5344CB8AC3E}">
        <p14:creationId xmlns:p14="http://schemas.microsoft.com/office/powerpoint/2010/main" val="305460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D54F400-A3AD-463B-B6AE-DBB1BA7A3E03}"/>
              </a:ext>
            </a:extLst>
          </p:cNvPr>
          <p:cNvSpPr txBox="1"/>
          <p:nvPr/>
        </p:nvSpPr>
        <p:spPr>
          <a:xfrm>
            <a:off x="328613" y="538847"/>
            <a:ext cx="6105524" cy="646331"/>
          </a:xfrm>
          <a:prstGeom prst="rect">
            <a:avLst/>
          </a:prstGeom>
          <a:noFill/>
        </p:spPr>
        <p:txBody>
          <a:bodyPr wrap="square">
            <a:spAutoFit/>
          </a:bodyPr>
          <a:lstStyle/>
          <a:p>
            <a:r>
              <a:rPr lang="en-US" dirty="0" err="1"/>
              <a:t>Nhấp</a:t>
            </a:r>
            <a:r>
              <a:rPr lang="en-US" dirty="0"/>
              <a:t> </a:t>
            </a:r>
            <a:r>
              <a:rPr lang="en-US" dirty="0" err="1"/>
              <a:t>vào</a:t>
            </a:r>
            <a:r>
              <a:rPr lang="en-US" dirty="0"/>
              <a:t> </a:t>
            </a:r>
            <a:r>
              <a:rPr lang="en-US" dirty="0" err="1"/>
              <a:t>liên</a:t>
            </a:r>
            <a:r>
              <a:rPr lang="en-US" dirty="0"/>
              <a:t> </a:t>
            </a:r>
            <a:r>
              <a:rPr lang="en-US" dirty="0" err="1"/>
              <a:t>kết</a:t>
            </a:r>
            <a:r>
              <a:rPr lang="en-US" dirty="0"/>
              <a:t> </a:t>
            </a:r>
            <a:r>
              <a:rPr lang="en-US" dirty="0" err="1"/>
              <a:t>Đăng</a:t>
            </a:r>
            <a:r>
              <a:rPr lang="en-US" dirty="0"/>
              <a:t> </a:t>
            </a:r>
            <a:r>
              <a:rPr lang="en-US" dirty="0" err="1"/>
              <a:t>ký</a:t>
            </a:r>
            <a:r>
              <a:rPr lang="en-US" dirty="0"/>
              <a:t> </a:t>
            </a:r>
            <a:r>
              <a:rPr lang="en-US" dirty="0" err="1"/>
              <a:t>trong</a:t>
            </a:r>
            <a:r>
              <a:rPr lang="en-US" dirty="0"/>
              <a:t> </a:t>
            </a:r>
            <a:r>
              <a:rPr lang="en-US" dirty="0" err="1"/>
              <a:t>trang</a:t>
            </a:r>
            <a:r>
              <a:rPr lang="en-US" dirty="0"/>
              <a:t> </a:t>
            </a:r>
            <a:r>
              <a:rPr lang="en-US" dirty="0" err="1"/>
              <a:t>chủ</a:t>
            </a:r>
            <a:r>
              <a:rPr lang="en-US" dirty="0"/>
              <a:t>, </a:t>
            </a:r>
            <a:r>
              <a:rPr lang="en-US" dirty="0" err="1"/>
              <a:t>bạn</a:t>
            </a:r>
            <a:r>
              <a:rPr lang="en-US" dirty="0"/>
              <a:t> </a:t>
            </a:r>
            <a:r>
              <a:rPr lang="en-US" dirty="0" err="1"/>
              <a:t>sẽ</a:t>
            </a:r>
            <a:r>
              <a:rPr lang="en-US" dirty="0"/>
              <a:t> </a:t>
            </a:r>
            <a:r>
              <a:rPr lang="en-US" dirty="0" err="1"/>
              <a:t>thấy</a:t>
            </a:r>
            <a:r>
              <a:rPr lang="en-US" dirty="0"/>
              <a:t> </a:t>
            </a:r>
            <a:r>
              <a:rPr lang="en-US" dirty="0" err="1"/>
              <a:t>trang</a:t>
            </a:r>
            <a:r>
              <a:rPr lang="en-US" dirty="0"/>
              <a:t> </a:t>
            </a:r>
            <a:r>
              <a:rPr lang="en-US" dirty="0" err="1"/>
              <a:t>đăng</a:t>
            </a:r>
            <a:r>
              <a:rPr lang="en-US" dirty="0"/>
              <a:t> </a:t>
            </a:r>
            <a:r>
              <a:rPr lang="en-US" dirty="0" err="1"/>
              <a:t>ký</a:t>
            </a:r>
            <a:r>
              <a:rPr lang="en-US" dirty="0"/>
              <a:t> </a:t>
            </a:r>
            <a:r>
              <a:rPr lang="en-US" dirty="0" err="1"/>
              <a:t>hiện</a:t>
            </a:r>
            <a:r>
              <a:rPr lang="en-US" dirty="0"/>
              <a:t> ra </a:t>
            </a:r>
            <a:r>
              <a:rPr lang="en-US" dirty="0" err="1"/>
              <a:t>như</a:t>
            </a:r>
            <a:r>
              <a:rPr lang="en-US" dirty="0"/>
              <a:t> </a:t>
            </a:r>
            <a:r>
              <a:rPr lang="en-US" dirty="0" err="1"/>
              <a:t>thế</a:t>
            </a:r>
            <a:r>
              <a:rPr lang="en-US" dirty="0"/>
              <a:t> </a:t>
            </a:r>
            <a:r>
              <a:rPr lang="en-US" dirty="0" err="1"/>
              <a:t>này</a:t>
            </a:r>
            <a:r>
              <a:rPr lang="en-US" dirty="0"/>
              <a:t>:</a:t>
            </a:r>
          </a:p>
        </p:txBody>
      </p:sp>
      <p:pic>
        <p:nvPicPr>
          <p:cNvPr id="11270" name="Picture 6" descr="user registration form">
            <a:extLst>
              <a:ext uri="{FF2B5EF4-FFF2-40B4-BE49-F238E27FC236}">
                <a16:creationId xmlns:a16="http://schemas.microsoft.com/office/drawing/2014/main" id="{56812546-6E24-4961-AD79-0AF9CE37A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43050"/>
            <a:ext cx="5715000" cy="37719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83ADEDA-DBF1-4ECE-B8C5-39519C20A4A9}"/>
              </a:ext>
            </a:extLst>
          </p:cNvPr>
          <p:cNvSpPr txBox="1"/>
          <p:nvPr/>
        </p:nvSpPr>
        <p:spPr>
          <a:xfrm>
            <a:off x="1576388" y="5414873"/>
            <a:ext cx="6105524" cy="1200329"/>
          </a:xfrm>
          <a:prstGeom prst="rect">
            <a:avLst/>
          </a:prstGeom>
          <a:noFill/>
        </p:spPr>
        <p:txBody>
          <a:bodyPr wrap="square">
            <a:spAutoFit/>
          </a:bodyPr>
          <a:lstStyle/>
          <a:p>
            <a:r>
              <a:rPr lang="en-US" dirty="0" err="1"/>
              <a:t>Nó</a:t>
            </a:r>
            <a:r>
              <a:rPr lang="en-US" dirty="0"/>
              <a:t> </a:t>
            </a:r>
            <a:r>
              <a:rPr lang="en-US" dirty="0" err="1"/>
              <a:t>trông</a:t>
            </a:r>
            <a:r>
              <a:rPr lang="en-US" dirty="0"/>
              <a:t> </a:t>
            </a:r>
            <a:r>
              <a:rPr lang="en-US" dirty="0" err="1"/>
              <a:t>rất</a:t>
            </a:r>
            <a:r>
              <a:rPr lang="en-US" dirty="0"/>
              <a:t> </a:t>
            </a:r>
            <a:r>
              <a:rPr lang="en-US" dirty="0" err="1"/>
              <a:t>đẹp</a:t>
            </a:r>
            <a:r>
              <a:rPr lang="en-US" dirty="0"/>
              <a:t> </a:t>
            </a:r>
            <a:r>
              <a:rPr lang="en-US" dirty="0" err="1"/>
              <a:t>phải</a:t>
            </a:r>
            <a:r>
              <a:rPr lang="en-US" dirty="0"/>
              <a:t> </a:t>
            </a:r>
            <a:r>
              <a:rPr lang="en-US" dirty="0" err="1"/>
              <a:t>không</a:t>
            </a:r>
            <a:r>
              <a:rPr lang="en-US" dirty="0"/>
              <a:t>? </a:t>
            </a:r>
            <a:r>
              <a:rPr lang="en-US" dirty="0" err="1"/>
              <a:t>Nhờ</a:t>
            </a:r>
            <a:r>
              <a:rPr lang="en-US" dirty="0"/>
              <a:t> Bootstrap </a:t>
            </a:r>
            <a:r>
              <a:rPr lang="en-US" dirty="0" err="1"/>
              <a:t>và</a:t>
            </a:r>
            <a:r>
              <a:rPr lang="en-US" dirty="0"/>
              <a:t> HTML 5. </a:t>
            </a:r>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thấy</a:t>
            </a:r>
            <a:r>
              <a:rPr lang="en-US" dirty="0"/>
              <a:t> </a:t>
            </a:r>
            <a:r>
              <a:rPr lang="en-US" dirty="0" err="1"/>
              <a:t>với</a:t>
            </a:r>
            <a:r>
              <a:rPr lang="en-US" dirty="0"/>
              <a:t> HTML 5, </a:t>
            </a:r>
            <a:r>
              <a:rPr lang="en-US" dirty="0" err="1"/>
              <a:t>trình</a:t>
            </a:r>
            <a:r>
              <a:rPr lang="en-US" dirty="0"/>
              <a:t> </a:t>
            </a:r>
            <a:r>
              <a:rPr lang="en-US" dirty="0" err="1"/>
              <a:t>duyệt</a:t>
            </a:r>
            <a:r>
              <a:rPr lang="en-US" dirty="0"/>
              <a:t> </a:t>
            </a:r>
            <a:r>
              <a:rPr lang="en-US" dirty="0" err="1"/>
              <a:t>cung</a:t>
            </a:r>
            <a:r>
              <a:rPr lang="en-US" dirty="0"/>
              <a:t> </a:t>
            </a:r>
            <a:r>
              <a:rPr lang="en-US" dirty="0" err="1"/>
              <a:t>cấp</a:t>
            </a:r>
            <a:r>
              <a:rPr lang="en-US" dirty="0"/>
              <a:t> </a:t>
            </a:r>
            <a:r>
              <a:rPr lang="en-US" dirty="0" err="1"/>
              <a:t>xác</a:t>
            </a:r>
            <a:r>
              <a:rPr lang="en-US" dirty="0"/>
              <a:t> </a:t>
            </a:r>
            <a:r>
              <a:rPr lang="en-US" dirty="0" err="1"/>
              <a:t>thực</a:t>
            </a:r>
            <a:r>
              <a:rPr lang="en-US" dirty="0"/>
              <a:t> </a:t>
            </a:r>
            <a:r>
              <a:rPr lang="en-US" dirty="0" err="1"/>
              <a:t>cho</a:t>
            </a:r>
            <a:r>
              <a:rPr lang="en-US" dirty="0"/>
              <a:t> </a:t>
            </a:r>
            <a:r>
              <a:rPr lang="en-US" dirty="0" err="1"/>
              <a:t>các</a:t>
            </a:r>
            <a:r>
              <a:rPr lang="en-US" dirty="0"/>
              <a:t> </a:t>
            </a:r>
            <a:r>
              <a:rPr lang="en-US" dirty="0" err="1"/>
              <a:t>trường</a:t>
            </a:r>
            <a:r>
              <a:rPr lang="en-US" dirty="0"/>
              <a:t> </a:t>
            </a:r>
            <a:r>
              <a:rPr lang="en-US" dirty="0" err="1"/>
              <a:t>đầu</a:t>
            </a:r>
            <a:r>
              <a:rPr lang="en-US" dirty="0"/>
              <a:t> </a:t>
            </a:r>
            <a:r>
              <a:rPr lang="en-US" dirty="0" err="1"/>
              <a:t>vào</a:t>
            </a:r>
            <a:r>
              <a:rPr lang="en-US" dirty="0"/>
              <a:t> </a:t>
            </a:r>
            <a:r>
              <a:rPr lang="en-US" dirty="0" err="1"/>
              <a:t>để</a:t>
            </a:r>
            <a:r>
              <a:rPr lang="en-US" dirty="0"/>
              <a:t> </a:t>
            </a:r>
            <a:r>
              <a:rPr lang="en-US" dirty="0" err="1"/>
              <a:t>bạn</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Javascript</a:t>
            </a:r>
            <a:r>
              <a:rPr lang="en-US" dirty="0"/>
              <a:t> </a:t>
            </a:r>
            <a:r>
              <a:rPr lang="en-US" dirty="0" err="1"/>
              <a:t>cho</a:t>
            </a:r>
            <a:r>
              <a:rPr lang="en-US" dirty="0"/>
              <a:t> </a:t>
            </a:r>
            <a:r>
              <a:rPr lang="en-US" dirty="0" err="1"/>
              <a:t>việc</a:t>
            </a:r>
            <a:r>
              <a:rPr lang="en-US" dirty="0"/>
              <a:t> </a:t>
            </a:r>
            <a:r>
              <a:rPr lang="en-US" dirty="0" err="1"/>
              <a:t>đó</a:t>
            </a:r>
            <a:r>
              <a:rPr lang="en-US" dirty="0"/>
              <a:t>.</a:t>
            </a:r>
          </a:p>
        </p:txBody>
      </p:sp>
    </p:spTree>
    <p:extLst>
      <p:ext uri="{BB962C8B-B14F-4D97-AF65-F5344CB8AC3E}">
        <p14:creationId xmlns:p14="http://schemas.microsoft.com/office/powerpoint/2010/main" val="13107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uccessful registration">
            <a:extLst>
              <a:ext uri="{FF2B5EF4-FFF2-40B4-BE49-F238E27FC236}">
                <a16:creationId xmlns:a16="http://schemas.microsoft.com/office/drawing/2014/main" id="{32303E22-0D86-4F00-85CD-C05E641F81B1}"/>
              </a:ext>
            </a:extLst>
          </p:cNvPr>
          <p:cNvSpPr>
            <a:spLocks noChangeAspect="1" noChangeArrowheads="1"/>
          </p:cNvSpPr>
          <p:nvPr/>
        </p:nvSpPr>
        <p:spPr bwMode="auto">
          <a:xfrm>
            <a:off x="3238500" y="2409825"/>
            <a:ext cx="5715000" cy="2038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292" name="Picture 4" descr="successful registration">
            <a:extLst>
              <a:ext uri="{FF2B5EF4-FFF2-40B4-BE49-F238E27FC236}">
                <a16:creationId xmlns:a16="http://schemas.microsoft.com/office/drawing/2014/main" id="{C2B1CDA6-AF1F-4CFF-9153-43E36F8F0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562225"/>
            <a:ext cx="57150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3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efault login page">
            <a:extLst>
              <a:ext uri="{FF2B5EF4-FFF2-40B4-BE49-F238E27FC236}">
                <a16:creationId xmlns:a16="http://schemas.microsoft.com/office/drawing/2014/main" id="{C3BE959A-A70D-48C7-B926-BAFB6E57B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643063"/>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7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efault login page">
            <a:extLst>
              <a:ext uri="{FF2B5EF4-FFF2-40B4-BE49-F238E27FC236}">
                <a16:creationId xmlns:a16="http://schemas.microsoft.com/office/drawing/2014/main" id="{EDCE197F-BD70-49AD-95D4-AAE304C5A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643063"/>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B6A7F-8218-4B78-A1A5-C4521E6268A3}"/>
              </a:ext>
            </a:extLst>
          </p:cNvPr>
          <p:cNvSpPr txBox="1"/>
          <p:nvPr/>
        </p:nvSpPr>
        <p:spPr>
          <a:xfrm>
            <a:off x="976543" y="337352"/>
            <a:ext cx="4687410" cy="646331"/>
          </a:xfrm>
          <a:prstGeom prst="rect">
            <a:avLst/>
          </a:prstGeom>
          <a:noFill/>
        </p:spPr>
        <p:txBody>
          <a:bodyPr wrap="square" rtlCol="0">
            <a:spAutoFit/>
          </a:bodyPr>
          <a:lstStyle/>
          <a:p>
            <a:r>
              <a:rPr lang="en-US" b="1" i="0" dirty="0" err="1">
                <a:solidFill>
                  <a:srgbClr val="292B2C"/>
                </a:solidFill>
                <a:effectLst/>
                <a:latin typeface="Open Sans" panose="020B0606030504020204" pitchFamily="34" charset="0"/>
              </a:rPr>
              <a:t>Hoạt</a:t>
            </a:r>
            <a:r>
              <a:rPr lang="en-US" b="1" i="0" dirty="0">
                <a:solidFill>
                  <a:srgbClr val="292B2C"/>
                </a:solidFill>
                <a:effectLst/>
                <a:latin typeface="Open Sans" panose="020B0606030504020204" pitchFamily="34" charset="0"/>
              </a:rPr>
              <a:t> </a:t>
            </a:r>
            <a:r>
              <a:rPr lang="en-US" b="1" i="0" dirty="0" err="1">
                <a:solidFill>
                  <a:srgbClr val="292B2C"/>
                </a:solidFill>
                <a:effectLst/>
                <a:latin typeface="Open Sans" panose="020B0606030504020204" pitchFamily="34" charset="0"/>
              </a:rPr>
              <a:t>động</a:t>
            </a:r>
            <a:r>
              <a:rPr lang="en-US" b="1" i="0" dirty="0">
                <a:solidFill>
                  <a:srgbClr val="292B2C"/>
                </a:solidFill>
                <a:effectLst/>
                <a:latin typeface="Open Sans" panose="020B0606030504020204" pitchFamily="34" charset="0"/>
              </a:rPr>
              <a:t> </a:t>
            </a:r>
            <a:r>
              <a:rPr lang="en-US" b="1" i="0" dirty="0" err="1">
                <a:solidFill>
                  <a:srgbClr val="292B2C"/>
                </a:solidFill>
                <a:effectLst/>
                <a:latin typeface="Open Sans" panose="020B0606030504020204" pitchFamily="34" charset="0"/>
              </a:rPr>
              <a:t>WebService</a:t>
            </a:r>
            <a:r>
              <a:rPr lang="en-US" b="1" i="0" dirty="0">
                <a:solidFill>
                  <a:srgbClr val="292B2C"/>
                </a:solidFill>
                <a:effectLst/>
                <a:latin typeface="Open Sans" panose="020B0606030504020204" pitchFamily="34" charset="0"/>
              </a:rPr>
              <a:t>:</a:t>
            </a:r>
          </a:p>
          <a:p>
            <a:endParaRPr lang="en-US" dirty="0"/>
          </a:p>
        </p:txBody>
      </p:sp>
      <p:sp>
        <p:nvSpPr>
          <p:cNvPr id="5" name="TextBox 4">
            <a:extLst>
              <a:ext uri="{FF2B5EF4-FFF2-40B4-BE49-F238E27FC236}">
                <a16:creationId xmlns:a16="http://schemas.microsoft.com/office/drawing/2014/main" id="{67D14340-EF58-4EF0-8EA5-1F4A5CE3E809}"/>
              </a:ext>
            </a:extLst>
          </p:cNvPr>
          <p:cNvSpPr txBox="1"/>
          <p:nvPr/>
        </p:nvSpPr>
        <p:spPr>
          <a:xfrm>
            <a:off x="1065320" y="1100831"/>
            <a:ext cx="10138299" cy="3139321"/>
          </a:xfrm>
          <a:prstGeom prst="rect">
            <a:avLst/>
          </a:prstGeom>
          <a:noFill/>
        </p:spPr>
        <p:txBody>
          <a:bodyPr wrap="square" rtlCol="0">
            <a:spAutoFit/>
          </a:bodyPr>
          <a:lstStyle/>
          <a:p>
            <a:pPr algn="l"/>
            <a:r>
              <a:rPr lang="vi-VN" b="0" i="0">
                <a:solidFill>
                  <a:srgbClr val="1B1B1B"/>
                </a:solidFill>
                <a:effectLst/>
                <a:latin typeface="Open Sans" panose="020B0606030504020204" pitchFamily="34" charset="0"/>
              </a:rPr>
              <a:t>Một ứng dụng WS bao gồm 2 thành phần: Client và Server giao tiếp với nhau qua giao thức HTTP.</a:t>
            </a:r>
          </a:p>
          <a:p>
            <a:pPr algn="l">
              <a:buFont typeface="Arial" panose="020B0604020202020204" pitchFamily="34" charset="0"/>
              <a:buChar char="•"/>
            </a:pPr>
            <a:r>
              <a:rPr lang="vi-VN" b="0" i="0">
                <a:solidFill>
                  <a:srgbClr val="292B2C"/>
                </a:solidFill>
                <a:effectLst/>
                <a:latin typeface="Open Sans" panose="020B0606030504020204" pitchFamily="34" charset="0"/>
              </a:rPr>
              <a:t>Client gửi yêu cầu qua các lời gọi hàm thông qua HTTP Request đến Server</a:t>
            </a:r>
          </a:p>
          <a:p>
            <a:pPr algn="l">
              <a:buFont typeface="Arial" panose="020B0604020202020204" pitchFamily="34" charset="0"/>
              <a:buChar char="•"/>
            </a:pPr>
            <a:r>
              <a:rPr lang="vi-VN" b="0" i="0">
                <a:solidFill>
                  <a:srgbClr val="292B2C"/>
                </a:solidFill>
                <a:effectLst/>
                <a:latin typeface="Open Sans" panose="020B0606030504020204" pitchFamily="34" charset="0"/>
              </a:rPr>
              <a:t>Server gửi các kết quả được thực thi các ở hàm thông qua HTTP Request</a:t>
            </a:r>
          </a:p>
          <a:p>
            <a:pPr algn="l"/>
            <a:r>
              <a:rPr lang="vi-VN" b="0" i="0">
                <a:solidFill>
                  <a:srgbClr val="1B1B1B"/>
                </a:solidFill>
                <a:effectLst/>
                <a:latin typeface="Open Sans" panose="020B0606030504020204" pitchFamily="34" charset="0"/>
              </a:rPr>
              <a:t>Mô hình hoạt động của ứng dụng WebService gồm 3 thành phần chính:</a:t>
            </a:r>
          </a:p>
          <a:p>
            <a:pPr algn="l">
              <a:buFont typeface="Arial" panose="020B0604020202020204" pitchFamily="34" charset="0"/>
              <a:buChar char="•"/>
            </a:pPr>
            <a:r>
              <a:rPr lang="vi-VN" b="0" i="0">
                <a:solidFill>
                  <a:srgbClr val="292B2C"/>
                </a:solidFill>
                <a:effectLst/>
                <a:latin typeface="Open Sans" panose="020B0606030504020204" pitchFamily="34" charset="0"/>
              </a:rPr>
              <a:t>UDDI register: Công cụ giúp nhà phát triển WS công bố những thông tin về WebService của mình cho cộng đồng các nhà phát triển ứng dụng. Người dùng sẽ dựa vào các thông tin này để sử dụng WebService trong ứng dụng riêng của minh.</a:t>
            </a:r>
          </a:p>
          <a:p>
            <a:pPr algn="l">
              <a:buFont typeface="Arial" panose="020B0604020202020204" pitchFamily="34" charset="0"/>
              <a:buChar char="•"/>
            </a:pPr>
            <a:r>
              <a:rPr lang="vi-VN" b="0" i="0">
                <a:solidFill>
                  <a:srgbClr val="292B2C"/>
                </a:solidFill>
                <a:effectLst/>
                <a:latin typeface="Open Sans" panose="020B0606030504020204" pitchFamily="34" charset="0"/>
              </a:rPr>
              <a:t>WebService: Chứa giao thức SOAP định dạng dữ liệu, tài liệu WSDL định nghĩa các hàm trong WebService, XML để xây dựng ứng dụng phân tán.</a:t>
            </a:r>
          </a:p>
          <a:p>
            <a:pPr algn="l">
              <a:buFont typeface="Arial" panose="020B0604020202020204" pitchFamily="34" charset="0"/>
              <a:buChar char="•"/>
            </a:pPr>
            <a:r>
              <a:rPr lang="vi-VN" b="0" i="0">
                <a:solidFill>
                  <a:srgbClr val="292B2C"/>
                </a:solidFill>
                <a:effectLst/>
                <a:latin typeface="Open Sans" panose="020B0606030504020204" pitchFamily="34" charset="0"/>
              </a:rPr>
              <a:t>Applicantion Client: Ứng dụng phía Client sử dụng WebService xây dựng riêng cho mình</a:t>
            </a:r>
          </a:p>
        </p:txBody>
      </p:sp>
    </p:spTree>
    <p:extLst>
      <p:ext uri="{BB962C8B-B14F-4D97-AF65-F5344CB8AC3E}">
        <p14:creationId xmlns:p14="http://schemas.microsoft.com/office/powerpoint/2010/main" val="147423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F43CA-C8C7-479F-9948-594A23F400AA}"/>
              </a:ext>
            </a:extLst>
          </p:cNvPr>
          <p:cNvSpPr txBox="1"/>
          <p:nvPr/>
        </p:nvSpPr>
        <p:spPr>
          <a:xfrm>
            <a:off x="612560" y="565951"/>
            <a:ext cx="10697592" cy="1754326"/>
          </a:xfrm>
          <a:prstGeom prst="rect">
            <a:avLst/>
          </a:prstGeom>
          <a:noFill/>
        </p:spPr>
        <p:txBody>
          <a:bodyPr wrap="square" rtlCol="0">
            <a:spAutoFit/>
          </a:bodyPr>
          <a:lstStyle/>
          <a:p>
            <a:r>
              <a:rPr lang="vi-VN" b="0" i="0">
                <a:solidFill>
                  <a:srgbClr val="1B1B1B"/>
                </a:solidFill>
                <a:effectLst/>
                <a:latin typeface="Open Sans" panose="020B0606030504020204" pitchFamily="34" charset="0"/>
              </a:rPr>
              <a:t>Cách thức hoạt động có thể mô tả như sau: Đầu tiên, Applicantion Client cần truy vấn các mẫu tin UDDI theo 1 thông tin nào đó(chẳng hạn tên loại) để xác định WebService cần tìm. Khi đã xác định được WebService cần cho ứng dụng, Client có thế lấy thông tin về địa chỉ của tài liệu WSDL của WebService này dựa trên mẫu tin UDDI. Tài liệu WSDL sẽ mô tả cách thức liên lạc với WebService, định dạng gói tin truy vấn và phản hồi. Dựa vào những thông tin này, Client có thể tạo những gói tin SOAP tương ứng để liên lạc với Service.</a:t>
            </a:r>
            <a:endParaRPr lang="en-US" dirty="0"/>
          </a:p>
        </p:txBody>
      </p:sp>
      <p:sp>
        <p:nvSpPr>
          <p:cNvPr id="7" name="Rectangle 5">
            <a:extLst>
              <a:ext uri="{FF2B5EF4-FFF2-40B4-BE49-F238E27FC236}">
                <a16:creationId xmlns:a16="http://schemas.microsoft.com/office/drawing/2014/main" id="{11ECF0CF-B548-4DF1-8782-B7CD7DDFD3AA}"/>
              </a:ext>
            </a:extLst>
          </p:cNvPr>
          <p:cNvSpPr>
            <a:spLocks noChangeArrowheads="1"/>
          </p:cNvSpPr>
          <p:nvPr/>
        </p:nvSpPr>
        <p:spPr bwMode="auto">
          <a:xfrm>
            <a:off x="2273299" y="2483096"/>
            <a:ext cx="7640233"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235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B2094A83-C8B6-4CC0-B0ED-1610D050C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12" y="2548724"/>
            <a:ext cx="63531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95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D442F8-7014-428B-A8C8-E6B0DF829CF5}"/>
              </a:ext>
            </a:extLst>
          </p:cNvPr>
          <p:cNvSpPr txBox="1"/>
          <p:nvPr/>
        </p:nvSpPr>
        <p:spPr>
          <a:xfrm>
            <a:off x="608121" y="414576"/>
            <a:ext cx="6098958" cy="369332"/>
          </a:xfrm>
          <a:prstGeom prst="rect">
            <a:avLst/>
          </a:prstGeom>
          <a:noFill/>
        </p:spPr>
        <p:txBody>
          <a:bodyPr wrap="square">
            <a:spAutoFit/>
          </a:bodyPr>
          <a:lstStyle/>
          <a:p>
            <a:pPr algn="l"/>
            <a:r>
              <a:rPr lang="vi-VN" b="0" i="0">
                <a:effectLst/>
                <a:latin typeface="Segoe UI" panose="020B0502040204020203" pitchFamily="34" charset="0"/>
              </a:rPr>
              <a:t>Báo cáo các chức năng của project</a:t>
            </a:r>
            <a:endParaRPr lang="vi-VN" b="0" i="0" dirty="0">
              <a:effectLst/>
              <a:latin typeface="Segoe UI" panose="020B0502040204020203" pitchFamily="34" charset="0"/>
            </a:endParaRPr>
          </a:p>
        </p:txBody>
      </p:sp>
      <p:sp>
        <p:nvSpPr>
          <p:cNvPr id="6" name="TextBox 5">
            <a:extLst>
              <a:ext uri="{FF2B5EF4-FFF2-40B4-BE49-F238E27FC236}">
                <a16:creationId xmlns:a16="http://schemas.microsoft.com/office/drawing/2014/main" id="{6A61B23C-05F4-4AA9-8480-DBF061F2EB18}"/>
              </a:ext>
            </a:extLst>
          </p:cNvPr>
          <p:cNvSpPr txBox="1"/>
          <p:nvPr/>
        </p:nvSpPr>
        <p:spPr>
          <a:xfrm>
            <a:off x="1012054" y="1278384"/>
            <a:ext cx="8096435" cy="1477328"/>
          </a:xfrm>
          <a:prstGeom prst="rect">
            <a:avLst/>
          </a:prstGeom>
          <a:noFill/>
        </p:spPr>
        <p:txBody>
          <a:bodyPr wrap="square" rtlCol="0">
            <a:spAutoFit/>
          </a:bodyPr>
          <a:lstStyle/>
          <a:p>
            <a:r>
              <a:rPr lang="vi-VN" dirty="0"/>
              <a:t>1. Tạo dự án khởi động mùa xuân và định cấu hình phụ thuộc Trong bộ công cụ mùa xuân, tạo một dự án khởi động mùa xuân mới với kiểu Maven và ngôn ngữ Java. Và chọn các phần phụ thuộc sau: Spring Web, Thymeleaf, Spring Data JPA, MySQL Driver, Spring Security và Spring Boot DevTools - vì vậy mã XML cho các phần phụ thuộc này trong tệp pom.xml như sau:</a:t>
            </a:r>
            <a:endParaRPr lang="en-US" dirty="0"/>
          </a:p>
        </p:txBody>
      </p:sp>
    </p:spTree>
    <p:extLst>
      <p:ext uri="{BB962C8B-B14F-4D97-AF65-F5344CB8AC3E}">
        <p14:creationId xmlns:p14="http://schemas.microsoft.com/office/powerpoint/2010/main" val="415934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C53E52-9112-421A-9438-40CE421A06CD}"/>
              </a:ext>
            </a:extLst>
          </p:cNvPr>
          <p:cNvSpPr txBox="1"/>
          <p:nvPr/>
        </p:nvSpPr>
        <p:spPr>
          <a:xfrm>
            <a:off x="1123950" y="533400"/>
            <a:ext cx="9734550" cy="923330"/>
          </a:xfrm>
          <a:prstGeom prst="rect">
            <a:avLst/>
          </a:prstGeom>
          <a:noFill/>
        </p:spPr>
        <p:txBody>
          <a:bodyPr wrap="square" rtlCol="0">
            <a:spAutoFit/>
          </a:bodyPr>
          <a:lstStyle/>
          <a:p>
            <a:r>
              <a:rPr lang="en-US" b="0" i="0">
                <a:solidFill>
                  <a:srgbClr val="333333"/>
                </a:solidFill>
                <a:effectLst/>
                <a:latin typeface="Helvetica Neue"/>
              </a:rPr>
              <a:t>Spring Boot DevTools is optional but I recommend it, for using the </a:t>
            </a:r>
            <a:r>
              <a:rPr lang="en-US" b="0" i="0" u="none" strike="noStrike">
                <a:solidFill>
                  <a:srgbClr val="095197"/>
                </a:solidFill>
                <a:effectLst/>
                <a:latin typeface="Helvetica Neue"/>
                <a:hlinkClick r:id="rId2"/>
              </a:rPr>
              <a:t>Spring Boot automatic reload</a:t>
            </a:r>
            <a:r>
              <a:rPr lang="en-US" b="0" i="0">
                <a:solidFill>
                  <a:srgbClr val="333333"/>
                </a:solidFill>
                <a:effectLst/>
                <a:latin typeface="Helvetica Neue"/>
              </a:rPr>
              <a:t> feature to save development time. You can also notice the IDE includes the dependency for JUnit automatically:</a:t>
            </a:r>
            <a:endParaRPr lang="en-US" dirty="0"/>
          </a:p>
        </p:txBody>
      </p:sp>
      <p:sp>
        <p:nvSpPr>
          <p:cNvPr id="8" name="Rectangle 5">
            <a:extLst>
              <a:ext uri="{FF2B5EF4-FFF2-40B4-BE49-F238E27FC236}">
                <a16:creationId xmlns:a16="http://schemas.microsoft.com/office/drawing/2014/main" id="{2DE2B9DD-82AC-4828-BCDE-7F66088C9740}"/>
              </a:ext>
            </a:extLst>
          </p:cNvPr>
          <p:cNvSpPr>
            <a:spLocks noChangeArrowheads="1"/>
          </p:cNvSpPr>
          <p:nvPr/>
        </p:nvSpPr>
        <p:spPr bwMode="auto">
          <a:xfrm>
            <a:off x="2571750" y="2087315"/>
            <a:ext cx="12192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dependency</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err="1">
                <a:ln>
                  <a:noFill/>
                </a:ln>
                <a:solidFill>
                  <a:srgbClr val="7F0055"/>
                </a:solidFill>
                <a:effectLst/>
                <a:latin typeface="Consolas" panose="020B0609020204030204" pitchFamily="49" charset="0"/>
              </a:rPr>
              <a:t>groupId</a:t>
            </a:r>
            <a:r>
              <a:rPr kumimoji="0" lang="en-US" altLang="en-US" sz="1000" b="0" i="0" u="none" strike="noStrike" cap="none" normalizeH="0" baseline="0" dirty="0">
                <a:ln>
                  <a:noFill/>
                </a:ln>
                <a:solidFill>
                  <a:srgbClr val="000000"/>
                </a:solidFill>
                <a:effectLst/>
                <a:latin typeface="Consolas" panose="020B0609020204030204" pitchFamily="49" charset="0"/>
              </a:rPr>
              <a:t>&gt;</a:t>
            </a:r>
            <a:r>
              <a:rPr kumimoji="0" lang="en-US" altLang="en-US" sz="1000" b="0" i="0" u="none" strike="noStrike" cap="none" normalizeH="0" baseline="0" dirty="0" err="1">
                <a:ln>
                  <a:noFill/>
                </a:ln>
                <a:solidFill>
                  <a:srgbClr val="000000"/>
                </a:solidFill>
                <a:effectLst/>
                <a:latin typeface="Consolas" panose="020B0609020204030204" pitchFamily="49" charset="0"/>
              </a:rPr>
              <a:t>org</a:t>
            </a:r>
            <a:r>
              <a:rPr kumimoji="0" lang="en-US" altLang="en-US" sz="1000" b="0" i="1" u="none" strike="noStrike" cap="none" normalizeH="0" baseline="0" dirty="0" err="1">
                <a:ln>
                  <a:noFill/>
                </a:ln>
                <a:solidFill>
                  <a:srgbClr val="000000"/>
                </a:solidFill>
                <a:effectLst/>
                <a:latin typeface="Consolas" panose="020B0609020204030204" pitchFamily="49" charset="0"/>
              </a:rPr>
              <a:t>.springframework.boot</a:t>
            </a:r>
            <a:r>
              <a:rPr kumimoji="0" lang="en-US" altLang="en-US" sz="1000" b="0" i="1" u="none" strike="noStrike" cap="none" normalizeH="0" baseline="0" dirty="0">
                <a:ln>
                  <a:noFill/>
                </a:ln>
                <a:solidFill>
                  <a:srgbClr val="000000"/>
                </a:solidFill>
                <a:effectLst/>
                <a:latin typeface="Consolas" panose="020B0609020204030204" pitchFamily="49" charset="0"/>
              </a:rPr>
              <a:t>&lt;/</a:t>
            </a:r>
            <a:r>
              <a:rPr kumimoji="0" lang="en-US" altLang="en-US" sz="1000" b="1" i="1" u="none" strike="noStrike" cap="none" normalizeH="0" baseline="0" dirty="0" err="1">
                <a:ln>
                  <a:noFill/>
                </a:ln>
                <a:solidFill>
                  <a:srgbClr val="7F0055"/>
                </a:solidFill>
                <a:effectLst/>
                <a:latin typeface="Consolas" panose="020B0609020204030204" pitchFamily="49" charset="0"/>
              </a:rPr>
              <a:t>groupId</a:t>
            </a:r>
            <a:r>
              <a:rPr kumimoji="0" lang="en-US" altLang="en-US" sz="1000" b="0" i="1" u="none" strike="noStrike" cap="none" normalizeH="0" baseline="0" dirty="0">
                <a:ln>
                  <a:noFill/>
                </a:ln>
                <a:solidFill>
                  <a:srgbClr val="000000"/>
                </a:solidFill>
                <a:effectLst/>
                <a:latin typeface="Consolas" panose="020B0609020204030204" pitchFamily="49" charset="0"/>
              </a:rPr>
              <a:t>&gt;</a:t>
            </a:r>
            <a:endParaRPr kumimoji="0" lang="en-US" altLang="en-US"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DD1144"/>
                </a:solidFill>
                <a:effectLst/>
                <a:latin typeface="Consolas" panose="020B0609020204030204" pitchFamily="49" charset="0"/>
              </a:rPr>
              <a:t>    </a:t>
            </a:r>
            <a:r>
              <a:rPr kumimoji="0" lang="en-US" altLang="en-US" sz="1000" b="0" i="1" u="none" strike="noStrike" cap="none" normalizeH="0" baseline="0" dirty="0">
                <a:ln>
                  <a:noFill/>
                </a:ln>
                <a:solidFill>
                  <a:srgbClr val="000000"/>
                </a:solidFill>
                <a:effectLst/>
                <a:latin typeface="Consolas" panose="020B0609020204030204" pitchFamily="49" charset="0"/>
              </a:rPr>
              <a:t>&lt;</a:t>
            </a:r>
            <a:r>
              <a:rPr kumimoji="0" lang="en-US" altLang="en-US" sz="1000" b="1" i="1" u="none" strike="noStrike" cap="none" normalizeH="0" baseline="0" dirty="0" err="1">
                <a:ln>
                  <a:noFill/>
                </a:ln>
                <a:solidFill>
                  <a:srgbClr val="7F0055"/>
                </a:solidFill>
                <a:effectLst/>
                <a:latin typeface="Consolas" panose="020B0609020204030204" pitchFamily="49" charset="0"/>
              </a:rPr>
              <a:t>artifactId</a:t>
            </a:r>
            <a:r>
              <a:rPr kumimoji="0" lang="en-US" altLang="en-US" sz="1000" b="0" i="1" u="none" strike="noStrike" cap="none" normalizeH="0" baseline="0" dirty="0">
                <a:ln>
                  <a:noFill/>
                </a:ln>
                <a:solidFill>
                  <a:srgbClr val="000000"/>
                </a:solidFill>
                <a:effectLst/>
                <a:latin typeface="Consolas" panose="020B0609020204030204" pitchFamily="49" charset="0"/>
              </a:rPr>
              <a:t>&gt;spring-boot-starter-test&lt;/</a:t>
            </a:r>
            <a:r>
              <a:rPr kumimoji="0" lang="en-US" altLang="en-US" sz="1000" b="1" i="1" u="none" strike="noStrike" cap="none" normalizeH="0" baseline="0" dirty="0" err="1">
                <a:ln>
                  <a:noFill/>
                </a:ln>
                <a:solidFill>
                  <a:srgbClr val="7F0055"/>
                </a:solidFill>
                <a:effectLst/>
                <a:latin typeface="Consolas" panose="020B0609020204030204" pitchFamily="49" charset="0"/>
              </a:rPr>
              <a:t>artifactId</a:t>
            </a:r>
            <a:r>
              <a:rPr kumimoji="0" lang="en-US" altLang="en-US" sz="1000" b="0" i="1" u="none" strike="noStrike" cap="none" normalizeH="0" baseline="0" dirty="0">
                <a:ln>
                  <a:noFill/>
                </a:ln>
                <a:solidFill>
                  <a:srgbClr val="000000"/>
                </a:solidFill>
                <a:effectLst/>
                <a:latin typeface="Consolas" panose="020B0609020204030204" pitchFamily="49" charset="0"/>
              </a:rPr>
              <a:t>&gt;</a:t>
            </a:r>
            <a:endParaRPr kumimoji="0" lang="en-US" altLang="en-US"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DD1144"/>
                </a:solidFill>
                <a:effectLst/>
                <a:latin typeface="Consolas" panose="020B0609020204030204" pitchFamily="49" charset="0"/>
              </a:rPr>
              <a:t>    </a:t>
            </a:r>
            <a:r>
              <a:rPr kumimoji="0" lang="en-US" altLang="en-US" sz="1000" b="0" i="1" u="none" strike="noStrike" cap="none" normalizeH="0" baseline="0" dirty="0">
                <a:ln>
                  <a:noFill/>
                </a:ln>
                <a:solidFill>
                  <a:srgbClr val="000000"/>
                </a:solidFill>
                <a:effectLst/>
                <a:latin typeface="Consolas" panose="020B0609020204030204" pitchFamily="49" charset="0"/>
              </a:rPr>
              <a:t>&lt;</a:t>
            </a:r>
            <a:r>
              <a:rPr kumimoji="0" lang="en-US" altLang="en-US" sz="1000" b="1" i="1" u="none" strike="noStrike" cap="none" normalizeH="0" baseline="0" dirty="0">
                <a:ln>
                  <a:noFill/>
                </a:ln>
                <a:solidFill>
                  <a:srgbClr val="7F0055"/>
                </a:solidFill>
                <a:effectLst/>
                <a:latin typeface="Consolas" panose="020B0609020204030204" pitchFamily="49" charset="0"/>
              </a:rPr>
              <a:t>scope</a:t>
            </a:r>
            <a:r>
              <a:rPr kumimoji="0" lang="en-US" altLang="en-US" sz="1000" b="0" i="1" u="none" strike="noStrike" cap="none" normalizeH="0" baseline="0" dirty="0">
                <a:ln>
                  <a:noFill/>
                </a:ln>
                <a:solidFill>
                  <a:srgbClr val="000000"/>
                </a:solidFill>
                <a:effectLst/>
                <a:latin typeface="Consolas" panose="020B0609020204030204" pitchFamily="49" charset="0"/>
              </a:rPr>
              <a:t>&gt;test&lt;</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1" i="0" u="none" strike="noStrike" cap="none" normalizeH="0" baseline="0" dirty="0">
                <a:ln>
                  <a:noFill/>
                </a:ln>
                <a:solidFill>
                  <a:srgbClr val="7F0055"/>
                </a:solidFill>
                <a:effectLst/>
                <a:latin typeface="Consolas" panose="020B0609020204030204" pitchFamily="49" charset="0"/>
              </a:rPr>
              <a:t>scope</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exclusions</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exclusion</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err="1">
                <a:ln>
                  <a:noFill/>
                </a:ln>
                <a:solidFill>
                  <a:srgbClr val="7F0055"/>
                </a:solidFill>
                <a:effectLst/>
                <a:latin typeface="Consolas" panose="020B0609020204030204" pitchFamily="49" charset="0"/>
              </a:rPr>
              <a:t>groupId</a:t>
            </a:r>
            <a:r>
              <a:rPr kumimoji="0" lang="en-US" altLang="en-US" sz="1000" b="0" i="0" u="none" strike="noStrike" cap="none" normalizeH="0" baseline="0" dirty="0">
                <a:ln>
                  <a:noFill/>
                </a:ln>
                <a:solidFill>
                  <a:srgbClr val="000000"/>
                </a:solidFill>
                <a:effectLst/>
                <a:latin typeface="Consolas" panose="020B0609020204030204" pitchFamily="49" charset="0"/>
              </a:rPr>
              <a:t>&gt;</a:t>
            </a:r>
            <a:r>
              <a:rPr kumimoji="0" lang="en-US" altLang="en-US" sz="1000" b="0" i="0" u="none" strike="noStrike" cap="none" normalizeH="0" baseline="0" dirty="0" err="1">
                <a:ln>
                  <a:noFill/>
                </a:ln>
                <a:solidFill>
                  <a:srgbClr val="000000"/>
                </a:solidFill>
                <a:effectLst/>
                <a:latin typeface="Consolas" panose="020B0609020204030204" pitchFamily="49" charset="0"/>
              </a:rPr>
              <a:t>org.junit.vintage</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err="1">
                <a:ln>
                  <a:noFill/>
                </a:ln>
                <a:solidFill>
                  <a:srgbClr val="7F0055"/>
                </a:solidFill>
                <a:effectLst/>
                <a:latin typeface="Consolas" panose="020B0609020204030204" pitchFamily="49" charset="0"/>
              </a:rPr>
              <a:t>groupId</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err="1">
                <a:ln>
                  <a:noFill/>
                </a:ln>
                <a:solidFill>
                  <a:srgbClr val="7F0055"/>
                </a:solidFill>
                <a:effectLst/>
                <a:latin typeface="Consolas" panose="020B0609020204030204" pitchFamily="49" charset="0"/>
              </a:rPr>
              <a:t>artifactId</a:t>
            </a:r>
            <a:r>
              <a:rPr kumimoji="0" lang="en-US" altLang="en-US" sz="1000" b="0" i="0" u="none" strike="noStrike" cap="none" normalizeH="0" baseline="0" dirty="0">
                <a:ln>
                  <a:noFill/>
                </a:ln>
                <a:solidFill>
                  <a:srgbClr val="000000"/>
                </a:solidFill>
                <a:effectLst/>
                <a:latin typeface="Consolas" panose="020B0609020204030204" pitchFamily="49" charset="0"/>
              </a:rPr>
              <a:t>&gt;</a:t>
            </a:r>
            <a:r>
              <a:rPr kumimoji="0" lang="en-US" altLang="en-US" sz="1000" b="0" i="0" u="none" strike="noStrike" cap="none" normalizeH="0" baseline="0" dirty="0" err="1">
                <a:ln>
                  <a:noFill/>
                </a:ln>
                <a:solidFill>
                  <a:srgbClr val="000000"/>
                </a:solidFill>
                <a:effectLst/>
                <a:latin typeface="Consolas" panose="020B0609020204030204" pitchFamily="49" charset="0"/>
              </a:rPr>
              <a:t>junit</a:t>
            </a:r>
            <a:r>
              <a:rPr kumimoji="0" lang="en-US" altLang="en-US" sz="1000" b="0" i="0" u="none" strike="noStrike" cap="none" normalizeH="0" baseline="0" dirty="0">
                <a:ln>
                  <a:noFill/>
                </a:ln>
                <a:solidFill>
                  <a:srgbClr val="000000"/>
                </a:solidFill>
                <a:effectLst/>
                <a:latin typeface="Consolas" panose="020B0609020204030204" pitchFamily="49" charset="0"/>
              </a:rPr>
              <a:t>-vintage-engine&lt;/</a:t>
            </a:r>
            <a:r>
              <a:rPr kumimoji="0" lang="en-US" altLang="en-US" sz="1000" b="1" i="0" u="none" strike="noStrike" cap="none" normalizeH="0" baseline="0" dirty="0" err="1">
                <a:ln>
                  <a:noFill/>
                </a:ln>
                <a:solidFill>
                  <a:srgbClr val="7F0055"/>
                </a:solidFill>
                <a:effectLst/>
                <a:latin typeface="Consolas" panose="020B0609020204030204" pitchFamily="49" charset="0"/>
              </a:rPr>
              <a:t>artifactId</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exclusion</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exclusions</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1" i="0" u="none" strike="noStrike" cap="none" normalizeH="0" baseline="0" dirty="0">
                <a:ln>
                  <a:noFill/>
                </a:ln>
                <a:solidFill>
                  <a:srgbClr val="7F0055"/>
                </a:solidFill>
                <a:effectLst/>
                <a:latin typeface="Consolas" panose="020B0609020204030204" pitchFamily="49" charset="0"/>
              </a:rPr>
              <a:t>dependency</a:t>
            </a:r>
            <a:r>
              <a:rPr kumimoji="0" lang="en-US" altLang="en-US" sz="1000" b="0" i="0" u="none" strike="noStrike" cap="none" normalizeH="0" baseline="0" dirty="0">
                <a:ln>
                  <a:noFill/>
                </a:ln>
                <a:solidFill>
                  <a:srgbClr val="000000"/>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47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96F81F-1132-4A5C-81C1-95280E5010CE}"/>
              </a:ext>
            </a:extLst>
          </p:cNvPr>
          <p:cNvSpPr txBox="1"/>
          <p:nvPr/>
        </p:nvSpPr>
        <p:spPr>
          <a:xfrm>
            <a:off x="504825" y="504826"/>
            <a:ext cx="8653462" cy="923330"/>
          </a:xfrm>
          <a:prstGeom prst="rect">
            <a:avLst/>
          </a:prstGeom>
          <a:noFill/>
        </p:spPr>
        <p:txBody>
          <a:bodyPr wrap="square">
            <a:spAutoFit/>
          </a:bodyPr>
          <a:lstStyle/>
          <a:p>
            <a:r>
              <a:rPr lang="en-US" dirty="0"/>
              <a:t>2. </a:t>
            </a:r>
            <a:r>
              <a:rPr lang="en-US" dirty="0" err="1"/>
              <a:t>Tạo</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cấu</a:t>
            </a:r>
            <a:r>
              <a:rPr lang="en-US" dirty="0"/>
              <a:t> </a:t>
            </a:r>
            <a:r>
              <a:rPr lang="en-US" dirty="0" err="1"/>
              <a:t>hình</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MySQL Workbench </a:t>
            </a:r>
            <a:r>
              <a:rPr lang="en-US" dirty="0" err="1"/>
              <a:t>hoặc</a:t>
            </a:r>
            <a:r>
              <a:rPr lang="en-US" dirty="0"/>
              <a:t> </a:t>
            </a:r>
            <a:r>
              <a:rPr lang="en-US" dirty="0" err="1"/>
              <a:t>chương</a:t>
            </a:r>
            <a:r>
              <a:rPr lang="en-US" dirty="0"/>
              <a:t> </a:t>
            </a:r>
            <a:r>
              <a:rPr lang="en-US" dirty="0" err="1"/>
              <a:t>trình</a:t>
            </a:r>
            <a:r>
              <a:rPr lang="en-US" dirty="0"/>
              <a:t> MySQL Command Line Client </a:t>
            </a:r>
            <a:r>
              <a:rPr lang="en-US" dirty="0" err="1"/>
              <a:t>để</a:t>
            </a:r>
            <a:r>
              <a:rPr lang="en-US" dirty="0"/>
              <a:t> </a:t>
            </a:r>
            <a:r>
              <a:rPr lang="en-US" dirty="0" err="1"/>
              <a:t>tạo</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có</a:t>
            </a:r>
            <a:r>
              <a:rPr lang="en-US" dirty="0"/>
              <a:t> </a:t>
            </a:r>
            <a:r>
              <a:rPr lang="en-US" dirty="0" err="1"/>
              <a:t>tên</a:t>
            </a:r>
            <a:r>
              <a:rPr lang="en-US" dirty="0"/>
              <a:t> </a:t>
            </a:r>
            <a:r>
              <a:rPr lang="en-US" dirty="0" err="1"/>
              <a:t>codejavadb</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bất</a:t>
            </a:r>
            <a:r>
              <a:rPr lang="en-US" dirty="0"/>
              <a:t> </a:t>
            </a:r>
            <a:r>
              <a:rPr lang="en-US" dirty="0" err="1"/>
              <a:t>kỳ</a:t>
            </a:r>
            <a:r>
              <a:rPr lang="en-US" dirty="0"/>
              <a:t> </a:t>
            </a:r>
            <a:r>
              <a:rPr lang="en-US" dirty="0" err="1"/>
              <a:t>tên</a:t>
            </a:r>
            <a:r>
              <a:rPr lang="en-US" dirty="0"/>
              <a:t> </a:t>
            </a:r>
            <a:r>
              <a:rPr lang="en-US" dirty="0" err="1"/>
              <a:t>nào</a:t>
            </a:r>
            <a:r>
              <a:rPr lang="en-US" dirty="0"/>
              <a:t> </a:t>
            </a:r>
            <a:r>
              <a:rPr lang="en-US" dirty="0" err="1"/>
              <a:t>bạn</a:t>
            </a:r>
            <a:r>
              <a:rPr lang="en-US" dirty="0"/>
              <a:t> </a:t>
            </a:r>
            <a:r>
              <a:rPr lang="en-US" dirty="0" err="1"/>
              <a:t>muốn</a:t>
            </a:r>
            <a:r>
              <a:rPr lang="en-US" dirty="0"/>
              <a:t>):</a:t>
            </a:r>
          </a:p>
        </p:txBody>
      </p:sp>
      <p:graphicFrame>
        <p:nvGraphicFramePr>
          <p:cNvPr id="8" name="Table 7">
            <a:extLst>
              <a:ext uri="{FF2B5EF4-FFF2-40B4-BE49-F238E27FC236}">
                <a16:creationId xmlns:a16="http://schemas.microsoft.com/office/drawing/2014/main" id="{07A4977C-E0BA-4186-A813-9040C40DA0AB}"/>
              </a:ext>
            </a:extLst>
          </p:cNvPr>
          <p:cNvGraphicFramePr>
            <a:graphicFrameLocks noGrp="1"/>
          </p:cNvGraphicFramePr>
          <p:nvPr>
            <p:extLst>
              <p:ext uri="{D42A27DB-BD31-4B8C-83A1-F6EECF244321}">
                <p14:modId xmlns:p14="http://schemas.microsoft.com/office/powerpoint/2010/main" val="3914793508"/>
              </p:ext>
            </p:extLst>
          </p:nvPr>
        </p:nvGraphicFramePr>
        <p:xfrm>
          <a:off x="852488" y="3429000"/>
          <a:ext cx="7166769" cy="1645920"/>
        </p:xfrm>
        <a:graphic>
          <a:graphicData uri="http://schemas.openxmlformats.org/drawingml/2006/table">
            <a:tbl>
              <a:tblPr/>
              <a:tblGrid>
                <a:gridCol w="267213">
                  <a:extLst>
                    <a:ext uri="{9D8B030D-6E8A-4147-A177-3AD203B41FA5}">
                      <a16:colId xmlns:a16="http://schemas.microsoft.com/office/drawing/2014/main" val="1245592681"/>
                    </a:ext>
                  </a:extLst>
                </a:gridCol>
                <a:gridCol w="6899556">
                  <a:extLst>
                    <a:ext uri="{9D8B030D-6E8A-4147-A177-3AD203B41FA5}">
                      <a16:colId xmlns:a16="http://schemas.microsoft.com/office/drawing/2014/main" val="1718464254"/>
                    </a:ext>
                  </a:extLst>
                </a:gridCol>
              </a:tblGrid>
              <a:tr h="1085850">
                <a:tc>
                  <a:txBody>
                    <a:bodyPr/>
                    <a:lstStyle/>
                    <a:p>
                      <a:pPr algn="r" fontAlgn="base"/>
                      <a:r>
                        <a:rPr lang="en-US" b="0" i="0">
                          <a:solidFill>
                            <a:srgbClr val="787878"/>
                          </a:solidFill>
                          <a:effectLst/>
                          <a:latin typeface="Consolas" panose="020B0609020204030204" pitchFamily="49" charset="0"/>
                        </a:rPr>
                        <a:t>1</a:t>
                      </a:r>
                    </a:p>
                    <a:p>
                      <a:pPr algn="r" fontAlgn="base"/>
                      <a:r>
                        <a:rPr lang="en-US" b="0" i="0">
                          <a:solidFill>
                            <a:srgbClr val="787878"/>
                          </a:solidFill>
                          <a:effectLst/>
                          <a:latin typeface="Consolas" panose="020B0609020204030204" pitchFamily="49" charset="0"/>
                        </a:rPr>
                        <a:t>2</a:t>
                      </a:r>
                    </a:p>
                    <a:p>
                      <a:pPr algn="r" fontAlgn="base"/>
                      <a:r>
                        <a:rPr lang="en-US" b="0" i="0">
                          <a:solidFill>
                            <a:srgbClr val="787878"/>
                          </a:solidFill>
                          <a:effectLst/>
                          <a:latin typeface="Consolas" panose="020B0609020204030204" pitchFamily="49" charset="0"/>
                        </a:rPr>
                        <a:t>3</a:t>
                      </a:r>
                    </a:p>
                    <a:p>
                      <a:pPr algn="r" fontAlgn="base"/>
                      <a:r>
                        <a:rPr lang="en-US" b="0" i="0">
                          <a:solidFill>
                            <a:srgbClr val="787878"/>
                          </a:solidFill>
                          <a:effectLst/>
                          <a:latin typeface="Consolas" panose="020B0609020204030204" pitchFamily="49" charset="0"/>
                        </a:rPr>
                        <a:t>4</a:t>
                      </a:r>
                    </a:p>
                    <a:p>
                      <a:pPr algn="r" fontAlgn="base"/>
                      <a:r>
                        <a:rPr lang="en-US" b="0" i="0">
                          <a:solidFill>
                            <a:srgbClr val="787878"/>
                          </a:solidFill>
                          <a:effectLst/>
                          <a:latin typeface="Consolas" panose="020B0609020204030204" pitchFamily="49" charset="0"/>
                        </a:rPr>
                        <a:t>5</a:t>
                      </a:r>
                    </a:p>
                  </a:txBody>
                  <a:tcPr marL="0" marR="0" marT="0" marB="0" anchor="ctr">
                    <a:lnL>
                      <a:noFill/>
                    </a:lnL>
                    <a:lnR>
                      <a:noFill/>
                    </a:lnR>
                    <a:lnT>
                      <a:noFill/>
                    </a:lnT>
                    <a:lnB>
                      <a:noFill/>
                    </a:lnB>
                  </a:tcPr>
                </a:tc>
                <a:tc>
                  <a:txBody>
                    <a:bodyPr/>
                    <a:lstStyle/>
                    <a:p>
                      <a:pPr algn="l" fontAlgn="base"/>
                      <a:r>
                        <a:rPr lang="en-US" b="0" i="0" dirty="0" err="1">
                          <a:effectLst/>
                          <a:latin typeface="Consolas" panose="020B0609020204030204" pitchFamily="49" charset="0"/>
                        </a:rPr>
                        <a:t>spring.jpa.hibernate.ddl</a:t>
                      </a:r>
                      <a:r>
                        <a:rPr lang="en-US" b="0" i="0" dirty="0">
                          <a:effectLst/>
                          <a:latin typeface="Consolas" panose="020B0609020204030204" pitchFamily="49" charset="0"/>
                        </a:rPr>
                        <a:t>-auto=create</a:t>
                      </a:r>
                    </a:p>
                    <a:p>
                      <a:pPr algn="l" fontAlgn="base"/>
                      <a:r>
                        <a:rPr lang="en-US" b="0" i="0" dirty="0">
                          <a:effectLst/>
                          <a:latin typeface="Consolas" panose="020B0609020204030204" pitchFamily="49" charset="0"/>
                        </a:rPr>
                        <a:t>spring.datasource.url=</a:t>
                      </a:r>
                      <a:r>
                        <a:rPr lang="en-US" b="0" i="0" dirty="0" err="1">
                          <a:effectLst/>
                          <a:latin typeface="Consolas" panose="020B0609020204030204" pitchFamily="49" charset="0"/>
                        </a:rPr>
                        <a:t>jdbc:mysql</a:t>
                      </a:r>
                      <a:r>
                        <a:rPr lang="en-US" b="0" i="0" dirty="0">
                          <a:effectLst/>
                          <a:latin typeface="Consolas" panose="020B0609020204030204" pitchFamily="49" charset="0"/>
                        </a:rPr>
                        <a:t>://localhost:3306/</a:t>
                      </a:r>
                      <a:r>
                        <a:rPr lang="en-US" b="0" i="0" dirty="0" err="1">
                          <a:effectLst/>
                          <a:latin typeface="Consolas" panose="020B0609020204030204" pitchFamily="49" charset="0"/>
                        </a:rPr>
                        <a:t>codejavadb</a:t>
                      </a:r>
                      <a:endParaRPr lang="en-US" b="0" i="0" dirty="0">
                        <a:effectLst/>
                        <a:latin typeface="Consolas" panose="020B0609020204030204" pitchFamily="49" charset="0"/>
                      </a:endParaRPr>
                    </a:p>
                    <a:p>
                      <a:pPr algn="l" fontAlgn="base"/>
                      <a:r>
                        <a:rPr lang="en-US" b="0" i="0" dirty="0" err="1">
                          <a:effectLst/>
                          <a:latin typeface="Consolas" panose="020B0609020204030204" pitchFamily="49" charset="0"/>
                        </a:rPr>
                        <a:t>spring.datasource.username</a:t>
                      </a:r>
                      <a:r>
                        <a:rPr lang="en-US" b="0" i="0" dirty="0">
                          <a:effectLst/>
                          <a:latin typeface="Consolas" panose="020B0609020204030204" pitchFamily="49" charset="0"/>
                        </a:rPr>
                        <a:t>=root</a:t>
                      </a:r>
                    </a:p>
                    <a:p>
                      <a:pPr algn="l" fontAlgn="base"/>
                      <a:r>
                        <a:rPr lang="en-US" b="0" i="0" dirty="0" err="1">
                          <a:effectLst/>
                          <a:latin typeface="Consolas" panose="020B0609020204030204" pitchFamily="49" charset="0"/>
                        </a:rPr>
                        <a:t>spring.datasource.password</a:t>
                      </a:r>
                      <a:r>
                        <a:rPr lang="en-US" b="0" i="0" dirty="0">
                          <a:effectLst/>
                          <a:latin typeface="Consolas" panose="020B0609020204030204" pitchFamily="49" charset="0"/>
                        </a:rPr>
                        <a:t>=password</a:t>
                      </a:r>
                    </a:p>
                    <a:p>
                      <a:pPr algn="l" fontAlgn="base"/>
                      <a:r>
                        <a:rPr lang="en-US" b="0" i="0" dirty="0" err="1">
                          <a:effectLst/>
                          <a:latin typeface="Consolas" panose="020B0609020204030204" pitchFamily="49" charset="0"/>
                        </a:rPr>
                        <a:t>spring.jpa.properties.hibernate.format_sql</a:t>
                      </a:r>
                      <a:r>
                        <a:rPr lang="en-US" b="0" i="0" dirty="0">
                          <a:effectLst/>
                          <a:latin typeface="Consolas" panose="020B0609020204030204" pitchFamily="49" charset="0"/>
                        </a:rPr>
                        <a:t>=true</a:t>
                      </a:r>
                    </a:p>
                  </a:txBody>
                  <a:tcPr marL="0" marR="0" marT="0" marB="0" anchor="ctr">
                    <a:lnL>
                      <a:noFill/>
                    </a:lnL>
                    <a:lnR>
                      <a:noFill/>
                    </a:lnR>
                    <a:lnT>
                      <a:noFill/>
                    </a:lnT>
                    <a:lnB>
                      <a:noFill/>
                    </a:lnB>
                  </a:tcPr>
                </a:tc>
                <a:extLst>
                  <a:ext uri="{0D108BD9-81ED-4DB2-BD59-A6C34878D82A}">
                    <a16:rowId xmlns:a16="http://schemas.microsoft.com/office/drawing/2014/main" val="3813539924"/>
                  </a:ext>
                </a:extLst>
              </a:tr>
            </a:tbl>
          </a:graphicData>
        </a:graphic>
      </p:graphicFrame>
      <p:sp>
        <p:nvSpPr>
          <p:cNvPr id="14" name="TextBox 13">
            <a:extLst>
              <a:ext uri="{FF2B5EF4-FFF2-40B4-BE49-F238E27FC236}">
                <a16:creationId xmlns:a16="http://schemas.microsoft.com/office/drawing/2014/main" id="{388886AF-4F3B-4754-B2AB-70AEE23F0445}"/>
              </a:ext>
            </a:extLst>
          </p:cNvPr>
          <p:cNvSpPr txBox="1"/>
          <p:nvPr/>
        </p:nvSpPr>
        <p:spPr>
          <a:xfrm>
            <a:off x="1595438" y="5395823"/>
            <a:ext cx="6105524" cy="1200329"/>
          </a:xfrm>
          <a:prstGeom prst="rect">
            <a:avLst/>
          </a:prstGeom>
          <a:noFill/>
        </p:spPr>
        <p:txBody>
          <a:bodyPr wrap="square">
            <a:spAutoFit/>
          </a:bodyPr>
          <a:lstStyle/>
          <a:p>
            <a:r>
              <a:rPr lang="en-US" dirty="0" err="1"/>
              <a:t>Lưu</a:t>
            </a:r>
            <a:r>
              <a:rPr lang="en-US" dirty="0"/>
              <a:t> ý </a:t>
            </a:r>
            <a:r>
              <a:rPr lang="en-US" dirty="0" err="1"/>
              <a:t>rằng</a:t>
            </a:r>
            <a:r>
              <a:rPr lang="en-US" dirty="0"/>
              <a:t> </a:t>
            </a:r>
            <a:r>
              <a:rPr lang="en-US" dirty="0" err="1"/>
              <a:t>chúng</a:t>
            </a:r>
            <a:r>
              <a:rPr lang="en-US" dirty="0"/>
              <a:t> </a:t>
            </a:r>
            <a:r>
              <a:rPr lang="en-US" dirty="0" err="1"/>
              <a:t>tôi</a:t>
            </a:r>
            <a:r>
              <a:rPr lang="en-US" dirty="0"/>
              <a:t> </a:t>
            </a:r>
            <a:r>
              <a:rPr lang="en-US" dirty="0" err="1"/>
              <a:t>đặt</a:t>
            </a:r>
            <a:r>
              <a:rPr lang="en-US" dirty="0"/>
              <a:t> </a:t>
            </a:r>
            <a:r>
              <a:rPr lang="en-US" dirty="0" err="1"/>
              <a:t>spring.jpa.hibernate.ddl</a:t>
            </a:r>
            <a:r>
              <a:rPr lang="en-US" dirty="0"/>
              <a:t>-auto </a:t>
            </a:r>
            <a:r>
              <a:rPr lang="en-US" dirty="0" err="1"/>
              <a:t>tạo</a:t>
            </a:r>
            <a:r>
              <a:rPr lang="en-US" dirty="0"/>
              <a:t> </a:t>
            </a:r>
            <a:r>
              <a:rPr lang="en-US" dirty="0" err="1"/>
              <a:t>để</a:t>
            </a:r>
            <a:r>
              <a:rPr lang="en-US" dirty="0"/>
              <a:t> </a:t>
            </a:r>
            <a:r>
              <a:rPr lang="en-US" dirty="0" err="1"/>
              <a:t>cho</a:t>
            </a:r>
            <a:r>
              <a:rPr lang="en-US" dirty="0"/>
              <a:t> </a:t>
            </a:r>
            <a:r>
              <a:rPr lang="en-US" dirty="0" err="1"/>
              <a:t>phép</a:t>
            </a:r>
            <a:r>
              <a:rPr lang="en-US" dirty="0"/>
              <a:t> Hibernate </a:t>
            </a:r>
            <a:r>
              <a:rPr lang="en-US" dirty="0" err="1"/>
              <a:t>tạo</a:t>
            </a:r>
            <a:r>
              <a:rPr lang="en-US" dirty="0"/>
              <a:t> </a:t>
            </a:r>
            <a:r>
              <a:rPr lang="en-US" dirty="0" err="1"/>
              <a:t>các</a:t>
            </a:r>
            <a:r>
              <a:rPr lang="en-US" dirty="0"/>
              <a:t> </a:t>
            </a:r>
            <a:r>
              <a:rPr lang="en-US" dirty="0" err="1"/>
              <a:t>bảng</a:t>
            </a:r>
            <a:r>
              <a:rPr lang="en-US" dirty="0"/>
              <a:t> </a:t>
            </a:r>
            <a:r>
              <a:rPr lang="en-US" dirty="0" err="1"/>
              <a:t>khi</a:t>
            </a:r>
            <a:r>
              <a:rPr lang="en-US" dirty="0"/>
              <a:t> </a:t>
            </a:r>
            <a:r>
              <a:rPr lang="en-US" dirty="0" err="1"/>
              <a:t>chúng</a:t>
            </a:r>
            <a:r>
              <a:rPr lang="en-US" dirty="0"/>
              <a:t> </a:t>
            </a:r>
            <a:r>
              <a:rPr lang="en-US" dirty="0" err="1"/>
              <a:t>tôi</a:t>
            </a:r>
            <a:r>
              <a:rPr lang="en-US" dirty="0"/>
              <a:t> </a:t>
            </a:r>
            <a:r>
              <a:rPr lang="en-US" dirty="0" err="1"/>
              <a:t>chạy</a:t>
            </a:r>
            <a:r>
              <a:rPr lang="en-US" dirty="0"/>
              <a:t> </a:t>
            </a:r>
            <a:r>
              <a:rPr lang="en-US" dirty="0" err="1"/>
              <a:t>thử</a:t>
            </a:r>
            <a:r>
              <a:rPr lang="en-US" dirty="0"/>
              <a:t> </a:t>
            </a:r>
            <a:r>
              <a:rPr lang="en-US" dirty="0" err="1"/>
              <a:t>nghiệm</a:t>
            </a:r>
            <a:r>
              <a:rPr lang="en-US" dirty="0"/>
              <a:t> </a:t>
            </a:r>
            <a:r>
              <a:rPr lang="en-US" dirty="0" err="1"/>
              <a:t>đơn</a:t>
            </a:r>
            <a:r>
              <a:rPr lang="en-US" dirty="0"/>
              <a:t> </a:t>
            </a:r>
            <a:r>
              <a:rPr lang="en-US" dirty="0" err="1"/>
              <a:t>vị</a:t>
            </a:r>
            <a:r>
              <a:rPr lang="en-US" dirty="0"/>
              <a:t> </a:t>
            </a:r>
            <a:r>
              <a:rPr lang="en-US" dirty="0" err="1"/>
              <a:t>trong</a:t>
            </a:r>
            <a:r>
              <a:rPr lang="en-US" dirty="0"/>
              <a:t> </a:t>
            </a:r>
            <a:r>
              <a:rPr lang="en-US" dirty="0" err="1"/>
              <a:t>phần</a:t>
            </a:r>
            <a:r>
              <a:rPr lang="en-US" dirty="0"/>
              <a:t> </a:t>
            </a:r>
            <a:r>
              <a:rPr lang="en-US" dirty="0" err="1"/>
              <a:t>tiếp</a:t>
            </a:r>
            <a:r>
              <a:rPr lang="en-US" dirty="0"/>
              <a:t> </a:t>
            </a:r>
            <a:r>
              <a:rPr lang="en-US" dirty="0" err="1"/>
              <a:t>theo.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khác</a:t>
            </a:r>
            <a:r>
              <a:rPr lang="en-US" dirty="0"/>
              <a:t> </a:t>
            </a:r>
            <a:r>
              <a:rPr lang="en-US" dirty="0" err="1"/>
              <a:t>tự</a:t>
            </a:r>
            <a:r>
              <a:rPr lang="en-US" dirty="0"/>
              <a:t> </a:t>
            </a:r>
            <a:r>
              <a:rPr lang="en-US" dirty="0" err="1"/>
              <a:t>giải</a:t>
            </a:r>
            <a:r>
              <a:rPr lang="en-US" dirty="0"/>
              <a:t> </a:t>
            </a:r>
            <a:r>
              <a:rPr lang="en-US" dirty="0" err="1"/>
              <a:t>thích</a:t>
            </a:r>
            <a:r>
              <a:rPr lang="en-US" dirty="0"/>
              <a:t>.</a:t>
            </a:r>
          </a:p>
        </p:txBody>
      </p:sp>
      <p:sp>
        <p:nvSpPr>
          <p:cNvPr id="16" name="TextBox 15">
            <a:extLst>
              <a:ext uri="{FF2B5EF4-FFF2-40B4-BE49-F238E27FC236}">
                <a16:creationId xmlns:a16="http://schemas.microsoft.com/office/drawing/2014/main" id="{6F24E6DB-B01B-4BB5-B49E-1561AB45921E}"/>
              </a:ext>
            </a:extLst>
          </p:cNvPr>
          <p:cNvSpPr txBox="1"/>
          <p:nvPr/>
        </p:nvSpPr>
        <p:spPr>
          <a:xfrm>
            <a:off x="1100138" y="1749059"/>
            <a:ext cx="6105524" cy="1754326"/>
          </a:xfrm>
          <a:prstGeom prst="rect">
            <a:avLst/>
          </a:prstGeom>
          <a:noFill/>
        </p:spPr>
        <p:txBody>
          <a:bodyPr wrap="square">
            <a:spAutoFit/>
          </a:bodyPr>
          <a:lstStyle/>
          <a:p>
            <a:pPr algn="l"/>
            <a:r>
              <a:rPr lang="en-US" b="0" i="0" dirty="0">
                <a:solidFill>
                  <a:srgbClr val="333333"/>
                </a:solidFill>
                <a:effectLst/>
                <a:latin typeface="Helvetica Neue"/>
              </a:rPr>
              <a:t>Then open the Spring Boot configuration file </a:t>
            </a:r>
            <a:r>
              <a:rPr lang="en-US" sz="1000" b="0" i="0" dirty="0" err="1">
                <a:solidFill>
                  <a:srgbClr val="800000"/>
                </a:solidFill>
                <a:effectLst/>
                <a:latin typeface="Courier New" panose="02070309020205020404" pitchFamily="49" charset="0"/>
              </a:rPr>
              <a:t>application.properties</a:t>
            </a:r>
            <a:r>
              <a:rPr lang="en-US" b="0" i="0" dirty="0">
                <a:solidFill>
                  <a:srgbClr val="333333"/>
                </a:solidFill>
                <a:effectLst/>
                <a:latin typeface="Helvetica Neue"/>
              </a:rPr>
              <a:t> under </a:t>
            </a:r>
            <a:r>
              <a:rPr lang="en-US" sz="1000" b="0" i="0" dirty="0">
                <a:solidFill>
                  <a:srgbClr val="800000"/>
                </a:solidFill>
                <a:effectLst/>
                <a:latin typeface="Courier New" panose="02070309020205020404" pitchFamily="49" charset="0"/>
              </a:rPr>
              <a:t>/</a:t>
            </a:r>
            <a:r>
              <a:rPr lang="en-US" sz="1000" b="0" i="0" dirty="0" err="1">
                <a:solidFill>
                  <a:srgbClr val="800000"/>
                </a:solidFill>
                <a:effectLst/>
                <a:latin typeface="Courier New" panose="02070309020205020404" pitchFamily="49" charset="0"/>
              </a:rPr>
              <a:t>src</a:t>
            </a:r>
            <a:r>
              <a:rPr lang="en-US" sz="1000" b="0" i="0" dirty="0">
                <a:solidFill>
                  <a:srgbClr val="800000"/>
                </a:solidFill>
                <a:effectLst/>
                <a:latin typeface="Courier New" panose="02070309020205020404" pitchFamily="49" charset="0"/>
              </a:rPr>
              <a:t>/main/resources</a:t>
            </a:r>
            <a:r>
              <a:rPr lang="en-US" b="0" i="0" dirty="0">
                <a:solidFill>
                  <a:srgbClr val="333333"/>
                </a:solidFill>
                <a:effectLst/>
                <a:latin typeface="Helvetica Neue"/>
              </a:rPr>
              <a:t> directory. Enter the following properties for configuring a data source that will be used by Spring Data JPA:</a:t>
            </a:r>
          </a:p>
          <a:p>
            <a:br>
              <a:rPr lang="en-US" b="0" i="0" dirty="0">
                <a:solidFill>
                  <a:srgbClr val="333333"/>
                </a:solidFill>
                <a:effectLst/>
                <a:latin typeface="Consolas" panose="020B0609020204030204" pitchFamily="49" charset="0"/>
              </a:rPr>
            </a:br>
            <a:endParaRPr lang="en-US" dirty="0"/>
          </a:p>
        </p:txBody>
      </p:sp>
    </p:spTree>
    <p:extLst>
      <p:ext uri="{BB962C8B-B14F-4D97-AF65-F5344CB8AC3E}">
        <p14:creationId xmlns:p14="http://schemas.microsoft.com/office/powerpoint/2010/main" val="328154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C6FA6-5FA2-4C25-AE75-3E2170F76853}"/>
              </a:ext>
            </a:extLst>
          </p:cNvPr>
          <p:cNvSpPr txBox="1"/>
          <p:nvPr/>
        </p:nvSpPr>
        <p:spPr>
          <a:xfrm>
            <a:off x="309563" y="157073"/>
            <a:ext cx="6105524" cy="1200329"/>
          </a:xfrm>
          <a:prstGeom prst="rect">
            <a:avLst/>
          </a:prstGeom>
          <a:noFill/>
        </p:spPr>
        <p:txBody>
          <a:bodyPr wrap="square">
            <a:spAutoFit/>
          </a:bodyPr>
          <a:lstStyle/>
          <a:p>
            <a:pPr algn="l"/>
            <a:r>
              <a:rPr lang="en-US" b="1" i="0" dirty="0">
                <a:solidFill>
                  <a:srgbClr val="333333"/>
                </a:solidFill>
                <a:effectLst/>
                <a:latin typeface="Open Sans" panose="020B0606030504020204" pitchFamily="34" charset="0"/>
              </a:rPr>
              <a:t>3. Code Entity Class and Repository Interface</a:t>
            </a:r>
          </a:p>
          <a:p>
            <a:r>
              <a:rPr lang="en-US" b="0" i="0" dirty="0">
                <a:solidFill>
                  <a:srgbClr val="333333"/>
                </a:solidFill>
                <a:effectLst/>
                <a:latin typeface="Helvetica Neue"/>
              </a:rPr>
              <a:t>Next, create a new Java class named </a:t>
            </a:r>
            <a:r>
              <a:rPr lang="en-US" sz="1000" b="0" i="0" dirty="0">
                <a:solidFill>
                  <a:srgbClr val="800000"/>
                </a:solidFill>
                <a:effectLst/>
                <a:latin typeface="Courier New" panose="02070309020205020404" pitchFamily="49" charset="0"/>
              </a:rPr>
              <a:t>User</a:t>
            </a:r>
            <a:r>
              <a:rPr lang="en-US" b="0" i="0" dirty="0">
                <a:solidFill>
                  <a:srgbClr val="333333"/>
                </a:solidFill>
                <a:effectLst/>
                <a:latin typeface="Helvetica Neue"/>
              </a:rPr>
              <a:t> to map with the corresponding </a:t>
            </a:r>
            <a:r>
              <a:rPr lang="en-US" sz="1000" b="0" i="0" dirty="0">
                <a:solidFill>
                  <a:srgbClr val="800000"/>
                </a:solidFill>
                <a:effectLst/>
                <a:latin typeface="Courier New" panose="02070309020205020404" pitchFamily="49" charset="0"/>
              </a:rPr>
              <a:t>users</a:t>
            </a:r>
            <a:r>
              <a:rPr lang="en-US" b="0" i="0" dirty="0">
                <a:solidFill>
                  <a:srgbClr val="333333"/>
                </a:solidFill>
                <a:effectLst/>
                <a:latin typeface="Helvetica Neue"/>
              </a:rPr>
              <a:t> table (not yet created) in the database, with the following code:</a:t>
            </a:r>
            <a:endParaRPr lang="en-US" dirty="0"/>
          </a:p>
        </p:txBody>
      </p:sp>
      <p:sp>
        <p:nvSpPr>
          <p:cNvPr id="6" name="Rectangle 2">
            <a:extLst>
              <a:ext uri="{FF2B5EF4-FFF2-40B4-BE49-F238E27FC236}">
                <a16:creationId xmlns:a16="http://schemas.microsoft.com/office/drawing/2014/main" id="{DE032B8B-F912-432D-8792-D3D794E7D872}"/>
              </a:ext>
            </a:extLst>
          </p:cNvPr>
          <p:cNvSpPr>
            <a:spLocks noChangeArrowheads="1"/>
          </p:cNvSpPr>
          <p:nvPr/>
        </p:nvSpPr>
        <p:spPr bwMode="auto">
          <a:xfrm>
            <a:off x="3600450" y="320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7F0055"/>
                </a:solidFill>
                <a:effectLst/>
                <a:latin typeface="Consolas" panose="020B0609020204030204" pitchFamily="49" charset="0"/>
              </a:rPr>
              <a:t>package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net.codejava;</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7F0055"/>
                </a:solidFill>
                <a:effectLst/>
                <a:latin typeface="Consolas" panose="020B0609020204030204" pitchFamily="49" charset="0"/>
              </a:rPr>
              <a:t>import</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javax.persistence.*;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08080"/>
                </a:solidFill>
                <a:effectLst/>
                <a:latin typeface="Consolas" panose="020B0609020204030204" pitchFamily="49" charset="0"/>
              </a:rPr>
              <a:t>@Entity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08080"/>
                </a:solidFill>
                <a:effectLst/>
                <a:latin typeface="Consolas" panose="020B0609020204030204" pitchFamily="49" charset="0"/>
              </a:rPr>
              <a:t>@Table</a:t>
            </a:r>
            <a:r>
              <a:rPr kumimoji="0" lang="en-US" altLang="en-US" sz="1000" b="0" i="0" u="none" strike="noStrike" cap="none" normalizeH="0" baseline="0">
                <a:ln>
                  <a:noFill/>
                </a:ln>
                <a:solidFill>
                  <a:srgbClr val="000000"/>
                </a:solidFill>
                <a:effectLst/>
                <a:latin typeface="Consolas" panose="020B0609020204030204" pitchFamily="49" charset="0"/>
              </a:rPr>
              <a:t>(name = </a:t>
            </a:r>
            <a:r>
              <a:rPr kumimoji="0" lang="en-US" altLang="en-US" sz="1000" b="0" i="0" u="none" strike="noStrike" cap="none" normalizeH="0" baseline="0">
                <a:ln>
                  <a:noFill/>
                </a:ln>
                <a:solidFill>
                  <a:srgbClr val="2A00FF"/>
                </a:solidFill>
                <a:effectLst/>
                <a:latin typeface="Consolas" panose="020B0609020204030204" pitchFamily="49" charset="0"/>
              </a:rPr>
              <a:t>"users"</a:t>
            </a: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7F0055"/>
                </a:solidFill>
                <a:effectLst/>
                <a:latin typeface="Consolas" panose="020B0609020204030204" pitchFamily="49" charset="0"/>
              </a:rPr>
              <a:t>public</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class</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User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@GeneratedValue</a:t>
            </a:r>
            <a:r>
              <a:rPr kumimoji="0" lang="en-US" altLang="en-US" sz="1000" b="0" i="0" u="none" strike="noStrike" cap="none" normalizeH="0" baseline="0">
                <a:ln>
                  <a:noFill/>
                </a:ln>
                <a:solidFill>
                  <a:srgbClr val="000000"/>
                </a:solidFill>
                <a:effectLst/>
                <a:latin typeface="Consolas" panose="020B0609020204030204" pitchFamily="49" charset="0"/>
              </a:rPr>
              <a:t>(strategy = GenerationType.IDENTITY)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private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Long 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@Column</a:t>
            </a:r>
            <a:r>
              <a:rPr kumimoji="0" lang="en-US" altLang="en-US" sz="1000" b="0" i="0" u="none" strike="noStrike" cap="none" normalizeH="0" baseline="0">
                <a:ln>
                  <a:noFill/>
                </a:ln>
                <a:solidFill>
                  <a:srgbClr val="000000"/>
                </a:solidFill>
                <a:effectLst/>
                <a:latin typeface="Consolas" panose="020B0609020204030204" pitchFamily="49" charset="0"/>
              </a:rPr>
              <a:t>(nullable = </a:t>
            </a:r>
            <a:r>
              <a:rPr kumimoji="0" lang="en-US" altLang="en-US" sz="1000" b="1" i="0" u="none" strike="noStrike" cap="none" normalizeH="0" baseline="0">
                <a:ln>
                  <a:noFill/>
                </a:ln>
                <a:solidFill>
                  <a:srgbClr val="7F0055"/>
                </a:solidFill>
                <a:effectLst/>
                <a:latin typeface="Consolas" panose="020B0609020204030204" pitchFamily="49" charset="0"/>
              </a:rPr>
              <a:t>false</a:t>
            </a:r>
            <a:r>
              <a:rPr kumimoji="0" lang="en-US" altLang="en-US" sz="1000" b="0" i="0" u="none" strike="noStrike" cap="none" normalizeH="0" baseline="0">
                <a:ln>
                  <a:noFill/>
                </a:ln>
                <a:solidFill>
                  <a:srgbClr val="000000"/>
                </a:solidFill>
                <a:effectLst/>
                <a:latin typeface="Consolas" panose="020B0609020204030204" pitchFamily="49" charset="0"/>
              </a:rPr>
              <a:t>, unique = </a:t>
            </a:r>
            <a:r>
              <a:rPr kumimoji="0" lang="en-US" altLang="en-US" sz="1000" b="1" i="0" u="none" strike="noStrike" cap="none" normalizeH="0" baseline="0">
                <a:ln>
                  <a:noFill/>
                </a:ln>
                <a:solidFill>
                  <a:srgbClr val="7F0055"/>
                </a:solidFill>
                <a:effectLst/>
                <a:latin typeface="Consolas" panose="020B0609020204030204" pitchFamily="49" charset="0"/>
              </a:rPr>
              <a:t>true</a:t>
            </a:r>
            <a:r>
              <a:rPr kumimoji="0" lang="en-US" altLang="en-US" sz="1000" b="0" i="0" u="none" strike="noStrike" cap="none" normalizeH="0" baseline="0">
                <a:ln>
                  <a:noFill/>
                </a:ln>
                <a:solidFill>
                  <a:srgbClr val="000000"/>
                </a:solidFill>
                <a:effectLst/>
                <a:latin typeface="Consolas" panose="020B0609020204030204" pitchFamily="49" charset="0"/>
              </a:rPr>
              <a:t>, length = </a:t>
            </a:r>
            <a:r>
              <a:rPr kumimoji="0" lang="en-US" altLang="en-US" sz="1000" b="0" i="0" u="none" strike="noStrike" cap="none" normalizeH="0" baseline="0">
                <a:ln>
                  <a:noFill/>
                </a:ln>
                <a:solidFill>
                  <a:srgbClr val="009900"/>
                </a:solidFill>
                <a:effectLst/>
                <a:latin typeface="Consolas" panose="020B0609020204030204" pitchFamily="49" charset="0"/>
              </a:rPr>
              <a:t>45</a:t>
            </a: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private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String email;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@Column</a:t>
            </a:r>
            <a:r>
              <a:rPr kumimoji="0" lang="en-US" altLang="en-US" sz="1000" b="0" i="0" u="none" strike="noStrike" cap="none" normalizeH="0" baseline="0">
                <a:ln>
                  <a:noFill/>
                </a:ln>
                <a:solidFill>
                  <a:srgbClr val="000000"/>
                </a:solidFill>
                <a:effectLst/>
                <a:latin typeface="Consolas" panose="020B0609020204030204" pitchFamily="49" charset="0"/>
              </a:rPr>
              <a:t>(nullable = </a:t>
            </a:r>
            <a:r>
              <a:rPr kumimoji="0" lang="en-US" altLang="en-US" sz="1000" b="1" i="0" u="none" strike="noStrike" cap="none" normalizeH="0" baseline="0">
                <a:ln>
                  <a:noFill/>
                </a:ln>
                <a:solidFill>
                  <a:srgbClr val="7F0055"/>
                </a:solidFill>
                <a:effectLst/>
                <a:latin typeface="Consolas" panose="020B0609020204030204" pitchFamily="49" charset="0"/>
              </a:rPr>
              <a:t>false</a:t>
            </a:r>
            <a:r>
              <a:rPr kumimoji="0" lang="en-US" altLang="en-US" sz="1000" b="0" i="0" u="none" strike="noStrike" cap="none" normalizeH="0" baseline="0">
                <a:ln>
                  <a:noFill/>
                </a:ln>
                <a:solidFill>
                  <a:srgbClr val="000000"/>
                </a:solidFill>
                <a:effectLst/>
                <a:latin typeface="Consolas" panose="020B0609020204030204" pitchFamily="49" charset="0"/>
              </a:rPr>
              <a:t>, length = </a:t>
            </a:r>
            <a:r>
              <a:rPr kumimoji="0" lang="en-US" altLang="en-US" sz="1000" b="0" i="0" u="none" strike="noStrike" cap="none" normalizeH="0" baseline="0">
                <a:ln>
                  <a:noFill/>
                </a:ln>
                <a:solidFill>
                  <a:srgbClr val="009900"/>
                </a:solidFill>
                <a:effectLst/>
                <a:latin typeface="Consolas" panose="020B0609020204030204" pitchFamily="49" charset="0"/>
              </a:rPr>
              <a:t>64</a:t>
            </a: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private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String password;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@Column</a:t>
            </a:r>
            <a:r>
              <a:rPr kumimoji="0" lang="en-US" altLang="en-US" sz="1000" b="0" i="0" u="none" strike="noStrike" cap="none" normalizeH="0" baseline="0">
                <a:ln>
                  <a:noFill/>
                </a:ln>
                <a:solidFill>
                  <a:srgbClr val="000000"/>
                </a:solidFill>
                <a:effectLst/>
                <a:latin typeface="Consolas" panose="020B0609020204030204" pitchFamily="49" charset="0"/>
              </a:rPr>
              <a:t>(name = </a:t>
            </a:r>
            <a:r>
              <a:rPr kumimoji="0" lang="en-US" altLang="en-US" sz="1000" b="0" i="0" u="none" strike="noStrike" cap="none" normalizeH="0" baseline="0">
                <a:ln>
                  <a:noFill/>
                </a:ln>
                <a:solidFill>
                  <a:srgbClr val="2A00FF"/>
                </a:solidFill>
                <a:effectLst/>
                <a:latin typeface="Consolas" panose="020B0609020204030204" pitchFamily="49" charset="0"/>
              </a:rPr>
              <a:t>"first_name"</a:t>
            </a:r>
            <a:r>
              <a:rPr kumimoji="0" lang="en-US" altLang="en-US" sz="1000" b="0" i="0" u="none" strike="noStrike" cap="none" normalizeH="0" baseline="0">
                <a:ln>
                  <a:noFill/>
                </a:ln>
                <a:solidFill>
                  <a:srgbClr val="000000"/>
                </a:solidFill>
                <a:effectLst/>
                <a:latin typeface="Consolas" panose="020B0609020204030204" pitchFamily="49" charset="0"/>
              </a:rPr>
              <a:t>, nullable = </a:t>
            </a:r>
            <a:r>
              <a:rPr kumimoji="0" lang="en-US" altLang="en-US" sz="1000" b="1" i="0" u="none" strike="noStrike" cap="none" normalizeH="0" baseline="0">
                <a:ln>
                  <a:noFill/>
                </a:ln>
                <a:solidFill>
                  <a:srgbClr val="7F0055"/>
                </a:solidFill>
                <a:effectLst/>
                <a:latin typeface="Consolas" panose="020B0609020204030204" pitchFamily="49" charset="0"/>
              </a:rPr>
              <a:t>false</a:t>
            </a:r>
            <a:r>
              <a:rPr kumimoji="0" lang="en-US" altLang="en-US" sz="1000" b="0" i="0" u="none" strike="noStrike" cap="none" normalizeH="0" baseline="0">
                <a:ln>
                  <a:noFill/>
                </a:ln>
                <a:solidFill>
                  <a:srgbClr val="000000"/>
                </a:solidFill>
                <a:effectLst/>
                <a:latin typeface="Consolas" panose="020B0609020204030204" pitchFamily="49" charset="0"/>
              </a:rPr>
              <a:t>, length = </a:t>
            </a:r>
            <a:r>
              <a:rPr kumimoji="0" lang="en-US" altLang="en-US" sz="1000" b="0" i="0" u="none" strike="noStrike" cap="none" normalizeH="0" baseline="0">
                <a:ln>
                  <a:noFill/>
                </a:ln>
                <a:solidFill>
                  <a:srgbClr val="009900"/>
                </a:solidFill>
                <a:effectLst/>
                <a:latin typeface="Consolas" panose="020B0609020204030204" pitchFamily="49" charset="0"/>
              </a:rPr>
              <a:t>20</a:t>
            </a: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private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String firstName;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808080"/>
                </a:solidFill>
                <a:effectLst/>
                <a:latin typeface="Consolas" panose="020B0609020204030204" pitchFamily="49" charset="0"/>
              </a:rPr>
              <a:t>@Column</a:t>
            </a:r>
            <a:r>
              <a:rPr kumimoji="0" lang="en-US" altLang="en-US" sz="1000" b="0" i="0" u="none" strike="noStrike" cap="none" normalizeH="0" baseline="0">
                <a:ln>
                  <a:noFill/>
                </a:ln>
                <a:solidFill>
                  <a:srgbClr val="000000"/>
                </a:solidFill>
                <a:effectLst/>
                <a:latin typeface="Consolas" panose="020B0609020204030204" pitchFamily="49" charset="0"/>
              </a:rPr>
              <a:t>(name = </a:t>
            </a:r>
            <a:r>
              <a:rPr kumimoji="0" lang="en-US" altLang="en-US" sz="1000" b="0" i="0" u="none" strike="noStrike" cap="none" normalizeH="0" baseline="0">
                <a:ln>
                  <a:noFill/>
                </a:ln>
                <a:solidFill>
                  <a:srgbClr val="2A00FF"/>
                </a:solidFill>
                <a:effectLst/>
                <a:latin typeface="Consolas" panose="020B0609020204030204" pitchFamily="49" charset="0"/>
              </a:rPr>
              <a:t>"last_name"</a:t>
            </a:r>
            <a:r>
              <a:rPr kumimoji="0" lang="en-US" altLang="en-US" sz="1000" b="0" i="0" u="none" strike="noStrike" cap="none" normalizeH="0" baseline="0">
                <a:ln>
                  <a:noFill/>
                </a:ln>
                <a:solidFill>
                  <a:srgbClr val="000000"/>
                </a:solidFill>
                <a:effectLst/>
                <a:latin typeface="Consolas" panose="020B0609020204030204" pitchFamily="49" charset="0"/>
              </a:rPr>
              <a:t>, nullable = </a:t>
            </a:r>
            <a:r>
              <a:rPr kumimoji="0" lang="en-US" altLang="en-US" sz="1000" b="1" i="0" u="none" strike="noStrike" cap="none" normalizeH="0" baseline="0">
                <a:ln>
                  <a:noFill/>
                </a:ln>
                <a:solidFill>
                  <a:srgbClr val="7F0055"/>
                </a:solidFill>
                <a:effectLst/>
                <a:latin typeface="Consolas" panose="020B0609020204030204" pitchFamily="49" charset="0"/>
              </a:rPr>
              <a:t>false</a:t>
            </a:r>
            <a:r>
              <a:rPr kumimoji="0" lang="en-US" altLang="en-US" sz="1000" b="0" i="0" u="none" strike="noStrike" cap="none" normalizeH="0" baseline="0">
                <a:ln>
                  <a:noFill/>
                </a:ln>
                <a:solidFill>
                  <a:srgbClr val="000000"/>
                </a:solidFill>
                <a:effectLst/>
                <a:latin typeface="Consolas" panose="020B0609020204030204" pitchFamily="49" charset="0"/>
              </a:rPr>
              <a:t>, length = </a:t>
            </a:r>
            <a:r>
              <a:rPr kumimoji="0" lang="en-US" altLang="en-US" sz="1000" b="0" i="0" u="none" strike="noStrike" cap="none" normalizeH="0" baseline="0">
                <a:ln>
                  <a:noFill/>
                </a:ln>
                <a:solidFill>
                  <a:srgbClr val="009900"/>
                </a:solidFill>
                <a:effectLst/>
                <a:latin typeface="Consolas" panose="020B0609020204030204" pitchFamily="49" charset="0"/>
              </a:rPr>
              <a:t>20</a:t>
            </a: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1" i="0" u="none" strike="noStrike" cap="none" normalizeH="0" baseline="0">
                <a:ln>
                  <a:noFill/>
                </a:ln>
                <a:solidFill>
                  <a:srgbClr val="7F0055"/>
                </a:solidFill>
                <a:effectLst/>
                <a:latin typeface="Consolas" panose="020B0609020204030204" pitchFamily="49" charset="0"/>
              </a:rPr>
              <a:t>private</a:t>
            </a:r>
            <a:r>
              <a:rPr kumimoji="0" lang="en-US" altLang="en-US" sz="900" b="0" i="0" u="none" strike="noStrike" cap="none" normalizeH="0" baseline="0">
                <a:ln>
                  <a:noFill/>
                </a:ln>
                <a:solidFill>
                  <a:srgbClr val="333333"/>
                </a:solidFill>
                <a:effectLst/>
                <a:latin typeface="Consolas" panose="020B0609020204030204" pitchFamily="49" charset="0"/>
              </a:rPr>
              <a:t> </a:t>
            </a:r>
            <a:r>
              <a:rPr kumimoji="0" lang="en-US" altLang="en-US" sz="1000" b="0" i="0" u="none" strike="noStrike" cap="none" normalizeH="0" baseline="0">
                <a:ln>
                  <a:noFill/>
                </a:ln>
                <a:solidFill>
                  <a:srgbClr val="000000"/>
                </a:solidFill>
                <a:effectLst/>
                <a:latin typeface="Consolas" panose="020B0609020204030204" pitchFamily="49" charset="0"/>
              </a:rPr>
              <a:t>String lastName;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900" b="0" i="0" u="none" strike="noStrike" cap="none" normalizeH="0" baseline="0">
                <a:ln>
                  <a:noFill/>
                </a:ln>
                <a:solidFill>
                  <a:srgbClr val="333333"/>
                </a:solidFill>
                <a:effectLst/>
                <a:latin typeface="Consolas" panose="020B0609020204030204"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D1144"/>
                </a:solidFill>
                <a:effectLst/>
                <a:latin typeface="Consolas" panose="020B0609020204030204" pitchFamily="49" charset="0"/>
              </a:rPr>
              <a:t>    </a:t>
            </a:r>
            <a:r>
              <a:rPr kumimoji="0" lang="en-US" altLang="en-US" sz="1000" b="0" i="0" u="none" strike="noStrike" cap="none" normalizeH="0" baseline="0">
                <a:ln>
                  <a:noFill/>
                </a:ln>
                <a:solidFill>
                  <a:srgbClr val="3F5FBF"/>
                </a:solidFill>
                <a:effectLst/>
                <a:latin typeface="Consolas" panose="020B0609020204030204" pitchFamily="49" charset="0"/>
              </a:rPr>
              <a:t>// getters and setters are not shown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1290A51-A385-4F09-BE03-B27B8B1A679B}"/>
              </a:ext>
            </a:extLst>
          </p:cNvPr>
          <p:cNvSpPr txBox="1"/>
          <p:nvPr/>
        </p:nvSpPr>
        <p:spPr>
          <a:xfrm>
            <a:off x="785813" y="5500598"/>
            <a:ext cx="7896224" cy="1200329"/>
          </a:xfrm>
          <a:prstGeom prst="rect">
            <a:avLst/>
          </a:prstGeom>
          <a:noFill/>
        </p:spPr>
        <p:txBody>
          <a:bodyPr wrap="square">
            <a:spAutoFit/>
          </a:bodyPr>
          <a:lstStyle/>
          <a:p>
            <a:r>
              <a:rPr lang="en-US" dirty="0" err="1"/>
              <a:t>Như</a:t>
            </a:r>
            <a:r>
              <a:rPr lang="en-US" dirty="0"/>
              <a:t> </a:t>
            </a:r>
            <a:r>
              <a:rPr lang="en-US" dirty="0" err="1"/>
              <a:t>bạn</a:t>
            </a:r>
            <a:r>
              <a:rPr lang="en-US" dirty="0"/>
              <a:t> </a:t>
            </a:r>
            <a:r>
              <a:rPr lang="en-US" dirty="0" err="1"/>
              <a:t>thấy</a:t>
            </a:r>
            <a:r>
              <a:rPr lang="en-US" dirty="0"/>
              <a:t>, </a:t>
            </a:r>
            <a:r>
              <a:rPr lang="en-US" dirty="0" err="1"/>
              <a:t>thông</a:t>
            </a:r>
            <a:r>
              <a:rPr lang="en-US" dirty="0"/>
              <a:t> tin </a:t>
            </a:r>
            <a:r>
              <a:rPr lang="en-US" dirty="0" err="1"/>
              <a:t>người</a:t>
            </a:r>
            <a:r>
              <a:rPr lang="en-US" dirty="0"/>
              <a:t> </a:t>
            </a:r>
            <a:r>
              <a:rPr lang="en-US" dirty="0" err="1"/>
              <a:t>dùng</a:t>
            </a:r>
            <a:r>
              <a:rPr lang="en-US" dirty="0"/>
              <a:t> bao </a:t>
            </a:r>
            <a:r>
              <a:rPr lang="en-US" dirty="0" err="1"/>
              <a:t>gồm</a:t>
            </a:r>
            <a:r>
              <a:rPr lang="en-US" dirty="0"/>
              <a:t> ID, email, </a:t>
            </a:r>
            <a:r>
              <a:rPr lang="en-US" dirty="0" err="1"/>
              <a:t>mật</a:t>
            </a:r>
            <a:r>
              <a:rPr lang="en-US" dirty="0"/>
              <a:t> </a:t>
            </a:r>
            <a:r>
              <a:rPr lang="en-US" dirty="0" err="1"/>
              <a:t>khẩu</a:t>
            </a:r>
            <a:r>
              <a:rPr lang="en-US" dirty="0"/>
              <a:t>, </a:t>
            </a:r>
            <a:r>
              <a:rPr lang="en-US" dirty="0" err="1"/>
              <a:t>họ</a:t>
            </a:r>
            <a:r>
              <a:rPr lang="en-US" dirty="0"/>
              <a:t> </a:t>
            </a:r>
            <a:r>
              <a:rPr lang="en-US" dirty="0" err="1"/>
              <a:t>và</a:t>
            </a:r>
            <a:r>
              <a:rPr lang="en-US" dirty="0"/>
              <a:t> </a:t>
            </a:r>
            <a:r>
              <a:rPr lang="en-US" dirty="0" err="1"/>
              <a:t>tên</a:t>
            </a:r>
            <a:r>
              <a:rPr lang="en-US" dirty="0"/>
              <a:t>. Ở </a:t>
            </a:r>
            <a:r>
              <a:rPr lang="en-US" dirty="0" err="1"/>
              <a:t>đây</a:t>
            </a:r>
            <a:r>
              <a:rPr lang="en-US" dirty="0"/>
              <a:t> </a:t>
            </a:r>
            <a:r>
              <a:rPr lang="en-US" dirty="0" err="1"/>
              <a:t>tôi</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chú</a:t>
            </a:r>
            <a:r>
              <a:rPr lang="en-US" dirty="0"/>
              <a:t> </a:t>
            </a:r>
            <a:r>
              <a:rPr lang="en-US" dirty="0" err="1"/>
              <a:t>thích</a:t>
            </a:r>
            <a:r>
              <a:rPr lang="en-US" dirty="0"/>
              <a:t> </a:t>
            </a:r>
            <a:r>
              <a:rPr lang="en-US" dirty="0" err="1"/>
              <a:t>phổ</a:t>
            </a:r>
            <a:r>
              <a:rPr lang="en-US" dirty="0"/>
              <a:t> </a:t>
            </a:r>
            <a:r>
              <a:rPr lang="en-US" dirty="0" err="1"/>
              <a:t>biến</a:t>
            </a:r>
            <a:r>
              <a:rPr lang="en-US" dirty="0"/>
              <a:t> </a:t>
            </a:r>
            <a:r>
              <a:rPr lang="en-US" dirty="0" err="1"/>
              <a:t>từ</a:t>
            </a:r>
            <a:r>
              <a:rPr lang="en-US" dirty="0"/>
              <a:t> JPA. </a:t>
            </a:r>
            <a:r>
              <a:rPr lang="en-US" dirty="0" err="1"/>
              <a:t>Các</a:t>
            </a:r>
            <a:r>
              <a:rPr lang="en-US" dirty="0"/>
              <a:t> setters </a:t>
            </a:r>
            <a:r>
              <a:rPr lang="en-US" dirty="0" err="1"/>
              <a:t>và</a:t>
            </a:r>
            <a:r>
              <a:rPr lang="en-US" dirty="0"/>
              <a:t> getters </a:t>
            </a:r>
            <a:r>
              <a:rPr lang="en-US" dirty="0" err="1"/>
              <a:t>hiện</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a:t>ngắn</a:t>
            </a:r>
            <a:r>
              <a:rPr lang="en-US" dirty="0"/>
              <a:t> </a:t>
            </a:r>
            <a:r>
              <a:rPr lang="en-US" dirty="0" err="1"/>
              <a:t>gọn</a:t>
            </a:r>
            <a:r>
              <a:rPr lang="en-US" dirty="0"/>
              <a:t>, </a:t>
            </a:r>
            <a:r>
              <a:rPr lang="en-US" dirty="0" err="1"/>
              <a:t>vì</a:t>
            </a:r>
            <a:r>
              <a:rPr lang="en-US" dirty="0"/>
              <a:t> </a:t>
            </a:r>
            <a:r>
              <a:rPr lang="en-US" dirty="0" err="1"/>
              <a:t>vậy</a:t>
            </a:r>
            <a:r>
              <a:rPr lang="en-US" dirty="0"/>
              <a:t> </a:t>
            </a:r>
            <a:r>
              <a:rPr lang="en-US" dirty="0" err="1"/>
              <a:t>hãy</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bạn</a:t>
            </a:r>
            <a:r>
              <a:rPr lang="en-US" dirty="0"/>
              <a:t> </a:t>
            </a:r>
            <a:r>
              <a:rPr lang="en-US" dirty="0" err="1"/>
              <a:t>cũng</a:t>
            </a:r>
            <a:r>
              <a:rPr lang="en-US" dirty="0"/>
              <a:t> </a:t>
            </a:r>
            <a:r>
              <a:rPr lang="en-US" dirty="0" err="1"/>
              <a:t>tạo</a:t>
            </a:r>
            <a:r>
              <a:rPr lang="en-US" dirty="0"/>
              <a:t> ra </a:t>
            </a:r>
            <a:r>
              <a:rPr lang="en-US" dirty="0" err="1"/>
              <a:t>các</a:t>
            </a:r>
            <a:r>
              <a:rPr lang="en-US" dirty="0"/>
              <a:t> </a:t>
            </a:r>
            <a:r>
              <a:rPr lang="en-US" dirty="0" err="1"/>
              <a:t>phương</a:t>
            </a:r>
            <a:r>
              <a:rPr lang="en-US" dirty="0"/>
              <a:t> </a:t>
            </a:r>
            <a:r>
              <a:rPr lang="en-US" dirty="0" err="1"/>
              <a:t>thức</a:t>
            </a:r>
            <a:r>
              <a:rPr lang="en-US" dirty="0"/>
              <a:t> </a:t>
            </a:r>
            <a:r>
              <a:rPr lang="en-US" dirty="0" err="1"/>
              <a:t>đó</a:t>
            </a:r>
            <a:r>
              <a:rPr lang="en-US" dirty="0"/>
              <a:t>.</a:t>
            </a:r>
          </a:p>
        </p:txBody>
      </p:sp>
    </p:spTree>
    <p:extLst>
      <p:ext uri="{BB962C8B-B14F-4D97-AF65-F5344CB8AC3E}">
        <p14:creationId xmlns:p14="http://schemas.microsoft.com/office/powerpoint/2010/main" val="10197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F13EC-73B6-4C8B-8F61-E557742A9452}"/>
              </a:ext>
            </a:extLst>
          </p:cNvPr>
          <p:cNvSpPr txBox="1"/>
          <p:nvPr/>
        </p:nvSpPr>
        <p:spPr>
          <a:xfrm>
            <a:off x="357188" y="314622"/>
            <a:ext cx="6105524" cy="923330"/>
          </a:xfrm>
          <a:prstGeom prst="rect">
            <a:avLst/>
          </a:prstGeom>
          <a:noFill/>
        </p:spPr>
        <p:txBody>
          <a:bodyPr wrap="square">
            <a:spAutoFit/>
          </a:bodyPr>
          <a:lstStyle/>
          <a:p>
            <a:r>
              <a:rPr lang="en-US" dirty="0"/>
              <a:t>4. Code </a:t>
            </a:r>
            <a:r>
              <a:rPr lang="en-US" dirty="0" err="1"/>
              <a:t>và</a:t>
            </a:r>
            <a:r>
              <a:rPr lang="en-US" dirty="0"/>
              <a:t> Run Unit Test </a:t>
            </a:r>
            <a:r>
              <a:rPr lang="en-US" dirty="0" err="1"/>
              <a:t>Tiếp</a:t>
            </a:r>
            <a:r>
              <a:rPr lang="en-US" dirty="0"/>
              <a:t> </a:t>
            </a:r>
            <a:r>
              <a:rPr lang="en-US" dirty="0" err="1"/>
              <a:t>theo</a:t>
            </a:r>
            <a:r>
              <a:rPr lang="en-US" dirty="0"/>
              <a:t>, </a:t>
            </a:r>
            <a:r>
              <a:rPr lang="en-US" dirty="0" err="1"/>
              <a:t>viết</a:t>
            </a:r>
            <a:r>
              <a:rPr lang="en-US" dirty="0"/>
              <a:t> </a:t>
            </a:r>
            <a:r>
              <a:rPr lang="en-US" dirty="0" err="1"/>
              <a:t>mã</a:t>
            </a:r>
            <a:r>
              <a:rPr lang="en-US" dirty="0"/>
              <a:t> </a:t>
            </a:r>
            <a:r>
              <a:rPr lang="en-US" dirty="0" err="1"/>
              <a:t>một</a:t>
            </a:r>
            <a:r>
              <a:rPr lang="en-US" dirty="0"/>
              <a:t> </a:t>
            </a:r>
            <a:r>
              <a:rPr lang="en-US" dirty="0" err="1"/>
              <a:t>lớp</a:t>
            </a:r>
            <a:r>
              <a:rPr lang="en-US" dirty="0"/>
              <a:t> </a:t>
            </a:r>
            <a:r>
              <a:rPr lang="en-US" dirty="0" err="1"/>
              <a:t>thử</a:t>
            </a:r>
            <a:r>
              <a:rPr lang="en-US" dirty="0"/>
              <a:t> </a:t>
            </a:r>
            <a:r>
              <a:rPr lang="en-US" dirty="0" err="1"/>
              <a:t>nghiệm</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UserRepositoryTests</a:t>
            </a:r>
            <a:r>
              <a:rPr lang="en-US" dirty="0"/>
              <a:t> </a:t>
            </a:r>
            <a:r>
              <a:rPr lang="en-US" dirty="0" err="1"/>
              <a:t>trong</a:t>
            </a:r>
            <a:r>
              <a:rPr lang="en-US" dirty="0"/>
              <a:t> </a:t>
            </a:r>
            <a:r>
              <a:rPr lang="en-US" dirty="0" err="1"/>
              <a:t>thư</a:t>
            </a:r>
            <a:r>
              <a:rPr lang="en-US" dirty="0"/>
              <a:t> </a:t>
            </a:r>
            <a:r>
              <a:rPr lang="en-US" dirty="0" err="1"/>
              <a:t>mục</a:t>
            </a:r>
            <a:r>
              <a:rPr lang="en-US" dirty="0"/>
              <a:t> </a:t>
            </a:r>
            <a:r>
              <a:rPr lang="en-US" dirty="0" err="1"/>
              <a:t>src</a:t>
            </a:r>
            <a:r>
              <a:rPr lang="en-US" dirty="0"/>
              <a:t> / test / java </a:t>
            </a:r>
            <a:r>
              <a:rPr lang="en-US" dirty="0" err="1"/>
              <a:t>với</a:t>
            </a:r>
            <a:r>
              <a:rPr lang="en-US" dirty="0"/>
              <a:t> </a:t>
            </a:r>
            <a:r>
              <a:rPr lang="en-US" dirty="0" err="1"/>
              <a:t>mã</a:t>
            </a:r>
            <a:r>
              <a:rPr lang="en-US" dirty="0"/>
              <a:t> </a:t>
            </a:r>
            <a:r>
              <a:rPr lang="en-US" dirty="0" err="1"/>
              <a:t>khung</a:t>
            </a:r>
            <a:r>
              <a:rPr lang="en-US" dirty="0"/>
              <a:t> </a:t>
            </a:r>
            <a:r>
              <a:rPr lang="en-US" dirty="0" err="1"/>
              <a:t>sau</a:t>
            </a:r>
            <a:r>
              <a:rPr lang="en-US" dirty="0"/>
              <a:t>:</a:t>
            </a:r>
          </a:p>
        </p:txBody>
      </p:sp>
      <p:sp>
        <p:nvSpPr>
          <p:cNvPr id="6" name="Rectangle 2">
            <a:extLst>
              <a:ext uri="{FF2B5EF4-FFF2-40B4-BE49-F238E27FC236}">
                <a16:creationId xmlns:a16="http://schemas.microsoft.com/office/drawing/2014/main" id="{D646C162-219B-4034-BE55-8217DC881A42}"/>
              </a:ext>
            </a:extLst>
          </p:cNvPr>
          <p:cNvSpPr>
            <a:spLocks noChangeArrowheads="1"/>
          </p:cNvSpPr>
          <p:nvPr/>
        </p:nvSpPr>
        <p:spPr bwMode="auto">
          <a:xfrm>
            <a:off x="3324225" y="1350794"/>
            <a:ext cx="634148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package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net.codejava</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static</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org.assertj.core.api.Assertions.assertThat</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org.junit.jupiter.api.Test</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org.springframework.beans.factory.annotation.Autowired</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org.springframework.boot.test.autoconfigure.jdbc.AutoConfigureTestDatabase;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org.springframework.boot.test.autoconfigure.jdbc.AutoConfigureTestDatabase.Replace;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org.springframework.boot.test.autoconfigure.orm.jpa.DataJpaTest;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org.springframework.boot.test.autoconfigure.orm.jpa.TestEntityManager;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org.springframework.test.annotation.Rollback</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Consolas" panose="020B0609020204030204" pitchFamily="49" charset="0"/>
              </a:rPr>
              <a:t>@DataJpaTest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Consolas" panose="020B0609020204030204" pitchFamily="49" charset="0"/>
              </a:rPr>
              <a:t>@AutoConfigureTestDatabase</a:t>
            </a:r>
            <a:r>
              <a:rPr kumimoji="0" lang="en-US" altLang="en-US" sz="1000" b="0" i="0" u="none" strike="noStrike" cap="none" normalizeH="0" baseline="0" dirty="0">
                <a:ln>
                  <a:noFill/>
                </a:ln>
                <a:solidFill>
                  <a:srgbClr val="000000"/>
                </a:solidFill>
                <a:effectLst/>
                <a:latin typeface="Consolas" panose="020B0609020204030204" pitchFamily="49" charset="0"/>
              </a:rPr>
              <a:t>(replace = </a:t>
            </a:r>
            <a:r>
              <a:rPr kumimoji="0" lang="en-US" altLang="en-US" sz="1000" b="0" i="0" u="none" strike="noStrike" cap="none" normalizeH="0" baseline="0" dirty="0" err="1">
                <a:ln>
                  <a:noFill/>
                </a:ln>
                <a:solidFill>
                  <a:srgbClr val="000000"/>
                </a:solidFill>
                <a:effectLst/>
                <a:latin typeface="Consolas" panose="020B0609020204030204" pitchFamily="49" charset="0"/>
              </a:rPr>
              <a:t>Replace.NONE</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Consolas" panose="020B0609020204030204" pitchFamily="49" charset="0"/>
              </a:rPr>
              <a:t>@Rollback</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1" i="0" u="none" strike="noStrike" cap="none" normalizeH="0" baseline="0" dirty="0">
                <a:ln>
                  <a:noFill/>
                </a:ln>
                <a:solidFill>
                  <a:srgbClr val="7F0055"/>
                </a:solidFill>
                <a:effectLst/>
                <a:latin typeface="Consolas" panose="020B0609020204030204" pitchFamily="49" charset="0"/>
              </a:rPr>
              <a:t>false</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public</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class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UserRepositoryTests</a:t>
            </a:r>
            <a:r>
              <a:rPr kumimoji="0" lang="en-US" altLang="en-US" sz="10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808080"/>
                </a:solidFill>
                <a:effectLst/>
                <a:latin typeface="Consolas" panose="020B0609020204030204" pitchFamily="49" charset="0"/>
              </a:rPr>
              <a:t>@Autowired</a:t>
            </a:r>
            <a:br>
              <a:rPr kumimoji="0" lang="en-US" altLang="en-US" sz="1000" b="0" i="0" u="none" strike="noStrike" cap="none" normalizeH="0" baseline="0" dirty="0">
                <a:ln>
                  <a:noFill/>
                </a:ln>
                <a:solidFill>
                  <a:srgbClr val="808080"/>
                </a:solidFill>
                <a:effectLst/>
                <a:latin typeface="Consolas" panose="020B0609020204030204" pitchFamily="49"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private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TestEntityManager</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entityManager</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808080"/>
                </a:solidFill>
                <a:effectLst/>
                <a:latin typeface="Consolas" panose="020B0609020204030204" pitchFamily="49" charset="0"/>
              </a:rPr>
              <a:t>@Autowired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private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UserRepository</a:t>
            </a:r>
            <a:r>
              <a:rPr kumimoji="0" lang="en-US" altLang="en-US" sz="1000" b="0" i="0" u="none" strike="noStrike" cap="none" normalizeH="0" baseline="0" dirty="0">
                <a:ln>
                  <a:noFill/>
                </a:ln>
                <a:solidFill>
                  <a:srgbClr val="000000"/>
                </a:solidFill>
                <a:effectLst/>
                <a:latin typeface="Consolas" panose="020B0609020204030204" pitchFamily="49" charset="0"/>
              </a:rPr>
              <a:t> repo;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3F5FBF"/>
                </a:solidFill>
                <a:effectLst/>
                <a:latin typeface="Consolas" panose="020B0609020204030204" pitchFamily="49" charset="0"/>
              </a:rPr>
              <a:t>// test methods go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17B5EC-0363-484D-ADBB-E08EEF642427}"/>
              </a:ext>
            </a:extLst>
          </p:cNvPr>
          <p:cNvSpPr txBox="1"/>
          <p:nvPr/>
        </p:nvSpPr>
        <p:spPr>
          <a:xfrm>
            <a:off x="376238" y="423773"/>
            <a:ext cx="6105524" cy="1200329"/>
          </a:xfrm>
          <a:prstGeom prst="rect">
            <a:avLst/>
          </a:prstGeom>
          <a:noFill/>
        </p:spPr>
        <p:txBody>
          <a:bodyPr wrap="square">
            <a:spAutoFit/>
          </a:bodyPr>
          <a:lstStyle/>
          <a:p>
            <a:r>
              <a:rPr lang="en-US" dirty="0"/>
              <a:t>5. </a:t>
            </a:r>
            <a:r>
              <a:rPr lang="en-US" dirty="0" err="1"/>
              <a:t>Lớp</a:t>
            </a:r>
            <a:r>
              <a:rPr lang="en-US" dirty="0"/>
              <a:t> Code Controller </a:t>
            </a:r>
            <a:r>
              <a:rPr lang="en-US" dirty="0" err="1"/>
              <a:t>và</a:t>
            </a:r>
            <a:r>
              <a:rPr lang="en-US" dirty="0"/>
              <a:t> Trang </a:t>
            </a:r>
            <a:r>
              <a:rPr lang="en-US" dirty="0" err="1"/>
              <a:t>chủ</a:t>
            </a:r>
            <a:r>
              <a:rPr lang="en-US" dirty="0"/>
              <a:t> </a:t>
            </a:r>
            <a:r>
              <a:rPr lang="en-US" dirty="0" err="1"/>
              <a:t>Tiếp</a:t>
            </a:r>
            <a:r>
              <a:rPr lang="en-US" dirty="0"/>
              <a:t> </a:t>
            </a:r>
            <a:r>
              <a:rPr lang="en-US" dirty="0" err="1"/>
              <a:t>theo</a:t>
            </a:r>
            <a:r>
              <a:rPr lang="en-US" dirty="0"/>
              <a:t>, </a:t>
            </a:r>
            <a:r>
              <a:rPr lang="en-US" dirty="0" err="1"/>
              <a:t>hãy</a:t>
            </a:r>
            <a:r>
              <a:rPr lang="en-US" dirty="0"/>
              <a:t> </a:t>
            </a:r>
            <a:r>
              <a:rPr lang="en-US" dirty="0" err="1"/>
              <a:t>tạo</a:t>
            </a:r>
            <a:r>
              <a:rPr lang="en-US" dirty="0"/>
              <a:t> </a:t>
            </a:r>
            <a:r>
              <a:rPr lang="en-US" dirty="0" err="1"/>
              <a:t>một</a:t>
            </a:r>
            <a:r>
              <a:rPr lang="en-US" dirty="0"/>
              <a:t> </a:t>
            </a:r>
            <a:r>
              <a:rPr lang="en-US" dirty="0" err="1"/>
              <a:t>lớp</a:t>
            </a:r>
            <a:r>
              <a:rPr lang="en-US" dirty="0"/>
              <a:t> Spring MVC controller </a:t>
            </a:r>
            <a:r>
              <a:rPr lang="en-US" dirty="0" err="1"/>
              <a:t>có</a:t>
            </a:r>
            <a:r>
              <a:rPr lang="en-US" dirty="0"/>
              <a:t> </a:t>
            </a:r>
            <a:r>
              <a:rPr lang="en-US" dirty="0" err="1"/>
              <a:t>tên</a:t>
            </a:r>
            <a:r>
              <a:rPr lang="en-US" dirty="0"/>
              <a:t> </a:t>
            </a:r>
            <a:r>
              <a:rPr lang="en-US" dirty="0" err="1"/>
              <a:t>là</a:t>
            </a:r>
            <a:r>
              <a:rPr lang="en-US" dirty="0"/>
              <a:t> </a:t>
            </a:r>
            <a:r>
              <a:rPr lang="en-US" dirty="0" err="1"/>
              <a:t>AppController</a:t>
            </a:r>
            <a:r>
              <a:rPr lang="en-US" dirty="0"/>
              <a:t>, </a:t>
            </a:r>
            <a:r>
              <a:rPr lang="en-US" dirty="0" err="1"/>
              <a:t>với</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tiên</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trang</a:t>
            </a:r>
            <a:r>
              <a:rPr lang="en-US" dirty="0"/>
              <a:t> </a:t>
            </a:r>
            <a:r>
              <a:rPr lang="en-US" dirty="0" err="1"/>
              <a:t>chủ</a:t>
            </a:r>
            <a:r>
              <a:rPr lang="en-US" dirty="0"/>
              <a:t>, </a:t>
            </a:r>
            <a:r>
              <a:rPr lang="en-US" dirty="0" err="1"/>
              <a:t>như</a:t>
            </a:r>
            <a:r>
              <a:rPr lang="en-US" dirty="0"/>
              <a:t> </a:t>
            </a:r>
            <a:r>
              <a:rPr lang="en-US" dirty="0" err="1"/>
              <a:t>sau</a:t>
            </a:r>
            <a:r>
              <a:rPr lang="en-US" dirty="0"/>
              <a:t>:</a:t>
            </a:r>
          </a:p>
        </p:txBody>
      </p:sp>
      <p:sp>
        <p:nvSpPr>
          <p:cNvPr id="8" name="Rectangle 2">
            <a:extLst>
              <a:ext uri="{FF2B5EF4-FFF2-40B4-BE49-F238E27FC236}">
                <a16:creationId xmlns:a16="http://schemas.microsoft.com/office/drawing/2014/main" id="{767A6EFA-BEB5-409B-9E8C-8A0D9A6CCB79}"/>
              </a:ext>
            </a:extLst>
          </p:cNvPr>
          <p:cNvSpPr>
            <a:spLocks noChangeArrowheads="1"/>
          </p:cNvSpPr>
          <p:nvPr/>
        </p:nvSpPr>
        <p:spPr bwMode="auto">
          <a:xfrm>
            <a:off x="3362325" y="309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package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net.codejava</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org.springframework.beans.factory.annotation.Autowired</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org.springframework.stereotype.Controller</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org.springframework.web.bind.annotation.GetMapping</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Consolas" panose="020B0609020204030204" pitchFamily="49" charset="0"/>
              </a:rPr>
              <a:t>@Controller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7F0055"/>
                </a:solidFill>
                <a:effectLst/>
                <a:latin typeface="Consolas" panose="020B0609020204030204" pitchFamily="49" charset="0"/>
              </a:rPr>
              <a:t>public</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class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AppController</a:t>
            </a:r>
            <a:r>
              <a:rPr kumimoji="0" lang="en-US" altLang="en-US" sz="10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808080"/>
                </a:solidFill>
                <a:effectLst/>
                <a:latin typeface="Consolas" panose="020B0609020204030204" pitchFamily="49" charset="0"/>
              </a:rPr>
              <a:t>@Autowired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private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UserRepository</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userRepo</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808080"/>
                </a:solidFill>
                <a:effectLst/>
                <a:latin typeface="Consolas" panose="020B0609020204030204" pitchFamily="49" charset="0"/>
              </a:rPr>
              <a:t>@GetMapping</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2A00FF"/>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public</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String </a:t>
            </a:r>
            <a:r>
              <a:rPr kumimoji="0" lang="en-US" altLang="en-US" sz="1000" b="0" i="0" u="none" strike="noStrike" cap="none" normalizeH="0" baseline="0" dirty="0" err="1">
                <a:ln>
                  <a:noFill/>
                </a:ln>
                <a:solidFill>
                  <a:srgbClr val="000000"/>
                </a:solidFill>
                <a:effectLst/>
                <a:latin typeface="Consolas" panose="020B0609020204030204" pitchFamily="49" charset="0"/>
              </a:rPr>
              <a:t>viewHomePage</a:t>
            </a:r>
            <a:r>
              <a:rPr kumimoji="0" lang="en-US" altLang="en-US" sz="10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1" i="0" u="none" strike="noStrike" cap="none" normalizeH="0" baseline="0" dirty="0">
                <a:ln>
                  <a:noFill/>
                </a:ln>
                <a:solidFill>
                  <a:srgbClr val="7F0055"/>
                </a:solidFill>
                <a:effectLst/>
                <a:latin typeface="Consolas" panose="020B0609020204030204" pitchFamily="49" charset="0"/>
              </a:rPr>
              <a:t>return</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2A00FF"/>
                </a:solidFill>
                <a:effectLst/>
                <a:latin typeface="Consolas" panose="020B0609020204030204" pitchFamily="49" charset="0"/>
              </a:rPr>
              <a:t>"index"</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1144"/>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150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2047</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Consolas</vt:lpstr>
      <vt:lpstr>Courier New</vt:lpstr>
      <vt:lpstr>Helvetica Neue</vt:lpstr>
      <vt:lpstr>Open Sans</vt:lpstr>
      <vt:lpstr>Segoe UI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Cao Trinh</dc:creator>
  <cp:lastModifiedBy>Pham Cao Trinh</cp:lastModifiedBy>
  <cp:revision>6</cp:revision>
  <dcterms:created xsi:type="dcterms:W3CDTF">2021-06-05T05:18:49Z</dcterms:created>
  <dcterms:modified xsi:type="dcterms:W3CDTF">2021-06-05T06:05:38Z</dcterms:modified>
</cp:coreProperties>
</file>