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Muli" pitchFamily="2" charset="77"/>
      <p:regular r:id="rId16"/>
    </p:embeddedFont>
    <p:embeddedFont>
      <p:font typeface="Muli Bold" pitchFamily="2" charset="77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8" autoAdjust="0"/>
  </p:normalViewPr>
  <p:slideViewPr>
    <p:cSldViewPr>
      <p:cViewPr varScale="1">
        <p:scale>
          <a:sx n="78" d="100"/>
          <a:sy n="78" d="100"/>
        </p:scale>
        <p:origin x="3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ug7CAFgCoAXWux8vHs3AoHkhrpGZL0-z_w4BQwBvnDM/edit?usp=sharing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041730"/>
            <a:ext cx="11437054" cy="4890935"/>
            <a:chOff x="0" y="0"/>
            <a:chExt cx="15249406" cy="6521247"/>
          </a:xfrm>
        </p:grpSpPr>
        <p:sp>
          <p:nvSpPr>
            <p:cNvPr id="3" name="TextBox 3"/>
            <p:cNvSpPr txBox="1"/>
            <p:nvPr/>
          </p:nvSpPr>
          <p:spPr>
            <a:xfrm>
              <a:off x="0" y="239395"/>
              <a:ext cx="15249406" cy="48046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77"/>
                </a:lnSpc>
              </a:pPr>
              <a:r>
                <a:rPr lang="en-US" sz="6912" spc="-76">
                  <a:solidFill>
                    <a:srgbClr val="004651"/>
                  </a:solidFill>
                  <a:latin typeface="Muli Bold"/>
                </a:rPr>
                <a:t>PHÁT HIỆN GIAN LẬN THẺ TÍN DỤNG ĐỂ GIẢM THIỂU CHI PHÍ DOANH NGHIỆP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736768"/>
              <a:ext cx="15249406" cy="7844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7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14" name="TextBox 14"/>
            <p:cNvSpPr txBox="1"/>
            <p:nvPr/>
          </p:nvSpPr>
          <p:spPr>
            <a:xfrm>
              <a:off x="1293956" y="2180"/>
              <a:ext cx="4323169" cy="7200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004651"/>
                  </a:solidFill>
                  <a:latin typeface="Muli"/>
                </a:rPr>
                <a:t>Nhóm: 3CE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37238" y="7864976"/>
            <a:ext cx="4846201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4651"/>
                </a:solidFill>
                <a:latin typeface="Muli Bold"/>
              </a:rPr>
              <a:t>GVHD: ĐINH THỊ THỦY TIÊN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409" y="4297556"/>
            <a:ext cx="3129063" cy="336317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5381790" y="5510825"/>
            <a:ext cx="596601" cy="891938"/>
          </a:xfrm>
          <a:custGeom>
            <a:avLst/>
            <a:gdLst/>
            <a:ahLst/>
            <a:cxnLst/>
            <a:rect l="l" t="t" r="r" b="b"/>
            <a:pathLst>
              <a:path w="596601" h="891938">
                <a:moveTo>
                  <a:pt x="0" y="0"/>
                </a:moveTo>
                <a:lnTo>
                  <a:pt x="596601" y="0"/>
                </a:lnTo>
                <a:lnTo>
                  <a:pt x="596601" y="891938"/>
                </a:lnTo>
                <a:lnTo>
                  <a:pt x="0" y="8919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834901" y="5510825"/>
            <a:ext cx="596601" cy="891938"/>
          </a:xfrm>
          <a:custGeom>
            <a:avLst/>
            <a:gdLst/>
            <a:ahLst/>
            <a:cxnLst/>
            <a:rect l="l" t="t" r="r" b="b"/>
            <a:pathLst>
              <a:path w="596601" h="891938">
                <a:moveTo>
                  <a:pt x="0" y="0"/>
                </a:moveTo>
                <a:lnTo>
                  <a:pt x="596601" y="0"/>
                </a:lnTo>
                <a:lnTo>
                  <a:pt x="596601" y="891938"/>
                </a:lnTo>
                <a:lnTo>
                  <a:pt x="0" y="8919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906702" y="5073238"/>
            <a:ext cx="1865363" cy="1382700"/>
          </a:xfrm>
          <a:custGeom>
            <a:avLst/>
            <a:gdLst/>
            <a:ahLst/>
            <a:cxnLst/>
            <a:rect l="l" t="t" r="r" b="b"/>
            <a:pathLst>
              <a:path w="1865363" h="1382700">
                <a:moveTo>
                  <a:pt x="0" y="0"/>
                </a:moveTo>
                <a:lnTo>
                  <a:pt x="1865363" y="0"/>
                </a:lnTo>
                <a:lnTo>
                  <a:pt x="1865363" y="1382700"/>
                </a:lnTo>
                <a:lnTo>
                  <a:pt x="0" y="1382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296823" y="4831991"/>
            <a:ext cx="1625050" cy="1865194"/>
          </a:xfrm>
          <a:custGeom>
            <a:avLst/>
            <a:gdLst/>
            <a:ahLst/>
            <a:cxnLst/>
            <a:rect l="l" t="t" r="r" b="b"/>
            <a:pathLst>
              <a:path w="1625050" h="1865194">
                <a:moveTo>
                  <a:pt x="0" y="0"/>
                </a:moveTo>
                <a:lnTo>
                  <a:pt x="1625050" y="0"/>
                </a:lnTo>
                <a:lnTo>
                  <a:pt x="1625050" y="1865194"/>
                </a:lnTo>
                <a:lnTo>
                  <a:pt x="0" y="18651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808294"/>
            <a:ext cx="16230600" cy="108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9"/>
              </a:lnSpc>
              <a:spcBef>
                <a:spcPct val="0"/>
              </a:spcBef>
            </a:pPr>
            <a:r>
              <a:rPr lang="en-US" sz="6699" spc="-66">
                <a:solidFill>
                  <a:srgbClr val="F4F4F4"/>
                </a:solidFill>
                <a:latin typeface="Muli Bold"/>
              </a:rPr>
              <a:t>Thực Thi Mô Hình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14927" y="3599250"/>
            <a:ext cx="3168821" cy="679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4F4F4"/>
                </a:solidFill>
                <a:latin typeface="Muli Bold"/>
              </a:rPr>
              <a:t>Biến đầu vào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73276" y="3615753"/>
            <a:ext cx="4471295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4F4F4"/>
                </a:solidFill>
                <a:latin typeface="Muli Bold"/>
              </a:rPr>
              <a:t>Thực thi mô hình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98582" y="3599250"/>
            <a:ext cx="3860718" cy="679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4F4F4"/>
                </a:solidFill>
                <a:latin typeface="Muli Bold"/>
              </a:rPr>
              <a:t>Kết quả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5803" y="7033062"/>
            <a:ext cx="3419732" cy="1064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4F4F4"/>
                </a:solidFill>
                <a:latin typeface="Muli"/>
              </a:rPr>
              <a:t>Các biến ban đầu của dữ liệu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446632" y="4868602"/>
            <a:ext cx="1764619" cy="895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4F4F4"/>
                </a:solidFill>
                <a:latin typeface="Muli Bold"/>
              </a:rPr>
              <a:t>Không gian lận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13332" y="7253704"/>
            <a:ext cx="4083843" cy="61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F4F4F4"/>
                </a:solidFill>
                <a:latin typeface="Muli"/>
              </a:rPr>
              <a:t>Logistic Regression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044673" y="6345613"/>
            <a:ext cx="256853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4651"/>
                </a:solidFill>
                <a:latin typeface="Muli Bold"/>
              </a:rPr>
              <a:t>Gian lận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221432"/>
            <a:ext cx="7568810" cy="3051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4651"/>
                </a:solidFill>
                <a:latin typeface="Muli Bold"/>
              </a:rPr>
              <a:t>Độ chính xác </a:t>
            </a:r>
          </a:p>
          <a:p>
            <a:pPr algn="ctr">
              <a:lnSpc>
                <a:spcPts val="6299"/>
              </a:lnSpc>
            </a:pPr>
            <a:endParaRPr lang="en-US" sz="4500">
              <a:solidFill>
                <a:srgbClr val="004651"/>
              </a:solidFill>
              <a:latin typeface="Muli Bold"/>
            </a:endParaRPr>
          </a:p>
          <a:p>
            <a:pPr algn="ctr">
              <a:lnSpc>
                <a:spcPts val="12179"/>
              </a:lnSpc>
              <a:spcBef>
                <a:spcPct val="0"/>
              </a:spcBef>
            </a:pPr>
            <a:r>
              <a:rPr lang="en-US" sz="8699">
                <a:solidFill>
                  <a:srgbClr val="00A181"/>
                </a:solidFill>
                <a:latin typeface="Muli Bold"/>
              </a:rPr>
              <a:t>80%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3297632"/>
            <a:ext cx="602416" cy="602416"/>
          </a:xfrm>
          <a:custGeom>
            <a:avLst/>
            <a:gdLst/>
            <a:ahLst/>
            <a:cxnLst/>
            <a:rect l="l" t="t" r="r" b="b"/>
            <a:pathLst>
              <a:path w="602416" h="602416">
                <a:moveTo>
                  <a:pt x="0" y="0"/>
                </a:moveTo>
                <a:lnTo>
                  <a:pt x="602416" y="0"/>
                </a:lnTo>
                <a:lnTo>
                  <a:pt x="602416" y="602417"/>
                </a:lnTo>
                <a:lnTo>
                  <a:pt x="0" y="602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793392" y="696925"/>
            <a:ext cx="7377354" cy="1086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09"/>
              </a:lnSpc>
              <a:spcBef>
                <a:spcPct val="0"/>
              </a:spcBef>
            </a:pPr>
            <a:r>
              <a:rPr lang="en-US" sz="6699" spc="-66">
                <a:solidFill>
                  <a:srgbClr val="004651"/>
                </a:solidFill>
                <a:latin typeface="Muli Bold"/>
              </a:rPr>
              <a:t>Kết quả mô hình</a:t>
            </a:r>
            <a:r>
              <a:rPr lang="en-US" sz="6699" spc="-66">
                <a:solidFill>
                  <a:srgbClr val="000000"/>
                </a:solidFill>
                <a:latin typeface="Muli Bold"/>
              </a:rPr>
              <a:t>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6600862" y="2603831"/>
            <a:ext cx="10236408" cy="4483393"/>
            <a:chOff x="0" y="0"/>
            <a:chExt cx="13648544" cy="5977857"/>
          </a:xfrm>
        </p:grpSpPr>
        <p:sp>
          <p:nvSpPr>
            <p:cNvPr id="6" name="TextBox 6"/>
            <p:cNvSpPr txBox="1"/>
            <p:nvPr/>
          </p:nvSpPr>
          <p:spPr>
            <a:xfrm>
              <a:off x="3813901" y="2898773"/>
              <a:ext cx="2076154" cy="1377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4651"/>
                  </a:solidFill>
                  <a:latin typeface="Muli Bold"/>
                </a:rPr>
                <a:t>Không gian lận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118694" y="1352406"/>
              <a:ext cx="3601749" cy="13778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4651"/>
                  </a:solidFill>
                  <a:latin typeface="Muli Bold"/>
                </a:rPr>
                <a:t>Không gian lận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23864" y="1853124"/>
              <a:ext cx="4424680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4651"/>
                  </a:solidFill>
                  <a:latin typeface="Muli Bold"/>
                </a:rPr>
                <a:t>Gian lận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605200" y="4832635"/>
              <a:ext cx="4424680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4651"/>
                  </a:solidFill>
                  <a:latin typeface="Muli Bold"/>
                </a:rPr>
                <a:t>Gian lận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457573"/>
              <a:ext cx="4424680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4651"/>
                  </a:solidFill>
                  <a:latin typeface="Muli Bold"/>
                </a:rPr>
                <a:t>Thực tế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644187" y="3339811"/>
              <a:ext cx="4424680" cy="128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0A181"/>
                  </a:solidFill>
                  <a:latin typeface="Muli Bold"/>
                </a:rPr>
                <a:t>84959</a:t>
              </a: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endParaRPr lang="en-US" sz="2799">
                <a:solidFill>
                  <a:srgbClr val="00A181"/>
                </a:solidFill>
                <a:latin typeface="Muli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223864" y="3276386"/>
              <a:ext cx="4424680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A181"/>
                  </a:solidFill>
                  <a:latin typeface="Muli Bold"/>
                </a:rPr>
                <a:t>13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223864" y="4854648"/>
              <a:ext cx="4424680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A181"/>
                  </a:solidFill>
                  <a:latin typeface="Muli Bold"/>
                </a:rPr>
                <a:t>106</a:t>
              </a:r>
            </a:p>
          </p:txBody>
        </p:sp>
        <p:sp>
          <p:nvSpPr>
            <p:cNvPr id="14" name="AutoShape 14"/>
            <p:cNvSpPr/>
            <p:nvPr/>
          </p:nvSpPr>
          <p:spPr>
            <a:xfrm>
              <a:off x="9739493" y="1464912"/>
              <a:ext cx="0" cy="4512945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15"/>
            <p:cNvSpPr/>
            <p:nvPr/>
          </p:nvSpPr>
          <p:spPr>
            <a:xfrm flipV="1">
              <a:off x="6118694" y="1464912"/>
              <a:ext cx="0" cy="4512945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utoShape 16"/>
            <p:cNvSpPr/>
            <p:nvPr/>
          </p:nvSpPr>
          <p:spPr>
            <a:xfrm flipH="1" flipV="1">
              <a:off x="3745025" y="4502435"/>
              <a:ext cx="8906660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17"/>
            <p:cNvSpPr/>
            <p:nvPr/>
          </p:nvSpPr>
          <p:spPr>
            <a:xfrm flipH="1" flipV="1">
              <a:off x="3745025" y="2730211"/>
              <a:ext cx="8906660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675957" y="-57150"/>
              <a:ext cx="4424680" cy="6666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4651"/>
                  </a:solidFill>
                  <a:latin typeface="Muli Bold"/>
                </a:rPr>
                <a:t>Dự đoán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5644187" y="4854648"/>
              <a:ext cx="4424680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A181"/>
                  </a:solidFill>
                  <a:latin typeface="Muli Bold"/>
                </a:rPr>
                <a:t>40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203635" y="-383417"/>
            <a:ext cx="14164904" cy="11712743"/>
            <a:chOff x="0" y="0"/>
            <a:chExt cx="3790872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90872" cy="3134614"/>
            </a:xfrm>
            <a:custGeom>
              <a:avLst/>
              <a:gdLst/>
              <a:ahLst/>
              <a:cxnLst/>
              <a:rect l="l" t="t" r="r" b="b"/>
              <a:pathLst>
                <a:path w="3790872" h="3134614">
                  <a:moveTo>
                    <a:pt x="3790872" y="1567307"/>
                  </a:moveTo>
                  <a:lnTo>
                    <a:pt x="2885997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885870" y="0"/>
                  </a:lnTo>
                  <a:lnTo>
                    <a:pt x="3790872" y="156730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0564371" y="7871049"/>
            <a:ext cx="937116" cy="662797"/>
          </a:xfrm>
          <a:custGeom>
            <a:avLst/>
            <a:gdLst/>
            <a:ahLst/>
            <a:cxnLst/>
            <a:rect l="l" t="t" r="r" b="b"/>
            <a:pathLst>
              <a:path w="937116" h="662797">
                <a:moveTo>
                  <a:pt x="0" y="0"/>
                </a:moveTo>
                <a:lnTo>
                  <a:pt x="937117" y="0"/>
                </a:lnTo>
                <a:lnTo>
                  <a:pt x="937117" y="662797"/>
                </a:lnTo>
                <a:lnTo>
                  <a:pt x="0" y="662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58385" y="2157468"/>
            <a:ext cx="5285780" cy="712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4651"/>
                </a:solidFill>
                <a:latin typeface="Muli Bold"/>
              </a:rPr>
              <a:t>Không dùng mô hình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144617" y="2157468"/>
            <a:ext cx="3570089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4F4F4"/>
                </a:solidFill>
                <a:latin typeface="Muli Bold"/>
              </a:rPr>
              <a:t>Dùng mô hình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6521" y="4465875"/>
            <a:ext cx="7200034" cy="194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4"/>
              </a:lnSpc>
            </a:pPr>
            <a:r>
              <a:rPr lang="en-US" sz="3710">
                <a:solidFill>
                  <a:srgbClr val="004651"/>
                </a:solidFill>
                <a:latin typeface="Muli Bold"/>
              </a:rPr>
              <a:t>Tổng số giao dịch :</a:t>
            </a:r>
          </a:p>
          <a:p>
            <a:pPr>
              <a:lnSpc>
                <a:spcPts val="5194"/>
              </a:lnSpc>
            </a:pPr>
            <a:r>
              <a:rPr lang="en-US" sz="3710">
                <a:solidFill>
                  <a:srgbClr val="004651"/>
                </a:solidFill>
                <a:latin typeface="Muli Bold"/>
              </a:rPr>
              <a:t>Số giao dịch gian lận </a:t>
            </a:r>
          </a:p>
          <a:p>
            <a:pPr>
              <a:lnSpc>
                <a:spcPts val="5194"/>
              </a:lnSpc>
              <a:spcBef>
                <a:spcPct val="0"/>
              </a:spcBef>
            </a:pPr>
            <a:r>
              <a:rPr lang="en-US" sz="3710">
                <a:solidFill>
                  <a:srgbClr val="004651"/>
                </a:solidFill>
                <a:latin typeface="Muli Bold"/>
              </a:rPr>
              <a:t>nhầm lẫn: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44165" y="4465875"/>
            <a:ext cx="1697117" cy="194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4"/>
              </a:lnSpc>
            </a:pPr>
            <a:r>
              <a:rPr lang="en-US" sz="3710">
                <a:solidFill>
                  <a:srgbClr val="004651"/>
                </a:solidFill>
                <a:latin typeface="Muli Bold"/>
              </a:rPr>
              <a:t>283726</a:t>
            </a:r>
          </a:p>
          <a:p>
            <a:pPr>
              <a:lnSpc>
                <a:spcPts val="5194"/>
              </a:lnSpc>
            </a:pPr>
            <a:endParaRPr lang="en-US" sz="3710">
              <a:solidFill>
                <a:srgbClr val="004651"/>
              </a:solidFill>
              <a:latin typeface="Muli Bold"/>
            </a:endParaRPr>
          </a:p>
          <a:p>
            <a:pPr>
              <a:lnSpc>
                <a:spcPts val="5194"/>
              </a:lnSpc>
              <a:spcBef>
                <a:spcPct val="0"/>
              </a:spcBef>
            </a:pPr>
            <a:r>
              <a:rPr lang="en-US" sz="3710">
                <a:solidFill>
                  <a:srgbClr val="004651"/>
                </a:solidFill>
                <a:latin typeface="Muli Bold"/>
              </a:rPr>
              <a:t>492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43765" y="4465875"/>
            <a:ext cx="4841514" cy="194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4"/>
              </a:lnSpc>
            </a:pPr>
            <a:r>
              <a:rPr lang="en-US" sz="3710">
                <a:solidFill>
                  <a:srgbClr val="F4F4F4"/>
                </a:solidFill>
                <a:latin typeface="Muli Bold"/>
              </a:rPr>
              <a:t>Tổng số giao dịch :</a:t>
            </a:r>
          </a:p>
          <a:p>
            <a:pPr>
              <a:lnSpc>
                <a:spcPts val="5194"/>
              </a:lnSpc>
            </a:pPr>
            <a:r>
              <a:rPr lang="en-US" sz="3710">
                <a:solidFill>
                  <a:srgbClr val="F4F4F4"/>
                </a:solidFill>
                <a:latin typeface="Muli Bold"/>
              </a:rPr>
              <a:t>Số giao dịch gian lận </a:t>
            </a:r>
          </a:p>
          <a:p>
            <a:pPr>
              <a:lnSpc>
                <a:spcPts val="5194"/>
              </a:lnSpc>
              <a:spcBef>
                <a:spcPct val="0"/>
              </a:spcBef>
            </a:pPr>
            <a:r>
              <a:rPr lang="en-US" sz="3710">
                <a:solidFill>
                  <a:srgbClr val="F4F4F4"/>
                </a:solidFill>
                <a:latin typeface="Muli Bold"/>
              </a:rPr>
              <a:t>nhầm lẫn: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714706" y="4467559"/>
            <a:ext cx="1413510" cy="1944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4"/>
              </a:lnSpc>
            </a:pPr>
            <a:r>
              <a:rPr lang="en-US" sz="3710">
                <a:solidFill>
                  <a:srgbClr val="F4F4F4"/>
                </a:solidFill>
                <a:latin typeface="Muli Bold"/>
              </a:rPr>
              <a:t>85118</a:t>
            </a:r>
          </a:p>
          <a:p>
            <a:pPr>
              <a:lnSpc>
                <a:spcPts val="5194"/>
              </a:lnSpc>
            </a:pPr>
            <a:endParaRPr lang="en-US" sz="3710">
              <a:solidFill>
                <a:srgbClr val="F4F4F4"/>
              </a:solidFill>
              <a:latin typeface="Muli Bold"/>
            </a:endParaRPr>
          </a:p>
          <a:p>
            <a:pPr>
              <a:lnSpc>
                <a:spcPts val="5194"/>
              </a:lnSpc>
              <a:spcBef>
                <a:spcPct val="0"/>
              </a:spcBef>
            </a:pPr>
            <a:r>
              <a:rPr lang="en-US" sz="3710">
                <a:solidFill>
                  <a:srgbClr val="F4F4F4"/>
                </a:solidFill>
                <a:latin typeface="Muli Bold"/>
              </a:rPr>
              <a:t>106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53055" y="7804374"/>
            <a:ext cx="3953213" cy="629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A4E473"/>
                </a:solidFill>
                <a:latin typeface="Muli Bold"/>
              </a:rPr>
              <a:t>Chi phí giảm 20%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46219" y="2434685"/>
            <a:ext cx="6395561" cy="887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4F4F4"/>
                </a:solidFill>
                <a:latin typeface="Muli Bold"/>
              </a:rPr>
              <a:t>APP FOR BUSINESS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13676" y="3748884"/>
            <a:ext cx="15145624" cy="1394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51"/>
              </a:lnSpc>
            </a:pPr>
            <a:r>
              <a:rPr lang="en-US" sz="4036" u="sng">
                <a:solidFill>
                  <a:srgbClr val="F2EF12"/>
                </a:solidFill>
                <a:latin typeface="Muli"/>
                <a:hlinkClick r:id="rId2" tooltip="https://docs.google.com/spreadsheets/d/1ug7CAFgCoAXWux8vHs3AoHkhrpGZL0-z_w4BQwBvnDM/edit?usp=sharing"/>
              </a:rPr>
              <a:t>https://docs.google.com/spreadsheets/d/1ug7CAFgCoAXWux8vHs3AoHkhrpGZL0-z_w4BQwBvnDM/edit?usp=sharing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110578" y="-783398"/>
            <a:ext cx="13031070" cy="112849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6786776" y="-286119"/>
            <a:ext cx="5276948" cy="45698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344362" y="1667025"/>
            <a:ext cx="5761667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00"/>
              </a:lnSpc>
            </a:pPr>
            <a:r>
              <a:rPr lang="en-US" sz="3500">
                <a:solidFill>
                  <a:srgbClr val="004651"/>
                </a:solidFill>
                <a:latin typeface="Muli Bold"/>
              </a:rPr>
              <a:t>A41624 Phạm Đồng Mạnh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03160" y="8004735"/>
            <a:ext cx="590415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00"/>
              </a:lnSpc>
            </a:pPr>
            <a:r>
              <a:rPr lang="en-US" sz="3500">
                <a:solidFill>
                  <a:srgbClr val="004651"/>
                </a:solidFill>
                <a:latin typeface="Muli Bold"/>
              </a:rPr>
              <a:t>A42418 Kiều Thị Vân Anh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1589" y="2986623"/>
            <a:ext cx="7019523" cy="4057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89"/>
              </a:lnSpc>
              <a:spcBef>
                <a:spcPct val="0"/>
              </a:spcBef>
            </a:pPr>
            <a:r>
              <a:rPr lang="en-US" sz="8299" spc="-232">
                <a:solidFill>
                  <a:srgbClr val="F4F4F4"/>
                </a:solidFill>
                <a:latin typeface="Muli Bold"/>
              </a:rPr>
              <a:t>Cảm ơn cô và các bạn đã lắng nghe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-1116150" y="-783398"/>
            <a:ext cx="2695869" cy="2334501"/>
            <a:chOff x="0" y="0"/>
            <a:chExt cx="4282440" cy="3708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F4F4F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134711" y="4451034"/>
            <a:ext cx="2695869" cy="2334501"/>
            <a:chOff x="0" y="0"/>
            <a:chExt cx="4282440" cy="3708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A4E473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786776" y="7043640"/>
            <a:ext cx="2695869" cy="2334501"/>
            <a:chOff x="0" y="0"/>
            <a:chExt cx="4282440" cy="3708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F2EF1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1035025" y="5296021"/>
            <a:ext cx="6224275" cy="587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99"/>
              </a:lnSpc>
            </a:pPr>
            <a:r>
              <a:rPr lang="en-US" sz="3499">
                <a:solidFill>
                  <a:srgbClr val="004651"/>
                </a:solidFill>
                <a:latin typeface="Muli Bold"/>
              </a:rPr>
              <a:t>A42559  Hoàng Thị Thúy An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521589" y="9378142"/>
            <a:ext cx="4212844" cy="586200"/>
            <a:chOff x="0" y="0"/>
            <a:chExt cx="5617125" cy="781600"/>
          </a:xfrm>
        </p:grpSpPr>
        <p:sp>
          <p:nvSpPr>
            <p:cNvPr id="17" name="TextBox 17"/>
            <p:cNvSpPr txBox="1"/>
            <p:nvPr/>
          </p:nvSpPr>
          <p:spPr>
            <a:xfrm>
              <a:off x="1293956" y="49381"/>
              <a:ext cx="4323169" cy="635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9"/>
                </a:lnSpc>
                <a:spcBef>
                  <a:spcPct val="0"/>
                </a:spcBef>
              </a:pPr>
              <a:r>
                <a:rPr lang="en-US" sz="2899" spc="-84">
                  <a:solidFill>
                    <a:srgbClr val="FFFFFF"/>
                  </a:solidFill>
                  <a:latin typeface="Muli Bold"/>
                </a:rPr>
                <a:t>3CE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89299" y="-153886"/>
            <a:ext cx="19357311" cy="10785431"/>
          </a:xfrm>
          <a:prstGeom prst="rect">
            <a:avLst/>
          </a:prstGeom>
          <a:solidFill>
            <a:srgbClr val="F4F4F4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892787" y="8523933"/>
            <a:ext cx="15929444" cy="12302"/>
          </a:xfrm>
          <a:prstGeom prst="line">
            <a:avLst/>
          </a:prstGeom>
          <a:ln w="19050" cap="rnd">
            <a:solidFill>
              <a:srgbClr val="00465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92787" y="6231402"/>
            <a:ext cx="3918692" cy="486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50"/>
              </a:lnSpc>
              <a:spcBef>
                <a:spcPct val="0"/>
              </a:spcBef>
            </a:pPr>
            <a:r>
              <a:rPr lang="en-US" sz="3292">
                <a:solidFill>
                  <a:srgbClr val="00A181"/>
                </a:solidFill>
                <a:latin typeface="Muli Bold"/>
              </a:rPr>
              <a:t>Phát hiện gian lận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4806" y="6962559"/>
            <a:ext cx="3320774" cy="1132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72"/>
              </a:lnSpc>
              <a:spcBef>
                <a:spcPct val="0"/>
              </a:spcBef>
            </a:pPr>
            <a:r>
              <a:rPr lang="en-US" sz="2194">
                <a:solidFill>
                  <a:srgbClr val="000000"/>
                </a:solidFill>
                <a:latin typeface="Muli"/>
              </a:rPr>
              <a:t> Để khách hàng không bị tính phí cho những mặt hàng mà họ không mua.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60491" y="6176189"/>
            <a:ext cx="3077154" cy="486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50"/>
              </a:lnSpc>
              <a:spcBef>
                <a:spcPct val="0"/>
              </a:spcBef>
            </a:pPr>
            <a:r>
              <a:rPr lang="en-US" sz="3292">
                <a:solidFill>
                  <a:srgbClr val="00A181"/>
                </a:solidFill>
                <a:latin typeface="Muli Bold"/>
              </a:rPr>
              <a:t>Tập dữ liệu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60491" y="7062553"/>
            <a:ext cx="3077154" cy="365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72"/>
              </a:lnSpc>
              <a:spcBef>
                <a:spcPct val="0"/>
              </a:spcBef>
            </a:pPr>
            <a:r>
              <a:rPr lang="en-US" sz="2194">
                <a:solidFill>
                  <a:srgbClr val="000000"/>
                </a:solidFill>
                <a:latin typeface="Muli"/>
              </a:rPr>
              <a:t>284,807 giao dịch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04352" y="6202327"/>
            <a:ext cx="3077154" cy="486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50"/>
              </a:lnSpc>
              <a:spcBef>
                <a:spcPct val="0"/>
              </a:spcBef>
            </a:pPr>
            <a:r>
              <a:rPr lang="en-US" sz="3292">
                <a:solidFill>
                  <a:srgbClr val="00A181"/>
                </a:solidFill>
                <a:latin typeface="Muli Bold"/>
              </a:rPr>
              <a:t>Kết quả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04352" y="7062578"/>
            <a:ext cx="4017879" cy="748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2"/>
              </a:lnSpc>
            </a:pPr>
            <a:r>
              <a:rPr lang="en-US" sz="2194">
                <a:solidFill>
                  <a:srgbClr val="000000"/>
                </a:solidFill>
                <a:latin typeface="Muli"/>
              </a:rPr>
              <a:t>Giảm thiểu chi phí  20%</a:t>
            </a:r>
          </a:p>
          <a:p>
            <a:pPr>
              <a:lnSpc>
                <a:spcPts val="3072"/>
              </a:lnSpc>
            </a:pPr>
            <a:endParaRPr lang="en-US" sz="2194">
              <a:solidFill>
                <a:srgbClr val="000000"/>
              </a:solidFill>
              <a:latin typeface="Mul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82554" y="6202327"/>
            <a:ext cx="3077154" cy="486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50"/>
              </a:lnSpc>
              <a:spcBef>
                <a:spcPct val="0"/>
              </a:spcBef>
            </a:pPr>
            <a:r>
              <a:rPr lang="en-US" sz="3292">
                <a:solidFill>
                  <a:srgbClr val="00A181"/>
                </a:solidFill>
                <a:latin typeface="Muli Bold"/>
              </a:rPr>
              <a:t>Mô hình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82421" y="7031066"/>
            <a:ext cx="3077154" cy="365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72"/>
              </a:lnSpc>
              <a:spcBef>
                <a:spcPct val="0"/>
              </a:spcBef>
            </a:pPr>
            <a:r>
              <a:rPr lang="en-US" sz="2194">
                <a:solidFill>
                  <a:srgbClr val="000000"/>
                </a:solidFill>
                <a:latin typeface="Muli"/>
              </a:rPr>
              <a:t>Logistic Regrestion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2787" y="1731588"/>
            <a:ext cx="5284776" cy="2578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05"/>
              </a:lnSpc>
              <a:spcBef>
                <a:spcPct val="0"/>
              </a:spcBef>
            </a:pPr>
            <a:r>
              <a:rPr lang="en-US" sz="8504" spc="-85">
                <a:solidFill>
                  <a:srgbClr val="004651"/>
                </a:solidFill>
                <a:latin typeface="Muli Bold"/>
              </a:rPr>
              <a:t>Business Case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718943" y="8373383"/>
            <a:ext cx="347688" cy="301099"/>
            <a:chOff x="0" y="0"/>
            <a:chExt cx="3619627" cy="31346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960757" y="8376975"/>
            <a:ext cx="347688" cy="301099"/>
            <a:chOff x="0" y="0"/>
            <a:chExt cx="3619627" cy="31346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882554" y="8394396"/>
            <a:ext cx="347688" cy="301099"/>
            <a:chOff x="0" y="0"/>
            <a:chExt cx="3619627" cy="31346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804352" y="8376975"/>
            <a:ext cx="347688" cy="301099"/>
            <a:chOff x="0" y="0"/>
            <a:chExt cx="3619627" cy="31346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460673" y="3337746"/>
            <a:ext cx="2723116" cy="2358231"/>
            <a:chOff x="0" y="0"/>
            <a:chExt cx="3619627" cy="31346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590103" y="756039"/>
            <a:ext cx="3842198" cy="3327362"/>
            <a:chOff x="0" y="0"/>
            <a:chExt cx="3619627" cy="313461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209541" y="5370"/>
            <a:ext cx="2269179" cy="196512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49390"/>
              <a:ext cx="4323169" cy="635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9"/>
                </a:lnSpc>
                <a:spcBef>
                  <a:spcPct val="0"/>
                </a:spcBef>
              </a:pPr>
              <a:r>
                <a:rPr lang="en-US" sz="2899" spc="-84">
                  <a:solidFill>
                    <a:srgbClr val="000000"/>
                  </a:solidFill>
                  <a:latin typeface="Muli Bold"/>
                </a:rPr>
                <a:t>3CE</a:t>
              </a:r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979369"/>
            <a:ext cx="8791125" cy="6674948"/>
            <a:chOff x="0" y="0"/>
            <a:chExt cx="11721500" cy="8899931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0379585" cy="326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  <a:spcBef>
                  <a:spcPct val="0"/>
                </a:spcBef>
              </a:pPr>
              <a:r>
                <a:rPr lang="en-US" sz="8000" spc="-80">
                  <a:solidFill>
                    <a:srgbClr val="000000"/>
                  </a:solidFill>
                  <a:latin typeface="Muli Bold"/>
                </a:rPr>
                <a:t>Giới thiệu</a:t>
              </a:r>
            </a:p>
            <a:p>
              <a:pPr>
                <a:lnSpc>
                  <a:spcPts val="9600"/>
                </a:lnSpc>
                <a:spcBef>
                  <a:spcPct val="0"/>
                </a:spcBef>
              </a:pPr>
              <a:r>
                <a:rPr lang="en-US" sz="8000" spc="-80">
                  <a:solidFill>
                    <a:srgbClr val="000000"/>
                  </a:solidFill>
                  <a:latin typeface="Muli Bold"/>
                </a:rPr>
                <a:t>về tập dữ liệu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561020"/>
              <a:ext cx="11721500" cy="53389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69289" lvl="1" indent="-334645">
                <a:lnSpc>
                  <a:spcPts val="6540"/>
                </a:lnSpc>
                <a:buFont typeface="Arial"/>
                <a:buChar char="•"/>
              </a:pPr>
              <a:r>
                <a:rPr lang="en-US" sz="3099">
                  <a:solidFill>
                    <a:srgbClr val="000000"/>
                  </a:solidFill>
                  <a:latin typeface="Muli"/>
                </a:rPr>
                <a:t>Tập dữ liệu này trình bày các giao dịch xảy ra trong hai ngày</a:t>
              </a:r>
            </a:p>
            <a:p>
              <a:pPr marL="669289" lvl="1" indent="-334645">
                <a:lnSpc>
                  <a:spcPts val="6540"/>
                </a:lnSpc>
                <a:buFont typeface="Arial"/>
                <a:buChar char="•"/>
              </a:pPr>
              <a:r>
                <a:rPr lang="en-US" sz="3099">
                  <a:solidFill>
                    <a:srgbClr val="000000"/>
                  </a:solidFill>
                  <a:latin typeface="Muli"/>
                </a:rPr>
                <a:t>Có 492 vụ gian lận trong số 284.807 giao dịch, chiếm 0,172% tổng số giao dịch.</a:t>
              </a:r>
            </a:p>
            <a:p>
              <a:pPr marL="669289" lvl="1" indent="-334645">
                <a:lnSpc>
                  <a:spcPts val="6540"/>
                </a:lnSpc>
                <a:buFont typeface="Arial"/>
                <a:buChar char="•"/>
              </a:pPr>
              <a:r>
                <a:rPr lang="en-US" sz="3099">
                  <a:solidFill>
                    <a:srgbClr val="000000"/>
                  </a:solidFill>
                  <a:latin typeface="Muli"/>
                </a:rPr>
                <a:t>Tập dữ liệu bị mất cân bằng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0800000">
            <a:off x="11198384" y="1323426"/>
            <a:ext cx="6187189" cy="798683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3971761" y="7901341"/>
            <a:ext cx="640434" cy="481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uli Bold"/>
              </a:rPr>
              <a:t>492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07190" y="4509841"/>
            <a:ext cx="136957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4F4F4"/>
                </a:solidFill>
                <a:latin typeface="Muli Bold"/>
              </a:rPr>
              <a:t>284.315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30901" y="4440493"/>
            <a:ext cx="1637868" cy="1406014"/>
          </a:xfrm>
          <a:custGeom>
            <a:avLst/>
            <a:gdLst/>
            <a:ahLst/>
            <a:cxnLst/>
            <a:rect l="l" t="t" r="r" b="b"/>
            <a:pathLst>
              <a:path w="1637868" h="1406014">
                <a:moveTo>
                  <a:pt x="0" y="0"/>
                </a:moveTo>
                <a:lnTo>
                  <a:pt x="1637868" y="0"/>
                </a:lnTo>
                <a:lnTo>
                  <a:pt x="1637868" y="1406014"/>
                </a:lnTo>
                <a:lnTo>
                  <a:pt x="0" y="1406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539970" y="6291938"/>
            <a:ext cx="4243732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4F4F4"/>
                </a:solidFill>
                <a:latin typeface="Muli"/>
              </a:rPr>
              <a:t>Gian lận / Không gian lận</a:t>
            </a:r>
          </a:p>
        </p:txBody>
      </p:sp>
      <p:sp>
        <p:nvSpPr>
          <p:cNvPr id="4" name="Freeform 4"/>
          <p:cNvSpPr/>
          <p:nvPr/>
        </p:nvSpPr>
        <p:spPr>
          <a:xfrm>
            <a:off x="12394045" y="3684672"/>
            <a:ext cx="2404012" cy="2404012"/>
          </a:xfrm>
          <a:custGeom>
            <a:avLst/>
            <a:gdLst/>
            <a:ahLst/>
            <a:cxnLst/>
            <a:rect l="l" t="t" r="r" b="b"/>
            <a:pathLst>
              <a:path w="2404012" h="2404012">
                <a:moveTo>
                  <a:pt x="0" y="0"/>
                </a:moveTo>
                <a:lnTo>
                  <a:pt x="2404012" y="0"/>
                </a:lnTo>
                <a:lnTo>
                  <a:pt x="2404012" y="2404011"/>
                </a:lnTo>
                <a:lnTo>
                  <a:pt x="0" y="2404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418048" y="3582882"/>
            <a:ext cx="2487577" cy="2505801"/>
          </a:xfrm>
          <a:custGeom>
            <a:avLst/>
            <a:gdLst/>
            <a:ahLst/>
            <a:cxnLst/>
            <a:rect l="l" t="t" r="r" b="b"/>
            <a:pathLst>
              <a:path w="2487577" h="2505801">
                <a:moveTo>
                  <a:pt x="0" y="0"/>
                </a:moveTo>
                <a:lnTo>
                  <a:pt x="2487577" y="0"/>
                </a:lnTo>
                <a:lnTo>
                  <a:pt x="2487577" y="2505801"/>
                </a:lnTo>
                <a:lnTo>
                  <a:pt x="0" y="2505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60819" y="764657"/>
            <a:ext cx="14766361" cy="1332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90"/>
              </a:lnSpc>
            </a:pPr>
            <a:r>
              <a:rPr lang="en-US" sz="8300">
                <a:solidFill>
                  <a:srgbClr val="F4F4F4"/>
                </a:solidFill>
                <a:latin typeface="Muli Bold"/>
              </a:rPr>
              <a:t>Mục tiêu phân loại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838391" y="6291938"/>
            <a:ext cx="4196582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4F4F4"/>
                </a:solidFill>
                <a:latin typeface="Muli"/>
              </a:rPr>
              <a:t>F1 score: 80%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4F4F4"/>
                </a:solidFill>
                <a:latin typeface="Muli"/>
              </a:rPr>
              <a:t>Accuracy: 99%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699" y="1742601"/>
            <a:ext cx="3024904" cy="798683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938" y="2274813"/>
            <a:ext cx="2928138" cy="7406240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12475143" y="5736019"/>
            <a:ext cx="1077871" cy="762349"/>
          </a:xfrm>
          <a:custGeom>
            <a:avLst/>
            <a:gdLst/>
            <a:ahLst/>
            <a:cxnLst/>
            <a:rect l="l" t="t" r="r" b="b"/>
            <a:pathLst>
              <a:path w="1077871" h="762349">
                <a:moveTo>
                  <a:pt x="0" y="0"/>
                </a:moveTo>
                <a:lnTo>
                  <a:pt x="1077871" y="0"/>
                </a:lnTo>
                <a:lnTo>
                  <a:pt x="1077871" y="762348"/>
                </a:lnTo>
                <a:lnTo>
                  <a:pt x="0" y="7623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147595" y="1038225"/>
            <a:ext cx="5512745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Muli Bold"/>
              </a:rPr>
              <a:t>Tiền xử lý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567362" y="1776335"/>
            <a:ext cx="136957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uli Bold"/>
              </a:rPr>
              <a:t>284.807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91040" y="2138931"/>
            <a:ext cx="1369933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 Bold"/>
              </a:rPr>
              <a:t>283.726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563527" y="3115561"/>
            <a:ext cx="6781709" cy="5476730"/>
            <a:chOff x="0" y="0"/>
            <a:chExt cx="6165786" cy="370376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165786" cy="3703766"/>
            </a:xfrm>
            <a:custGeom>
              <a:avLst/>
              <a:gdLst/>
              <a:ahLst/>
              <a:cxnLst/>
              <a:rect l="l" t="t" r="r" b="b"/>
              <a:pathLst>
                <a:path w="6165786" h="3703766">
                  <a:moveTo>
                    <a:pt x="6165786" y="1555182"/>
                  </a:moveTo>
                  <a:cubicBezTo>
                    <a:pt x="6165786" y="2203896"/>
                    <a:pt x="5525707" y="2934146"/>
                    <a:pt x="4686236" y="3073846"/>
                  </a:cubicBezTo>
                  <a:lnTo>
                    <a:pt x="4902136" y="3703766"/>
                  </a:lnTo>
                  <a:lnTo>
                    <a:pt x="4169346" y="3099246"/>
                  </a:lnTo>
                  <a:lnTo>
                    <a:pt x="2161701" y="3099246"/>
                  </a:lnTo>
                  <a:cubicBezTo>
                    <a:pt x="795020" y="3099246"/>
                    <a:pt x="0" y="2304226"/>
                    <a:pt x="0" y="1555182"/>
                  </a:cubicBezTo>
                  <a:cubicBezTo>
                    <a:pt x="0" y="795020"/>
                    <a:pt x="795020" y="0"/>
                    <a:pt x="2161701" y="0"/>
                  </a:cubicBezTo>
                  <a:lnTo>
                    <a:pt x="4391596" y="0"/>
                  </a:lnTo>
                  <a:cubicBezTo>
                    <a:pt x="5372036" y="0"/>
                    <a:pt x="6165786" y="795020"/>
                    <a:pt x="6165786" y="1555182"/>
                  </a:cubicBez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563527" y="4708900"/>
            <a:ext cx="7012941" cy="150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89"/>
              </a:lnSpc>
              <a:spcBef>
                <a:spcPct val="0"/>
              </a:spcBef>
            </a:pPr>
            <a:r>
              <a:rPr lang="en-US" sz="4349">
                <a:solidFill>
                  <a:srgbClr val="000000"/>
                </a:solidFill>
                <a:latin typeface="Muli"/>
              </a:rPr>
              <a:t>Bỏ đi các dòng dữ liệu giống hệt nhau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148" y="2066090"/>
            <a:ext cx="6077554" cy="756966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086308" y="8947803"/>
            <a:ext cx="4077631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4651"/>
                </a:solidFill>
                <a:latin typeface="Muli Bold"/>
              </a:rPr>
              <a:t>Train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643278" y="8989060"/>
            <a:ext cx="4077631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4651"/>
                </a:solidFill>
                <a:latin typeface="Muli Bold"/>
              </a:rPr>
              <a:t>Test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739408" y="2106696"/>
            <a:ext cx="76628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4651"/>
                </a:solidFill>
                <a:latin typeface="Muli Bold"/>
              </a:rPr>
              <a:t>70%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154107" y="5581685"/>
            <a:ext cx="1055972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4651"/>
                </a:solidFill>
                <a:latin typeface="Muli Bold"/>
              </a:rPr>
              <a:t>30%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8" y="2066049"/>
            <a:ext cx="5285445" cy="756966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750942" y="5542652"/>
            <a:ext cx="3071559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4651"/>
                </a:solidFill>
                <a:latin typeface="Muli Bold"/>
              </a:rPr>
              <a:t>283.726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999">
              <a:solidFill>
                <a:srgbClr val="004651"/>
              </a:solidFill>
              <a:latin typeface="Muli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93171" y="753755"/>
            <a:ext cx="9101658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800" spc="-78">
                <a:solidFill>
                  <a:srgbClr val="004651"/>
                </a:solidFill>
                <a:latin typeface="Muli Bold"/>
              </a:rPr>
              <a:t>Tách Dữ Liệu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144111" y="4035719"/>
            <a:ext cx="3999777" cy="399977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24628"/>
              <a:ext cx="794360" cy="763544"/>
            </a:xfrm>
            <a:custGeom>
              <a:avLst/>
              <a:gdLst/>
              <a:ahLst/>
              <a:cxnLst/>
              <a:rect l="l" t="t" r="r" b="b"/>
              <a:pathLst>
                <a:path w="794360" h="763544">
                  <a:moveTo>
                    <a:pt x="781321" y="350293"/>
                  </a:moveTo>
                  <a:lnTo>
                    <a:pt x="437879" y="6851"/>
                  </a:lnTo>
                  <a:cubicBezTo>
                    <a:pt x="432605" y="1577"/>
                    <a:pt x="424674" y="0"/>
                    <a:pt x="417783" y="2854"/>
                  </a:cubicBezTo>
                  <a:cubicBezTo>
                    <a:pt x="410893" y="5708"/>
                    <a:pt x="406400" y="12432"/>
                    <a:pt x="406400" y="19891"/>
                  </a:cubicBezTo>
                  <a:lnTo>
                    <a:pt x="406400" y="134053"/>
                  </a:lnTo>
                  <a:cubicBezTo>
                    <a:pt x="406400" y="145861"/>
                    <a:pt x="401710" y="157184"/>
                    <a:pt x="393361" y="165533"/>
                  </a:cubicBezTo>
                  <a:cubicBezTo>
                    <a:pt x="385012" y="173882"/>
                    <a:pt x="373689" y="178572"/>
                    <a:pt x="361881" y="178572"/>
                  </a:cubicBezTo>
                  <a:lnTo>
                    <a:pt x="44519" y="178572"/>
                  </a:lnTo>
                  <a:cubicBezTo>
                    <a:pt x="32711" y="178572"/>
                    <a:pt x="21388" y="183262"/>
                    <a:pt x="13039" y="191611"/>
                  </a:cubicBezTo>
                  <a:cubicBezTo>
                    <a:pt x="4690" y="199960"/>
                    <a:pt x="0" y="211283"/>
                    <a:pt x="0" y="223091"/>
                  </a:cubicBezTo>
                  <a:lnTo>
                    <a:pt x="0" y="540453"/>
                  </a:lnTo>
                  <a:cubicBezTo>
                    <a:pt x="0" y="552261"/>
                    <a:pt x="4690" y="563584"/>
                    <a:pt x="13039" y="571933"/>
                  </a:cubicBezTo>
                  <a:cubicBezTo>
                    <a:pt x="21388" y="580282"/>
                    <a:pt x="32711" y="584972"/>
                    <a:pt x="44519" y="584972"/>
                  </a:cubicBezTo>
                  <a:lnTo>
                    <a:pt x="361881" y="584972"/>
                  </a:lnTo>
                  <a:cubicBezTo>
                    <a:pt x="373689" y="584972"/>
                    <a:pt x="385012" y="589662"/>
                    <a:pt x="393361" y="598011"/>
                  </a:cubicBezTo>
                  <a:cubicBezTo>
                    <a:pt x="401710" y="606360"/>
                    <a:pt x="406400" y="617683"/>
                    <a:pt x="406400" y="629491"/>
                  </a:cubicBezTo>
                  <a:lnTo>
                    <a:pt x="406400" y="743653"/>
                  </a:lnTo>
                  <a:cubicBezTo>
                    <a:pt x="406400" y="751112"/>
                    <a:pt x="410893" y="757836"/>
                    <a:pt x="417783" y="760690"/>
                  </a:cubicBezTo>
                  <a:cubicBezTo>
                    <a:pt x="424674" y="763544"/>
                    <a:pt x="432605" y="761967"/>
                    <a:pt x="437879" y="756693"/>
                  </a:cubicBezTo>
                  <a:lnTo>
                    <a:pt x="781321" y="413251"/>
                  </a:lnTo>
                  <a:cubicBezTo>
                    <a:pt x="789669" y="404903"/>
                    <a:pt x="794360" y="393579"/>
                    <a:pt x="794360" y="381772"/>
                  </a:cubicBezTo>
                  <a:cubicBezTo>
                    <a:pt x="794360" y="369965"/>
                    <a:pt x="789669" y="358641"/>
                    <a:pt x="781321" y="350293"/>
                  </a:cubicBezTo>
                  <a:close/>
                </a:path>
              </a:pathLst>
            </a:custGeom>
            <a:solidFill>
              <a:srgbClr val="F4F4F4"/>
            </a:solidFill>
            <a:ln w="28575" cap="rnd">
              <a:solidFill>
                <a:srgbClr val="004651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052684" y="5533127"/>
            <a:ext cx="2158116" cy="826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4651"/>
                </a:solidFill>
                <a:latin typeface="Muli Bold"/>
              </a:rPr>
              <a:t>SPLIT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660" y="2613796"/>
            <a:ext cx="5285445" cy="756966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173178" y="3935959"/>
            <a:ext cx="4799616" cy="479961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20524"/>
              <a:ext cx="801055" cy="771753"/>
            </a:xfrm>
            <a:custGeom>
              <a:avLst/>
              <a:gdLst/>
              <a:ahLst/>
              <a:cxnLst/>
              <a:rect l="l" t="t" r="r" b="b"/>
              <a:pathLst>
                <a:path w="801055" h="771753">
                  <a:moveTo>
                    <a:pt x="786567" y="359643"/>
                  </a:moveTo>
                  <a:lnTo>
                    <a:pt x="432633" y="5709"/>
                  </a:lnTo>
                  <a:cubicBezTo>
                    <a:pt x="428238" y="1314"/>
                    <a:pt x="421629" y="0"/>
                    <a:pt x="415886" y="2378"/>
                  </a:cubicBezTo>
                  <a:cubicBezTo>
                    <a:pt x="410144" y="4757"/>
                    <a:pt x="406400" y="10360"/>
                    <a:pt x="406400" y="16576"/>
                  </a:cubicBezTo>
                  <a:lnTo>
                    <a:pt x="406400" y="145576"/>
                  </a:lnTo>
                  <a:cubicBezTo>
                    <a:pt x="406400" y="166066"/>
                    <a:pt x="389790" y="182676"/>
                    <a:pt x="369300" y="182676"/>
                  </a:cubicBezTo>
                  <a:lnTo>
                    <a:pt x="37100" y="182676"/>
                  </a:lnTo>
                  <a:cubicBezTo>
                    <a:pt x="16610" y="182676"/>
                    <a:pt x="0" y="199286"/>
                    <a:pt x="0" y="219776"/>
                  </a:cubicBezTo>
                  <a:lnTo>
                    <a:pt x="0" y="551976"/>
                  </a:lnTo>
                  <a:cubicBezTo>
                    <a:pt x="0" y="572466"/>
                    <a:pt x="16610" y="589076"/>
                    <a:pt x="37100" y="589076"/>
                  </a:cubicBezTo>
                  <a:lnTo>
                    <a:pt x="369300" y="589076"/>
                  </a:lnTo>
                  <a:cubicBezTo>
                    <a:pt x="389790" y="589076"/>
                    <a:pt x="406400" y="605686"/>
                    <a:pt x="406400" y="626176"/>
                  </a:cubicBezTo>
                  <a:lnTo>
                    <a:pt x="406400" y="755176"/>
                  </a:lnTo>
                  <a:cubicBezTo>
                    <a:pt x="406400" y="761392"/>
                    <a:pt x="410144" y="766995"/>
                    <a:pt x="415886" y="769374"/>
                  </a:cubicBezTo>
                  <a:cubicBezTo>
                    <a:pt x="421629" y="771752"/>
                    <a:pt x="428238" y="770438"/>
                    <a:pt x="432633" y="766043"/>
                  </a:cubicBezTo>
                  <a:lnTo>
                    <a:pt x="786567" y="412109"/>
                  </a:lnTo>
                  <a:cubicBezTo>
                    <a:pt x="801055" y="397621"/>
                    <a:pt x="801055" y="374131"/>
                    <a:pt x="786567" y="359643"/>
                  </a:cubicBezTo>
                  <a:close/>
                </a:path>
              </a:pathLst>
            </a:custGeom>
            <a:solidFill>
              <a:srgbClr val="F4F4F4"/>
            </a:solidFill>
            <a:ln w="28575" cap="rnd">
              <a:solidFill>
                <a:srgbClr val="004651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310518" y="5801648"/>
            <a:ext cx="3666964" cy="96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79"/>
              </a:lnSpc>
              <a:spcBef>
                <a:spcPct val="0"/>
              </a:spcBef>
            </a:pPr>
            <a:r>
              <a:rPr lang="en-US" sz="5699">
                <a:solidFill>
                  <a:srgbClr val="004651"/>
                </a:solidFill>
                <a:latin typeface="Muli Bold"/>
              </a:rPr>
              <a:t>SMOTE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00211" y="807206"/>
            <a:ext cx="9101658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800" spc="-78">
                <a:solidFill>
                  <a:srgbClr val="004651"/>
                </a:solidFill>
                <a:latin typeface="Muli Bold"/>
              </a:rPr>
              <a:t>Cân Bằng Dữ Liệu Tập Train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71199" y="4711485"/>
            <a:ext cx="275236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4651"/>
                </a:solidFill>
                <a:latin typeface="Muli Bold"/>
              </a:rPr>
              <a:t>50%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4651"/>
                </a:solidFill>
                <a:latin typeface="Muli Bold"/>
              </a:rPr>
              <a:t>Không gian lận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52007" y="7878009"/>
            <a:ext cx="307155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4651"/>
                </a:solidFill>
                <a:latin typeface="Muli Bold"/>
              </a:rPr>
              <a:t>50%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4651"/>
                </a:solidFill>
                <a:latin typeface="Muli Bold"/>
              </a:rPr>
              <a:t>Gian lận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87" y="2613796"/>
            <a:ext cx="5285445" cy="756966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205862" y="4855581"/>
            <a:ext cx="275236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4651"/>
                </a:solidFill>
                <a:latin typeface="Muli Bold"/>
              </a:rPr>
              <a:t>99.84%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4651"/>
                </a:solidFill>
                <a:latin typeface="Muli Bold"/>
              </a:rPr>
              <a:t>Không gian lận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46267" y="8504910"/>
            <a:ext cx="307155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4651"/>
                </a:solidFill>
                <a:latin typeface="Muli Bold"/>
              </a:rPr>
              <a:t>0.16%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4651"/>
                </a:solidFill>
                <a:latin typeface="Muli Bold"/>
              </a:rPr>
              <a:t>Gian lận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64644" y="2403261"/>
            <a:ext cx="2234805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4651"/>
                </a:solidFill>
                <a:latin typeface="Muli Bold"/>
              </a:rPr>
              <a:t>198.608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129980" y="2403261"/>
            <a:ext cx="2234805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4651"/>
                </a:solidFill>
                <a:latin typeface="Muli Bold"/>
              </a:rPr>
              <a:t>396.562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160" y="161179"/>
            <a:ext cx="11555406" cy="1006007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14966" y="3512698"/>
            <a:ext cx="5912562" cy="1001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5"/>
              </a:lnSpc>
              <a:spcBef>
                <a:spcPct val="0"/>
              </a:spcBef>
            </a:pPr>
            <a:r>
              <a:rPr lang="en-US" sz="2875">
                <a:solidFill>
                  <a:srgbClr val="000000"/>
                </a:solidFill>
                <a:latin typeface="Muli Bold"/>
              </a:rPr>
              <a:t>Tầm quan trọng của các biến trong tập dữ liệu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7586" y="904875"/>
            <a:ext cx="7007321" cy="11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80"/>
              </a:lnSpc>
              <a:spcBef>
                <a:spcPct val="0"/>
              </a:spcBef>
            </a:pPr>
            <a:r>
              <a:rPr lang="en-US" sz="6700">
                <a:solidFill>
                  <a:srgbClr val="000000"/>
                </a:solidFill>
                <a:latin typeface="Muli Bold"/>
              </a:rPr>
              <a:t>Random Forest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92738" y="5977641"/>
            <a:ext cx="5757018" cy="1967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uli"/>
              </a:rPr>
              <a:t>Nhận xét: Chiếm đa số các biến có tầm quan trọng như nhau nên việc bớt đi các biến có thể ảnh hưởng tới kết quả của mô hình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90" y="2279752"/>
            <a:ext cx="8659446" cy="590066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126330" y="381344"/>
            <a:ext cx="8930743" cy="1086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709"/>
              </a:lnSpc>
              <a:spcBef>
                <a:spcPct val="0"/>
              </a:spcBef>
            </a:pPr>
            <a:r>
              <a:rPr lang="en-US" sz="6699" spc="-66">
                <a:solidFill>
                  <a:srgbClr val="004651"/>
                </a:solidFill>
                <a:latin typeface="Muli Bold"/>
              </a:rPr>
              <a:t>Lựa chọn mô hình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2075179" y="5510811"/>
            <a:ext cx="5097938" cy="647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3771">
                <a:solidFill>
                  <a:srgbClr val="004651"/>
                </a:solidFill>
                <a:latin typeface="Muli"/>
              </a:rPr>
              <a:t>Khả năng diễn giải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70503" y="9386604"/>
            <a:ext cx="4157937" cy="604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2"/>
              </a:lnSpc>
              <a:spcBef>
                <a:spcPct val="0"/>
              </a:spcBef>
            </a:pPr>
            <a:r>
              <a:rPr lang="en-US" sz="3587">
                <a:solidFill>
                  <a:srgbClr val="004651"/>
                </a:solidFill>
                <a:latin typeface="Muli"/>
              </a:rPr>
              <a:t>Khả năng thực hiện</a:t>
            </a:r>
          </a:p>
        </p:txBody>
      </p:sp>
      <p:sp>
        <p:nvSpPr>
          <p:cNvPr id="6" name="AutoShape 6"/>
          <p:cNvSpPr/>
          <p:nvPr/>
        </p:nvSpPr>
        <p:spPr>
          <a:xfrm>
            <a:off x="5541794" y="2514143"/>
            <a:ext cx="0" cy="6355329"/>
          </a:xfrm>
          <a:prstGeom prst="line">
            <a:avLst/>
          </a:prstGeom>
          <a:ln w="161925" cap="flat">
            <a:gradFill>
              <a:gsLst>
                <a:gs pos="0">
                  <a:srgbClr val="7ED957">
                    <a:alpha val="100000"/>
                  </a:srgbClr>
                </a:gs>
                <a:gs pos="100000">
                  <a:srgbClr val="00A181">
                    <a:alpha val="100000"/>
                  </a:srgbClr>
                </a:gs>
              </a:gsLst>
              <a:lin ang="0"/>
            </a:gra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H="1">
            <a:off x="6047652" y="8948061"/>
            <a:ext cx="8170429" cy="0"/>
          </a:xfrm>
          <a:prstGeom prst="line">
            <a:avLst/>
          </a:prstGeom>
          <a:ln w="161925" cap="flat">
            <a:gradFill>
              <a:gsLst>
                <a:gs pos="0">
                  <a:srgbClr val="7ED957">
                    <a:alpha val="100000"/>
                  </a:srgbClr>
                </a:gs>
                <a:gs pos="100000">
                  <a:srgbClr val="00A181">
                    <a:alpha val="100000"/>
                  </a:srgbClr>
                </a:gs>
              </a:gsLst>
              <a:lin ang="0"/>
            </a:gra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6649787" y="5361935"/>
            <a:ext cx="3276426" cy="2837400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75880" y="-598024"/>
            <a:ext cx="3516280" cy="3045115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849889" y="1678396"/>
            <a:ext cx="2474035" cy="2116719"/>
            <a:chOff x="0" y="0"/>
            <a:chExt cx="3288543" cy="28135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288543" cy="2813590"/>
            </a:xfrm>
            <a:custGeom>
              <a:avLst/>
              <a:gdLst/>
              <a:ahLst/>
              <a:cxnLst/>
              <a:rect l="l" t="t" r="r" b="b"/>
              <a:pathLst>
                <a:path w="3288543" h="2813590">
                  <a:moveTo>
                    <a:pt x="3288543" y="1406795"/>
                  </a:moveTo>
                  <a:lnTo>
                    <a:pt x="2383668" y="2813590"/>
                  </a:lnTo>
                  <a:lnTo>
                    <a:pt x="904875" y="2813590"/>
                  </a:lnTo>
                  <a:lnTo>
                    <a:pt x="0" y="1406795"/>
                  </a:lnTo>
                  <a:lnTo>
                    <a:pt x="904875" y="0"/>
                  </a:lnTo>
                  <a:lnTo>
                    <a:pt x="2383541" y="0"/>
                  </a:lnTo>
                  <a:lnTo>
                    <a:pt x="3288543" y="1406795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639247" y="3459677"/>
            <a:ext cx="4157937" cy="604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2"/>
              </a:lnSpc>
              <a:spcBef>
                <a:spcPct val="0"/>
              </a:spcBef>
            </a:pPr>
            <a:r>
              <a:rPr lang="en-US" sz="3587">
                <a:solidFill>
                  <a:srgbClr val="A4E473"/>
                </a:solidFill>
                <a:latin typeface="Muli"/>
              </a:rPr>
              <a:t>Logistic Regression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144000" y="4539234"/>
            <a:ext cx="4157937" cy="604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2"/>
              </a:lnSpc>
              <a:spcBef>
                <a:spcPct val="0"/>
              </a:spcBef>
            </a:pPr>
            <a:r>
              <a:rPr lang="en-US" sz="3587">
                <a:solidFill>
                  <a:srgbClr val="004651"/>
                </a:solidFill>
                <a:latin typeface="Muli"/>
              </a:rPr>
              <a:t>Decision Tree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65032" y="5498918"/>
            <a:ext cx="4157937" cy="604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2"/>
              </a:lnSpc>
              <a:spcBef>
                <a:spcPct val="0"/>
              </a:spcBef>
            </a:pPr>
            <a:r>
              <a:rPr lang="en-US" sz="3587">
                <a:solidFill>
                  <a:srgbClr val="004651"/>
                </a:solidFill>
                <a:latin typeface="Muli"/>
              </a:rPr>
              <a:t>Random Forest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662248" y="7629294"/>
            <a:ext cx="4157937" cy="604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2"/>
              </a:lnSpc>
              <a:spcBef>
                <a:spcPct val="0"/>
              </a:spcBef>
            </a:pPr>
            <a:r>
              <a:rPr lang="en-US" sz="3587">
                <a:solidFill>
                  <a:srgbClr val="004651"/>
                </a:solidFill>
                <a:latin typeface="Muli"/>
              </a:rPr>
              <a:t>K-NN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849889" y="8513748"/>
            <a:ext cx="2723116" cy="2358231"/>
            <a:chOff x="0" y="0"/>
            <a:chExt cx="3619627" cy="31346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389</Words>
  <Application>Microsoft Macintosh PowerPoint</Application>
  <PresentationFormat>Custom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Muli Bold</vt:lpstr>
      <vt:lpstr>Calibri</vt:lpstr>
      <vt:lpstr>Muli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chính</dc:title>
  <cp:lastModifiedBy>a41624 Phạm Đồng Mạnh</cp:lastModifiedBy>
  <cp:revision>2</cp:revision>
  <dcterms:created xsi:type="dcterms:W3CDTF">2006-08-16T00:00:00Z</dcterms:created>
  <dcterms:modified xsi:type="dcterms:W3CDTF">2024-05-22T04:02:45Z</dcterms:modified>
  <dc:identifier>DAF6J2Wc4Ik</dc:identifier>
</cp:coreProperties>
</file>