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8" r:id="rId3"/>
    <p:sldId id="259" r:id="rId4"/>
    <p:sldId id="262" r:id="rId5"/>
    <p:sldId id="286" r:id="rId6"/>
    <p:sldId id="283" r:id="rId7"/>
    <p:sldId id="284" r:id="rId8"/>
    <p:sldId id="285" r:id="rId9"/>
    <p:sldId id="290" r:id="rId10"/>
    <p:sldId id="292" r:id="rId11"/>
    <p:sldId id="289" r:id="rId12"/>
    <p:sldId id="293" r:id="rId13"/>
    <p:sldId id="291" r:id="rId14"/>
  </p:sldIdLst>
  <p:sldSz cx="9144000" cy="5143500" type="screen16x9"/>
  <p:notesSz cx="6858000" cy="9144000"/>
  <p:embeddedFontLst>
    <p:embeddedFont>
      <p:font typeface="Barlow Semi Condensed" panose="00000506000000000000" pitchFamily="2" charset="0"/>
      <p:regular r:id="rId16"/>
      <p:bold r:id="rId17"/>
      <p:italic r:id="rId18"/>
      <p:boldItalic r:id="rId19"/>
    </p:embeddedFont>
    <p:embeddedFont>
      <p:font typeface="Barlow Semi Condensed Medium" panose="00000606000000000000" pitchFamily="2" charset="0"/>
      <p:regular r:id="rId20"/>
      <p:bold r:id="rId21"/>
      <p:italic r:id="rId22"/>
      <p:boldItalic r:id="rId23"/>
    </p:embeddedFont>
    <p:embeddedFont>
      <p:font typeface="Fjalla One" panose="02000506040000020004" pitchFamily="2" charset="0"/>
      <p:regular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62B652-2BCC-4DFB-8195-47951FB5A718}">
  <a:tblStyle styleId="{7F62B652-2BCC-4DFB-8195-47951FB5A7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9909" autoAdjust="0"/>
  </p:normalViewPr>
  <p:slideViewPr>
    <p:cSldViewPr snapToGrid="0">
      <p:cViewPr varScale="1">
        <p:scale>
          <a:sx n="64" d="100"/>
          <a:sy n="64" d="100"/>
        </p:scale>
        <p:origin x="67"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pensourceforu.com/2015/03/a-guide-to-using-raw-socke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pensourceforu.com/2015/03/a-guide-to-using-raw-socke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lideserve.com/mauli/raw-sockets-datalink-acces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63B901FF-53C7-3281-DDCF-C09CFD912123}"/>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4A96FC29-BB77-C651-9761-FFDF219C0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813F55F6-FD48-879F-3BD2-68E2921A06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2607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36AA78CB-EA0B-BA68-9967-ACE864333FC9}"/>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4C36F37B-AA6A-A3C9-095C-283C515487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1B10C0C6-CAEF-74BB-A64E-E89A31562B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5897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92EB956D-E9B1-6D02-2946-8EEA591A8826}"/>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59CA80B4-9C03-B558-963D-5116719DFF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050620FF-6FC1-D5FA-5C23-FAEC215BE8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22222"/>
                </a:solidFill>
                <a:effectLst/>
                <a:latin typeface="Verdana" panose="020B0604030504040204" pitchFamily="34" charset="0"/>
              </a:rPr>
              <a:t>By default, a machine receives those packets that have the same destination address as that of the machine, and this mode is called the non-promiscuous mode. But if we want to receive all the packets, we have to switch into the promiscuous mode. We can go into the promiscuous mode with the help of</a:t>
            </a:r>
            <a:r>
              <a:rPr lang="en-US" b="0" i="1" dirty="0">
                <a:solidFill>
                  <a:srgbClr val="222222"/>
                </a:solidFill>
                <a:effectLst/>
                <a:latin typeface="Verdana" panose="020B0604030504040204" pitchFamily="34" charset="0"/>
              </a:rPr>
              <a:t> </a:t>
            </a:r>
            <a:r>
              <a:rPr lang="en-US" b="0" i="1" dirty="0" err="1">
                <a:solidFill>
                  <a:srgbClr val="222222"/>
                </a:solidFill>
                <a:effectLst/>
                <a:latin typeface="Verdana" panose="020B0604030504040204" pitchFamily="34" charset="0"/>
              </a:rPr>
              <a:t>ioctls</a:t>
            </a:r>
            <a:r>
              <a:rPr lang="en-US" b="0" i="1" dirty="0">
                <a:solidFill>
                  <a:srgbClr val="222222"/>
                </a:solidFill>
                <a:effectLst/>
                <a:latin typeface="Verdana" panose="020B0604030504040204" pitchFamily="34" charset="0"/>
              </a:rPr>
              <a:t>.</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031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05215F0E-2FF0-B88D-4937-7DC4292A0340}"/>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681872B1-D86B-905B-7324-AF325DBF08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95B70904-F32E-DDDA-8C47-59DDA9B17B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22222"/>
                </a:solidFill>
                <a:effectLst/>
                <a:latin typeface="Verdana" panose="020B0604030504040204" pitchFamily="34" charset="0"/>
              </a:rPr>
              <a:t>So, during the execution of the program, you have to be the root user.</a:t>
            </a:r>
            <a:endParaRPr lang="en-US" dirty="0"/>
          </a:p>
        </p:txBody>
      </p:sp>
    </p:spTree>
    <p:extLst>
      <p:ext uri="{BB962C8B-B14F-4D97-AF65-F5344CB8AC3E}">
        <p14:creationId xmlns:p14="http://schemas.microsoft.com/office/powerpoint/2010/main" val="268845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A Guide to Using Raw Sockets - open source for you</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a:extLst>
            <a:ext uri="{FF2B5EF4-FFF2-40B4-BE49-F238E27FC236}">
              <a16:creationId xmlns:a16="http://schemas.microsoft.com/office/drawing/2014/main" id="{56E9F3AC-A730-AA86-1C91-80A4C71E6DCB}"/>
            </a:ext>
          </a:extLst>
        </p:cNvPr>
        <p:cNvGrpSpPr/>
        <p:nvPr/>
      </p:nvGrpSpPr>
      <p:grpSpPr>
        <a:xfrm>
          <a:off x="0" y="0"/>
          <a:ext cx="0" cy="0"/>
          <a:chOff x="0" y="0"/>
          <a:chExt cx="0" cy="0"/>
        </a:xfrm>
      </p:grpSpPr>
      <p:sp>
        <p:nvSpPr>
          <p:cNvPr id="2221" name="Google Shape;2221;g804e9800b4_0_1360:notes">
            <a:extLst>
              <a:ext uri="{FF2B5EF4-FFF2-40B4-BE49-F238E27FC236}">
                <a16:creationId xmlns:a16="http://schemas.microsoft.com/office/drawing/2014/main" id="{183EBAFC-A665-AF99-9A9C-356AA393ED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a:extLst>
              <a:ext uri="{FF2B5EF4-FFF2-40B4-BE49-F238E27FC236}">
                <a16:creationId xmlns:a16="http://schemas.microsoft.com/office/drawing/2014/main" id="{51F1E694-7254-0AC2-CDE5-B76EF9DC28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518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0B0768C2-1DED-F1AD-3359-391D1495418C}"/>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6DF82F44-F65A-EF31-C8EF-9833D289AD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2736D9D0-A6B9-4445-0521-1EE03E2B1F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A Guide to Using Raw Sockets - open source for you</a:t>
            </a:r>
            <a:endParaRPr lang="en-US" dirty="0"/>
          </a:p>
          <a:p>
            <a:pPr marL="0" lvl="0" indent="0" algn="l" rtl="0">
              <a:spcBef>
                <a:spcPts val="0"/>
              </a:spcBef>
              <a:spcAft>
                <a:spcPts val="0"/>
              </a:spcAft>
              <a:buNone/>
            </a:pPr>
            <a:r>
              <a:rPr lang="en-US" dirty="0">
                <a:hlinkClick r:id="rId4"/>
              </a:rPr>
              <a:t>PPT - Raw Sockets Datalink Access PowerPoint Presentation, free download - ID:284299</a:t>
            </a:r>
            <a:endParaRPr dirty="0"/>
          </a:p>
        </p:txBody>
      </p:sp>
    </p:spTree>
    <p:extLst>
      <p:ext uri="{BB962C8B-B14F-4D97-AF65-F5344CB8AC3E}">
        <p14:creationId xmlns:p14="http://schemas.microsoft.com/office/powerpoint/2010/main" val="235066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270E12B2-C934-550F-7CC1-6480459C364B}"/>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F593CCE4-35AD-DE0A-71BF-6D984EE7A8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D2667294-A2D4-CE6E-22E7-4D610793F6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908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F6FF45E4-824E-40A7-5D53-BD54DB121469}"/>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55E289A0-4EFB-4D4E-3E13-5DAC8DC964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ED5BCD02-0E1A-A085-DB79-980B5A6F01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22222"/>
                </a:solidFill>
                <a:effectLst/>
                <a:latin typeface="Verdana" panose="020B0604030504040204" pitchFamily="34" charset="0"/>
              </a:rPr>
              <a:t>This means that there is no information about the source IP address and MAC address. If applications running on the same machine or on different machines are communicating, then they are only exchanging data.</a:t>
            </a:r>
          </a:p>
          <a:p>
            <a:pPr marL="0" lvl="0" indent="0" algn="l" rtl="0">
              <a:spcBef>
                <a:spcPts val="0"/>
              </a:spcBef>
              <a:spcAft>
                <a:spcPts val="0"/>
              </a:spcAft>
              <a:buNone/>
            </a:pPr>
            <a:endParaRPr lang="en-US" b="0" i="0" dirty="0">
              <a:solidFill>
                <a:srgbClr val="222222"/>
              </a:solidFill>
              <a:effectLst/>
              <a:latin typeface="Verdana" panose="020B0604030504040204" pitchFamily="34" charset="0"/>
            </a:endParaRPr>
          </a:p>
          <a:p>
            <a:pPr marL="0" lvl="0" indent="0" algn="l" rtl="0">
              <a:spcBef>
                <a:spcPts val="0"/>
              </a:spcBef>
              <a:spcAft>
                <a:spcPts val="0"/>
              </a:spcAft>
              <a:buNone/>
            </a:pPr>
            <a:r>
              <a:rPr lang="en-US" dirty="0" err="1"/>
              <a:t>Điều</a:t>
            </a:r>
            <a:r>
              <a:rPr lang="en-US" dirty="0"/>
              <a:t> </a:t>
            </a:r>
            <a:r>
              <a:rPr lang="en-US" dirty="0" err="1"/>
              <a:t>này</a:t>
            </a:r>
            <a:r>
              <a:rPr lang="en-US" dirty="0"/>
              <a:t> </a:t>
            </a:r>
            <a:r>
              <a:rPr lang="en-US" dirty="0" err="1"/>
              <a:t>cho</a:t>
            </a:r>
            <a:r>
              <a:rPr lang="en-US" dirty="0"/>
              <a:t> </a:t>
            </a:r>
            <a:r>
              <a:rPr lang="en-US" dirty="0" err="1"/>
              <a:t>phép</a:t>
            </a:r>
            <a:r>
              <a:rPr lang="en-US" dirty="0"/>
              <a:t> </a:t>
            </a:r>
            <a:r>
              <a:rPr lang="en-US" dirty="0" err="1"/>
              <a:t>ứng</a:t>
            </a:r>
            <a:r>
              <a:rPr lang="en-US" dirty="0"/>
              <a:t> </a:t>
            </a:r>
            <a:r>
              <a:rPr lang="en-US" dirty="0" err="1"/>
              <a:t>dụng</a:t>
            </a:r>
            <a:r>
              <a:rPr lang="en-US" dirty="0"/>
              <a:t> </a:t>
            </a:r>
            <a:r>
              <a:rPr lang="en-US" dirty="0" err="1"/>
              <a:t>nhận</a:t>
            </a:r>
            <a:r>
              <a:rPr lang="en-US" dirty="0"/>
              <a:t> </a:t>
            </a:r>
            <a:r>
              <a:rPr lang="en-US" dirty="0" err="1"/>
              <a:t>hoặc</a:t>
            </a:r>
            <a:r>
              <a:rPr lang="en-US" dirty="0"/>
              <a:t> </a:t>
            </a:r>
            <a:r>
              <a:rPr lang="en-US" dirty="0" err="1"/>
              <a:t>gửi</a:t>
            </a:r>
            <a:r>
              <a:rPr lang="en-US" dirty="0"/>
              <a:t> </a:t>
            </a:r>
            <a:r>
              <a:rPr lang="en-US" dirty="0" err="1"/>
              <a:t>các</a:t>
            </a:r>
            <a:r>
              <a:rPr lang="en-US" dirty="0"/>
              <a:t> </a:t>
            </a:r>
            <a:r>
              <a:rPr lang="en-US" dirty="0" err="1"/>
              <a:t>gói</a:t>
            </a:r>
            <a:r>
              <a:rPr lang="en-US" dirty="0"/>
              <a:t> tin bao </a:t>
            </a:r>
            <a:r>
              <a:rPr lang="en-US" dirty="0" err="1"/>
              <a:t>gồm</a:t>
            </a:r>
            <a:r>
              <a:rPr lang="en-US" dirty="0"/>
              <a:t> </a:t>
            </a:r>
            <a:r>
              <a:rPr lang="en-US" dirty="0" err="1"/>
              <a:t>cả</a:t>
            </a:r>
            <a:r>
              <a:rPr lang="en-US" dirty="0"/>
              <a:t> </a:t>
            </a:r>
            <a:r>
              <a:rPr lang="en-US" dirty="0" err="1"/>
              <a:t>phần</a:t>
            </a:r>
            <a:r>
              <a:rPr lang="en-US" dirty="0"/>
              <a:t> header </a:t>
            </a:r>
            <a:r>
              <a:rPr lang="en-US" dirty="0" err="1"/>
              <a:t>của</a:t>
            </a:r>
            <a:r>
              <a:rPr lang="en-US" dirty="0"/>
              <a:t> </a:t>
            </a:r>
            <a:r>
              <a:rPr lang="en-US" dirty="0" err="1"/>
              <a:t>giao</a:t>
            </a:r>
            <a:r>
              <a:rPr lang="en-US" dirty="0"/>
              <a:t> </a:t>
            </a:r>
            <a:r>
              <a:rPr lang="en-US" dirty="0" err="1"/>
              <a:t>thức</a:t>
            </a:r>
            <a:r>
              <a:rPr lang="en-US" dirty="0"/>
              <a:t> </a:t>
            </a:r>
            <a:r>
              <a:rPr lang="en-US" dirty="0" err="1"/>
              <a:t>mạng</a:t>
            </a:r>
            <a:r>
              <a:rPr lang="en-US" dirty="0"/>
              <a:t>.</a:t>
            </a:r>
            <a:endParaRPr lang="en-US"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395811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FEF24E82-662A-6D07-5649-D52D4520F84E}"/>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51FA272E-E1B8-2528-B5A7-5E75C4D28D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C2CA7044-738F-E5C8-5F3D-710B6CF7FF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906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sourceforu.com/2015/03/a-guide-to-using-raw-socket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79999" y="1741279"/>
            <a:ext cx="3766785"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Socket Programming</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a:buClr>
                <a:schemeClr val="dk1"/>
              </a:buClr>
              <a:buSzPts val="1100"/>
            </a:pPr>
            <a:r>
              <a:rPr lang="en" sz="2300" dirty="0">
                <a:solidFill>
                  <a:schemeClr val="accent1"/>
                </a:solidFill>
              </a:rPr>
              <a:t>presentation be</a:t>
            </a:r>
            <a:r>
              <a:rPr lang="en-US" sz="2300" dirty="0"/>
              <a:t>Here is where your</a:t>
            </a:r>
          </a:p>
          <a:p>
            <a:pPr marL="0" lvl="0" indent="0" algn="r" rtl="0">
              <a:spcBef>
                <a:spcPts val="0"/>
              </a:spcBef>
              <a:spcAft>
                <a:spcPts val="0"/>
              </a:spcAft>
              <a:buClr>
                <a:schemeClr val="dk1"/>
              </a:buClr>
              <a:buSzPts val="1100"/>
              <a:buFont typeface="Arial"/>
              <a:buNone/>
            </a:pPr>
            <a:r>
              <a:rPr lang="en" sz="2300" dirty="0">
                <a:solidFill>
                  <a:schemeClr val="accent1"/>
                </a:solidFill>
              </a:rPr>
              <a:t>gins</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2D9C763C-5F50-EC8A-25E0-E1E55EF34CC6}"/>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458B91F2-E9CE-221D-29B7-7012A2F11C6B}"/>
              </a:ext>
            </a:extLst>
          </p:cNvPr>
          <p:cNvSpPr txBox="1">
            <a:spLocks noGrp="1"/>
          </p:cNvSpPr>
          <p:nvPr>
            <p:ph type="title"/>
          </p:nvPr>
        </p:nvSpPr>
        <p:spPr>
          <a:xfrm>
            <a:off x="1181146" y="326296"/>
            <a:ext cx="6859444" cy="59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Raw Sockets at the Data-link layer</a:t>
            </a:r>
          </a:p>
        </p:txBody>
      </p:sp>
      <p:sp>
        <p:nvSpPr>
          <p:cNvPr id="13" name="Subtitle 12">
            <a:extLst>
              <a:ext uri="{FF2B5EF4-FFF2-40B4-BE49-F238E27FC236}">
                <a16:creationId xmlns:a16="http://schemas.microsoft.com/office/drawing/2014/main" id="{27D01A46-74CA-467F-96B6-48160A25370C}"/>
              </a:ext>
            </a:extLst>
          </p:cNvPr>
          <p:cNvSpPr>
            <a:spLocks noGrp="1"/>
          </p:cNvSpPr>
          <p:nvPr>
            <p:ph type="subTitle" idx="6"/>
          </p:nvPr>
        </p:nvSpPr>
        <p:spPr>
          <a:xfrm>
            <a:off x="866274" y="1097601"/>
            <a:ext cx="7489188" cy="1309176"/>
          </a:xfrm>
        </p:spPr>
        <p:txBody>
          <a:bodyPr/>
          <a:lstStyle/>
          <a:p>
            <a:pPr algn="just"/>
            <a:r>
              <a:rPr lang="en-US" b="0" i="0" dirty="0">
                <a:solidFill>
                  <a:srgbClr val="1F2328"/>
                </a:solidFill>
                <a:effectLst/>
                <a:latin typeface="-apple-system"/>
              </a:rPr>
              <a:t>If we want to open a raw socket at the data link layer (OSI layer 2), we need to specify the AF_PACKET address family and the SOCK_RAW socket type:</a:t>
            </a:r>
            <a:endParaRPr lang="en-US" dirty="0"/>
          </a:p>
        </p:txBody>
      </p:sp>
      <p:sp>
        <p:nvSpPr>
          <p:cNvPr id="4" name="Subtitle 12">
            <a:extLst>
              <a:ext uri="{FF2B5EF4-FFF2-40B4-BE49-F238E27FC236}">
                <a16:creationId xmlns:a16="http://schemas.microsoft.com/office/drawing/2014/main" id="{060906A8-812D-4F7B-C76E-97490DFC94F3}"/>
              </a:ext>
            </a:extLst>
          </p:cNvPr>
          <p:cNvSpPr txBox="1">
            <a:spLocks/>
          </p:cNvSpPr>
          <p:nvPr/>
        </p:nvSpPr>
        <p:spPr>
          <a:xfrm>
            <a:off x="866274" y="3102413"/>
            <a:ext cx="7489188" cy="1309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r>
              <a:rPr lang="en-US" b="0" i="0" dirty="0">
                <a:solidFill>
                  <a:srgbClr val="1F2328"/>
                </a:solidFill>
                <a:effectLst/>
                <a:latin typeface="-apple-system"/>
              </a:rPr>
              <a:t>At the data link layer, we need to build the frame by ourselves. Moreover, on a computer having more than one network interface controller (NIC), we should also specify the interface at which we want the frame to send or receive.</a:t>
            </a:r>
            <a:endParaRPr lang="en-US" dirty="0"/>
          </a:p>
        </p:txBody>
      </p:sp>
      <p:pic>
        <p:nvPicPr>
          <p:cNvPr id="5" name="Picture 4">
            <a:extLst>
              <a:ext uri="{FF2B5EF4-FFF2-40B4-BE49-F238E27FC236}">
                <a16:creationId xmlns:a16="http://schemas.microsoft.com/office/drawing/2014/main" id="{756EC5C7-2AE2-7D11-0FF8-89F2D5F96DBE}"/>
              </a:ext>
            </a:extLst>
          </p:cNvPr>
          <p:cNvPicPr>
            <a:picLocks noChangeAspect="1"/>
          </p:cNvPicPr>
          <p:nvPr/>
        </p:nvPicPr>
        <p:blipFill>
          <a:blip r:embed="rId3"/>
          <a:stretch>
            <a:fillRect/>
          </a:stretch>
        </p:blipFill>
        <p:spPr>
          <a:xfrm>
            <a:off x="1391034" y="2041087"/>
            <a:ext cx="5777289" cy="783110"/>
          </a:xfrm>
          <a:prstGeom prst="rect">
            <a:avLst/>
          </a:prstGeom>
        </p:spPr>
      </p:pic>
    </p:spTree>
    <p:extLst>
      <p:ext uri="{BB962C8B-B14F-4D97-AF65-F5344CB8AC3E}">
        <p14:creationId xmlns:p14="http://schemas.microsoft.com/office/powerpoint/2010/main" val="296703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EDCAB7AB-D889-821D-5195-4FDB9A164AAC}"/>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4666B20B-5C4B-B1EE-3062-F29E33D2D714}"/>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222222"/>
                </a:solidFill>
                <a:effectLst/>
                <a:latin typeface="Verdana" panose="020B0604030504040204" pitchFamily="34" charset="0"/>
              </a:rPr>
              <a:t>Applications of Raw Socket</a:t>
            </a:r>
            <a:endParaRPr dirty="0"/>
          </a:p>
        </p:txBody>
      </p:sp>
      <p:sp>
        <p:nvSpPr>
          <p:cNvPr id="13" name="Subtitle 12">
            <a:extLst>
              <a:ext uri="{FF2B5EF4-FFF2-40B4-BE49-F238E27FC236}">
                <a16:creationId xmlns:a16="http://schemas.microsoft.com/office/drawing/2014/main" id="{2993860B-1620-BA6A-CE51-F1A40689F68A}"/>
              </a:ext>
            </a:extLst>
          </p:cNvPr>
          <p:cNvSpPr>
            <a:spLocks noGrp="1"/>
          </p:cNvSpPr>
          <p:nvPr>
            <p:ph type="subTitle" idx="6"/>
          </p:nvPr>
        </p:nvSpPr>
        <p:spPr>
          <a:xfrm>
            <a:off x="866274" y="1097601"/>
            <a:ext cx="7489188" cy="1309176"/>
          </a:xfrm>
        </p:spPr>
        <p:txBody>
          <a:bodyPr/>
          <a:lstStyle/>
          <a:p>
            <a:pPr algn="just"/>
            <a:r>
              <a:rPr lang="en-US" b="1" i="0" dirty="0">
                <a:solidFill>
                  <a:srgbClr val="222222"/>
                </a:solidFill>
                <a:effectLst/>
                <a:latin typeface="Verdana" panose="020B0604030504040204" pitchFamily="34" charset="0"/>
              </a:rPr>
              <a:t>- Packet Sniffing</a:t>
            </a:r>
            <a:r>
              <a:rPr lang="en-US" b="0" i="0" dirty="0">
                <a:solidFill>
                  <a:srgbClr val="222222"/>
                </a:solidFill>
                <a:effectLst/>
                <a:latin typeface="Verdana" panose="020B0604030504040204" pitchFamily="34" charset="0"/>
              </a:rPr>
              <a:t>: Collect packets from the network like </a:t>
            </a:r>
            <a:r>
              <a:rPr lang="en-US" i="0" dirty="0">
                <a:solidFill>
                  <a:srgbClr val="222222"/>
                </a:solidFill>
                <a:effectLst/>
                <a:latin typeface="Verdana" panose="020B0604030504040204" pitchFamily="34" charset="0"/>
              </a:rPr>
              <a:t>Wireshark</a:t>
            </a:r>
            <a:r>
              <a:rPr lang="en-US" b="0" i="0" dirty="0">
                <a:solidFill>
                  <a:srgbClr val="222222"/>
                </a:solidFill>
                <a:effectLst/>
                <a:latin typeface="Verdana" panose="020B0604030504040204" pitchFamily="34" charset="0"/>
              </a:rPr>
              <a:t> or </a:t>
            </a:r>
            <a:r>
              <a:rPr lang="en-US" i="0" dirty="0" err="1">
                <a:solidFill>
                  <a:srgbClr val="222222"/>
                </a:solidFill>
                <a:effectLst/>
                <a:latin typeface="Verdana" panose="020B0604030504040204" pitchFamily="34" charset="0"/>
              </a:rPr>
              <a:t>tcpdump</a:t>
            </a:r>
            <a:r>
              <a:rPr lang="en-US" b="0" i="0" dirty="0">
                <a:solidFill>
                  <a:srgbClr val="222222"/>
                </a:solidFill>
                <a:effectLst/>
                <a:latin typeface="Verdana" panose="020B0604030504040204" pitchFamily="34" charset="0"/>
              </a:rPr>
              <a:t>.</a:t>
            </a:r>
          </a:p>
          <a:p>
            <a:pPr algn="just"/>
            <a:r>
              <a:rPr lang="en-US" b="1" dirty="0">
                <a:solidFill>
                  <a:srgbClr val="222222"/>
                </a:solidFill>
                <a:latin typeface="Verdana" panose="020B0604030504040204" pitchFamily="34" charset="0"/>
              </a:rPr>
              <a:t>- </a:t>
            </a:r>
            <a:r>
              <a:rPr lang="en-US" b="1" i="0" dirty="0">
                <a:solidFill>
                  <a:srgbClr val="222222"/>
                </a:solidFill>
                <a:effectLst/>
                <a:latin typeface="Verdana" panose="020B0604030504040204" pitchFamily="34" charset="0"/>
              </a:rPr>
              <a:t>Packet Injection</a:t>
            </a:r>
            <a:r>
              <a:rPr lang="en-US" b="0" i="0" dirty="0">
                <a:solidFill>
                  <a:srgbClr val="222222"/>
                </a:solidFill>
                <a:effectLst/>
                <a:latin typeface="Verdana" panose="020B0604030504040204" pitchFamily="34" charset="0"/>
              </a:rPr>
              <a:t>: Send custom packets, used for network testing or network attacks.</a:t>
            </a:r>
          </a:p>
          <a:p>
            <a:pPr algn="just"/>
            <a:r>
              <a:rPr lang="en-US" b="1" i="0" dirty="0">
                <a:solidFill>
                  <a:srgbClr val="222222"/>
                </a:solidFill>
                <a:effectLst/>
                <a:latin typeface="Verdana" panose="020B0604030504040204" pitchFamily="34" charset="0"/>
              </a:rPr>
              <a:t>- Firewall</a:t>
            </a:r>
            <a:r>
              <a:rPr lang="en-US" b="0" i="0" dirty="0">
                <a:solidFill>
                  <a:srgbClr val="222222"/>
                </a:solidFill>
                <a:effectLst/>
                <a:latin typeface="Verdana" panose="020B0604030504040204" pitchFamily="34" charset="0"/>
              </a:rPr>
              <a:t>: Build firewalls based on packet filtering.</a:t>
            </a:r>
            <a:endParaRPr lang="en-US" dirty="0"/>
          </a:p>
        </p:txBody>
      </p:sp>
    </p:spTree>
    <p:extLst>
      <p:ext uri="{BB962C8B-B14F-4D97-AF65-F5344CB8AC3E}">
        <p14:creationId xmlns:p14="http://schemas.microsoft.com/office/powerpoint/2010/main" val="13616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6908DC2B-A783-544B-5B75-3DB4AEA9BAB8}"/>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42E35B59-BE7F-D7BE-018E-5647D3DFBD8E}"/>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222222"/>
                </a:solidFill>
                <a:effectLst/>
                <a:latin typeface="Verdana" panose="020B0604030504040204" pitchFamily="34" charset="0"/>
              </a:rPr>
              <a:t>Promiscuous Mode</a:t>
            </a:r>
            <a:endParaRPr dirty="0"/>
          </a:p>
        </p:txBody>
      </p:sp>
      <p:sp>
        <p:nvSpPr>
          <p:cNvPr id="3" name="Subtitle 2">
            <a:extLst>
              <a:ext uri="{FF2B5EF4-FFF2-40B4-BE49-F238E27FC236}">
                <a16:creationId xmlns:a16="http://schemas.microsoft.com/office/drawing/2014/main" id="{81C39881-D846-9867-21CC-D619946C655E}"/>
              </a:ext>
            </a:extLst>
          </p:cNvPr>
          <p:cNvSpPr>
            <a:spLocks noGrp="1" noChangeArrowheads="1"/>
          </p:cNvSpPr>
          <p:nvPr>
            <p:ph type="subTitle" idx="6"/>
          </p:nvPr>
        </p:nvSpPr>
        <p:spPr bwMode="auto">
          <a:xfrm>
            <a:off x="866775" y="1096963"/>
            <a:ext cx="7488238"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Khái niệm chế độ Promiscuous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Cách chuyển chế độ với ioctl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Ứng dụng của Packet Sniffer. </a:t>
            </a:r>
          </a:p>
        </p:txBody>
      </p:sp>
    </p:spTree>
    <p:extLst>
      <p:ext uri="{BB962C8B-B14F-4D97-AF65-F5344CB8AC3E}">
        <p14:creationId xmlns:p14="http://schemas.microsoft.com/office/powerpoint/2010/main" val="255226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B9634FA8-CA26-7F8D-6D91-1A5A6D8B7777}"/>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B6E9E524-37B0-DE9B-3E1F-773ADA95D781}"/>
              </a:ext>
            </a:extLst>
          </p:cNvPr>
          <p:cNvSpPr txBox="1">
            <a:spLocks noGrp="1"/>
          </p:cNvSpPr>
          <p:nvPr>
            <p:ph type="title"/>
          </p:nvPr>
        </p:nvSpPr>
        <p:spPr>
          <a:xfrm>
            <a:off x="1181146" y="326296"/>
            <a:ext cx="6859444" cy="59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 packet sniffer with a raw socket</a:t>
            </a:r>
          </a:p>
        </p:txBody>
      </p:sp>
      <p:sp>
        <p:nvSpPr>
          <p:cNvPr id="13" name="Subtitle 12">
            <a:extLst>
              <a:ext uri="{FF2B5EF4-FFF2-40B4-BE49-F238E27FC236}">
                <a16:creationId xmlns:a16="http://schemas.microsoft.com/office/drawing/2014/main" id="{82E87111-469F-FE4D-06DB-30B38CB3BBD8}"/>
              </a:ext>
            </a:extLst>
          </p:cNvPr>
          <p:cNvSpPr>
            <a:spLocks noGrp="1"/>
          </p:cNvSpPr>
          <p:nvPr>
            <p:ph type="subTitle" idx="6"/>
          </p:nvPr>
        </p:nvSpPr>
        <p:spPr>
          <a:xfrm>
            <a:off x="866274" y="1097601"/>
            <a:ext cx="7489188" cy="1309176"/>
          </a:xfrm>
        </p:spPr>
        <p:txBody>
          <a:bodyPr/>
          <a:lstStyle/>
          <a:p>
            <a:pPr algn="just"/>
            <a:r>
              <a:rPr lang="en-US" b="0" i="0" dirty="0">
                <a:solidFill>
                  <a:srgbClr val="222222"/>
                </a:solidFill>
                <a:effectLst/>
                <a:latin typeface="Verdana" panose="020B0604030504040204" pitchFamily="34" charset="0"/>
              </a:rPr>
              <a:t>To develop a packet sniffer, you first have to open a raw socket. Only processes with an effective user ID of 0 capability are allowed to open raw sockets.</a:t>
            </a:r>
          </a:p>
          <a:p>
            <a:pPr algn="just"/>
            <a:endParaRPr lang="en-US" dirty="0">
              <a:solidFill>
                <a:srgbClr val="222222"/>
              </a:solidFill>
              <a:latin typeface="Verdana" panose="020B0604030504040204" pitchFamily="34" charset="0"/>
            </a:endParaRPr>
          </a:p>
          <a:p>
            <a:pPr algn="just"/>
            <a:r>
              <a:rPr lang="en-US">
                <a:hlinkClick r:id="rId3"/>
              </a:rPr>
              <a:t>A Guide to Using Raw Sockets - open source for you</a:t>
            </a:r>
            <a:endParaRPr lang="en-US">
              <a:solidFill>
                <a:srgbClr val="222222"/>
              </a:solidFill>
              <a:latin typeface="Verdana" panose="020B0604030504040204" pitchFamily="34" charset="0"/>
            </a:endParaRPr>
          </a:p>
          <a:p>
            <a:pPr algn="just"/>
            <a:r>
              <a:rPr lang="en-US" b="0" i="0">
                <a:solidFill>
                  <a:srgbClr val="222222"/>
                </a:solidFill>
                <a:effectLst/>
                <a:latin typeface="Verdana" panose="020B0604030504040204" pitchFamily="34" charset="0"/>
              </a:rPr>
              <a:t> </a:t>
            </a:r>
            <a:endParaRPr lang="en-US" dirty="0"/>
          </a:p>
        </p:txBody>
      </p:sp>
    </p:spTree>
    <p:extLst>
      <p:ext uri="{BB962C8B-B14F-4D97-AF65-F5344CB8AC3E}">
        <p14:creationId xmlns:p14="http://schemas.microsoft.com/office/powerpoint/2010/main" val="207709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a:t>
            </a:r>
            <a:r>
              <a:rPr lang="en" sz="1600">
                <a:solidFill>
                  <a:schemeClr val="dk2"/>
                </a:solidFill>
                <a:latin typeface="Barlow Semi Condensed"/>
                <a:ea typeface="Barlow Semi Condensed"/>
                <a:cs typeface="Barlow Semi Condensed"/>
                <a:sym typeface="Barlow Semi Condensed"/>
              </a:rPr>
              <a:t>ou could describe the</a:t>
            </a:r>
            <a:endParaRPr sz="1600">
              <a:solidFill>
                <a:schemeClr val="dk2"/>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topic of the section here</a:t>
            </a:r>
            <a:endParaRPr>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Problem &amp; Solution</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Market Analysis and Target</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could describe the</a:t>
            </a:r>
            <a:endParaRPr/>
          </a:p>
          <a:p>
            <a:pPr marL="0" lvl="0" indent="0" algn="l" rtl="0">
              <a:spcBef>
                <a:spcPts val="0"/>
              </a:spcBef>
              <a:spcAft>
                <a:spcPts val="0"/>
              </a:spcAft>
              <a:buClr>
                <a:schemeClr val="dk1"/>
              </a:buClr>
              <a:buSzPts val="1100"/>
              <a:buFont typeface="Arial"/>
              <a:buNone/>
            </a:pPr>
            <a:r>
              <a:rPr lang="en"/>
              <a:t>topic of the section here</a:t>
            </a:r>
            <a:endParaRPr/>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Our Process</a:t>
            </a:r>
            <a:endParaRPr/>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could describe the</a:t>
            </a:r>
            <a:endParaRPr/>
          </a:p>
          <a:p>
            <a:pPr marL="0" lvl="0" indent="0" algn="l" rtl="0">
              <a:spcBef>
                <a:spcPts val="0"/>
              </a:spcBef>
              <a:spcAft>
                <a:spcPts val="0"/>
              </a:spcAft>
              <a:buClr>
                <a:schemeClr val="dk1"/>
              </a:buClr>
              <a:buSzPts val="1100"/>
              <a:buFont typeface="Arial"/>
              <a:buNone/>
            </a:pPr>
            <a:r>
              <a:rPr lang="en"/>
              <a:t>topic of the section here</a:t>
            </a:r>
            <a:endParaRPr/>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Our Consultants</a:t>
            </a:r>
            <a:endParaRPr/>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could describe the</a:t>
            </a:r>
            <a:endParaRPr/>
          </a:p>
          <a:p>
            <a:pPr marL="0" lvl="0" indent="0" algn="l" rtl="0">
              <a:spcBef>
                <a:spcPts val="0"/>
              </a:spcBef>
              <a:spcAft>
                <a:spcPts val="0"/>
              </a:spcAft>
              <a:buClr>
                <a:schemeClr val="dk1"/>
              </a:buClr>
              <a:buSzPts val="1100"/>
              <a:buFont typeface="Arial"/>
              <a:buNone/>
            </a:pPr>
            <a:r>
              <a:rPr lang="en"/>
              <a:t>topic of the section here</a:t>
            </a:r>
            <a:endParaRP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510113"/>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Linux architecture</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03849"/>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Solutions</a:t>
            </a:r>
            <a:endParaRPr dirty="0"/>
          </a:p>
        </p:txBody>
      </p:sp>
      <p:pic>
        <p:nvPicPr>
          <p:cNvPr id="21" name="Picture 20">
            <a:extLst>
              <a:ext uri="{FF2B5EF4-FFF2-40B4-BE49-F238E27FC236}">
                <a16:creationId xmlns:a16="http://schemas.microsoft.com/office/drawing/2014/main" id="{2608EB2D-B3CF-1B1C-328A-091DD7ADF3D8}"/>
              </a:ext>
            </a:extLst>
          </p:cNvPr>
          <p:cNvPicPr>
            <a:picLocks noChangeAspect="1"/>
          </p:cNvPicPr>
          <p:nvPr/>
        </p:nvPicPr>
        <p:blipFill>
          <a:blip r:embed="rId3"/>
          <a:stretch>
            <a:fillRect/>
          </a:stretch>
        </p:blipFill>
        <p:spPr>
          <a:xfrm>
            <a:off x="77071" y="893027"/>
            <a:ext cx="3936145" cy="3703466"/>
          </a:xfrm>
          <a:prstGeom prst="rect">
            <a:avLst/>
          </a:prstGeom>
        </p:spPr>
      </p:pic>
      <p:pic>
        <p:nvPicPr>
          <p:cNvPr id="25" name="Picture 24">
            <a:extLst>
              <a:ext uri="{FF2B5EF4-FFF2-40B4-BE49-F238E27FC236}">
                <a16:creationId xmlns:a16="http://schemas.microsoft.com/office/drawing/2014/main" id="{5CD3B8F6-EE6C-BBB6-6335-744DE054CA00}"/>
              </a:ext>
            </a:extLst>
          </p:cNvPr>
          <p:cNvPicPr>
            <a:picLocks noChangeAspect="1"/>
          </p:cNvPicPr>
          <p:nvPr/>
        </p:nvPicPr>
        <p:blipFill>
          <a:blip r:embed="rId4"/>
          <a:stretch>
            <a:fillRect/>
          </a:stretch>
        </p:blipFill>
        <p:spPr>
          <a:xfrm>
            <a:off x="4704341" y="1224643"/>
            <a:ext cx="3950165" cy="3144172"/>
          </a:xfrm>
          <a:prstGeom prst="rect">
            <a:avLst/>
          </a:prstGeom>
        </p:spPr>
      </p:pic>
      <p:cxnSp>
        <p:nvCxnSpPr>
          <p:cNvPr id="27" name="Straight Connector 26">
            <a:extLst>
              <a:ext uri="{FF2B5EF4-FFF2-40B4-BE49-F238E27FC236}">
                <a16:creationId xmlns:a16="http://schemas.microsoft.com/office/drawing/2014/main" id="{F5EB1754-8A3F-092E-13FF-94B90EF2C736}"/>
              </a:ext>
            </a:extLst>
          </p:cNvPr>
          <p:cNvCxnSpPr/>
          <p:nvPr/>
        </p:nvCxnSpPr>
        <p:spPr>
          <a:xfrm flipV="1">
            <a:off x="4013216" y="2571750"/>
            <a:ext cx="1881398" cy="889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0A50F25-0060-EC86-847D-FDA2E0EB5F2E}"/>
              </a:ext>
            </a:extLst>
          </p:cNvPr>
          <p:cNvCxnSpPr/>
          <p:nvPr/>
        </p:nvCxnSpPr>
        <p:spPr>
          <a:xfrm flipV="1">
            <a:off x="4013216" y="3682093"/>
            <a:ext cx="1914055" cy="236764"/>
          </a:xfrm>
          <a:prstGeom prst="line">
            <a:avLst/>
          </a:prstGeom>
        </p:spPr>
        <p:style>
          <a:lnRef idx="2">
            <a:schemeClr val="accent1"/>
          </a:lnRef>
          <a:fillRef idx="0">
            <a:schemeClr val="accent1"/>
          </a:fillRef>
          <a:effectRef idx="1">
            <a:schemeClr val="accent1"/>
          </a:effectRef>
          <a:fontRef idx="minor">
            <a:schemeClr val="tx1"/>
          </a:fontRef>
        </p:style>
      </p:cxnSp>
      <p:sp>
        <p:nvSpPr>
          <p:cNvPr id="30" name="Right Brace 29">
            <a:extLst>
              <a:ext uri="{FF2B5EF4-FFF2-40B4-BE49-F238E27FC236}">
                <a16:creationId xmlns:a16="http://schemas.microsoft.com/office/drawing/2014/main" id="{F441F52C-1E10-95F7-4587-297385632845}"/>
              </a:ext>
            </a:extLst>
          </p:cNvPr>
          <p:cNvSpPr/>
          <p:nvPr/>
        </p:nvSpPr>
        <p:spPr>
          <a:xfrm>
            <a:off x="7949361" y="2571750"/>
            <a:ext cx="307589" cy="111034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Google Shape;2224;p41">
            <a:extLst>
              <a:ext uri="{FF2B5EF4-FFF2-40B4-BE49-F238E27FC236}">
                <a16:creationId xmlns:a16="http://schemas.microsoft.com/office/drawing/2014/main" id="{31061D9B-0355-3C61-91E3-092B9D393C28}"/>
              </a:ext>
            </a:extLst>
          </p:cNvPr>
          <p:cNvSpPr txBox="1">
            <a:spLocks/>
          </p:cNvSpPr>
          <p:nvPr/>
        </p:nvSpPr>
        <p:spPr>
          <a:xfrm>
            <a:off x="8233028" y="2829021"/>
            <a:ext cx="1240512" cy="5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200" dirty="0">
                <a:latin typeface="Arial" panose="020B0604020202020204" pitchFamily="34" charset="0"/>
                <a:cs typeface="Arial" panose="020B0604020202020204" pitchFamily="34" charset="0"/>
              </a:rPr>
              <a:t>Network</a:t>
            </a:r>
          </a:p>
          <a:p>
            <a:r>
              <a:rPr lang="en-US" sz="1200" dirty="0">
                <a:latin typeface="Arial" panose="020B0604020202020204" pitchFamily="34" charset="0"/>
                <a:cs typeface="Arial" panose="020B0604020202020204" pitchFamily="34" charset="0"/>
              </a:rPr>
              <a:t>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a:extLst>
            <a:ext uri="{FF2B5EF4-FFF2-40B4-BE49-F238E27FC236}">
              <a16:creationId xmlns:a16="http://schemas.microsoft.com/office/drawing/2014/main" id="{512B6E01-6F4B-6E12-1CAA-C1563F0AA18D}"/>
            </a:ext>
          </a:extLst>
        </p:cNvPr>
        <p:cNvGrpSpPr/>
        <p:nvPr/>
      </p:nvGrpSpPr>
      <p:grpSpPr>
        <a:xfrm>
          <a:off x="0" y="0"/>
          <a:ext cx="0" cy="0"/>
          <a:chOff x="0" y="0"/>
          <a:chExt cx="0" cy="0"/>
        </a:xfrm>
      </p:grpSpPr>
      <p:sp>
        <p:nvSpPr>
          <p:cNvPr id="2224" name="Google Shape;2224;p41">
            <a:extLst>
              <a:ext uri="{FF2B5EF4-FFF2-40B4-BE49-F238E27FC236}">
                <a16:creationId xmlns:a16="http://schemas.microsoft.com/office/drawing/2014/main" id="{11D41A0B-7345-9632-FCD1-AD54A756B369}"/>
              </a:ext>
            </a:extLst>
          </p:cNvPr>
          <p:cNvSpPr txBox="1">
            <a:spLocks noGrp="1"/>
          </p:cNvSpPr>
          <p:nvPr>
            <p:ph type="title"/>
          </p:nvPr>
        </p:nvSpPr>
        <p:spPr>
          <a:xfrm>
            <a:off x="1568850" y="103849"/>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Solutions</a:t>
            </a:r>
            <a:endParaRPr dirty="0"/>
          </a:p>
        </p:txBody>
      </p:sp>
      <p:pic>
        <p:nvPicPr>
          <p:cNvPr id="25" name="Picture 24">
            <a:extLst>
              <a:ext uri="{FF2B5EF4-FFF2-40B4-BE49-F238E27FC236}">
                <a16:creationId xmlns:a16="http://schemas.microsoft.com/office/drawing/2014/main" id="{7794C80E-6CD5-E4CF-3A68-26FBCDB321D8}"/>
              </a:ext>
            </a:extLst>
          </p:cNvPr>
          <p:cNvPicPr>
            <a:picLocks noChangeAspect="1"/>
          </p:cNvPicPr>
          <p:nvPr/>
        </p:nvPicPr>
        <p:blipFill>
          <a:blip r:embed="rId3"/>
          <a:stretch>
            <a:fillRect/>
          </a:stretch>
        </p:blipFill>
        <p:spPr>
          <a:xfrm>
            <a:off x="-538843" y="887146"/>
            <a:ext cx="5216979" cy="4152505"/>
          </a:xfrm>
          <a:prstGeom prst="rect">
            <a:avLst/>
          </a:prstGeom>
        </p:spPr>
      </p:pic>
      <p:pic>
        <p:nvPicPr>
          <p:cNvPr id="16" name="Picture 15">
            <a:extLst>
              <a:ext uri="{FF2B5EF4-FFF2-40B4-BE49-F238E27FC236}">
                <a16:creationId xmlns:a16="http://schemas.microsoft.com/office/drawing/2014/main" id="{D5738DF1-8223-D45F-F6AF-EDD481406255}"/>
              </a:ext>
            </a:extLst>
          </p:cNvPr>
          <p:cNvPicPr>
            <a:picLocks noChangeAspect="1"/>
          </p:cNvPicPr>
          <p:nvPr/>
        </p:nvPicPr>
        <p:blipFill>
          <a:blip r:embed="rId4"/>
          <a:stretch>
            <a:fillRect/>
          </a:stretch>
        </p:blipFill>
        <p:spPr>
          <a:xfrm>
            <a:off x="4678137" y="2078131"/>
            <a:ext cx="4131128" cy="2300881"/>
          </a:xfrm>
          <a:prstGeom prst="rect">
            <a:avLst/>
          </a:prstGeom>
        </p:spPr>
      </p:pic>
    </p:spTree>
    <p:extLst>
      <p:ext uri="{BB962C8B-B14F-4D97-AF65-F5344CB8AC3E}">
        <p14:creationId xmlns:p14="http://schemas.microsoft.com/office/powerpoint/2010/main" val="248096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21A8306E-7375-AC90-C60D-890DDD68CECA}"/>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527FCF5D-43A3-3CF7-B287-7E6750560170}"/>
              </a:ext>
            </a:extLst>
          </p:cNvPr>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Raw socket</a:t>
            </a:r>
            <a:endParaRPr sz="4700" dirty="0"/>
          </a:p>
        </p:txBody>
      </p:sp>
      <p:sp>
        <p:nvSpPr>
          <p:cNvPr id="2156" name="Google Shape;2156;p38">
            <a:extLst>
              <a:ext uri="{FF2B5EF4-FFF2-40B4-BE49-F238E27FC236}">
                <a16:creationId xmlns:a16="http://schemas.microsoft.com/office/drawing/2014/main" id="{B6CE4401-1696-2D13-51B3-C965CB3D36B1}"/>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7513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FE5607DD-CC1F-9825-8366-0E99DC9FAD78}"/>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E189CEB0-32C2-B6D3-322A-EFD5D0A9CCE1}"/>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What’s raw socket?</a:t>
            </a:r>
            <a:endParaRPr dirty="0"/>
          </a:p>
        </p:txBody>
      </p:sp>
      <p:sp>
        <p:nvSpPr>
          <p:cNvPr id="13" name="Subtitle 12">
            <a:extLst>
              <a:ext uri="{FF2B5EF4-FFF2-40B4-BE49-F238E27FC236}">
                <a16:creationId xmlns:a16="http://schemas.microsoft.com/office/drawing/2014/main" id="{0FAD30B5-6317-8798-8D06-35C76371A5C3}"/>
              </a:ext>
            </a:extLst>
          </p:cNvPr>
          <p:cNvSpPr>
            <a:spLocks noGrp="1"/>
          </p:cNvSpPr>
          <p:nvPr>
            <p:ph type="subTitle" idx="6"/>
          </p:nvPr>
        </p:nvSpPr>
        <p:spPr>
          <a:xfrm>
            <a:off x="988962" y="1129224"/>
            <a:ext cx="7277214" cy="1309176"/>
          </a:xfrm>
        </p:spPr>
        <p:txBody>
          <a:bodyPr/>
          <a:lstStyle/>
          <a:p>
            <a:pPr algn="just"/>
            <a:r>
              <a:rPr lang="en-US" b="0" i="0" dirty="0">
                <a:solidFill>
                  <a:srgbClr val="1F2328"/>
                </a:solidFill>
                <a:effectLst/>
                <a:latin typeface="-apple-system"/>
              </a:rPr>
              <a:t>Commonly, the socket API is used for inter-process communication at the transport layer (OSI layer 4). However, some special socket types can be employed to access the network layer (OSI layer 3) and the data link layer (OSI layer 2). These socket types are called raw sockets.</a:t>
            </a:r>
            <a:endParaRPr lang="en-US" dirty="0"/>
          </a:p>
        </p:txBody>
      </p:sp>
      <p:pic>
        <p:nvPicPr>
          <p:cNvPr id="17" name="Picture 16">
            <a:extLst>
              <a:ext uri="{FF2B5EF4-FFF2-40B4-BE49-F238E27FC236}">
                <a16:creationId xmlns:a16="http://schemas.microsoft.com/office/drawing/2014/main" id="{DA75B063-A6E3-8A1B-2902-F0D1C50B5CA4}"/>
              </a:ext>
            </a:extLst>
          </p:cNvPr>
          <p:cNvPicPr>
            <a:picLocks noChangeAspect="1"/>
          </p:cNvPicPr>
          <p:nvPr/>
        </p:nvPicPr>
        <p:blipFill>
          <a:blip r:embed="rId3"/>
          <a:stretch>
            <a:fillRect/>
          </a:stretch>
        </p:blipFill>
        <p:spPr>
          <a:xfrm>
            <a:off x="2136738" y="2571750"/>
            <a:ext cx="5160234" cy="1913859"/>
          </a:xfrm>
          <a:prstGeom prst="rect">
            <a:avLst/>
          </a:prstGeom>
        </p:spPr>
      </p:pic>
    </p:spTree>
    <p:extLst>
      <p:ext uri="{BB962C8B-B14F-4D97-AF65-F5344CB8AC3E}">
        <p14:creationId xmlns:p14="http://schemas.microsoft.com/office/powerpoint/2010/main" val="97657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0D298982-5879-056B-663C-F9B14579FADA}"/>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8D375F5D-DDF3-87B3-1744-0C61FC6F4B42}"/>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raw socket vs other sockets</a:t>
            </a:r>
          </a:p>
        </p:txBody>
      </p:sp>
      <p:sp>
        <p:nvSpPr>
          <p:cNvPr id="13" name="Subtitle 12">
            <a:extLst>
              <a:ext uri="{FF2B5EF4-FFF2-40B4-BE49-F238E27FC236}">
                <a16:creationId xmlns:a16="http://schemas.microsoft.com/office/drawing/2014/main" id="{8169A362-41B7-1995-8EF5-D97AB4DAF4AC}"/>
              </a:ext>
            </a:extLst>
          </p:cNvPr>
          <p:cNvSpPr>
            <a:spLocks noGrp="1"/>
          </p:cNvSpPr>
          <p:nvPr>
            <p:ph type="subTitle" idx="6"/>
          </p:nvPr>
        </p:nvSpPr>
        <p:spPr>
          <a:xfrm>
            <a:off x="1078248" y="1097601"/>
            <a:ext cx="7277214" cy="1309176"/>
          </a:xfrm>
        </p:spPr>
        <p:txBody>
          <a:bodyPr/>
          <a:lstStyle/>
          <a:p>
            <a:pPr algn="just"/>
            <a:r>
              <a:rPr lang="en-US" b="0" i="0" dirty="0">
                <a:solidFill>
                  <a:srgbClr val="222222"/>
                </a:solidFill>
                <a:effectLst/>
                <a:latin typeface="Verdana" panose="020B0604030504040204" pitchFamily="34" charset="0"/>
              </a:rPr>
              <a:t>Other sockets like stream sockets and data gram sockets receive data from the transport layer that contains no headers but only the payload.</a:t>
            </a:r>
          </a:p>
          <a:p>
            <a:pPr algn="just"/>
            <a:r>
              <a:rPr lang="en-US" b="0" i="0" dirty="0">
                <a:solidFill>
                  <a:srgbClr val="222222"/>
                </a:solidFill>
                <a:effectLst/>
                <a:latin typeface="Verdana" panose="020B0604030504040204" pitchFamily="34" charset="0"/>
              </a:rPr>
              <a:t>A raw socket allows an application to directly access lower level protocols, which means a raw socket receives un-extracted packets (see Figure 2).</a:t>
            </a:r>
            <a:endParaRPr lang="en-US" dirty="0"/>
          </a:p>
        </p:txBody>
      </p:sp>
      <p:pic>
        <p:nvPicPr>
          <p:cNvPr id="3" name="Picture 2">
            <a:extLst>
              <a:ext uri="{FF2B5EF4-FFF2-40B4-BE49-F238E27FC236}">
                <a16:creationId xmlns:a16="http://schemas.microsoft.com/office/drawing/2014/main" id="{BB9DFB70-DE8E-6099-CA82-7A301A542FAC}"/>
              </a:ext>
            </a:extLst>
          </p:cNvPr>
          <p:cNvPicPr>
            <a:picLocks noChangeAspect="1"/>
          </p:cNvPicPr>
          <p:nvPr/>
        </p:nvPicPr>
        <p:blipFill>
          <a:blip r:embed="rId3"/>
          <a:stretch>
            <a:fillRect/>
          </a:stretch>
        </p:blipFill>
        <p:spPr>
          <a:xfrm>
            <a:off x="2500109" y="2736724"/>
            <a:ext cx="4796863" cy="2321063"/>
          </a:xfrm>
          <a:prstGeom prst="rect">
            <a:avLst/>
          </a:prstGeom>
        </p:spPr>
      </p:pic>
    </p:spTree>
    <p:extLst>
      <p:ext uri="{BB962C8B-B14F-4D97-AF65-F5344CB8AC3E}">
        <p14:creationId xmlns:p14="http://schemas.microsoft.com/office/powerpoint/2010/main" val="347428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813088B8-29C4-8966-0FA2-FDF06C1CDB6B}"/>
            </a:ext>
          </a:extLst>
        </p:cNvPr>
        <p:cNvGrpSpPr/>
        <p:nvPr/>
      </p:nvGrpSpPr>
      <p:grpSpPr>
        <a:xfrm>
          <a:off x="0" y="0"/>
          <a:ext cx="0" cy="0"/>
          <a:chOff x="0" y="0"/>
          <a:chExt cx="0" cy="0"/>
        </a:xfrm>
      </p:grpSpPr>
      <p:sp>
        <p:nvSpPr>
          <p:cNvPr id="2195" name="Google Shape;2195;p40">
            <a:extLst>
              <a:ext uri="{FF2B5EF4-FFF2-40B4-BE49-F238E27FC236}">
                <a16:creationId xmlns:a16="http://schemas.microsoft.com/office/drawing/2014/main" id="{AB338542-BAA7-648D-1E45-A4BF6FCC89E6}"/>
              </a:ext>
            </a:extLst>
          </p:cNvPr>
          <p:cNvSpPr txBox="1">
            <a:spLocks noGrp="1"/>
          </p:cNvSpPr>
          <p:nvPr>
            <p:ph type="title"/>
          </p:nvPr>
        </p:nvSpPr>
        <p:spPr>
          <a:xfrm>
            <a:off x="1181146" y="326296"/>
            <a:ext cx="6859444" cy="59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Raw Sockets at the Network layer</a:t>
            </a:r>
          </a:p>
        </p:txBody>
      </p:sp>
      <p:sp>
        <p:nvSpPr>
          <p:cNvPr id="13" name="Subtitle 12">
            <a:extLst>
              <a:ext uri="{FF2B5EF4-FFF2-40B4-BE49-F238E27FC236}">
                <a16:creationId xmlns:a16="http://schemas.microsoft.com/office/drawing/2014/main" id="{29C4020D-3594-2027-B960-164F28E65AAF}"/>
              </a:ext>
            </a:extLst>
          </p:cNvPr>
          <p:cNvSpPr>
            <a:spLocks noGrp="1"/>
          </p:cNvSpPr>
          <p:nvPr>
            <p:ph type="subTitle" idx="6"/>
          </p:nvPr>
        </p:nvSpPr>
        <p:spPr>
          <a:xfrm>
            <a:off x="866274" y="1097601"/>
            <a:ext cx="7489188" cy="1309176"/>
          </a:xfrm>
        </p:spPr>
        <p:txBody>
          <a:bodyPr/>
          <a:lstStyle/>
          <a:p>
            <a:pPr algn="just"/>
            <a:r>
              <a:rPr lang="en-US" b="0" i="0" dirty="0">
                <a:solidFill>
                  <a:srgbClr val="1F2328"/>
                </a:solidFill>
                <a:effectLst/>
                <a:latin typeface="-apple-system"/>
              </a:rPr>
              <a:t>If we want to open a raw socket at the network layer (OSI layer 3), we must specify the AF_INET address family and the SOCK_RAW type. In the last argument, we need to define the Internet protocol number, which is included in the IP header field “Protocol”:</a:t>
            </a:r>
            <a:endParaRPr lang="en-US" dirty="0"/>
          </a:p>
        </p:txBody>
      </p:sp>
      <p:pic>
        <p:nvPicPr>
          <p:cNvPr id="3" name="Picture 2">
            <a:extLst>
              <a:ext uri="{FF2B5EF4-FFF2-40B4-BE49-F238E27FC236}">
                <a16:creationId xmlns:a16="http://schemas.microsoft.com/office/drawing/2014/main" id="{B4C07C70-7879-2CED-8C62-8200A1D163BC}"/>
              </a:ext>
            </a:extLst>
          </p:cNvPr>
          <p:cNvPicPr>
            <a:picLocks noChangeAspect="1"/>
          </p:cNvPicPr>
          <p:nvPr/>
        </p:nvPicPr>
        <p:blipFill>
          <a:blip r:embed="rId3"/>
          <a:stretch>
            <a:fillRect/>
          </a:stretch>
        </p:blipFill>
        <p:spPr>
          <a:xfrm>
            <a:off x="1828800" y="2219225"/>
            <a:ext cx="5000630" cy="705050"/>
          </a:xfrm>
          <a:prstGeom prst="rect">
            <a:avLst/>
          </a:prstGeom>
        </p:spPr>
      </p:pic>
      <p:sp>
        <p:nvSpPr>
          <p:cNvPr id="4" name="Subtitle 12">
            <a:extLst>
              <a:ext uri="{FF2B5EF4-FFF2-40B4-BE49-F238E27FC236}">
                <a16:creationId xmlns:a16="http://schemas.microsoft.com/office/drawing/2014/main" id="{02B122E2-0420-F427-0641-DAA4F2D3B72E}"/>
              </a:ext>
            </a:extLst>
          </p:cNvPr>
          <p:cNvSpPr txBox="1">
            <a:spLocks/>
          </p:cNvSpPr>
          <p:nvPr/>
        </p:nvSpPr>
        <p:spPr>
          <a:xfrm>
            <a:off x="866274" y="3102413"/>
            <a:ext cx="7489188" cy="1309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r>
              <a:rPr lang="en-US" dirty="0">
                <a:solidFill>
                  <a:srgbClr val="1F2328"/>
                </a:solidFill>
                <a:latin typeface="-apple-system"/>
              </a:rPr>
              <a:t>If we want to open a raw socket at the network layer (OSI layer 3), we must specify the AF_INET address family and the SOCK_RAW type. In the last argument, we need to define the Internet protocol number, which is included in the IP header field “Protocol”:</a:t>
            </a:r>
            <a:endParaRPr lang="en-US" dirty="0"/>
          </a:p>
        </p:txBody>
      </p:sp>
    </p:spTree>
    <p:extLst>
      <p:ext uri="{BB962C8B-B14F-4D97-AF65-F5344CB8AC3E}">
        <p14:creationId xmlns:p14="http://schemas.microsoft.com/office/powerpoint/2010/main" val="208808288"/>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691</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Verdana</vt:lpstr>
      <vt:lpstr>Barlow Semi Condensed Medium</vt:lpstr>
      <vt:lpstr>Barlow Semi Condensed</vt:lpstr>
      <vt:lpstr>Fjalla One</vt:lpstr>
      <vt:lpstr>-apple-system</vt:lpstr>
      <vt:lpstr>Arial</vt:lpstr>
      <vt:lpstr>Technology Consulting by Slidesgo</vt:lpstr>
      <vt:lpstr>Socket Programming</vt:lpstr>
      <vt:lpstr>Table of Contents</vt:lpstr>
      <vt:lpstr>Linux architecture</vt:lpstr>
      <vt:lpstr>Our Solutions</vt:lpstr>
      <vt:lpstr>Our Solutions</vt:lpstr>
      <vt:lpstr>Raw socket</vt:lpstr>
      <vt:lpstr>What’s raw socket?</vt:lpstr>
      <vt:lpstr>A raw socket vs other sockets</vt:lpstr>
      <vt:lpstr>Raw Sockets at the Network layer</vt:lpstr>
      <vt:lpstr>Raw Sockets at the Data-link layer</vt:lpstr>
      <vt:lpstr>Applications of Raw Socket</vt:lpstr>
      <vt:lpstr>Promiscuous Mode</vt:lpstr>
      <vt:lpstr>A packet sniffer with a raw socket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Pham Duong</dc:creator>
  <cp:lastModifiedBy>Pham Hong Duong 20212741</cp:lastModifiedBy>
  <cp:revision>3</cp:revision>
  <dcterms:modified xsi:type="dcterms:W3CDTF">2024-12-03T15:28:04Z</dcterms:modified>
</cp:coreProperties>
</file>