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8" r:id="rId9"/>
    <p:sldId id="271" r:id="rId10"/>
    <p:sldId id="270" r:id="rId11"/>
    <p:sldId id="281" r:id="rId12"/>
    <p:sldId id="282" r:id="rId13"/>
    <p:sldId id="283" r:id="rId14"/>
    <p:sldId id="284" r:id="rId15"/>
    <p:sldId id="285" r:id="rId16"/>
    <p:sldId id="286" r:id="rId17"/>
    <p:sldId id="287" r:id="rId18"/>
    <p:sldId id="288" r:id="rId19"/>
    <p:sldId id="269" r:id="rId20"/>
    <p:sldId id="289" r:id="rId21"/>
    <p:sldId id="26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5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0" d="100"/>
          <a:sy n="70" d="100"/>
        </p:scale>
        <p:origin x="38" y="1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E29360-F96B-430B-BC6D-21D78918F6BA}" type="datetimeFigureOut">
              <a:rPr lang="en-US" smtClean="0"/>
              <a:t>1/10/2025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E57533-2636-4ACA-A2C1-27EC73FEC94E}" type="slidenum">
              <a:rPr lang="en-US" smtClean="0"/>
              <a:t>‹#›</a:t>
            </a:fld>
            <a:endParaRPr lang="en-US"/>
          </a:p>
        </p:txBody>
      </p:sp>
    </p:spTree>
    <p:extLst>
      <p:ext uri="{BB962C8B-B14F-4D97-AF65-F5344CB8AC3E}">
        <p14:creationId xmlns:p14="http://schemas.microsoft.com/office/powerpoint/2010/main" val="1642861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E57533-2636-4ACA-A2C1-27EC73FEC94E}" type="slidenum">
              <a:rPr lang="en-US" smtClean="0"/>
              <a:t>5</a:t>
            </a:fld>
            <a:endParaRPr lang="en-US"/>
          </a:p>
        </p:txBody>
      </p:sp>
    </p:spTree>
    <p:extLst>
      <p:ext uri="{BB962C8B-B14F-4D97-AF65-F5344CB8AC3E}">
        <p14:creationId xmlns:p14="http://schemas.microsoft.com/office/powerpoint/2010/main" val="2578363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31EF2-0A2E-89D4-F934-E8C917F5F8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E4BE25-AE87-272F-8936-745030F1C1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E79761-4866-A9B5-C4DE-D7444EE8B639}"/>
              </a:ext>
            </a:extLst>
          </p:cNvPr>
          <p:cNvSpPr>
            <a:spLocks noGrp="1"/>
          </p:cNvSpPr>
          <p:nvPr>
            <p:ph type="dt" sz="half" idx="10"/>
          </p:nvPr>
        </p:nvSpPr>
        <p:spPr/>
        <p:txBody>
          <a:bodyPr/>
          <a:lstStyle/>
          <a:p>
            <a:fld id="{BF18EDFD-DA2A-4597-902F-D24D486DF05F}" type="datetimeFigureOut">
              <a:rPr lang="en-US" smtClean="0"/>
              <a:t>1/10/2025</a:t>
            </a:fld>
            <a:endParaRPr lang="en-US"/>
          </a:p>
        </p:txBody>
      </p:sp>
      <p:sp>
        <p:nvSpPr>
          <p:cNvPr id="5" name="Footer Placeholder 4">
            <a:extLst>
              <a:ext uri="{FF2B5EF4-FFF2-40B4-BE49-F238E27FC236}">
                <a16:creationId xmlns:a16="http://schemas.microsoft.com/office/drawing/2014/main" id="{84AE528F-8497-617A-6D19-EC8927D880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11BC16-48D1-79F6-7868-91E477408079}"/>
              </a:ext>
            </a:extLst>
          </p:cNvPr>
          <p:cNvSpPr>
            <a:spLocks noGrp="1"/>
          </p:cNvSpPr>
          <p:nvPr>
            <p:ph type="sldNum" sz="quarter" idx="12"/>
          </p:nvPr>
        </p:nvSpPr>
        <p:spPr/>
        <p:txBody>
          <a:bodyPr/>
          <a:lstStyle/>
          <a:p>
            <a:fld id="{2FE06659-896C-489D-B3F6-1DE1F7F002FB}" type="slidenum">
              <a:rPr lang="en-US" smtClean="0"/>
              <a:t>‹#›</a:t>
            </a:fld>
            <a:endParaRPr lang="en-US"/>
          </a:p>
        </p:txBody>
      </p:sp>
    </p:spTree>
    <p:extLst>
      <p:ext uri="{BB962C8B-B14F-4D97-AF65-F5344CB8AC3E}">
        <p14:creationId xmlns:p14="http://schemas.microsoft.com/office/powerpoint/2010/main" val="3937229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4A146-5A10-A40D-2552-E0451A1320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34DF62-E9F8-2D5E-6924-7BC66B20A2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80955B-A077-E86D-C489-B1891F8718B5}"/>
              </a:ext>
            </a:extLst>
          </p:cNvPr>
          <p:cNvSpPr>
            <a:spLocks noGrp="1"/>
          </p:cNvSpPr>
          <p:nvPr>
            <p:ph type="dt" sz="half" idx="10"/>
          </p:nvPr>
        </p:nvSpPr>
        <p:spPr/>
        <p:txBody>
          <a:bodyPr/>
          <a:lstStyle/>
          <a:p>
            <a:fld id="{BF18EDFD-DA2A-4597-902F-D24D486DF05F}" type="datetimeFigureOut">
              <a:rPr lang="en-US" smtClean="0"/>
              <a:t>1/10/2025</a:t>
            </a:fld>
            <a:endParaRPr lang="en-US"/>
          </a:p>
        </p:txBody>
      </p:sp>
      <p:sp>
        <p:nvSpPr>
          <p:cNvPr id="5" name="Footer Placeholder 4">
            <a:extLst>
              <a:ext uri="{FF2B5EF4-FFF2-40B4-BE49-F238E27FC236}">
                <a16:creationId xmlns:a16="http://schemas.microsoft.com/office/drawing/2014/main" id="{65FFB3FF-C686-479A-FA4E-58A155F8A1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5D079-62F2-BCDE-9B86-9B74215AA2B4}"/>
              </a:ext>
            </a:extLst>
          </p:cNvPr>
          <p:cNvSpPr>
            <a:spLocks noGrp="1"/>
          </p:cNvSpPr>
          <p:nvPr>
            <p:ph type="sldNum" sz="quarter" idx="12"/>
          </p:nvPr>
        </p:nvSpPr>
        <p:spPr/>
        <p:txBody>
          <a:bodyPr/>
          <a:lstStyle/>
          <a:p>
            <a:fld id="{2FE06659-896C-489D-B3F6-1DE1F7F002FB}" type="slidenum">
              <a:rPr lang="en-US" smtClean="0"/>
              <a:t>‹#›</a:t>
            </a:fld>
            <a:endParaRPr lang="en-US"/>
          </a:p>
        </p:txBody>
      </p:sp>
    </p:spTree>
    <p:extLst>
      <p:ext uri="{BB962C8B-B14F-4D97-AF65-F5344CB8AC3E}">
        <p14:creationId xmlns:p14="http://schemas.microsoft.com/office/powerpoint/2010/main" val="3507096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CF0B8F-17F2-F17E-A46D-8FA2FF1697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B87CEF-A740-453C-5911-5EE5BC09E1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FA0711-F408-63CF-6714-B71492033412}"/>
              </a:ext>
            </a:extLst>
          </p:cNvPr>
          <p:cNvSpPr>
            <a:spLocks noGrp="1"/>
          </p:cNvSpPr>
          <p:nvPr>
            <p:ph type="dt" sz="half" idx="10"/>
          </p:nvPr>
        </p:nvSpPr>
        <p:spPr/>
        <p:txBody>
          <a:bodyPr/>
          <a:lstStyle/>
          <a:p>
            <a:fld id="{BF18EDFD-DA2A-4597-902F-D24D486DF05F}" type="datetimeFigureOut">
              <a:rPr lang="en-US" smtClean="0"/>
              <a:t>1/10/2025</a:t>
            </a:fld>
            <a:endParaRPr lang="en-US"/>
          </a:p>
        </p:txBody>
      </p:sp>
      <p:sp>
        <p:nvSpPr>
          <p:cNvPr id="5" name="Footer Placeholder 4">
            <a:extLst>
              <a:ext uri="{FF2B5EF4-FFF2-40B4-BE49-F238E27FC236}">
                <a16:creationId xmlns:a16="http://schemas.microsoft.com/office/drawing/2014/main" id="{09B8E837-B208-5071-A85D-ECA94C9234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2D3322-8FFE-0C71-0970-EF02B6F972B6}"/>
              </a:ext>
            </a:extLst>
          </p:cNvPr>
          <p:cNvSpPr>
            <a:spLocks noGrp="1"/>
          </p:cNvSpPr>
          <p:nvPr>
            <p:ph type="sldNum" sz="quarter" idx="12"/>
          </p:nvPr>
        </p:nvSpPr>
        <p:spPr/>
        <p:txBody>
          <a:bodyPr/>
          <a:lstStyle/>
          <a:p>
            <a:fld id="{2FE06659-896C-489D-B3F6-1DE1F7F002FB}" type="slidenum">
              <a:rPr lang="en-US" smtClean="0"/>
              <a:t>‹#›</a:t>
            </a:fld>
            <a:endParaRPr lang="en-US"/>
          </a:p>
        </p:txBody>
      </p:sp>
    </p:spTree>
    <p:extLst>
      <p:ext uri="{BB962C8B-B14F-4D97-AF65-F5344CB8AC3E}">
        <p14:creationId xmlns:p14="http://schemas.microsoft.com/office/powerpoint/2010/main" val="2571412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A8CD6-1587-802C-DAB2-DC72B78BA5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3FF7C2-7ED8-3B64-6699-48264F74DC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0F134A-BB8D-17B9-5FB5-36CAFA611387}"/>
              </a:ext>
            </a:extLst>
          </p:cNvPr>
          <p:cNvSpPr>
            <a:spLocks noGrp="1"/>
          </p:cNvSpPr>
          <p:nvPr>
            <p:ph type="dt" sz="half" idx="10"/>
          </p:nvPr>
        </p:nvSpPr>
        <p:spPr/>
        <p:txBody>
          <a:bodyPr/>
          <a:lstStyle/>
          <a:p>
            <a:fld id="{BF18EDFD-DA2A-4597-902F-D24D486DF05F}" type="datetimeFigureOut">
              <a:rPr lang="en-US" smtClean="0"/>
              <a:t>1/10/2025</a:t>
            </a:fld>
            <a:endParaRPr lang="en-US"/>
          </a:p>
        </p:txBody>
      </p:sp>
      <p:sp>
        <p:nvSpPr>
          <p:cNvPr id="5" name="Footer Placeholder 4">
            <a:extLst>
              <a:ext uri="{FF2B5EF4-FFF2-40B4-BE49-F238E27FC236}">
                <a16:creationId xmlns:a16="http://schemas.microsoft.com/office/drawing/2014/main" id="{CABF8E2E-02D4-F9CD-05AB-FC6F10AA6C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6D572E-2AA4-9A6B-07A4-B1D732111411}"/>
              </a:ext>
            </a:extLst>
          </p:cNvPr>
          <p:cNvSpPr>
            <a:spLocks noGrp="1"/>
          </p:cNvSpPr>
          <p:nvPr>
            <p:ph type="sldNum" sz="quarter" idx="12"/>
          </p:nvPr>
        </p:nvSpPr>
        <p:spPr/>
        <p:txBody>
          <a:bodyPr/>
          <a:lstStyle/>
          <a:p>
            <a:fld id="{2FE06659-896C-489D-B3F6-1DE1F7F002FB}" type="slidenum">
              <a:rPr lang="en-US" smtClean="0"/>
              <a:t>‹#›</a:t>
            </a:fld>
            <a:endParaRPr lang="en-US"/>
          </a:p>
        </p:txBody>
      </p:sp>
    </p:spTree>
    <p:extLst>
      <p:ext uri="{BB962C8B-B14F-4D97-AF65-F5344CB8AC3E}">
        <p14:creationId xmlns:p14="http://schemas.microsoft.com/office/powerpoint/2010/main" val="2478148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4532E-34AA-257D-A488-C89580393A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A84822-AE49-D379-D920-DAE783A3172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86A488-24AA-0E9F-8FBE-27A53A140B12}"/>
              </a:ext>
            </a:extLst>
          </p:cNvPr>
          <p:cNvSpPr>
            <a:spLocks noGrp="1"/>
          </p:cNvSpPr>
          <p:nvPr>
            <p:ph type="dt" sz="half" idx="10"/>
          </p:nvPr>
        </p:nvSpPr>
        <p:spPr/>
        <p:txBody>
          <a:bodyPr/>
          <a:lstStyle/>
          <a:p>
            <a:fld id="{BF18EDFD-DA2A-4597-902F-D24D486DF05F}" type="datetimeFigureOut">
              <a:rPr lang="en-US" smtClean="0"/>
              <a:t>1/10/2025</a:t>
            </a:fld>
            <a:endParaRPr lang="en-US"/>
          </a:p>
        </p:txBody>
      </p:sp>
      <p:sp>
        <p:nvSpPr>
          <p:cNvPr id="5" name="Footer Placeholder 4">
            <a:extLst>
              <a:ext uri="{FF2B5EF4-FFF2-40B4-BE49-F238E27FC236}">
                <a16:creationId xmlns:a16="http://schemas.microsoft.com/office/drawing/2014/main" id="{912EC984-EF45-4F12-38A6-7AFC494678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A6C552-46AA-6A26-14F8-F5195FBE64F8}"/>
              </a:ext>
            </a:extLst>
          </p:cNvPr>
          <p:cNvSpPr>
            <a:spLocks noGrp="1"/>
          </p:cNvSpPr>
          <p:nvPr>
            <p:ph type="sldNum" sz="quarter" idx="12"/>
          </p:nvPr>
        </p:nvSpPr>
        <p:spPr/>
        <p:txBody>
          <a:bodyPr/>
          <a:lstStyle/>
          <a:p>
            <a:fld id="{2FE06659-896C-489D-B3F6-1DE1F7F002FB}" type="slidenum">
              <a:rPr lang="en-US" smtClean="0"/>
              <a:t>‹#›</a:t>
            </a:fld>
            <a:endParaRPr lang="en-US"/>
          </a:p>
        </p:txBody>
      </p:sp>
    </p:spTree>
    <p:extLst>
      <p:ext uri="{BB962C8B-B14F-4D97-AF65-F5344CB8AC3E}">
        <p14:creationId xmlns:p14="http://schemas.microsoft.com/office/powerpoint/2010/main" val="3768846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7F925-B61B-EED7-DCC7-29D2C41868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5BC742-BA23-023B-5D6F-1D14A00699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A82349-8556-DFA1-666B-6449420732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D4B902-469B-E55A-727E-ED8FE3712524}"/>
              </a:ext>
            </a:extLst>
          </p:cNvPr>
          <p:cNvSpPr>
            <a:spLocks noGrp="1"/>
          </p:cNvSpPr>
          <p:nvPr>
            <p:ph type="dt" sz="half" idx="10"/>
          </p:nvPr>
        </p:nvSpPr>
        <p:spPr/>
        <p:txBody>
          <a:bodyPr/>
          <a:lstStyle/>
          <a:p>
            <a:fld id="{BF18EDFD-DA2A-4597-902F-D24D486DF05F}" type="datetimeFigureOut">
              <a:rPr lang="en-US" smtClean="0"/>
              <a:t>1/10/2025</a:t>
            </a:fld>
            <a:endParaRPr lang="en-US"/>
          </a:p>
        </p:txBody>
      </p:sp>
      <p:sp>
        <p:nvSpPr>
          <p:cNvPr id="6" name="Footer Placeholder 5">
            <a:extLst>
              <a:ext uri="{FF2B5EF4-FFF2-40B4-BE49-F238E27FC236}">
                <a16:creationId xmlns:a16="http://schemas.microsoft.com/office/drawing/2014/main" id="{D41CD5A3-A573-A0D0-0DE0-953BCE98ED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C423E5-B9CA-9E31-6194-07A11A85F3A3}"/>
              </a:ext>
            </a:extLst>
          </p:cNvPr>
          <p:cNvSpPr>
            <a:spLocks noGrp="1"/>
          </p:cNvSpPr>
          <p:nvPr>
            <p:ph type="sldNum" sz="quarter" idx="12"/>
          </p:nvPr>
        </p:nvSpPr>
        <p:spPr/>
        <p:txBody>
          <a:bodyPr/>
          <a:lstStyle/>
          <a:p>
            <a:fld id="{2FE06659-896C-489D-B3F6-1DE1F7F002FB}" type="slidenum">
              <a:rPr lang="en-US" smtClean="0"/>
              <a:t>‹#›</a:t>
            </a:fld>
            <a:endParaRPr lang="en-US"/>
          </a:p>
        </p:txBody>
      </p:sp>
    </p:spTree>
    <p:extLst>
      <p:ext uri="{BB962C8B-B14F-4D97-AF65-F5344CB8AC3E}">
        <p14:creationId xmlns:p14="http://schemas.microsoft.com/office/powerpoint/2010/main" val="2452995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857BA-A067-1575-F198-921E3D98D3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249090-1443-D333-5834-492BAB2DF9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E88AD3-10F4-B19D-E8B9-C168976B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545565-7AAA-A717-9CBD-0C0D601B05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70EA67-847B-42A0-7827-3F4601AAF5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C5E531-3358-2E94-2A09-AE7AC236BA40}"/>
              </a:ext>
            </a:extLst>
          </p:cNvPr>
          <p:cNvSpPr>
            <a:spLocks noGrp="1"/>
          </p:cNvSpPr>
          <p:nvPr>
            <p:ph type="dt" sz="half" idx="10"/>
          </p:nvPr>
        </p:nvSpPr>
        <p:spPr/>
        <p:txBody>
          <a:bodyPr/>
          <a:lstStyle/>
          <a:p>
            <a:fld id="{BF18EDFD-DA2A-4597-902F-D24D486DF05F}" type="datetimeFigureOut">
              <a:rPr lang="en-US" smtClean="0"/>
              <a:t>1/10/2025</a:t>
            </a:fld>
            <a:endParaRPr lang="en-US"/>
          </a:p>
        </p:txBody>
      </p:sp>
      <p:sp>
        <p:nvSpPr>
          <p:cNvPr id="8" name="Footer Placeholder 7">
            <a:extLst>
              <a:ext uri="{FF2B5EF4-FFF2-40B4-BE49-F238E27FC236}">
                <a16:creationId xmlns:a16="http://schemas.microsoft.com/office/drawing/2014/main" id="{0ABC4FBD-8759-5741-DA40-DFCFD36074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A69F91-3436-C8F8-37B5-5EFC764C9E01}"/>
              </a:ext>
            </a:extLst>
          </p:cNvPr>
          <p:cNvSpPr>
            <a:spLocks noGrp="1"/>
          </p:cNvSpPr>
          <p:nvPr>
            <p:ph type="sldNum" sz="quarter" idx="12"/>
          </p:nvPr>
        </p:nvSpPr>
        <p:spPr/>
        <p:txBody>
          <a:bodyPr/>
          <a:lstStyle/>
          <a:p>
            <a:fld id="{2FE06659-896C-489D-B3F6-1DE1F7F002FB}" type="slidenum">
              <a:rPr lang="en-US" smtClean="0"/>
              <a:t>‹#›</a:t>
            </a:fld>
            <a:endParaRPr lang="en-US"/>
          </a:p>
        </p:txBody>
      </p:sp>
    </p:spTree>
    <p:extLst>
      <p:ext uri="{BB962C8B-B14F-4D97-AF65-F5344CB8AC3E}">
        <p14:creationId xmlns:p14="http://schemas.microsoft.com/office/powerpoint/2010/main" val="240899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B9830-32B6-9071-198D-73C2895B94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1CEB05-84D3-6C97-5CA8-8AD32D5FCCCB}"/>
              </a:ext>
            </a:extLst>
          </p:cNvPr>
          <p:cNvSpPr>
            <a:spLocks noGrp="1"/>
          </p:cNvSpPr>
          <p:nvPr>
            <p:ph type="dt" sz="half" idx="10"/>
          </p:nvPr>
        </p:nvSpPr>
        <p:spPr/>
        <p:txBody>
          <a:bodyPr/>
          <a:lstStyle/>
          <a:p>
            <a:fld id="{BF18EDFD-DA2A-4597-902F-D24D486DF05F}" type="datetimeFigureOut">
              <a:rPr lang="en-US" smtClean="0"/>
              <a:t>1/10/2025</a:t>
            </a:fld>
            <a:endParaRPr lang="en-US"/>
          </a:p>
        </p:txBody>
      </p:sp>
      <p:sp>
        <p:nvSpPr>
          <p:cNvPr id="4" name="Footer Placeholder 3">
            <a:extLst>
              <a:ext uri="{FF2B5EF4-FFF2-40B4-BE49-F238E27FC236}">
                <a16:creationId xmlns:a16="http://schemas.microsoft.com/office/drawing/2014/main" id="{7A8C03EB-171C-0E18-D312-301BBBCB60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0FE5D8-14C9-813F-A67C-C5DEDAB3AA4B}"/>
              </a:ext>
            </a:extLst>
          </p:cNvPr>
          <p:cNvSpPr>
            <a:spLocks noGrp="1"/>
          </p:cNvSpPr>
          <p:nvPr>
            <p:ph type="sldNum" sz="quarter" idx="12"/>
          </p:nvPr>
        </p:nvSpPr>
        <p:spPr/>
        <p:txBody>
          <a:bodyPr/>
          <a:lstStyle/>
          <a:p>
            <a:fld id="{2FE06659-896C-489D-B3F6-1DE1F7F002FB}" type="slidenum">
              <a:rPr lang="en-US" smtClean="0"/>
              <a:t>‹#›</a:t>
            </a:fld>
            <a:endParaRPr lang="en-US"/>
          </a:p>
        </p:txBody>
      </p:sp>
    </p:spTree>
    <p:extLst>
      <p:ext uri="{BB962C8B-B14F-4D97-AF65-F5344CB8AC3E}">
        <p14:creationId xmlns:p14="http://schemas.microsoft.com/office/powerpoint/2010/main" val="3701295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86C027-9C5C-B488-4C5A-A819F33B758C}"/>
              </a:ext>
            </a:extLst>
          </p:cNvPr>
          <p:cNvSpPr>
            <a:spLocks noGrp="1"/>
          </p:cNvSpPr>
          <p:nvPr>
            <p:ph type="dt" sz="half" idx="10"/>
          </p:nvPr>
        </p:nvSpPr>
        <p:spPr/>
        <p:txBody>
          <a:bodyPr/>
          <a:lstStyle/>
          <a:p>
            <a:fld id="{BF18EDFD-DA2A-4597-902F-D24D486DF05F}" type="datetimeFigureOut">
              <a:rPr lang="en-US" smtClean="0"/>
              <a:t>1/10/2025</a:t>
            </a:fld>
            <a:endParaRPr lang="en-US"/>
          </a:p>
        </p:txBody>
      </p:sp>
      <p:sp>
        <p:nvSpPr>
          <p:cNvPr id="3" name="Footer Placeholder 2">
            <a:extLst>
              <a:ext uri="{FF2B5EF4-FFF2-40B4-BE49-F238E27FC236}">
                <a16:creationId xmlns:a16="http://schemas.microsoft.com/office/drawing/2014/main" id="{0F5EA973-B8C4-6B8F-0590-73EEAE3A16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21D90A-237B-76D8-E0ED-31B745593ACF}"/>
              </a:ext>
            </a:extLst>
          </p:cNvPr>
          <p:cNvSpPr>
            <a:spLocks noGrp="1"/>
          </p:cNvSpPr>
          <p:nvPr>
            <p:ph type="sldNum" sz="quarter" idx="12"/>
          </p:nvPr>
        </p:nvSpPr>
        <p:spPr/>
        <p:txBody>
          <a:bodyPr/>
          <a:lstStyle/>
          <a:p>
            <a:fld id="{2FE06659-896C-489D-B3F6-1DE1F7F002FB}" type="slidenum">
              <a:rPr lang="en-US" smtClean="0"/>
              <a:t>‹#›</a:t>
            </a:fld>
            <a:endParaRPr lang="en-US"/>
          </a:p>
        </p:txBody>
      </p:sp>
    </p:spTree>
    <p:extLst>
      <p:ext uri="{BB962C8B-B14F-4D97-AF65-F5344CB8AC3E}">
        <p14:creationId xmlns:p14="http://schemas.microsoft.com/office/powerpoint/2010/main" val="1286558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4E9FE-28D6-DAFB-0273-AA437D7A4D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544458-803D-365C-7A29-147CEE148D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1892C9-C55D-527F-6002-7F55A149CF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4CE4B5-3B35-73FE-B254-537FD8C0D33E}"/>
              </a:ext>
            </a:extLst>
          </p:cNvPr>
          <p:cNvSpPr>
            <a:spLocks noGrp="1"/>
          </p:cNvSpPr>
          <p:nvPr>
            <p:ph type="dt" sz="half" idx="10"/>
          </p:nvPr>
        </p:nvSpPr>
        <p:spPr/>
        <p:txBody>
          <a:bodyPr/>
          <a:lstStyle/>
          <a:p>
            <a:fld id="{BF18EDFD-DA2A-4597-902F-D24D486DF05F}" type="datetimeFigureOut">
              <a:rPr lang="en-US" smtClean="0"/>
              <a:t>1/10/2025</a:t>
            </a:fld>
            <a:endParaRPr lang="en-US"/>
          </a:p>
        </p:txBody>
      </p:sp>
      <p:sp>
        <p:nvSpPr>
          <p:cNvPr id="6" name="Footer Placeholder 5">
            <a:extLst>
              <a:ext uri="{FF2B5EF4-FFF2-40B4-BE49-F238E27FC236}">
                <a16:creationId xmlns:a16="http://schemas.microsoft.com/office/drawing/2014/main" id="{788CC9E0-971B-8812-A7A8-B81D4E6571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D73122-0DD9-E02A-8EF4-287CE477624E}"/>
              </a:ext>
            </a:extLst>
          </p:cNvPr>
          <p:cNvSpPr>
            <a:spLocks noGrp="1"/>
          </p:cNvSpPr>
          <p:nvPr>
            <p:ph type="sldNum" sz="quarter" idx="12"/>
          </p:nvPr>
        </p:nvSpPr>
        <p:spPr/>
        <p:txBody>
          <a:bodyPr/>
          <a:lstStyle/>
          <a:p>
            <a:fld id="{2FE06659-896C-489D-B3F6-1DE1F7F002FB}" type="slidenum">
              <a:rPr lang="en-US" smtClean="0"/>
              <a:t>‹#›</a:t>
            </a:fld>
            <a:endParaRPr lang="en-US"/>
          </a:p>
        </p:txBody>
      </p:sp>
    </p:spTree>
    <p:extLst>
      <p:ext uri="{BB962C8B-B14F-4D97-AF65-F5344CB8AC3E}">
        <p14:creationId xmlns:p14="http://schemas.microsoft.com/office/powerpoint/2010/main" val="4190462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708A3-34AF-3939-D41B-FECC05BCCA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E5CC5B-3710-F630-B596-960AFCD218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9857B8-01B4-7CBD-20A0-73843D687F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B87A70-D023-CEBE-E28D-ADC2DF0FD0E1}"/>
              </a:ext>
            </a:extLst>
          </p:cNvPr>
          <p:cNvSpPr>
            <a:spLocks noGrp="1"/>
          </p:cNvSpPr>
          <p:nvPr>
            <p:ph type="dt" sz="half" idx="10"/>
          </p:nvPr>
        </p:nvSpPr>
        <p:spPr/>
        <p:txBody>
          <a:bodyPr/>
          <a:lstStyle/>
          <a:p>
            <a:fld id="{BF18EDFD-DA2A-4597-902F-D24D486DF05F}" type="datetimeFigureOut">
              <a:rPr lang="en-US" smtClean="0"/>
              <a:t>1/10/2025</a:t>
            </a:fld>
            <a:endParaRPr lang="en-US"/>
          </a:p>
        </p:txBody>
      </p:sp>
      <p:sp>
        <p:nvSpPr>
          <p:cNvPr id="6" name="Footer Placeholder 5">
            <a:extLst>
              <a:ext uri="{FF2B5EF4-FFF2-40B4-BE49-F238E27FC236}">
                <a16:creationId xmlns:a16="http://schemas.microsoft.com/office/drawing/2014/main" id="{7F4FA5D1-E914-0C65-E7DD-0D4E00D9BB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4745AE-76A5-0CCC-72AA-16EA13E33D44}"/>
              </a:ext>
            </a:extLst>
          </p:cNvPr>
          <p:cNvSpPr>
            <a:spLocks noGrp="1"/>
          </p:cNvSpPr>
          <p:nvPr>
            <p:ph type="sldNum" sz="quarter" idx="12"/>
          </p:nvPr>
        </p:nvSpPr>
        <p:spPr/>
        <p:txBody>
          <a:bodyPr/>
          <a:lstStyle/>
          <a:p>
            <a:fld id="{2FE06659-896C-489D-B3F6-1DE1F7F002FB}" type="slidenum">
              <a:rPr lang="en-US" smtClean="0"/>
              <a:t>‹#›</a:t>
            </a:fld>
            <a:endParaRPr lang="en-US"/>
          </a:p>
        </p:txBody>
      </p:sp>
    </p:spTree>
    <p:extLst>
      <p:ext uri="{BB962C8B-B14F-4D97-AF65-F5344CB8AC3E}">
        <p14:creationId xmlns:p14="http://schemas.microsoft.com/office/powerpoint/2010/main" val="2064945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EA8EB5-EE1E-FAAC-9BD4-2599925470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B579BF-9435-C094-957E-B9EA4AEF49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C3FD38-7F69-1A53-7341-25ACD6D331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F18EDFD-DA2A-4597-902F-D24D486DF05F}" type="datetimeFigureOut">
              <a:rPr lang="en-US" smtClean="0"/>
              <a:t>1/10/2025</a:t>
            </a:fld>
            <a:endParaRPr lang="en-US"/>
          </a:p>
        </p:txBody>
      </p:sp>
      <p:sp>
        <p:nvSpPr>
          <p:cNvPr id="5" name="Footer Placeholder 4">
            <a:extLst>
              <a:ext uri="{FF2B5EF4-FFF2-40B4-BE49-F238E27FC236}">
                <a16:creationId xmlns:a16="http://schemas.microsoft.com/office/drawing/2014/main" id="{546F4DAC-77BA-BD67-2D62-0A7D2D2BDF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74D1125-56C0-5993-26D1-7E8B91F9C8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FE06659-896C-489D-B3F6-1DE1F7F002FB}" type="slidenum">
              <a:rPr lang="en-US" smtClean="0"/>
              <a:t>‹#›</a:t>
            </a:fld>
            <a:endParaRPr lang="en-US"/>
          </a:p>
        </p:txBody>
      </p:sp>
    </p:spTree>
    <p:extLst>
      <p:ext uri="{BB962C8B-B14F-4D97-AF65-F5344CB8AC3E}">
        <p14:creationId xmlns:p14="http://schemas.microsoft.com/office/powerpoint/2010/main" val="3400915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jpg"/><Relationship Id="rId1" Type="http://schemas.openxmlformats.org/officeDocument/2006/relationships/slideLayout" Target="../slideLayouts/slideLayout2.xml"/><Relationship Id="rId4" Type="http://schemas.microsoft.com/office/2007/relationships/hdphoto" Target="../media/hdphoto4.wdp"/></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g"/><Relationship Id="rId1" Type="http://schemas.openxmlformats.org/officeDocument/2006/relationships/slideLayout" Target="../slideLayouts/slideLayout2.xml"/><Relationship Id="rId4" Type="http://schemas.microsoft.com/office/2007/relationships/hdphoto" Target="../media/hdphoto5.wdp"/></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2.xml"/><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jp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10" Type="http://schemas.openxmlformats.org/officeDocument/2006/relationships/image" Target="../media/image12.png"/><Relationship Id="rId4" Type="http://schemas.openxmlformats.org/officeDocument/2006/relationships/image" Target="../media/image6.jp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yellow rectangular object with geometric shapes&#10;&#10;Description automatically generated">
            <a:extLst>
              <a:ext uri="{FF2B5EF4-FFF2-40B4-BE49-F238E27FC236}">
                <a16:creationId xmlns:a16="http://schemas.microsoft.com/office/drawing/2014/main" id="{A3C9E0BB-7417-925D-123B-EAEBDAF52035}"/>
              </a:ext>
            </a:extLst>
          </p:cNvPr>
          <p:cNvPicPr>
            <a:picLocks noChangeAspect="1"/>
          </p:cNvPicPr>
          <p:nvPr/>
        </p:nvPicPr>
        <p:blipFill>
          <a:blip r:embed="rId2">
            <a:extLst>
              <a:ext uri="{28A0092B-C50C-407E-A947-70E740481C1C}">
                <a14:useLocalDpi xmlns:a14="http://schemas.microsoft.com/office/drawing/2010/main" val="0"/>
              </a:ext>
            </a:extLst>
          </a:blip>
          <a:srcRect l="14405" t="20451" r="14683" b="26459"/>
          <a:stretch/>
        </p:blipFill>
        <p:spPr>
          <a:xfrm>
            <a:off x="0" y="0"/>
            <a:ext cx="12192000" cy="6857999"/>
          </a:xfrm>
          <a:prstGeom prst="rect">
            <a:avLst/>
          </a:prstGeom>
        </p:spPr>
      </p:pic>
      <p:pic>
        <p:nvPicPr>
          <p:cNvPr id="6" name="Picture 5" descr="A group of people holding a magnifying glass&#10;&#10;Description automatically generated">
            <a:extLst>
              <a:ext uri="{FF2B5EF4-FFF2-40B4-BE49-F238E27FC236}">
                <a16:creationId xmlns:a16="http://schemas.microsoft.com/office/drawing/2014/main" id="{4F03DFAA-EC26-A1C3-4192-B8E43DB3557E}"/>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l="28396" r="24484"/>
          <a:stretch/>
        </p:blipFill>
        <p:spPr>
          <a:xfrm>
            <a:off x="984328" y="2534352"/>
            <a:ext cx="3712191" cy="4323648"/>
          </a:xfrm>
          <a:prstGeom prst="rect">
            <a:avLst/>
          </a:prstGeom>
        </p:spPr>
      </p:pic>
      <p:sp>
        <p:nvSpPr>
          <p:cNvPr id="2" name="Title 1">
            <a:extLst>
              <a:ext uri="{FF2B5EF4-FFF2-40B4-BE49-F238E27FC236}">
                <a16:creationId xmlns:a16="http://schemas.microsoft.com/office/drawing/2014/main" id="{D57811F6-5257-33ED-201E-180ACB6D1E5F}"/>
              </a:ext>
            </a:extLst>
          </p:cNvPr>
          <p:cNvSpPr>
            <a:spLocks noGrp="1"/>
          </p:cNvSpPr>
          <p:nvPr>
            <p:ph type="ctrTitle"/>
          </p:nvPr>
        </p:nvSpPr>
        <p:spPr>
          <a:xfrm>
            <a:off x="2060812" y="-92462"/>
            <a:ext cx="9717194" cy="2626814"/>
          </a:xfrm>
        </p:spPr>
        <p:txBody>
          <a:bodyPr>
            <a:normAutofit/>
          </a:bodyPr>
          <a:lstStyle/>
          <a:p>
            <a:r>
              <a:rPr lang="vi-VN" sz="3600" dirty="0">
                <a:effectLst/>
                <a:latin typeface="Times New Roman" panose="02020603050405020304" pitchFamily="18" charset="0"/>
                <a:ea typeface="Times New Roman" panose="02020603050405020304" pitchFamily="18" charset="0"/>
              </a:rPr>
              <a:t>THIẾT KẾ ỨNG DỤNG WEB PHỤC VỤ TRA CỨU THÔNG TIN THỰC TẬP CỦA SINH VIÊN TẠI TRƯỜNG ĐẠI HỌC TRÀ VINH</a:t>
            </a:r>
            <a:endParaRPr lang="en-US" sz="3600" dirty="0"/>
          </a:p>
        </p:txBody>
      </p:sp>
      <p:sp>
        <p:nvSpPr>
          <p:cNvPr id="4" name="TextBox 3">
            <a:extLst>
              <a:ext uri="{FF2B5EF4-FFF2-40B4-BE49-F238E27FC236}">
                <a16:creationId xmlns:a16="http://schemas.microsoft.com/office/drawing/2014/main" id="{34B6CBA0-819D-898B-87C6-343F11364520}"/>
              </a:ext>
            </a:extLst>
          </p:cNvPr>
          <p:cNvSpPr txBox="1"/>
          <p:nvPr/>
        </p:nvSpPr>
        <p:spPr>
          <a:xfrm>
            <a:off x="6525319" y="3890954"/>
            <a:ext cx="3822521" cy="369332"/>
          </a:xfrm>
          <a:prstGeom prst="rect">
            <a:avLst/>
          </a:prstGeom>
          <a:noFill/>
        </p:spPr>
        <p:txBody>
          <a:bodyPr wrap="none" rtlCol="0">
            <a:spAutoFit/>
          </a:bodyPr>
          <a:lstStyle/>
          <a:p>
            <a:r>
              <a:rPr lang="vi-VN" dirty="0"/>
              <a:t>Sinh viên thực hiện: Phạm Duy Tân</a:t>
            </a:r>
            <a:endParaRPr lang="en-US" dirty="0"/>
          </a:p>
        </p:txBody>
      </p:sp>
      <p:sp>
        <p:nvSpPr>
          <p:cNvPr id="9" name="TextBox 8">
            <a:extLst>
              <a:ext uri="{FF2B5EF4-FFF2-40B4-BE49-F238E27FC236}">
                <a16:creationId xmlns:a16="http://schemas.microsoft.com/office/drawing/2014/main" id="{539841E9-BAAF-27CA-72B3-EF91BDB76E51}"/>
              </a:ext>
            </a:extLst>
          </p:cNvPr>
          <p:cNvSpPr txBox="1"/>
          <p:nvPr/>
        </p:nvSpPr>
        <p:spPr>
          <a:xfrm>
            <a:off x="6096000" y="3405116"/>
            <a:ext cx="5313528" cy="369332"/>
          </a:xfrm>
          <a:prstGeom prst="rect">
            <a:avLst/>
          </a:prstGeom>
          <a:noFill/>
        </p:spPr>
        <p:txBody>
          <a:bodyPr wrap="square">
            <a:spAutoFit/>
          </a:bodyPr>
          <a:lstStyle/>
          <a:p>
            <a:r>
              <a:rPr lang="vi-VN" dirty="0" err="1"/>
              <a:t>Gv</a:t>
            </a:r>
            <a:r>
              <a:rPr lang="vi-VN" dirty="0"/>
              <a:t>. Hướng dẫn: Nguyễn Ngọc Đan Thanh</a:t>
            </a:r>
            <a:endParaRPr lang="en-US" dirty="0"/>
          </a:p>
        </p:txBody>
      </p:sp>
    </p:spTree>
    <p:extLst>
      <p:ext uri="{BB962C8B-B14F-4D97-AF65-F5344CB8AC3E}">
        <p14:creationId xmlns:p14="http://schemas.microsoft.com/office/powerpoint/2010/main" val="631802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2CB321-5F40-4C3A-2660-06C748BA5A2F}"/>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FE0F65C0-3807-D4E4-9F32-CF262FBC9609}"/>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F2A5EF24-29A4-64E9-80DD-8BDCFCA41B05}"/>
              </a:ext>
            </a:extLst>
          </p:cNvPr>
          <p:cNvSpPr>
            <a:spLocks noGrp="1"/>
          </p:cNvSpPr>
          <p:nvPr>
            <p:ph type="title"/>
          </p:nvPr>
        </p:nvSpPr>
        <p:spPr>
          <a:xfrm>
            <a:off x="1411224" y="557784"/>
            <a:ext cx="6845808" cy="861632"/>
          </a:xfrm>
        </p:spPr>
        <p:txBody>
          <a:bodyPr>
            <a:normAutofit/>
          </a:bodyPr>
          <a:lstStyle/>
          <a:p>
            <a:r>
              <a:rPr lang="vi-VN" sz="2800" dirty="0"/>
              <a:t>8. KẾT QUẢ THỰC NGHIỆM</a:t>
            </a:r>
            <a:endParaRPr lang="en-US" sz="2800" dirty="0"/>
          </a:p>
        </p:txBody>
      </p:sp>
      <p:sp>
        <p:nvSpPr>
          <p:cNvPr id="6" name="TextBox 5">
            <a:extLst>
              <a:ext uri="{FF2B5EF4-FFF2-40B4-BE49-F238E27FC236}">
                <a16:creationId xmlns:a16="http://schemas.microsoft.com/office/drawing/2014/main" id="{25CF28D7-E82A-84A5-96DE-513C3F2014F7}"/>
              </a:ext>
            </a:extLst>
          </p:cNvPr>
          <p:cNvSpPr txBox="1"/>
          <p:nvPr/>
        </p:nvSpPr>
        <p:spPr>
          <a:xfrm>
            <a:off x="1465326" y="1419416"/>
            <a:ext cx="6167628" cy="369332"/>
          </a:xfrm>
          <a:prstGeom prst="rect">
            <a:avLst/>
          </a:prstGeom>
          <a:noFill/>
        </p:spPr>
        <p:txBody>
          <a:bodyPr wrap="square">
            <a:spAutoFit/>
          </a:bodyPr>
          <a:lstStyle/>
          <a:p>
            <a:r>
              <a:rPr lang="vi-VN" sz="1800" dirty="0"/>
              <a:t>8.1. Hoàn thiện giao diện chức năng tra cứu:</a:t>
            </a:r>
            <a:endParaRPr lang="en-US" dirty="0"/>
          </a:p>
        </p:txBody>
      </p:sp>
      <p:pic>
        <p:nvPicPr>
          <p:cNvPr id="7" name="Content Placeholder 6" descr="A screenshot of a computer&#10;&#10;Description automatically generated">
            <a:extLst>
              <a:ext uri="{FF2B5EF4-FFF2-40B4-BE49-F238E27FC236}">
                <a16:creationId xmlns:a16="http://schemas.microsoft.com/office/drawing/2014/main" id="{E1DD1FFB-A5CE-1E12-685D-EC9F10C08ACE}"/>
              </a:ext>
            </a:extLst>
          </p:cNvPr>
          <p:cNvPicPr>
            <a:picLocks noGrp="1" noChangeAspect="1"/>
          </p:cNvPicPr>
          <p:nvPr>
            <p:ph idx="1"/>
          </p:nvPr>
        </p:nvPicPr>
        <p:blipFill>
          <a:blip r:embed="rId3"/>
          <a:stretch>
            <a:fillRect/>
          </a:stretch>
        </p:blipFill>
        <p:spPr>
          <a:xfrm>
            <a:off x="2395728" y="2332945"/>
            <a:ext cx="5861304" cy="3105639"/>
          </a:xfrm>
          <a:prstGeom prst="rect">
            <a:avLst/>
          </a:prstGeom>
          <a:ln>
            <a:solidFill>
              <a:schemeClr val="accent1"/>
            </a:solidFill>
          </a:ln>
        </p:spPr>
      </p:pic>
    </p:spTree>
    <p:extLst>
      <p:ext uri="{BB962C8B-B14F-4D97-AF65-F5344CB8AC3E}">
        <p14:creationId xmlns:p14="http://schemas.microsoft.com/office/powerpoint/2010/main" val="2231474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E0AABD-959E-5B00-3699-50A94125C36B}"/>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99A51616-A4E1-ACD1-B1FB-459839EF9117}"/>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FC27432B-0355-BBC8-0730-38439C34A4E9}"/>
              </a:ext>
            </a:extLst>
          </p:cNvPr>
          <p:cNvSpPr>
            <a:spLocks noGrp="1"/>
          </p:cNvSpPr>
          <p:nvPr>
            <p:ph type="title"/>
          </p:nvPr>
        </p:nvSpPr>
        <p:spPr>
          <a:xfrm>
            <a:off x="1411224" y="557784"/>
            <a:ext cx="6845808" cy="861632"/>
          </a:xfrm>
        </p:spPr>
        <p:txBody>
          <a:bodyPr>
            <a:normAutofit/>
          </a:bodyPr>
          <a:lstStyle/>
          <a:p>
            <a:r>
              <a:rPr lang="vi-VN" sz="2800" dirty="0"/>
              <a:t>8. KẾT QUẢ THỰC NGHIỆM</a:t>
            </a:r>
            <a:endParaRPr lang="en-US" sz="2800" dirty="0"/>
          </a:p>
        </p:txBody>
      </p:sp>
      <p:sp>
        <p:nvSpPr>
          <p:cNvPr id="6" name="TextBox 5">
            <a:extLst>
              <a:ext uri="{FF2B5EF4-FFF2-40B4-BE49-F238E27FC236}">
                <a16:creationId xmlns:a16="http://schemas.microsoft.com/office/drawing/2014/main" id="{F8E52761-4D64-2084-7C4D-7C123385B0C3}"/>
              </a:ext>
            </a:extLst>
          </p:cNvPr>
          <p:cNvSpPr txBox="1"/>
          <p:nvPr/>
        </p:nvSpPr>
        <p:spPr>
          <a:xfrm>
            <a:off x="1465326" y="1419416"/>
            <a:ext cx="6167628" cy="369332"/>
          </a:xfrm>
          <a:prstGeom prst="rect">
            <a:avLst/>
          </a:prstGeom>
          <a:noFill/>
        </p:spPr>
        <p:txBody>
          <a:bodyPr wrap="square">
            <a:spAutoFit/>
          </a:bodyPr>
          <a:lstStyle/>
          <a:p>
            <a:r>
              <a:rPr lang="vi-VN" sz="1800" dirty="0"/>
              <a:t>8.2. Hoàn thiện giao diện chức năng </a:t>
            </a:r>
            <a:r>
              <a:rPr lang="vi-VN" dirty="0"/>
              <a:t>quản lý sinh viên</a:t>
            </a:r>
            <a:r>
              <a:rPr lang="vi-VN" sz="1800" dirty="0"/>
              <a:t>:</a:t>
            </a:r>
            <a:endParaRPr lang="en-US" dirty="0"/>
          </a:p>
        </p:txBody>
      </p:sp>
      <p:pic>
        <p:nvPicPr>
          <p:cNvPr id="8" name="Content Placeholder 7" descr="A screenshot of a computer&#10;&#10;Description automatically generated">
            <a:extLst>
              <a:ext uri="{FF2B5EF4-FFF2-40B4-BE49-F238E27FC236}">
                <a16:creationId xmlns:a16="http://schemas.microsoft.com/office/drawing/2014/main" id="{13FA43F1-BC21-95B9-D40A-6571D3556569}"/>
              </a:ext>
            </a:extLst>
          </p:cNvPr>
          <p:cNvPicPr>
            <a:picLocks noGrp="1" noChangeAspect="1"/>
          </p:cNvPicPr>
          <p:nvPr>
            <p:ph idx="1"/>
          </p:nvPr>
        </p:nvPicPr>
        <p:blipFill>
          <a:blip r:embed="rId3"/>
          <a:stretch>
            <a:fillRect/>
          </a:stretch>
        </p:blipFill>
        <p:spPr>
          <a:xfrm>
            <a:off x="1995515" y="2151179"/>
            <a:ext cx="7587397" cy="4025784"/>
          </a:xfrm>
          <a:prstGeom prst="rect">
            <a:avLst/>
          </a:prstGeom>
          <a:ln>
            <a:solidFill>
              <a:schemeClr val="accent1"/>
            </a:solidFill>
          </a:ln>
        </p:spPr>
      </p:pic>
    </p:spTree>
    <p:extLst>
      <p:ext uri="{BB962C8B-B14F-4D97-AF65-F5344CB8AC3E}">
        <p14:creationId xmlns:p14="http://schemas.microsoft.com/office/powerpoint/2010/main" val="2215233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1CE828-C4C9-F3F7-3CE4-A0E27BDE7A30}"/>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A5C3D5CF-BBDA-C577-F491-1BAB0CD9FBB1}"/>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7D2ACCEE-B7B9-27F4-841F-0C88C6724ADC}"/>
              </a:ext>
            </a:extLst>
          </p:cNvPr>
          <p:cNvSpPr>
            <a:spLocks noGrp="1"/>
          </p:cNvSpPr>
          <p:nvPr>
            <p:ph type="title"/>
          </p:nvPr>
        </p:nvSpPr>
        <p:spPr>
          <a:xfrm>
            <a:off x="1411224" y="557784"/>
            <a:ext cx="6845808" cy="861632"/>
          </a:xfrm>
        </p:spPr>
        <p:txBody>
          <a:bodyPr>
            <a:normAutofit/>
          </a:bodyPr>
          <a:lstStyle/>
          <a:p>
            <a:r>
              <a:rPr lang="vi-VN" sz="2800" dirty="0"/>
              <a:t>8. KẾT QUẢ THỰC NGHIỆM</a:t>
            </a:r>
            <a:endParaRPr lang="en-US" sz="2800" dirty="0"/>
          </a:p>
        </p:txBody>
      </p:sp>
      <p:sp>
        <p:nvSpPr>
          <p:cNvPr id="6" name="TextBox 5">
            <a:extLst>
              <a:ext uri="{FF2B5EF4-FFF2-40B4-BE49-F238E27FC236}">
                <a16:creationId xmlns:a16="http://schemas.microsoft.com/office/drawing/2014/main" id="{5B5CFCCC-B028-57A5-7965-9905ABC1F35B}"/>
              </a:ext>
            </a:extLst>
          </p:cNvPr>
          <p:cNvSpPr txBox="1"/>
          <p:nvPr/>
        </p:nvSpPr>
        <p:spPr>
          <a:xfrm>
            <a:off x="1465326" y="1419416"/>
            <a:ext cx="6167628" cy="369332"/>
          </a:xfrm>
          <a:prstGeom prst="rect">
            <a:avLst/>
          </a:prstGeom>
          <a:noFill/>
        </p:spPr>
        <p:txBody>
          <a:bodyPr wrap="square">
            <a:spAutoFit/>
          </a:bodyPr>
          <a:lstStyle/>
          <a:p>
            <a:r>
              <a:rPr lang="vi-VN" sz="1800" dirty="0"/>
              <a:t>8.3. Hoàn thiện giao diện chức năng </a:t>
            </a:r>
            <a:r>
              <a:rPr lang="vi-VN" dirty="0"/>
              <a:t>quản lý lớp</a:t>
            </a:r>
            <a:r>
              <a:rPr lang="vi-VN" sz="1800" dirty="0"/>
              <a:t>:</a:t>
            </a:r>
            <a:endParaRPr lang="en-US" dirty="0"/>
          </a:p>
        </p:txBody>
      </p:sp>
      <p:pic>
        <p:nvPicPr>
          <p:cNvPr id="7" name="Content Placeholder 6" descr="A screenshot of a computer&#10;&#10;Description automatically generated">
            <a:extLst>
              <a:ext uri="{FF2B5EF4-FFF2-40B4-BE49-F238E27FC236}">
                <a16:creationId xmlns:a16="http://schemas.microsoft.com/office/drawing/2014/main" id="{E79E857A-5914-A55E-4905-44A0C3F2A327}"/>
              </a:ext>
            </a:extLst>
          </p:cNvPr>
          <p:cNvPicPr>
            <a:picLocks noGrp="1" noChangeAspect="1"/>
          </p:cNvPicPr>
          <p:nvPr>
            <p:ph idx="1"/>
          </p:nvPr>
        </p:nvPicPr>
        <p:blipFill>
          <a:blip r:embed="rId3"/>
          <a:stretch>
            <a:fillRect/>
          </a:stretch>
        </p:blipFill>
        <p:spPr>
          <a:xfrm>
            <a:off x="1465326" y="2383755"/>
            <a:ext cx="8324088" cy="2778020"/>
          </a:xfrm>
          <a:prstGeom prst="rect">
            <a:avLst/>
          </a:prstGeom>
          <a:ln>
            <a:solidFill>
              <a:schemeClr val="accent1"/>
            </a:solidFill>
          </a:ln>
        </p:spPr>
      </p:pic>
    </p:spTree>
    <p:extLst>
      <p:ext uri="{BB962C8B-B14F-4D97-AF65-F5344CB8AC3E}">
        <p14:creationId xmlns:p14="http://schemas.microsoft.com/office/powerpoint/2010/main" val="2105091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45350E-B9F0-A620-5BD8-CE782BC8C6EB}"/>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F2FAEFCD-C7D9-9B56-A9E5-5E65A5E34CF1}"/>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0AB82E68-8ABE-8053-5698-B659ED7DB29E}"/>
              </a:ext>
            </a:extLst>
          </p:cNvPr>
          <p:cNvSpPr>
            <a:spLocks noGrp="1"/>
          </p:cNvSpPr>
          <p:nvPr>
            <p:ph type="title"/>
          </p:nvPr>
        </p:nvSpPr>
        <p:spPr>
          <a:xfrm>
            <a:off x="1411224" y="557784"/>
            <a:ext cx="6845808" cy="861632"/>
          </a:xfrm>
        </p:spPr>
        <p:txBody>
          <a:bodyPr>
            <a:normAutofit/>
          </a:bodyPr>
          <a:lstStyle/>
          <a:p>
            <a:r>
              <a:rPr lang="vi-VN" sz="2800" dirty="0"/>
              <a:t>8. KẾT QUẢ THỰC NGHIỆM</a:t>
            </a:r>
            <a:endParaRPr lang="en-US" sz="2800" dirty="0"/>
          </a:p>
        </p:txBody>
      </p:sp>
      <p:sp>
        <p:nvSpPr>
          <p:cNvPr id="6" name="TextBox 5">
            <a:extLst>
              <a:ext uri="{FF2B5EF4-FFF2-40B4-BE49-F238E27FC236}">
                <a16:creationId xmlns:a16="http://schemas.microsoft.com/office/drawing/2014/main" id="{BDB9B3D2-49AF-F999-E3EA-060E5495DF08}"/>
              </a:ext>
            </a:extLst>
          </p:cNvPr>
          <p:cNvSpPr txBox="1"/>
          <p:nvPr/>
        </p:nvSpPr>
        <p:spPr>
          <a:xfrm>
            <a:off x="1465326" y="1419416"/>
            <a:ext cx="6167628" cy="369332"/>
          </a:xfrm>
          <a:prstGeom prst="rect">
            <a:avLst/>
          </a:prstGeom>
          <a:noFill/>
        </p:spPr>
        <p:txBody>
          <a:bodyPr wrap="square">
            <a:spAutoFit/>
          </a:bodyPr>
          <a:lstStyle/>
          <a:p>
            <a:r>
              <a:rPr lang="vi-VN" sz="1800" dirty="0"/>
              <a:t>8.4. Hoàn thiện giao diện chức năng </a:t>
            </a:r>
            <a:r>
              <a:rPr lang="vi-VN" dirty="0"/>
              <a:t>quản lý </a:t>
            </a:r>
            <a:r>
              <a:rPr lang="vi-VN" dirty="0" err="1"/>
              <a:t>đợt</a:t>
            </a:r>
            <a:r>
              <a:rPr lang="vi-VN" dirty="0"/>
              <a:t> thực tập</a:t>
            </a:r>
            <a:r>
              <a:rPr lang="vi-VN" sz="1800" dirty="0"/>
              <a:t>:</a:t>
            </a:r>
            <a:endParaRPr lang="en-US" dirty="0"/>
          </a:p>
        </p:txBody>
      </p:sp>
      <p:pic>
        <p:nvPicPr>
          <p:cNvPr id="8" name="Content Placeholder 7" descr="A screenshot of a computer&#10;&#10;Description automatically generated">
            <a:extLst>
              <a:ext uri="{FF2B5EF4-FFF2-40B4-BE49-F238E27FC236}">
                <a16:creationId xmlns:a16="http://schemas.microsoft.com/office/drawing/2014/main" id="{BAD5C833-ACEC-2A64-46EA-653F76D568DE}"/>
              </a:ext>
            </a:extLst>
          </p:cNvPr>
          <p:cNvPicPr>
            <a:picLocks noGrp="1" noChangeAspect="1"/>
          </p:cNvPicPr>
          <p:nvPr>
            <p:ph idx="1"/>
          </p:nvPr>
        </p:nvPicPr>
        <p:blipFill>
          <a:blip r:embed="rId3"/>
          <a:stretch>
            <a:fillRect/>
          </a:stretch>
        </p:blipFill>
        <p:spPr>
          <a:xfrm>
            <a:off x="1304544" y="2577545"/>
            <a:ext cx="8324088" cy="2311969"/>
          </a:xfrm>
          <a:prstGeom prst="rect">
            <a:avLst/>
          </a:prstGeom>
          <a:ln>
            <a:solidFill>
              <a:schemeClr val="accent1"/>
            </a:solidFill>
          </a:ln>
        </p:spPr>
      </p:pic>
    </p:spTree>
    <p:extLst>
      <p:ext uri="{BB962C8B-B14F-4D97-AF65-F5344CB8AC3E}">
        <p14:creationId xmlns:p14="http://schemas.microsoft.com/office/powerpoint/2010/main" val="2837354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E2A5F8-2900-EFD3-75AC-3BD093B5BEE9}"/>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01901CD7-1B26-425C-7802-0C1A29C9C5D0}"/>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2078C261-0700-1ED8-E311-AB2D7F35F120}"/>
              </a:ext>
            </a:extLst>
          </p:cNvPr>
          <p:cNvSpPr>
            <a:spLocks noGrp="1"/>
          </p:cNvSpPr>
          <p:nvPr>
            <p:ph type="title"/>
          </p:nvPr>
        </p:nvSpPr>
        <p:spPr>
          <a:xfrm>
            <a:off x="1411224" y="557784"/>
            <a:ext cx="6845808" cy="861632"/>
          </a:xfrm>
        </p:spPr>
        <p:txBody>
          <a:bodyPr>
            <a:normAutofit/>
          </a:bodyPr>
          <a:lstStyle/>
          <a:p>
            <a:r>
              <a:rPr lang="vi-VN" sz="2800" dirty="0"/>
              <a:t>8. KẾT QUẢ THỰC NGHIỆM</a:t>
            </a:r>
            <a:endParaRPr lang="en-US" sz="2800" dirty="0"/>
          </a:p>
        </p:txBody>
      </p:sp>
      <p:sp>
        <p:nvSpPr>
          <p:cNvPr id="6" name="TextBox 5">
            <a:extLst>
              <a:ext uri="{FF2B5EF4-FFF2-40B4-BE49-F238E27FC236}">
                <a16:creationId xmlns:a16="http://schemas.microsoft.com/office/drawing/2014/main" id="{805BAC7B-6BF9-8F8E-1932-F71E89DC79C6}"/>
              </a:ext>
            </a:extLst>
          </p:cNvPr>
          <p:cNvSpPr txBox="1"/>
          <p:nvPr/>
        </p:nvSpPr>
        <p:spPr>
          <a:xfrm>
            <a:off x="1465326" y="1419416"/>
            <a:ext cx="6535674" cy="369332"/>
          </a:xfrm>
          <a:prstGeom prst="rect">
            <a:avLst/>
          </a:prstGeom>
          <a:noFill/>
        </p:spPr>
        <p:txBody>
          <a:bodyPr wrap="square">
            <a:spAutoFit/>
          </a:bodyPr>
          <a:lstStyle/>
          <a:p>
            <a:r>
              <a:rPr lang="vi-VN" sz="1800" dirty="0"/>
              <a:t>8.5. Hoàn thiện giao diện chức năng </a:t>
            </a:r>
            <a:r>
              <a:rPr lang="vi-VN" dirty="0"/>
              <a:t>quản lý đơn vị thực tập</a:t>
            </a:r>
            <a:r>
              <a:rPr lang="vi-VN" sz="1800" dirty="0"/>
              <a:t>:</a:t>
            </a:r>
            <a:endParaRPr lang="en-US" dirty="0"/>
          </a:p>
        </p:txBody>
      </p:sp>
      <p:pic>
        <p:nvPicPr>
          <p:cNvPr id="9" name="Content Placeholder 8" descr="A screenshot of a computer&#10;&#10;Description automatically generated">
            <a:extLst>
              <a:ext uri="{FF2B5EF4-FFF2-40B4-BE49-F238E27FC236}">
                <a16:creationId xmlns:a16="http://schemas.microsoft.com/office/drawing/2014/main" id="{DD9AAD5C-6A46-432A-14DA-0A81DE348697}"/>
              </a:ext>
            </a:extLst>
          </p:cNvPr>
          <p:cNvPicPr>
            <a:picLocks noGrp="1" noChangeAspect="1"/>
          </p:cNvPicPr>
          <p:nvPr>
            <p:ph idx="1"/>
          </p:nvPr>
        </p:nvPicPr>
        <p:blipFill>
          <a:blip r:embed="rId3"/>
          <a:stretch>
            <a:fillRect/>
          </a:stretch>
        </p:blipFill>
        <p:spPr>
          <a:xfrm>
            <a:off x="1465326" y="2281048"/>
            <a:ext cx="8305800" cy="3021635"/>
          </a:xfrm>
          <a:prstGeom prst="rect">
            <a:avLst/>
          </a:prstGeom>
          <a:ln>
            <a:solidFill>
              <a:schemeClr val="accent1"/>
            </a:solidFill>
          </a:ln>
        </p:spPr>
      </p:pic>
    </p:spTree>
    <p:extLst>
      <p:ext uri="{BB962C8B-B14F-4D97-AF65-F5344CB8AC3E}">
        <p14:creationId xmlns:p14="http://schemas.microsoft.com/office/powerpoint/2010/main" val="2921310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904422-1A54-6127-C626-A0B38FED8DF1}"/>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B61AD100-C578-29C1-400E-9D50DCB0AF00}"/>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4F32DD87-DC5A-EAE0-21D7-B1FE1415787A}"/>
              </a:ext>
            </a:extLst>
          </p:cNvPr>
          <p:cNvSpPr>
            <a:spLocks noGrp="1"/>
          </p:cNvSpPr>
          <p:nvPr>
            <p:ph type="title"/>
          </p:nvPr>
        </p:nvSpPr>
        <p:spPr>
          <a:xfrm>
            <a:off x="1411224" y="557784"/>
            <a:ext cx="6845808" cy="861632"/>
          </a:xfrm>
        </p:spPr>
        <p:txBody>
          <a:bodyPr>
            <a:normAutofit/>
          </a:bodyPr>
          <a:lstStyle/>
          <a:p>
            <a:r>
              <a:rPr lang="vi-VN" sz="2800" dirty="0"/>
              <a:t>8. KẾT QUẢ THỰC NGHIỆM</a:t>
            </a:r>
            <a:endParaRPr lang="en-US" sz="2800" dirty="0"/>
          </a:p>
        </p:txBody>
      </p:sp>
      <p:sp>
        <p:nvSpPr>
          <p:cNvPr id="6" name="TextBox 5">
            <a:extLst>
              <a:ext uri="{FF2B5EF4-FFF2-40B4-BE49-F238E27FC236}">
                <a16:creationId xmlns:a16="http://schemas.microsoft.com/office/drawing/2014/main" id="{4BE7CDA4-8E0A-2923-E82C-6EDD4AEDC1F6}"/>
              </a:ext>
            </a:extLst>
          </p:cNvPr>
          <p:cNvSpPr txBox="1"/>
          <p:nvPr/>
        </p:nvSpPr>
        <p:spPr>
          <a:xfrm>
            <a:off x="1465326" y="1419416"/>
            <a:ext cx="7020306" cy="369332"/>
          </a:xfrm>
          <a:prstGeom prst="rect">
            <a:avLst/>
          </a:prstGeom>
          <a:noFill/>
        </p:spPr>
        <p:txBody>
          <a:bodyPr wrap="square">
            <a:spAutoFit/>
          </a:bodyPr>
          <a:lstStyle/>
          <a:p>
            <a:r>
              <a:rPr lang="vi-VN" sz="1800" dirty="0"/>
              <a:t>8.6. Hoàn thiện giao diện chức năng </a:t>
            </a:r>
            <a:r>
              <a:rPr lang="vi-VN" dirty="0"/>
              <a:t>quản lý người hướng dẫn</a:t>
            </a:r>
            <a:r>
              <a:rPr lang="vi-VN" sz="1800" dirty="0"/>
              <a:t>:</a:t>
            </a:r>
            <a:endParaRPr lang="en-US" dirty="0"/>
          </a:p>
        </p:txBody>
      </p:sp>
      <p:pic>
        <p:nvPicPr>
          <p:cNvPr id="7" name="Content Placeholder 6" descr="A screenshot of a computer&#10;&#10;Description automatically generated">
            <a:extLst>
              <a:ext uri="{FF2B5EF4-FFF2-40B4-BE49-F238E27FC236}">
                <a16:creationId xmlns:a16="http://schemas.microsoft.com/office/drawing/2014/main" id="{5C8F4469-9D77-0C1D-C876-0F8E5D1AE49C}"/>
              </a:ext>
            </a:extLst>
          </p:cNvPr>
          <p:cNvPicPr>
            <a:picLocks noGrp="1" noChangeAspect="1"/>
          </p:cNvPicPr>
          <p:nvPr>
            <p:ph idx="1"/>
          </p:nvPr>
        </p:nvPicPr>
        <p:blipFill>
          <a:blip r:embed="rId3"/>
          <a:stretch>
            <a:fillRect/>
          </a:stretch>
        </p:blipFill>
        <p:spPr>
          <a:xfrm>
            <a:off x="2075325" y="2063369"/>
            <a:ext cx="6794355" cy="3676564"/>
          </a:xfrm>
          <a:prstGeom prst="rect">
            <a:avLst/>
          </a:prstGeom>
          <a:ln>
            <a:solidFill>
              <a:schemeClr val="accent1"/>
            </a:solidFill>
          </a:ln>
        </p:spPr>
      </p:pic>
    </p:spTree>
    <p:extLst>
      <p:ext uri="{BB962C8B-B14F-4D97-AF65-F5344CB8AC3E}">
        <p14:creationId xmlns:p14="http://schemas.microsoft.com/office/powerpoint/2010/main" val="3585708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C2048-184F-268A-97F2-E9F66454CE8F}"/>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060D67C1-90E8-163E-B7F9-46103D0DE35D}"/>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4CD19C1E-A923-8DF7-8EE6-93E91556B15E}"/>
              </a:ext>
            </a:extLst>
          </p:cNvPr>
          <p:cNvSpPr>
            <a:spLocks noGrp="1"/>
          </p:cNvSpPr>
          <p:nvPr>
            <p:ph type="title"/>
          </p:nvPr>
        </p:nvSpPr>
        <p:spPr>
          <a:xfrm>
            <a:off x="1411224" y="557784"/>
            <a:ext cx="6845808" cy="861632"/>
          </a:xfrm>
        </p:spPr>
        <p:txBody>
          <a:bodyPr>
            <a:normAutofit/>
          </a:bodyPr>
          <a:lstStyle/>
          <a:p>
            <a:r>
              <a:rPr lang="vi-VN" sz="2800" dirty="0"/>
              <a:t>8. KẾT QUẢ THỰC NGHIỆM</a:t>
            </a:r>
            <a:endParaRPr lang="en-US" sz="2800" dirty="0"/>
          </a:p>
        </p:txBody>
      </p:sp>
      <p:sp>
        <p:nvSpPr>
          <p:cNvPr id="6" name="TextBox 5">
            <a:extLst>
              <a:ext uri="{FF2B5EF4-FFF2-40B4-BE49-F238E27FC236}">
                <a16:creationId xmlns:a16="http://schemas.microsoft.com/office/drawing/2014/main" id="{2F388DF5-72CF-24A0-5BE2-CA5F92833B4F}"/>
              </a:ext>
            </a:extLst>
          </p:cNvPr>
          <p:cNvSpPr txBox="1"/>
          <p:nvPr/>
        </p:nvSpPr>
        <p:spPr>
          <a:xfrm>
            <a:off x="1465326" y="1419416"/>
            <a:ext cx="7020306" cy="369332"/>
          </a:xfrm>
          <a:prstGeom prst="rect">
            <a:avLst/>
          </a:prstGeom>
          <a:noFill/>
        </p:spPr>
        <p:txBody>
          <a:bodyPr wrap="square">
            <a:spAutoFit/>
          </a:bodyPr>
          <a:lstStyle/>
          <a:p>
            <a:r>
              <a:rPr lang="vi-VN" sz="1800" dirty="0"/>
              <a:t>8.7. Hoàn thiện giao diện chức năng </a:t>
            </a:r>
            <a:r>
              <a:rPr lang="vi-VN" dirty="0"/>
              <a:t>quản lý thông tin thực tập</a:t>
            </a:r>
            <a:r>
              <a:rPr lang="vi-VN" sz="1800" dirty="0"/>
              <a:t>:</a:t>
            </a:r>
            <a:endParaRPr lang="en-US" dirty="0"/>
          </a:p>
        </p:txBody>
      </p:sp>
      <p:pic>
        <p:nvPicPr>
          <p:cNvPr id="8" name="Content Placeholder 7" descr="A screenshot of a computer&#10;&#10;Description automatically generated">
            <a:extLst>
              <a:ext uri="{FF2B5EF4-FFF2-40B4-BE49-F238E27FC236}">
                <a16:creationId xmlns:a16="http://schemas.microsoft.com/office/drawing/2014/main" id="{82F5151A-427B-B0EB-D018-DBF5BA624064}"/>
              </a:ext>
            </a:extLst>
          </p:cNvPr>
          <p:cNvPicPr>
            <a:picLocks noGrp="1" noChangeAspect="1"/>
          </p:cNvPicPr>
          <p:nvPr>
            <p:ph idx="1"/>
          </p:nvPr>
        </p:nvPicPr>
        <p:blipFill>
          <a:blip r:embed="rId3"/>
          <a:stretch>
            <a:fillRect/>
          </a:stretch>
        </p:blipFill>
        <p:spPr>
          <a:xfrm>
            <a:off x="1999492" y="2138035"/>
            <a:ext cx="7020306" cy="3728508"/>
          </a:xfrm>
          <a:prstGeom prst="rect">
            <a:avLst/>
          </a:prstGeom>
          <a:ln>
            <a:solidFill>
              <a:schemeClr val="accent1"/>
            </a:solidFill>
          </a:ln>
        </p:spPr>
      </p:pic>
    </p:spTree>
    <p:extLst>
      <p:ext uri="{BB962C8B-B14F-4D97-AF65-F5344CB8AC3E}">
        <p14:creationId xmlns:p14="http://schemas.microsoft.com/office/powerpoint/2010/main" val="3388452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22DF5C-0C38-B18C-618C-CCC8D501597F}"/>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93FA374F-F7E1-6A37-A5BE-F49DD517CE59}"/>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E4467D31-8127-4E34-9E15-33914913A1E3}"/>
              </a:ext>
            </a:extLst>
          </p:cNvPr>
          <p:cNvSpPr>
            <a:spLocks noGrp="1"/>
          </p:cNvSpPr>
          <p:nvPr>
            <p:ph type="title"/>
          </p:nvPr>
        </p:nvSpPr>
        <p:spPr>
          <a:xfrm>
            <a:off x="1411224" y="557784"/>
            <a:ext cx="6845808" cy="861632"/>
          </a:xfrm>
        </p:spPr>
        <p:txBody>
          <a:bodyPr>
            <a:normAutofit/>
          </a:bodyPr>
          <a:lstStyle/>
          <a:p>
            <a:r>
              <a:rPr lang="vi-VN" sz="2800" dirty="0"/>
              <a:t>8. KẾT QUẢ THỰC NGHIỆM</a:t>
            </a:r>
            <a:endParaRPr lang="en-US" sz="2800" dirty="0"/>
          </a:p>
        </p:txBody>
      </p:sp>
      <p:sp>
        <p:nvSpPr>
          <p:cNvPr id="6" name="TextBox 5">
            <a:extLst>
              <a:ext uri="{FF2B5EF4-FFF2-40B4-BE49-F238E27FC236}">
                <a16:creationId xmlns:a16="http://schemas.microsoft.com/office/drawing/2014/main" id="{68041B7C-02C3-DB15-6FD1-114B4847408A}"/>
              </a:ext>
            </a:extLst>
          </p:cNvPr>
          <p:cNvSpPr txBox="1"/>
          <p:nvPr/>
        </p:nvSpPr>
        <p:spPr>
          <a:xfrm>
            <a:off x="1465326" y="1419416"/>
            <a:ext cx="7020306" cy="369332"/>
          </a:xfrm>
          <a:prstGeom prst="rect">
            <a:avLst/>
          </a:prstGeom>
          <a:noFill/>
        </p:spPr>
        <p:txBody>
          <a:bodyPr wrap="square">
            <a:spAutoFit/>
          </a:bodyPr>
          <a:lstStyle/>
          <a:p>
            <a:r>
              <a:rPr lang="vi-VN" sz="1800" dirty="0"/>
              <a:t>8.8. Hoàn thiện giao diện chức năng thống kê:</a:t>
            </a:r>
            <a:endParaRPr lang="en-US" dirty="0"/>
          </a:p>
        </p:txBody>
      </p:sp>
      <p:pic>
        <p:nvPicPr>
          <p:cNvPr id="7" name="Content Placeholder 6" descr="A screenshot of a computer&#10;&#10;Description automatically generated">
            <a:extLst>
              <a:ext uri="{FF2B5EF4-FFF2-40B4-BE49-F238E27FC236}">
                <a16:creationId xmlns:a16="http://schemas.microsoft.com/office/drawing/2014/main" id="{EA3B84D6-F679-DD11-3826-29C1195AC8ED}"/>
              </a:ext>
            </a:extLst>
          </p:cNvPr>
          <p:cNvPicPr>
            <a:picLocks noGrp="1" noChangeAspect="1"/>
          </p:cNvPicPr>
          <p:nvPr>
            <p:ph idx="1"/>
          </p:nvPr>
        </p:nvPicPr>
        <p:blipFill rotWithShape="1">
          <a:blip r:embed="rId3"/>
          <a:srcRect b="24572"/>
          <a:stretch/>
        </p:blipFill>
        <p:spPr bwMode="auto">
          <a:xfrm>
            <a:off x="1367028" y="2529080"/>
            <a:ext cx="9457944" cy="1562672"/>
          </a:xfrm>
          <a:prstGeom prst="rect">
            <a:avLst/>
          </a:prstGeom>
          <a:ln>
            <a:solidFill>
              <a:schemeClr val="accent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99868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15BB0-3F33-168A-D947-B96E0D32BF76}"/>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671B52DE-B2CD-1467-B3DC-F304FB6DCF50}"/>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9AB90BA0-8D0A-6769-9302-BB1B89DF3CE8}"/>
              </a:ext>
            </a:extLst>
          </p:cNvPr>
          <p:cNvSpPr>
            <a:spLocks noGrp="1"/>
          </p:cNvSpPr>
          <p:nvPr>
            <p:ph type="title"/>
          </p:nvPr>
        </p:nvSpPr>
        <p:spPr>
          <a:xfrm>
            <a:off x="1411224" y="557784"/>
            <a:ext cx="6845808" cy="861632"/>
          </a:xfrm>
        </p:spPr>
        <p:txBody>
          <a:bodyPr>
            <a:normAutofit/>
          </a:bodyPr>
          <a:lstStyle/>
          <a:p>
            <a:r>
              <a:rPr lang="vi-VN" sz="2800" dirty="0"/>
              <a:t>8. KẾT QUẢ THỰC NGHIỆM</a:t>
            </a:r>
            <a:endParaRPr lang="en-US" sz="2800" dirty="0"/>
          </a:p>
        </p:txBody>
      </p:sp>
      <p:sp>
        <p:nvSpPr>
          <p:cNvPr id="6" name="TextBox 5">
            <a:extLst>
              <a:ext uri="{FF2B5EF4-FFF2-40B4-BE49-F238E27FC236}">
                <a16:creationId xmlns:a16="http://schemas.microsoft.com/office/drawing/2014/main" id="{E15DBE81-3002-3B46-CF23-E24EDD44841B}"/>
              </a:ext>
            </a:extLst>
          </p:cNvPr>
          <p:cNvSpPr txBox="1"/>
          <p:nvPr/>
        </p:nvSpPr>
        <p:spPr>
          <a:xfrm>
            <a:off x="1465326" y="1419416"/>
            <a:ext cx="7020306" cy="369332"/>
          </a:xfrm>
          <a:prstGeom prst="rect">
            <a:avLst/>
          </a:prstGeom>
          <a:noFill/>
        </p:spPr>
        <p:txBody>
          <a:bodyPr wrap="square">
            <a:spAutoFit/>
          </a:bodyPr>
          <a:lstStyle/>
          <a:p>
            <a:r>
              <a:rPr lang="vi-VN" sz="1800" dirty="0"/>
              <a:t>8.9. Hoàn thiện giao diện chức năng quản lý quản trị viên:</a:t>
            </a:r>
            <a:endParaRPr lang="en-US" dirty="0"/>
          </a:p>
        </p:txBody>
      </p:sp>
      <p:pic>
        <p:nvPicPr>
          <p:cNvPr id="8" name="Content Placeholder 7">
            <a:extLst>
              <a:ext uri="{FF2B5EF4-FFF2-40B4-BE49-F238E27FC236}">
                <a16:creationId xmlns:a16="http://schemas.microsoft.com/office/drawing/2014/main" id="{D53FD03E-B3A0-DE0A-4E58-4A6053C3673A}"/>
              </a:ext>
            </a:extLst>
          </p:cNvPr>
          <p:cNvPicPr>
            <a:picLocks noGrp="1" noChangeAspect="1"/>
          </p:cNvPicPr>
          <p:nvPr>
            <p:ph idx="1"/>
          </p:nvPr>
        </p:nvPicPr>
        <p:blipFill>
          <a:blip r:embed="rId3"/>
          <a:stretch>
            <a:fillRect/>
          </a:stretch>
        </p:blipFill>
        <p:spPr>
          <a:xfrm>
            <a:off x="1465326" y="2281048"/>
            <a:ext cx="7546848" cy="2681644"/>
          </a:xfrm>
          <a:prstGeom prst="rect">
            <a:avLst/>
          </a:prstGeom>
          <a:ln>
            <a:solidFill>
              <a:schemeClr val="accent1"/>
            </a:solidFill>
          </a:ln>
        </p:spPr>
      </p:pic>
    </p:spTree>
    <p:extLst>
      <p:ext uri="{BB962C8B-B14F-4D97-AF65-F5344CB8AC3E}">
        <p14:creationId xmlns:p14="http://schemas.microsoft.com/office/powerpoint/2010/main" val="3074483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CE9882-1B78-EF51-0C86-5526022C6857}"/>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645C8E0D-1297-2EBD-E085-107D9DF250E8}"/>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564C80C6-43C8-6A64-72E6-EFC8CDCD3D56}"/>
              </a:ext>
            </a:extLst>
          </p:cNvPr>
          <p:cNvSpPr>
            <a:spLocks noGrp="1"/>
          </p:cNvSpPr>
          <p:nvPr>
            <p:ph type="title"/>
          </p:nvPr>
        </p:nvSpPr>
        <p:spPr>
          <a:xfrm>
            <a:off x="1804416" y="458406"/>
            <a:ext cx="6873240" cy="1399922"/>
          </a:xfrm>
        </p:spPr>
        <p:txBody>
          <a:bodyPr>
            <a:normAutofit/>
          </a:bodyPr>
          <a:lstStyle/>
          <a:p>
            <a:r>
              <a:rPr lang="vi-VN" sz="2800" dirty="0"/>
              <a:t>9. KẾT LUẬN VÀ HƯỚNG PHÁT TRIỂN</a:t>
            </a:r>
            <a:endParaRPr lang="en-US" sz="2800" dirty="0"/>
          </a:p>
        </p:txBody>
      </p:sp>
      <p:sp>
        <p:nvSpPr>
          <p:cNvPr id="3" name="Content Placeholder 2">
            <a:extLst>
              <a:ext uri="{FF2B5EF4-FFF2-40B4-BE49-F238E27FC236}">
                <a16:creationId xmlns:a16="http://schemas.microsoft.com/office/drawing/2014/main" id="{43184F1B-810B-E6B1-A0C4-4A8F7272E6E5}"/>
              </a:ext>
            </a:extLst>
          </p:cNvPr>
          <p:cNvSpPr>
            <a:spLocks noGrp="1"/>
          </p:cNvSpPr>
          <p:nvPr>
            <p:ph idx="1"/>
          </p:nvPr>
        </p:nvSpPr>
        <p:spPr>
          <a:xfrm>
            <a:off x="1901952" y="2316734"/>
            <a:ext cx="4809744" cy="2375344"/>
          </a:xfrm>
        </p:spPr>
        <p:txBody>
          <a:bodyPr>
            <a:normAutofit/>
          </a:bodyPr>
          <a:lstStyle/>
          <a:p>
            <a:pPr marL="0" indent="0" algn="just">
              <a:buNone/>
            </a:pPr>
            <a:r>
              <a:rPr lang="vi-VN" sz="1600" dirty="0"/>
              <a:t>Dự án thiết kế ứng dụng </a:t>
            </a:r>
            <a:r>
              <a:rPr lang="vi-VN" sz="1600" dirty="0" err="1"/>
              <a:t>web</a:t>
            </a:r>
            <a:r>
              <a:rPr lang="vi-VN" sz="1600" dirty="0"/>
              <a:t> tra cứu thông tin thực tập cho sinh viên Trường Đại học Trà Vinh đã đạt kết quả tích cực. Nền tảng được phát triển với giao diện thân thiện, giúp người dùng dễ dàng tra cứu thông tin. Các công nghệ và phương pháp mới đã được áp dụng để cải thiện trải nghiệm người dùng và khả năng quản lý hiệu quả.</a:t>
            </a:r>
            <a:endParaRPr lang="en-US" sz="1600" dirty="0"/>
          </a:p>
        </p:txBody>
      </p:sp>
      <p:sp>
        <p:nvSpPr>
          <p:cNvPr id="6" name="TextBox 5">
            <a:extLst>
              <a:ext uri="{FF2B5EF4-FFF2-40B4-BE49-F238E27FC236}">
                <a16:creationId xmlns:a16="http://schemas.microsoft.com/office/drawing/2014/main" id="{671D23F2-617A-0635-2043-AEC1C57F2E5E}"/>
              </a:ext>
            </a:extLst>
          </p:cNvPr>
          <p:cNvSpPr txBox="1"/>
          <p:nvPr/>
        </p:nvSpPr>
        <p:spPr>
          <a:xfrm>
            <a:off x="1804416" y="1488996"/>
            <a:ext cx="6167628" cy="369332"/>
          </a:xfrm>
          <a:prstGeom prst="rect">
            <a:avLst/>
          </a:prstGeom>
          <a:noFill/>
        </p:spPr>
        <p:txBody>
          <a:bodyPr wrap="square">
            <a:spAutoFit/>
          </a:bodyPr>
          <a:lstStyle/>
          <a:p>
            <a:r>
              <a:rPr lang="vi-VN" sz="1800" dirty="0"/>
              <a:t>9.1. Kết </a:t>
            </a:r>
            <a:r>
              <a:rPr lang="vi-VN" dirty="0"/>
              <a:t>luận:</a:t>
            </a:r>
            <a:endParaRPr lang="en-US" dirty="0"/>
          </a:p>
        </p:txBody>
      </p:sp>
      <p:pic>
        <p:nvPicPr>
          <p:cNvPr id="4098" name="Picture 2" descr="Hướng dẫn kiểm toán viên kết luận về báo cáo tài chính">
            <a:extLst>
              <a:ext uri="{FF2B5EF4-FFF2-40B4-BE49-F238E27FC236}">
                <a16:creationId xmlns:a16="http://schemas.microsoft.com/office/drawing/2014/main" id="{F0B5D625-EDC5-2B85-7BA9-A900A441619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625525" y="2815766"/>
            <a:ext cx="3305175"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401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EB972E94-F27B-F1E2-3B6B-88537E8E22B2}"/>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8BE9D4B2-F5DE-F86B-0005-5F81DBF6A302}"/>
              </a:ext>
            </a:extLst>
          </p:cNvPr>
          <p:cNvSpPr>
            <a:spLocks noGrp="1"/>
          </p:cNvSpPr>
          <p:nvPr>
            <p:ph type="title"/>
          </p:nvPr>
        </p:nvSpPr>
        <p:spPr>
          <a:xfrm>
            <a:off x="1950720" y="648334"/>
            <a:ext cx="3200400" cy="1325563"/>
          </a:xfrm>
        </p:spPr>
        <p:txBody>
          <a:bodyPr/>
          <a:lstStyle/>
          <a:p>
            <a:r>
              <a:rPr lang="vi-VN" dirty="0"/>
              <a:t>NỘI DUNG</a:t>
            </a:r>
            <a:endParaRPr lang="en-US" dirty="0"/>
          </a:p>
        </p:txBody>
      </p:sp>
      <p:sp>
        <p:nvSpPr>
          <p:cNvPr id="3" name="Content Placeholder 2">
            <a:extLst>
              <a:ext uri="{FF2B5EF4-FFF2-40B4-BE49-F238E27FC236}">
                <a16:creationId xmlns:a16="http://schemas.microsoft.com/office/drawing/2014/main" id="{3FFD3C0A-10A8-3A98-15B6-18071F2D9200}"/>
              </a:ext>
            </a:extLst>
          </p:cNvPr>
          <p:cNvSpPr>
            <a:spLocks noGrp="1"/>
          </p:cNvSpPr>
          <p:nvPr>
            <p:ph idx="1"/>
          </p:nvPr>
        </p:nvSpPr>
        <p:spPr>
          <a:xfrm>
            <a:off x="2057400" y="1858328"/>
            <a:ext cx="4983480" cy="4351338"/>
          </a:xfrm>
        </p:spPr>
        <p:txBody>
          <a:bodyPr>
            <a:normAutofit/>
          </a:bodyPr>
          <a:lstStyle/>
          <a:p>
            <a:pPr marL="457200" indent="-457200">
              <a:buFont typeface="+mj-lt"/>
              <a:buAutoNum type="arabicPeriod"/>
            </a:pPr>
            <a:r>
              <a:rPr lang="vi-VN" sz="2000" dirty="0"/>
              <a:t>Lý do chọn đề tài</a:t>
            </a:r>
          </a:p>
          <a:p>
            <a:pPr marL="457200" indent="-457200">
              <a:buFont typeface="+mj-lt"/>
              <a:buAutoNum type="arabicPeriod"/>
            </a:pPr>
            <a:r>
              <a:rPr lang="vi-VN" sz="2000" dirty="0"/>
              <a:t>Mục tiêu nghiên cứu</a:t>
            </a:r>
          </a:p>
          <a:p>
            <a:pPr marL="457200" indent="-457200">
              <a:buFont typeface="+mj-lt"/>
              <a:buAutoNum type="arabicPeriod"/>
            </a:pPr>
            <a:r>
              <a:rPr lang="vi-VN" sz="2000" dirty="0"/>
              <a:t>Cơ sở lý thuyết</a:t>
            </a:r>
          </a:p>
          <a:p>
            <a:pPr marL="457200" indent="-457200">
              <a:buFont typeface="+mj-lt"/>
              <a:buAutoNum type="arabicPeriod"/>
            </a:pPr>
            <a:r>
              <a:rPr lang="vi-VN" sz="2000" dirty="0"/>
              <a:t>Mô tả bài toán</a:t>
            </a:r>
          </a:p>
          <a:p>
            <a:pPr marL="457200" indent="-457200">
              <a:buFont typeface="+mj-lt"/>
              <a:buAutoNum type="arabicPeriod"/>
            </a:pPr>
            <a:r>
              <a:rPr lang="vi-VN" sz="2000" dirty="0"/>
              <a:t>Yêu cầu chức năng</a:t>
            </a:r>
          </a:p>
          <a:p>
            <a:pPr marL="457200" indent="-457200">
              <a:buFont typeface="+mj-lt"/>
              <a:buAutoNum type="arabicPeriod"/>
            </a:pPr>
            <a:r>
              <a:rPr lang="vi-VN" sz="2000" dirty="0"/>
              <a:t>Yêu cầu phi chức năng</a:t>
            </a:r>
          </a:p>
          <a:p>
            <a:pPr marL="457200" indent="-457200">
              <a:buFont typeface="+mj-lt"/>
              <a:buAutoNum type="arabicPeriod"/>
            </a:pPr>
            <a:r>
              <a:rPr lang="vi-VN" sz="2000" dirty="0"/>
              <a:t>Cơ sở dữ liệu</a:t>
            </a:r>
          </a:p>
          <a:p>
            <a:pPr marL="457200" indent="-457200">
              <a:buFont typeface="+mj-lt"/>
              <a:buAutoNum type="arabicPeriod"/>
            </a:pPr>
            <a:r>
              <a:rPr lang="vi-VN" sz="2000" dirty="0"/>
              <a:t>Kết quả thực nghiệm</a:t>
            </a:r>
          </a:p>
          <a:p>
            <a:pPr marL="0" indent="0">
              <a:buNone/>
            </a:pPr>
            <a:r>
              <a:rPr lang="vi-VN" sz="2000" dirty="0"/>
              <a:t>9.    Kết luận và hướng phát triển</a:t>
            </a:r>
            <a:endParaRPr lang="en-US" sz="2000" dirty="0"/>
          </a:p>
        </p:txBody>
      </p:sp>
    </p:spTree>
    <p:extLst>
      <p:ext uri="{BB962C8B-B14F-4D97-AF65-F5344CB8AC3E}">
        <p14:creationId xmlns:p14="http://schemas.microsoft.com/office/powerpoint/2010/main" val="1076234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50FEB0-BABA-BAA6-6792-D41AC98044EA}"/>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5FF0C01B-FCA9-D5C7-2399-9597913C77B6}"/>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1132EF63-41F7-372C-CF02-7C162D57A4A4}"/>
              </a:ext>
            </a:extLst>
          </p:cNvPr>
          <p:cNvSpPr>
            <a:spLocks noGrp="1"/>
          </p:cNvSpPr>
          <p:nvPr>
            <p:ph type="title"/>
          </p:nvPr>
        </p:nvSpPr>
        <p:spPr>
          <a:xfrm>
            <a:off x="1804416" y="458406"/>
            <a:ext cx="6873240" cy="1399922"/>
          </a:xfrm>
        </p:spPr>
        <p:txBody>
          <a:bodyPr>
            <a:normAutofit/>
          </a:bodyPr>
          <a:lstStyle/>
          <a:p>
            <a:r>
              <a:rPr lang="vi-VN" sz="2800" dirty="0"/>
              <a:t>9. KẾT LUẬN VÀ HƯỚNG PHÁT TRIỂN</a:t>
            </a:r>
            <a:endParaRPr lang="en-US" sz="2800" dirty="0"/>
          </a:p>
        </p:txBody>
      </p:sp>
      <p:sp>
        <p:nvSpPr>
          <p:cNvPr id="3" name="Content Placeholder 2">
            <a:extLst>
              <a:ext uri="{FF2B5EF4-FFF2-40B4-BE49-F238E27FC236}">
                <a16:creationId xmlns:a16="http://schemas.microsoft.com/office/drawing/2014/main" id="{9AE1B08D-F42F-348B-98B8-E9755366124C}"/>
              </a:ext>
            </a:extLst>
          </p:cNvPr>
          <p:cNvSpPr>
            <a:spLocks noGrp="1"/>
          </p:cNvSpPr>
          <p:nvPr>
            <p:ph idx="1"/>
          </p:nvPr>
        </p:nvSpPr>
        <p:spPr>
          <a:xfrm>
            <a:off x="1901952" y="2316734"/>
            <a:ext cx="5175504" cy="1944370"/>
          </a:xfrm>
        </p:spPr>
        <p:txBody>
          <a:bodyPr>
            <a:normAutofit/>
          </a:bodyPr>
          <a:lstStyle/>
          <a:p>
            <a:pPr marL="0" indent="0" algn="just">
              <a:buNone/>
            </a:pPr>
            <a:r>
              <a:rPr lang="vi-VN" sz="1600" dirty="0"/>
              <a:t>Tối ưu hóa trải nghiệm người dùng: Phát triển chức năng mới và cải thiện giao diện để tạo trang </a:t>
            </a:r>
            <a:r>
              <a:rPr lang="vi-VN" sz="1600" dirty="0" err="1"/>
              <a:t>web</a:t>
            </a:r>
            <a:r>
              <a:rPr lang="vi-VN" sz="1600" dirty="0"/>
              <a:t> thân thiện với mọi đối tượng.</a:t>
            </a:r>
          </a:p>
          <a:p>
            <a:pPr marL="0" indent="0" algn="just">
              <a:buNone/>
            </a:pPr>
            <a:r>
              <a:rPr lang="vi-VN" sz="1600" dirty="0"/>
              <a:t>Học hỏi và tìm hiểu: Tăng cường kiến thức thiết kế ứng dụng </a:t>
            </a:r>
            <a:r>
              <a:rPr lang="vi-VN" sz="1600" dirty="0" err="1"/>
              <a:t>web</a:t>
            </a:r>
            <a:r>
              <a:rPr lang="vi-VN" sz="1600" dirty="0"/>
              <a:t> để phát triển các tính năng mới.</a:t>
            </a:r>
            <a:endParaRPr lang="en-US" sz="1600" dirty="0"/>
          </a:p>
        </p:txBody>
      </p:sp>
      <p:sp>
        <p:nvSpPr>
          <p:cNvPr id="6" name="TextBox 5">
            <a:extLst>
              <a:ext uri="{FF2B5EF4-FFF2-40B4-BE49-F238E27FC236}">
                <a16:creationId xmlns:a16="http://schemas.microsoft.com/office/drawing/2014/main" id="{5AC6AA62-9AA0-1B06-7E94-5C1AF66A1192}"/>
              </a:ext>
            </a:extLst>
          </p:cNvPr>
          <p:cNvSpPr txBox="1"/>
          <p:nvPr/>
        </p:nvSpPr>
        <p:spPr>
          <a:xfrm>
            <a:off x="1804416" y="1488996"/>
            <a:ext cx="6167628" cy="369332"/>
          </a:xfrm>
          <a:prstGeom prst="rect">
            <a:avLst/>
          </a:prstGeom>
          <a:noFill/>
        </p:spPr>
        <p:txBody>
          <a:bodyPr wrap="square">
            <a:spAutoFit/>
          </a:bodyPr>
          <a:lstStyle/>
          <a:p>
            <a:r>
              <a:rPr lang="vi-VN" dirty="0"/>
              <a:t>9.2. Hướng phát triển:</a:t>
            </a:r>
            <a:endParaRPr lang="en-US" dirty="0"/>
          </a:p>
        </p:txBody>
      </p:sp>
      <p:pic>
        <p:nvPicPr>
          <p:cNvPr id="5122" name="Picture 2" descr="Những nhân tố ảnh hưởng đến sự phát triển của khu công nghiệp đồng bộ">
            <a:extLst>
              <a:ext uri="{FF2B5EF4-FFF2-40B4-BE49-F238E27FC236}">
                <a16:creationId xmlns:a16="http://schemas.microsoft.com/office/drawing/2014/main" id="{03EC3299-C515-70B7-17C2-370A58446D2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520064" y="2952926"/>
            <a:ext cx="5164254" cy="3092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847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0574F-D865-8841-120B-19EC1B49DE1F}"/>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97FEC738-F72D-CD69-57B3-3F53AE5C0BE1}"/>
              </a:ext>
            </a:extLst>
          </p:cNvPr>
          <p:cNvSpPr txBox="1"/>
          <p:nvPr/>
        </p:nvSpPr>
        <p:spPr>
          <a:xfrm>
            <a:off x="827532" y="2005655"/>
            <a:ext cx="10536936" cy="1323439"/>
          </a:xfrm>
          <a:prstGeom prst="rect">
            <a:avLst/>
          </a:prstGeom>
          <a:noFill/>
        </p:spPr>
        <p:txBody>
          <a:bodyPr wrap="square" rtlCol="0">
            <a:spAutoFit/>
          </a:bodyPr>
          <a:lstStyle/>
          <a:p>
            <a:pPr algn="ctr"/>
            <a:r>
              <a:rPr lang="vi-VN" sz="4000" dirty="0">
                <a:latin typeface="Calibri" panose="020F0502020204030204" pitchFamily="34" charset="0"/>
                <a:ea typeface="Calibri" panose="020F0502020204030204" pitchFamily="34" charset="0"/>
                <a:cs typeface="Calibri" panose="020F0502020204030204" pitchFamily="34" charset="0"/>
              </a:rPr>
              <a:t>Cảm ơn</a:t>
            </a:r>
          </a:p>
          <a:p>
            <a:pPr algn="ctr"/>
            <a:r>
              <a:rPr lang="vi-VN" sz="4000" dirty="0">
                <a:latin typeface="Calibri" panose="020F0502020204030204" pitchFamily="34" charset="0"/>
                <a:ea typeface="Calibri" panose="020F0502020204030204" pitchFamily="34" charset="0"/>
                <a:cs typeface="Calibri" panose="020F0502020204030204" pitchFamily="34" charset="0"/>
              </a:rPr>
              <a:t> quý thầy cô đã lắng nghe bài thuyết trình của em!</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10" name="Rectangle 7">
            <a:extLst>
              <a:ext uri="{FF2B5EF4-FFF2-40B4-BE49-F238E27FC236}">
                <a16:creationId xmlns:a16="http://schemas.microsoft.com/office/drawing/2014/main" id="{4E852E38-140E-0004-E21B-8B35FD5E443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8">
            <a:extLst>
              <a:ext uri="{FF2B5EF4-FFF2-40B4-BE49-F238E27FC236}">
                <a16:creationId xmlns:a16="http://schemas.microsoft.com/office/drawing/2014/main" id="{C76E1D91-E086-0012-711C-1A497B0A7C07}"/>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5" name="Picture 14" descr="A cartoon of a cat&#10;&#10;Description automatically generated">
            <a:extLst>
              <a:ext uri="{FF2B5EF4-FFF2-40B4-BE49-F238E27FC236}">
                <a16:creationId xmlns:a16="http://schemas.microsoft.com/office/drawing/2014/main" id="{544747DE-3F08-A9FA-2D9B-518639DD58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1135" y="3429000"/>
            <a:ext cx="2157916" cy="2245994"/>
          </a:xfrm>
          <a:prstGeom prst="rect">
            <a:avLst/>
          </a:prstGeom>
        </p:spPr>
      </p:pic>
    </p:spTree>
    <p:extLst>
      <p:ext uri="{BB962C8B-B14F-4D97-AF65-F5344CB8AC3E}">
        <p14:creationId xmlns:p14="http://schemas.microsoft.com/office/powerpoint/2010/main" val="2551400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7F437A-9516-8EC7-C86A-09EE743C6A9E}"/>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BE43171B-131E-7BDB-25F9-067F47293F39}"/>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FF58AD7F-95F5-C96C-0DE3-4B62A8F8F06E}"/>
              </a:ext>
            </a:extLst>
          </p:cNvPr>
          <p:cNvSpPr>
            <a:spLocks noGrp="1"/>
          </p:cNvSpPr>
          <p:nvPr>
            <p:ph type="title"/>
          </p:nvPr>
        </p:nvSpPr>
        <p:spPr>
          <a:xfrm>
            <a:off x="1740407" y="867790"/>
            <a:ext cx="6617547" cy="1325563"/>
          </a:xfrm>
        </p:spPr>
        <p:txBody>
          <a:bodyPr>
            <a:normAutofit/>
          </a:bodyPr>
          <a:lstStyle/>
          <a:p>
            <a:r>
              <a:rPr lang="vi-VN" sz="2800" dirty="0"/>
              <a:t>1. LÝ DO CHỌN ĐỀ TÀI</a:t>
            </a:r>
            <a:endParaRPr lang="en-US" sz="2800" dirty="0"/>
          </a:p>
        </p:txBody>
      </p:sp>
      <p:sp>
        <p:nvSpPr>
          <p:cNvPr id="3" name="Content Placeholder 2">
            <a:extLst>
              <a:ext uri="{FF2B5EF4-FFF2-40B4-BE49-F238E27FC236}">
                <a16:creationId xmlns:a16="http://schemas.microsoft.com/office/drawing/2014/main" id="{71AB487C-BE97-7FB7-DDB3-BF1EC72EA275}"/>
              </a:ext>
            </a:extLst>
          </p:cNvPr>
          <p:cNvSpPr>
            <a:spLocks noGrp="1"/>
          </p:cNvSpPr>
          <p:nvPr>
            <p:ph idx="1"/>
          </p:nvPr>
        </p:nvSpPr>
        <p:spPr>
          <a:xfrm>
            <a:off x="1856232" y="2210599"/>
            <a:ext cx="5541264" cy="1973008"/>
          </a:xfrm>
        </p:spPr>
        <p:txBody>
          <a:bodyPr>
            <a:noAutofit/>
          </a:bodyPr>
          <a:lstStyle/>
          <a:p>
            <a:r>
              <a:rPr lang="vi-VN" sz="1800" b="0" i="0" dirty="0">
                <a:solidFill>
                  <a:srgbClr val="000001"/>
                </a:solidFill>
                <a:effectLst/>
              </a:rPr>
              <a:t>Thiết kế ứng dụng </a:t>
            </a:r>
            <a:r>
              <a:rPr lang="vi-VN" sz="1800" b="0" i="0" dirty="0" err="1">
                <a:solidFill>
                  <a:srgbClr val="000001"/>
                </a:solidFill>
                <a:effectLst/>
              </a:rPr>
              <a:t>web</a:t>
            </a:r>
            <a:r>
              <a:rPr lang="vi-VN" sz="1800" b="0" i="0" dirty="0">
                <a:solidFill>
                  <a:srgbClr val="000001"/>
                </a:solidFill>
                <a:effectLst/>
              </a:rPr>
              <a:t> phục vụ tra cứu thông tin thực tập của sinh viên tại Trường Đại học Trà Vinh. </a:t>
            </a:r>
            <a:r>
              <a:rPr lang="vi-VN" sz="1800" b="0" i="0" dirty="0">
                <a:solidFill>
                  <a:srgbClr val="000001"/>
                </a:solidFill>
                <a:ea typeface="SimSun" panose="02010600030101010101" pitchFamily="2" charset="-122"/>
                <a:cs typeface="Times New Roman" panose="02020603050405020304" pitchFamily="18" charset="0"/>
              </a:rPr>
              <a:t>G</a:t>
            </a:r>
            <a:r>
              <a:rPr lang="vi-VN" sz="1800" b="0" i="0" dirty="0">
                <a:solidFill>
                  <a:srgbClr val="000001"/>
                </a:solidFill>
                <a:effectLst/>
              </a:rPr>
              <a:t>iúp quản lý và tra cứu thông tin về tên đề tài thực tập, điểm đánh giá, đơn vị thực tập, người hướng dẫn tại đơn vị thực tập, người hướng dẫn viết báo cáo tại trường,</a:t>
            </a:r>
            <a:r>
              <a:rPr lang="vi-VN" sz="1800" dirty="0">
                <a:effectLst/>
                <a:ea typeface="SimSun" panose="02010600030101010101" pitchFamily="2" charset="-122"/>
                <a:cs typeface="Times New Roman" panose="02020603050405020304" pitchFamily="18" charset="0"/>
              </a:rPr>
              <a:t> và hỗ trợ thống kê số lượng sinh viên thực tập hằng năm theo đơn vị thực tập và kết quả thực tập tương ứng.</a:t>
            </a:r>
            <a:endParaRPr lang="vi-VN" sz="1800" dirty="0"/>
          </a:p>
        </p:txBody>
      </p:sp>
      <p:pic>
        <p:nvPicPr>
          <p:cNvPr id="1028" name="Picture 4" descr="lý do chọn đề tài và mục đích nghiên cứu của bài luận văn Sư Phạm">
            <a:extLst>
              <a:ext uri="{FF2B5EF4-FFF2-40B4-BE49-F238E27FC236}">
                <a16:creationId xmlns:a16="http://schemas.microsoft.com/office/drawing/2014/main" id="{E8C554CC-1AF4-4EEA-993D-7BCCFD54D114}"/>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873953" y="2094584"/>
            <a:ext cx="6076950" cy="456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633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E8EE03-C5D9-7C73-D3B0-BA4B0EB5D9BD}"/>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E71F4E39-7C56-AC79-ADE3-8D34ABC3F9F5}"/>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CA8A9C0A-4569-879D-069D-2C4D2E4E93D9}"/>
              </a:ext>
            </a:extLst>
          </p:cNvPr>
          <p:cNvSpPr>
            <a:spLocks noGrp="1"/>
          </p:cNvSpPr>
          <p:nvPr>
            <p:ph type="title"/>
          </p:nvPr>
        </p:nvSpPr>
        <p:spPr>
          <a:xfrm>
            <a:off x="2069592" y="785494"/>
            <a:ext cx="6617208" cy="915290"/>
          </a:xfrm>
        </p:spPr>
        <p:txBody>
          <a:bodyPr>
            <a:normAutofit/>
          </a:bodyPr>
          <a:lstStyle/>
          <a:p>
            <a:r>
              <a:rPr lang="vi-VN" sz="2800" dirty="0"/>
              <a:t>2. MỤC TIÊU NGHIÊN CỨU</a:t>
            </a:r>
            <a:endParaRPr lang="en-US" sz="2800" dirty="0"/>
          </a:p>
        </p:txBody>
      </p:sp>
      <p:sp>
        <p:nvSpPr>
          <p:cNvPr id="3" name="Content Placeholder 2">
            <a:extLst>
              <a:ext uri="{FF2B5EF4-FFF2-40B4-BE49-F238E27FC236}">
                <a16:creationId xmlns:a16="http://schemas.microsoft.com/office/drawing/2014/main" id="{A23CFEAB-003E-932A-9028-739AB640F11B}"/>
              </a:ext>
            </a:extLst>
          </p:cNvPr>
          <p:cNvSpPr>
            <a:spLocks noGrp="1"/>
          </p:cNvSpPr>
          <p:nvPr>
            <p:ph idx="1"/>
          </p:nvPr>
        </p:nvSpPr>
        <p:spPr>
          <a:xfrm>
            <a:off x="2069592" y="1700784"/>
            <a:ext cx="5876544" cy="3611407"/>
          </a:xfrm>
        </p:spPr>
        <p:txBody>
          <a:bodyPr>
            <a:noAutofit/>
          </a:bodyPr>
          <a:lstStyle/>
          <a:p>
            <a:r>
              <a:rPr lang="vi-VN" sz="1600" dirty="0">
                <a:effectLst/>
                <a:ea typeface="SimSun" panose="02010600030101010101" pitchFamily="2" charset="-122"/>
                <a:cs typeface="Times New Roman" panose="02020603050405020304" pitchFamily="18" charset="0"/>
              </a:rPr>
              <a:t>Tra cứu thông tin nhanh chóng: Hỗ trợ cán bộ quản lý dễ dàng tra cứu thông tin thực tập.</a:t>
            </a:r>
          </a:p>
          <a:p>
            <a:r>
              <a:rPr lang="vi-VN" sz="1600" dirty="0">
                <a:effectLst/>
                <a:ea typeface="SimSun" panose="02010600030101010101" pitchFamily="2" charset="-122"/>
                <a:cs typeface="Times New Roman" panose="02020603050405020304" pitchFamily="18" charset="0"/>
              </a:rPr>
              <a:t>Lưu trữ an toàn: Tạo môi trường lưu trữ thông tin an toàn, dễ dàng truy cập và cập nhật.</a:t>
            </a:r>
          </a:p>
          <a:p>
            <a:r>
              <a:rPr lang="vi-VN" sz="1600" dirty="0">
                <a:effectLst/>
                <a:ea typeface="SimSun" panose="02010600030101010101" pitchFamily="2" charset="-122"/>
                <a:cs typeface="Times New Roman" panose="02020603050405020304" pitchFamily="18" charset="0"/>
              </a:rPr>
              <a:t>Tra cứu cho sinh viên: Giúp sinh viên tra cứu thông tin thực tập cá nhân, đề tài, đơn vị và người hướng dẫn.</a:t>
            </a:r>
          </a:p>
          <a:p>
            <a:r>
              <a:rPr lang="vi-VN" sz="1600" dirty="0">
                <a:effectLst/>
                <a:ea typeface="SimSun" panose="02010600030101010101" pitchFamily="2" charset="-122"/>
                <a:cs typeface="Times New Roman" panose="02020603050405020304" pitchFamily="18" charset="0"/>
              </a:rPr>
              <a:t>Quản lý cho giảng viên: Hỗ trợ giảng viên theo dõi và quản lý thông tin thực tập của sinh viên.</a:t>
            </a:r>
          </a:p>
          <a:p>
            <a:r>
              <a:rPr lang="vi-VN" sz="1600" dirty="0">
                <a:effectLst/>
                <a:ea typeface="SimSun" panose="02010600030101010101" pitchFamily="2" charset="-122"/>
                <a:cs typeface="Times New Roman" panose="02020603050405020304" pitchFamily="18" charset="0"/>
              </a:rPr>
              <a:t>Cải thiện thống kê: Nâng cao công tác thống kê về số lượng sinh viên và kết quả thực tập.</a:t>
            </a:r>
          </a:p>
          <a:p>
            <a:r>
              <a:rPr lang="vi-VN" sz="1600" dirty="0">
                <a:effectLst/>
                <a:ea typeface="SimSun" panose="02010600030101010101" pitchFamily="2" charset="-122"/>
                <a:cs typeface="Times New Roman" panose="02020603050405020304" pitchFamily="18" charset="0"/>
              </a:rPr>
              <a:t>Minh bạch và chính xác: Đảm bảo tính minh bạch và chính xác trong quản lý dữ liệu thực tập.</a:t>
            </a:r>
            <a:endParaRPr lang="en-US" sz="1600" dirty="0">
              <a:effectLst/>
              <a:ea typeface="SimSun" panose="02010600030101010101" pitchFamily="2" charset="-122"/>
              <a:cs typeface="Times New Roman" panose="02020603050405020304" pitchFamily="18" charset="0"/>
            </a:endParaRPr>
          </a:p>
        </p:txBody>
      </p:sp>
      <p:pic>
        <p:nvPicPr>
          <p:cNvPr id="2052" name="Picture 4" descr="Kỹ năng xác định thị trường mục tiêu">
            <a:extLst>
              <a:ext uri="{FF2B5EF4-FFF2-40B4-BE49-F238E27FC236}">
                <a16:creationId xmlns:a16="http://schemas.microsoft.com/office/drawing/2014/main" id="{17950419-835B-9810-4E83-6B80F73C1D7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105775" y="3370306"/>
            <a:ext cx="3926586" cy="2188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546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56C64-D1EA-3A7D-E26B-13FAE717C3D0}"/>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22D02C99-8F7F-BC16-98E7-6D33EDB45EE2}"/>
              </a:ext>
            </a:extLst>
          </p:cNvPr>
          <p:cNvPicPr>
            <a:picLocks noChangeAspect="1"/>
          </p:cNvPicPr>
          <p:nvPr/>
        </p:nvPicPr>
        <p:blipFill>
          <a:blip r:embed="rId3">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BE780DAF-DEA3-ED99-2B92-E6CD9F8E0200}"/>
              </a:ext>
            </a:extLst>
          </p:cNvPr>
          <p:cNvSpPr>
            <a:spLocks noGrp="1"/>
          </p:cNvSpPr>
          <p:nvPr>
            <p:ph type="title"/>
          </p:nvPr>
        </p:nvSpPr>
        <p:spPr>
          <a:xfrm>
            <a:off x="1652338" y="1272740"/>
            <a:ext cx="4983480" cy="1325563"/>
          </a:xfrm>
        </p:spPr>
        <p:txBody>
          <a:bodyPr>
            <a:normAutofit/>
          </a:bodyPr>
          <a:lstStyle/>
          <a:p>
            <a:r>
              <a:rPr lang="vi-VN" sz="2800" dirty="0"/>
              <a:t>3. CƠ SỞ LÝ THUYẾT</a:t>
            </a:r>
            <a:endParaRPr lang="en-US" sz="2800" dirty="0"/>
          </a:p>
        </p:txBody>
      </p:sp>
      <p:sp>
        <p:nvSpPr>
          <p:cNvPr id="3" name="Content Placeholder 2">
            <a:extLst>
              <a:ext uri="{FF2B5EF4-FFF2-40B4-BE49-F238E27FC236}">
                <a16:creationId xmlns:a16="http://schemas.microsoft.com/office/drawing/2014/main" id="{2CA082BE-9057-EC0F-07F0-9E432979D5F2}"/>
              </a:ext>
            </a:extLst>
          </p:cNvPr>
          <p:cNvSpPr>
            <a:spLocks noGrp="1"/>
          </p:cNvSpPr>
          <p:nvPr>
            <p:ph idx="1"/>
          </p:nvPr>
        </p:nvSpPr>
        <p:spPr>
          <a:xfrm>
            <a:off x="1687254" y="2475793"/>
            <a:ext cx="4791456" cy="3271456"/>
          </a:xfrm>
        </p:spPr>
        <p:txBody>
          <a:bodyPr>
            <a:normAutofit/>
          </a:bodyPr>
          <a:lstStyle/>
          <a:p>
            <a:r>
              <a:rPr lang="vi-VN" sz="1600" dirty="0"/>
              <a:t>HTML, CSS, </a:t>
            </a:r>
            <a:r>
              <a:rPr lang="vi-VN" sz="1600" dirty="0" err="1"/>
              <a:t>JavaScript</a:t>
            </a:r>
            <a:r>
              <a:rPr lang="vi-VN" sz="1600" dirty="0"/>
              <a:t>, </a:t>
            </a:r>
            <a:r>
              <a:rPr lang="vi-VN" sz="1600" dirty="0" err="1"/>
              <a:t>Bootstrap</a:t>
            </a:r>
            <a:r>
              <a:rPr lang="vi-VN" sz="1600" dirty="0"/>
              <a:t>: Tạo giao diện </a:t>
            </a:r>
            <a:r>
              <a:rPr lang="vi-VN" sz="1600" dirty="0" err="1"/>
              <a:t>website</a:t>
            </a:r>
            <a:r>
              <a:rPr lang="vi-VN" sz="1600" dirty="0"/>
              <a:t> thân thiện.</a:t>
            </a:r>
          </a:p>
          <a:p>
            <a:r>
              <a:rPr lang="vi-VN" sz="1600" dirty="0"/>
              <a:t>PHP và </a:t>
            </a:r>
            <a:r>
              <a:rPr lang="vi-VN" sz="1600" dirty="0" err="1"/>
              <a:t>MySQL</a:t>
            </a:r>
            <a:r>
              <a:rPr lang="vi-VN" sz="1600" dirty="0"/>
              <a:t>: Xây dựng hệ thống xử lý dữ liệu và cơ sở dữ liệu.</a:t>
            </a:r>
          </a:p>
          <a:p>
            <a:r>
              <a:rPr lang="vi-VN" sz="1600" dirty="0"/>
              <a:t>XAMPP: Công cụ giả lập </a:t>
            </a:r>
            <a:r>
              <a:rPr lang="vi-VN" sz="1600" dirty="0" err="1"/>
              <a:t>server</a:t>
            </a:r>
            <a:r>
              <a:rPr lang="vi-VN" sz="1600" dirty="0"/>
              <a:t> để triển khai và kiểm thử.</a:t>
            </a:r>
            <a:endParaRPr lang="en-US" sz="1600" dirty="0"/>
          </a:p>
          <a:p>
            <a:pPr marL="0" indent="0">
              <a:buNone/>
            </a:pPr>
            <a:endParaRPr lang="en-US" sz="1600" dirty="0"/>
          </a:p>
        </p:txBody>
      </p:sp>
      <p:pic>
        <p:nvPicPr>
          <p:cNvPr id="4" name="Picture 3" descr="A logo on an orange background&#10;&#10;Description automatically generated">
            <a:extLst>
              <a:ext uri="{FF2B5EF4-FFF2-40B4-BE49-F238E27FC236}">
                <a16:creationId xmlns:a16="http://schemas.microsoft.com/office/drawing/2014/main" id="{8558F510-56A8-ECCE-8623-188BE98C47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05957" y="1520056"/>
            <a:ext cx="1581148" cy="1036798"/>
          </a:xfrm>
          <a:prstGeom prst="rect">
            <a:avLst/>
          </a:prstGeom>
        </p:spPr>
      </p:pic>
      <p:pic>
        <p:nvPicPr>
          <p:cNvPr id="7" name="Picture 6" descr="A yellow background with white text&#10;&#10;Description automatically generated">
            <a:extLst>
              <a:ext uri="{FF2B5EF4-FFF2-40B4-BE49-F238E27FC236}">
                <a16:creationId xmlns:a16="http://schemas.microsoft.com/office/drawing/2014/main" id="{CC8698C8-110F-D6F9-6661-F1A62AE85D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93639" y="2521937"/>
            <a:ext cx="1891282" cy="1088073"/>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C66AED12-BE59-A59D-D511-91A5ADCA0EE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14428" y="2475793"/>
            <a:ext cx="2296667" cy="1134217"/>
          </a:xfrm>
          <a:prstGeom prst="rect">
            <a:avLst/>
          </a:prstGeom>
        </p:spPr>
      </p:pic>
      <p:pic>
        <p:nvPicPr>
          <p:cNvPr id="6" name="Picture 5" descr="A blue and white logo&#10;&#10;Description automatically generated">
            <a:extLst>
              <a:ext uri="{FF2B5EF4-FFF2-40B4-BE49-F238E27FC236}">
                <a16:creationId xmlns:a16="http://schemas.microsoft.com/office/drawing/2014/main" id="{A40FBA4C-ECD8-50FB-3214-2F039E8B68B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99795" y="1418060"/>
            <a:ext cx="940891" cy="1333009"/>
          </a:xfrm>
          <a:prstGeom prst="rect">
            <a:avLst/>
          </a:prstGeom>
        </p:spPr>
      </p:pic>
      <p:pic>
        <p:nvPicPr>
          <p:cNvPr id="1026" name="Picture 2" descr="XAMPP là gì? Tổng hợp kiến thức cơ bản về XAMPP | ATP Software">
            <a:extLst>
              <a:ext uri="{FF2B5EF4-FFF2-40B4-BE49-F238E27FC236}">
                <a16:creationId xmlns:a16="http://schemas.microsoft.com/office/drawing/2014/main" id="{504CE926-800D-5BAC-D1D2-BC877300BE23}"/>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9966" t="14323" r="19335" b="9484"/>
          <a:stretch/>
        </p:blipFill>
        <p:spPr bwMode="auto">
          <a:xfrm>
            <a:off x="7174193" y="4443535"/>
            <a:ext cx="1126086" cy="146858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blue and black logo&#10;&#10;Description automatically generated">
            <a:extLst>
              <a:ext uri="{FF2B5EF4-FFF2-40B4-BE49-F238E27FC236}">
                <a16:creationId xmlns:a16="http://schemas.microsoft.com/office/drawing/2014/main" id="{BA57D26A-5FAD-4B3D-9988-B32DDBA50DE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997913" y="3757234"/>
            <a:ext cx="1964848" cy="1118940"/>
          </a:xfrm>
          <a:prstGeom prst="rect">
            <a:avLst/>
          </a:prstGeom>
        </p:spPr>
      </p:pic>
      <p:pic>
        <p:nvPicPr>
          <p:cNvPr id="10" name="Picture 9" descr="A logo with a dolphin&#10;&#10;Description automatically generated">
            <a:extLst>
              <a:ext uri="{FF2B5EF4-FFF2-40B4-BE49-F238E27FC236}">
                <a16:creationId xmlns:a16="http://schemas.microsoft.com/office/drawing/2014/main" id="{67C7C6CB-7268-4376-BE0F-AD2FA79AFC7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636284" y="4667743"/>
            <a:ext cx="1964848" cy="967563"/>
          </a:xfrm>
          <a:prstGeom prst="rect">
            <a:avLst/>
          </a:prstGeom>
        </p:spPr>
      </p:pic>
    </p:spTree>
    <p:extLst>
      <p:ext uri="{BB962C8B-B14F-4D97-AF65-F5344CB8AC3E}">
        <p14:creationId xmlns:p14="http://schemas.microsoft.com/office/powerpoint/2010/main" val="1824973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8C72A5-3317-1567-A564-3E39B52FC01F}"/>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7A15A681-F882-7984-0FC0-5924DAF296FA}"/>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936DB0BC-80F5-4DB6-1630-F3C709E3136F}"/>
              </a:ext>
            </a:extLst>
          </p:cNvPr>
          <p:cNvSpPr>
            <a:spLocks noGrp="1"/>
          </p:cNvSpPr>
          <p:nvPr>
            <p:ph type="title"/>
          </p:nvPr>
        </p:nvSpPr>
        <p:spPr>
          <a:xfrm>
            <a:off x="1950720" y="593471"/>
            <a:ext cx="3654552" cy="1209994"/>
          </a:xfrm>
        </p:spPr>
        <p:txBody>
          <a:bodyPr>
            <a:normAutofit/>
          </a:bodyPr>
          <a:lstStyle/>
          <a:p>
            <a:r>
              <a:rPr lang="vi-VN" sz="2800" dirty="0"/>
              <a:t>4. MÔ TẢ BÀI TOÁN </a:t>
            </a:r>
            <a:endParaRPr lang="en-US" sz="2800" dirty="0"/>
          </a:p>
        </p:txBody>
      </p:sp>
      <p:sp>
        <p:nvSpPr>
          <p:cNvPr id="3" name="Content Placeholder 2">
            <a:extLst>
              <a:ext uri="{FF2B5EF4-FFF2-40B4-BE49-F238E27FC236}">
                <a16:creationId xmlns:a16="http://schemas.microsoft.com/office/drawing/2014/main" id="{F23B793F-055A-8E66-16D4-5B783EE3E634}"/>
              </a:ext>
            </a:extLst>
          </p:cNvPr>
          <p:cNvSpPr>
            <a:spLocks noGrp="1"/>
          </p:cNvSpPr>
          <p:nvPr>
            <p:ph idx="1"/>
          </p:nvPr>
        </p:nvSpPr>
        <p:spPr>
          <a:xfrm>
            <a:off x="1950720" y="1657160"/>
            <a:ext cx="4983480" cy="4351338"/>
          </a:xfrm>
        </p:spPr>
        <p:txBody>
          <a:bodyPr>
            <a:normAutofit/>
          </a:bodyPr>
          <a:lstStyle/>
          <a:p>
            <a:r>
              <a:rPr lang="vi-VN" sz="1600" dirty="0"/>
              <a:t>Bối cảnh: Tại Trường Đại học Trà Vinh, nhu cầu tra cứu thông tin thực tập của sinh viên ngày càng tăng cao. Việc quản lý thông tin thực tập hiện tại chưa được tổ chức một cách hiệu quả, dẫn đến khó khăn trong việc theo dõi và quản lý các </a:t>
            </a:r>
            <a:r>
              <a:rPr lang="vi-VN" sz="1600" dirty="0" err="1"/>
              <a:t>đợt</a:t>
            </a:r>
            <a:r>
              <a:rPr lang="vi-VN" sz="1600" dirty="0"/>
              <a:t> thực tập của sinh viên.</a:t>
            </a:r>
          </a:p>
          <a:p>
            <a:r>
              <a:rPr lang="vi-VN" sz="1600" dirty="0"/>
              <a:t>Vấn đề: Hệ thống hiện tại không đáp ứng được yêu cầu của sinh viên trong việc tra cứu, quản lý thông tin thực tập. Các thông tin về sinh viên, </a:t>
            </a:r>
            <a:r>
              <a:rPr lang="vi-VN" sz="1600" dirty="0" err="1"/>
              <a:t>đợt</a:t>
            </a:r>
            <a:r>
              <a:rPr lang="vi-VN" sz="1600" dirty="0"/>
              <a:t> thực tập, đơn vị thực tập và người hướng dẫn bị phân tán và khó tiếp cận, gây ra sự bất tiện trong quá trình thực tập của sinh viên.</a:t>
            </a:r>
          </a:p>
          <a:p>
            <a:r>
              <a:rPr lang="vi-VN" sz="1600" dirty="0"/>
              <a:t>Mục tiêu: Xây dựng một hệ thống </a:t>
            </a:r>
            <a:r>
              <a:rPr lang="vi-VN" sz="1600" dirty="0" err="1"/>
              <a:t>website</a:t>
            </a:r>
            <a:r>
              <a:rPr lang="vi-VN" sz="1600" dirty="0"/>
              <a:t> quản lý và tra cứu thông tin thực tập cho sinh viên, bao gồm các chức năng cơ bản như: Tra cứu, quản lý sinh viên, quản lý lớp, quản lý </a:t>
            </a:r>
            <a:r>
              <a:rPr lang="vi-VN" sz="1600" dirty="0" err="1"/>
              <a:t>đợt</a:t>
            </a:r>
            <a:r>
              <a:rPr lang="vi-VN" sz="1600" dirty="0"/>
              <a:t> thực tập, quản lý đơn vị thực tập, quản lý người hướng dẫn, quản lý, thông tin thực tập, thống kê.</a:t>
            </a:r>
          </a:p>
        </p:txBody>
      </p:sp>
    </p:spTree>
    <p:extLst>
      <p:ext uri="{BB962C8B-B14F-4D97-AF65-F5344CB8AC3E}">
        <p14:creationId xmlns:p14="http://schemas.microsoft.com/office/powerpoint/2010/main" val="1885744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22F48-D4E6-655D-169E-81C22EC0BBA5}"/>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AF2DA43E-010D-CE22-7E8A-C1DAC645E8D7}"/>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7E4C37EF-634E-D1E6-24FA-94FC7D5EF8EC}"/>
              </a:ext>
            </a:extLst>
          </p:cNvPr>
          <p:cNvSpPr>
            <a:spLocks noGrp="1"/>
          </p:cNvSpPr>
          <p:nvPr>
            <p:ph type="title"/>
          </p:nvPr>
        </p:nvSpPr>
        <p:spPr>
          <a:xfrm>
            <a:off x="2057400" y="665732"/>
            <a:ext cx="4636008" cy="1325563"/>
          </a:xfrm>
        </p:spPr>
        <p:txBody>
          <a:bodyPr>
            <a:normAutofit/>
          </a:bodyPr>
          <a:lstStyle/>
          <a:p>
            <a:r>
              <a:rPr lang="vi-VN" sz="2800" dirty="0"/>
              <a:t>5. YÊU CẦU CHỨC NĂNG</a:t>
            </a:r>
            <a:endParaRPr lang="en-US" sz="2800" dirty="0"/>
          </a:p>
        </p:txBody>
      </p:sp>
      <p:sp>
        <p:nvSpPr>
          <p:cNvPr id="3" name="Content Placeholder 2">
            <a:extLst>
              <a:ext uri="{FF2B5EF4-FFF2-40B4-BE49-F238E27FC236}">
                <a16:creationId xmlns:a16="http://schemas.microsoft.com/office/drawing/2014/main" id="{F7219B2A-43C0-4542-BD01-A392F03E5F4F}"/>
              </a:ext>
            </a:extLst>
          </p:cNvPr>
          <p:cNvSpPr>
            <a:spLocks noGrp="1"/>
          </p:cNvSpPr>
          <p:nvPr>
            <p:ph idx="1"/>
          </p:nvPr>
        </p:nvSpPr>
        <p:spPr>
          <a:xfrm>
            <a:off x="2057400" y="1858328"/>
            <a:ext cx="4983480" cy="4351338"/>
          </a:xfrm>
        </p:spPr>
        <p:txBody>
          <a:bodyPr>
            <a:normAutofit lnSpcReduction="10000"/>
          </a:bodyPr>
          <a:lstStyle/>
          <a:p>
            <a:r>
              <a:rPr lang="vi-VN" sz="1600" dirty="0"/>
              <a:t>Hiển thị thông tin: Danh sách sinh viên, lớp, </a:t>
            </a:r>
            <a:r>
              <a:rPr lang="vi-VN" sz="1600" dirty="0" err="1"/>
              <a:t>đợt</a:t>
            </a:r>
            <a:r>
              <a:rPr lang="vi-VN" sz="1600" dirty="0"/>
              <a:t> thực tập, đơn vị, người hướng dẫn, thông tin thực tập, quản trị viên.</a:t>
            </a:r>
          </a:p>
          <a:p>
            <a:r>
              <a:rPr lang="vi-VN" sz="1600" dirty="0"/>
              <a:t>Thống kê: Số lượng sinh viên thực tập hàng năm theo đơn vị và kết quả.</a:t>
            </a:r>
          </a:p>
          <a:p>
            <a:r>
              <a:rPr lang="vi-VN" sz="1600" dirty="0"/>
              <a:t>Thêm thông tin: Sinh viên, lớp, </a:t>
            </a:r>
            <a:r>
              <a:rPr lang="vi-VN" sz="1600" dirty="0" err="1"/>
              <a:t>đợt</a:t>
            </a:r>
            <a:r>
              <a:rPr lang="vi-VN" sz="1600" dirty="0"/>
              <a:t> thực tập, đơn vị, người hướng dẫn, thông tin thực tập, quản trị viên.</a:t>
            </a:r>
          </a:p>
          <a:p>
            <a:r>
              <a:rPr lang="vi-VN" sz="1600" dirty="0"/>
              <a:t>Xóa thông tin: Sinh viên, lớp, </a:t>
            </a:r>
            <a:r>
              <a:rPr lang="vi-VN" sz="1600" dirty="0" err="1"/>
              <a:t>đợt</a:t>
            </a:r>
            <a:r>
              <a:rPr lang="vi-VN" sz="1600" dirty="0"/>
              <a:t> thực tập, đơn vị, người hướng dẫn, thông tin thực tập, quản trị viên.</a:t>
            </a:r>
          </a:p>
          <a:p>
            <a:r>
              <a:rPr lang="vi-VN" sz="1600" dirty="0"/>
              <a:t>Sửa thông tin: Sinh viên, lớp, </a:t>
            </a:r>
            <a:r>
              <a:rPr lang="vi-VN" sz="1600" dirty="0" err="1"/>
              <a:t>đợt</a:t>
            </a:r>
            <a:r>
              <a:rPr lang="vi-VN" sz="1600" dirty="0"/>
              <a:t> thực tập, đơn vị, người hướng dẫn, thông tin thực tập, quản trị viên.</a:t>
            </a:r>
          </a:p>
          <a:p>
            <a:r>
              <a:rPr lang="vi-VN" sz="1600" dirty="0"/>
              <a:t>Tìm kiếm thông tin: Theo sinh viên, đơn vị, người hướng dẫn, thông tin thực tập.</a:t>
            </a:r>
          </a:p>
          <a:p>
            <a:r>
              <a:rPr lang="vi-VN" sz="1600" dirty="0"/>
              <a:t>Tra cứu: Theo mã sinh viên, họ tên, lớp, khóa.</a:t>
            </a:r>
            <a:endParaRPr lang="en-US" sz="1600" dirty="0"/>
          </a:p>
        </p:txBody>
      </p:sp>
    </p:spTree>
    <p:extLst>
      <p:ext uri="{BB962C8B-B14F-4D97-AF65-F5344CB8AC3E}">
        <p14:creationId xmlns:p14="http://schemas.microsoft.com/office/powerpoint/2010/main" val="1029815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B659C7-93CD-8EB4-AB5A-A4BEDD108727}"/>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23F088B4-F883-8474-EFD7-78726B16AC83}"/>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286FB69C-909D-7C61-B2ED-B7E4BD7C5675}"/>
              </a:ext>
            </a:extLst>
          </p:cNvPr>
          <p:cNvSpPr>
            <a:spLocks noGrp="1"/>
          </p:cNvSpPr>
          <p:nvPr>
            <p:ph type="title"/>
          </p:nvPr>
        </p:nvSpPr>
        <p:spPr>
          <a:xfrm>
            <a:off x="1950719" y="648334"/>
            <a:ext cx="6214713" cy="1325563"/>
          </a:xfrm>
        </p:spPr>
        <p:txBody>
          <a:bodyPr>
            <a:normAutofit/>
          </a:bodyPr>
          <a:lstStyle/>
          <a:p>
            <a:r>
              <a:rPr lang="vi-VN" sz="2800" dirty="0"/>
              <a:t>6. YÊU CẦU PHI CHỨC NĂNG</a:t>
            </a:r>
            <a:endParaRPr lang="en-US" sz="2800" dirty="0"/>
          </a:p>
        </p:txBody>
      </p:sp>
      <p:sp>
        <p:nvSpPr>
          <p:cNvPr id="3" name="Content Placeholder 2">
            <a:extLst>
              <a:ext uri="{FF2B5EF4-FFF2-40B4-BE49-F238E27FC236}">
                <a16:creationId xmlns:a16="http://schemas.microsoft.com/office/drawing/2014/main" id="{6F559981-CE9F-A4A6-FA06-E2DCA7695C53}"/>
              </a:ext>
            </a:extLst>
          </p:cNvPr>
          <p:cNvSpPr>
            <a:spLocks noGrp="1"/>
          </p:cNvSpPr>
          <p:nvPr>
            <p:ph idx="1"/>
          </p:nvPr>
        </p:nvSpPr>
        <p:spPr>
          <a:xfrm>
            <a:off x="2057400" y="1858328"/>
            <a:ext cx="4983480" cy="4351338"/>
          </a:xfrm>
        </p:spPr>
        <p:txBody>
          <a:bodyPr>
            <a:normAutofit/>
          </a:bodyPr>
          <a:lstStyle/>
          <a:p>
            <a:r>
              <a:rPr lang="vi-VN" sz="1600" dirty="0"/>
              <a:t>Hiệu </a:t>
            </a:r>
            <a:r>
              <a:rPr lang="vi-VN" sz="1600" dirty="0" err="1"/>
              <a:t>năng:Thời</a:t>
            </a:r>
            <a:r>
              <a:rPr lang="vi-VN" sz="1600" dirty="0"/>
              <a:t> gian tải trang nhanh.</a:t>
            </a:r>
          </a:p>
          <a:p>
            <a:r>
              <a:rPr lang="vi-VN" sz="1600" dirty="0"/>
              <a:t>Hỗ trợ nhiều người dùng truy cập đồng thời mà không giảm hiệu suất.</a:t>
            </a:r>
          </a:p>
          <a:p>
            <a:r>
              <a:rPr lang="vi-VN" sz="1600" dirty="0"/>
              <a:t>Khả năng mở </a:t>
            </a:r>
            <a:r>
              <a:rPr lang="vi-VN" sz="1600" dirty="0" err="1"/>
              <a:t>rộng:Thiết</a:t>
            </a:r>
            <a:r>
              <a:rPr lang="vi-VN" sz="1600" dirty="0"/>
              <a:t> kế dễ dàng mở rộng, cho phép thêm, xóa, sửa tính năng mà không ảnh hưởng đến hoạt động hiện tại.</a:t>
            </a:r>
          </a:p>
          <a:p>
            <a:r>
              <a:rPr lang="vi-VN" sz="1600" dirty="0"/>
              <a:t>Tính bảo </a:t>
            </a:r>
            <a:r>
              <a:rPr lang="vi-VN" sz="1600" dirty="0" err="1"/>
              <a:t>mật:Chỉ</a:t>
            </a:r>
            <a:r>
              <a:rPr lang="vi-VN" sz="1600" dirty="0"/>
              <a:t> người dùng có vai trò </a:t>
            </a:r>
            <a:r>
              <a:rPr lang="vi-VN" sz="1600" dirty="0" err="1"/>
              <a:t>Admin</a:t>
            </a:r>
            <a:r>
              <a:rPr lang="vi-VN" sz="1600" dirty="0"/>
              <a:t> mới được phép thay đổi dữ liệu SQL.</a:t>
            </a:r>
          </a:p>
          <a:p>
            <a:r>
              <a:rPr lang="vi-VN" sz="1600" dirty="0"/>
              <a:t>Giao diện trực </a:t>
            </a:r>
            <a:r>
              <a:rPr lang="vi-VN" sz="1600" dirty="0" err="1"/>
              <a:t>quan:Giao</a:t>
            </a:r>
            <a:r>
              <a:rPr lang="vi-VN" sz="1600" dirty="0"/>
              <a:t> diện thân thiện, dễ thao </a:t>
            </a:r>
            <a:r>
              <a:rPr lang="vi-VN" sz="1600" dirty="0" err="1"/>
              <a:t>tác.Hỗ</a:t>
            </a:r>
            <a:r>
              <a:rPr lang="vi-VN" sz="1600" dirty="0"/>
              <a:t> trợ hiển thị trên đa nền tảng (điện thoại, </a:t>
            </a:r>
            <a:r>
              <a:rPr lang="vi-VN" sz="1600" dirty="0" err="1"/>
              <a:t>laptop</a:t>
            </a:r>
            <a:r>
              <a:rPr lang="vi-VN" sz="1600" dirty="0"/>
              <a:t>, </a:t>
            </a:r>
            <a:r>
              <a:rPr lang="vi-VN" sz="1600" dirty="0" err="1"/>
              <a:t>v.v</a:t>
            </a:r>
            <a:r>
              <a:rPr lang="vi-VN" sz="1600" dirty="0"/>
              <a:t>.).</a:t>
            </a:r>
          </a:p>
          <a:p>
            <a:r>
              <a:rPr lang="vi-VN" sz="1600" dirty="0"/>
              <a:t>Khả năng tương </a:t>
            </a:r>
            <a:r>
              <a:rPr lang="vi-VN" sz="1600" dirty="0" err="1"/>
              <a:t>thích:Hỗ</a:t>
            </a:r>
            <a:r>
              <a:rPr lang="vi-VN" sz="1600" dirty="0"/>
              <a:t> trợ các trình duyệt phổ biến (</a:t>
            </a:r>
            <a:r>
              <a:rPr lang="vi-VN" sz="1600" dirty="0" err="1"/>
              <a:t>Chrome</a:t>
            </a:r>
            <a:r>
              <a:rPr lang="vi-VN" sz="1600" dirty="0"/>
              <a:t>, </a:t>
            </a:r>
            <a:r>
              <a:rPr lang="vi-VN" sz="1600" dirty="0" err="1"/>
              <a:t>Firefox</a:t>
            </a:r>
            <a:r>
              <a:rPr lang="vi-VN" sz="1600" dirty="0"/>
              <a:t>, </a:t>
            </a:r>
            <a:r>
              <a:rPr lang="vi-VN" sz="1600" dirty="0" err="1"/>
              <a:t>Safari</a:t>
            </a:r>
            <a:r>
              <a:rPr lang="vi-VN" sz="1600" dirty="0"/>
              <a:t>, </a:t>
            </a:r>
            <a:r>
              <a:rPr lang="vi-VN" sz="1600" dirty="0" err="1"/>
              <a:t>Edge</a:t>
            </a:r>
            <a:r>
              <a:rPr lang="vi-VN" sz="1600" dirty="0"/>
              <a:t>).Tương thích với các hệ thống cơ sở dữ liệu phổ biến (</a:t>
            </a:r>
            <a:r>
              <a:rPr lang="vi-VN" sz="1600" dirty="0" err="1"/>
              <a:t>MySQL</a:t>
            </a:r>
            <a:r>
              <a:rPr lang="vi-VN" sz="1600" dirty="0"/>
              <a:t>).</a:t>
            </a:r>
            <a:endParaRPr lang="en-US" sz="1600" dirty="0"/>
          </a:p>
        </p:txBody>
      </p:sp>
    </p:spTree>
    <p:extLst>
      <p:ext uri="{BB962C8B-B14F-4D97-AF65-F5344CB8AC3E}">
        <p14:creationId xmlns:p14="http://schemas.microsoft.com/office/powerpoint/2010/main" val="3530941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B07C80-0E22-34A3-3999-F5FFDC0D6F06}"/>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8B7A1DE9-86EE-EA11-EB4E-25348BF7759D}"/>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929D1403-E27E-CEF9-A5E7-08D6B6BED932}"/>
              </a:ext>
            </a:extLst>
          </p:cNvPr>
          <p:cNvSpPr>
            <a:spLocks noGrp="1"/>
          </p:cNvSpPr>
          <p:nvPr>
            <p:ph type="title"/>
          </p:nvPr>
        </p:nvSpPr>
        <p:spPr>
          <a:xfrm>
            <a:off x="1232262" y="452392"/>
            <a:ext cx="4248913" cy="1209994"/>
          </a:xfrm>
        </p:spPr>
        <p:txBody>
          <a:bodyPr>
            <a:normAutofit/>
          </a:bodyPr>
          <a:lstStyle/>
          <a:p>
            <a:r>
              <a:rPr lang="vi-VN" sz="2800" dirty="0"/>
              <a:t>7. CƠ SỞ DỮ LIỆU</a:t>
            </a:r>
            <a:endParaRPr lang="en-US" sz="2800" dirty="0"/>
          </a:p>
        </p:txBody>
      </p:sp>
      <p:pic>
        <p:nvPicPr>
          <p:cNvPr id="8" name="Content Placeholder 7">
            <a:extLst>
              <a:ext uri="{FF2B5EF4-FFF2-40B4-BE49-F238E27FC236}">
                <a16:creationId xmlns:a16="http://schemas.microsoft.com/office/drawing/2014/main" id="{6AF000B6-D86C-16D8-B43E-07A2DEF482DE}"/>
              </a:ext>
            </a:extLst>
          </p:cNvPr>
          <p:cNvPicPr>
            <a:picLocks noGrp="1" noChangeAspect="1"/>
          </p:cNvPicPr>
          <p:nvPr>
            <p:ph idx="1"/>
          </p:nvPr>
        </p:nvPicPr>
        <p:blipFill>
          <a:blip r:embed="rId3"/>
          <a:stretch>
            <a:fillRect/>
          </a:stretch>
        </p:blipFill>
        <p:spPr>
          <a:xfrm>
            <a:off x="2186242" y="1810254"/>
            <a:ext cx="7420234" cy="4231317"/>
          </a:xfrm>
        </p:spPr>
      </p:pic>
      <p:sp>
        <p:nvSpPr>
          <p:cNvPr id="9" name="TextBox 8">
            <a:extLst>
              <a:ext uri="{FF2B5EF4-FFF2-40B4-BE49-F238E27FC236}">
                <a16:creationId xmlns:a16="http://schemas.microsoft.com/office/drawing/2014/main" id="{2451A78E-8507-BD68-FE69-BB6D25DF98EE}"/>
              </a:ext>
            </a:extLst>
          </p:cNvPr>
          <p:cNvSpPr txBox="1"/>
          <p:nvPr/>
        </p:nvSpPr>
        <p:spPr>
          <a:xfrm>
            <a:off x="1232262" y="1367624"/>
            <a:ext cx="9328195" cy="646331"/>
          </a:xfrm>
          <a:prstGeom prst="rect">
            <a:avLst/>
          </a:prstGeom>
          <a:noFill/>
        </p:spPr>
        <p:txBody>
          <a:bodyPr wrap="none" rtlCol="0">
            <a:spAutoFit/>
          </a:bodyPr>
          <a:lstStyle/>
          <a:p>
            <a:r>
              <a:rPr lang="vi-VN" dirty="0"/>
              <a:t>Hệ thống cơ sở dữ liệu được xây dựng với mô hình chuẩn hóa, bao gồm các bảng chính:</a:t>
            </a:r>
          </a:p>
          <a:p>
            <a:endParaRPr lang="en-US" dirty="0"/>
          </a:p>
        </p:txBody>
      </p:sp>
    </p:spTree>
    <p:extLst>
      <p:ext uri="{BB962C8B-B14F-4D97-AF65-F5344CB8AC3E}">
        <p14:creationId xmlns:p14="http://schemas.microsoft.com/office/powerpoint/2010/main" val="1746475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199</TotalTime>
  <Words>1290</Words>
  <Application>Microsoft Office PowerPoint</Application>
  <PresentationFormat>Widescreen</PresentationFormat>
  <Paragraphs>75</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SimSun</vt:lpstr>
      <vt:lpstr>Aptos</vt:lpstr>
      <vt:lpstr>Aptos Display</vt:lpstr>
      <vt:lpstr>Arial</vt:lpstr>
      <vt:lpstr>Calibri</vt:lpstr>
      <vt:lpstr>Times New Roman</vt:lpstr>
      <vt:lpstr>Office Theme</vt:lpstr>
      <vt:lpstr>THIẾT KẾ ỨNG DỤNG WEB PHỤC VỤ TRA CỨU THÔNG TIN THỰC TẬP CỦA SINH VIÊN TẠI TRƯỜNG ĐẠI HỌC TRÀ VINH</vt:lpstr>
      <vt:lpstr>NỘI DUNG</vt:lpstr>
      <vt:lpstr>1. LÝ DO CHỌN ĐỀ TÀI</vt:lpstr>
      <vt:lpstr>2. MỤC TIÊU NGHIÊN CỨU</vt:lpstr>
      <vt:lpstr>3. CƠ SỞ LÝ THUYẾT</vt:lpstr>
      <vt:lpstr>4. MÔ TẢ BÀI TOÁN </vt:lpstr>
      <vt:lpstr>5. YÊU CẦU CHỨC NĂNG</vt:lpstr>
      <vt:lpstr>6. YÊU CẦU PHI CHỨC NĂNG</vt:lpstr>
      <vt:lpstr>7. CƠ SỞ DỮ LIỆU</vt:lpstr>
      <vt:lpstr>8. KẾT QUẢ THỰC NGHIỆM</vt:lpstr>
      <vt:lpstr>8. KẾT QUẢ THỰC NGHIỆM</vt:lpstr>
      <vt:lpstr>8. KẾT QUẢ THỰC NGHIỆM</vt:lpstr>
      <vt:lpstr>8. KẾT QUẢ THỰC NGHIỆM</vt:lpstr>
      <vt:lpstr>8. KẾT QUẢ THỰC NGHIỆM</vt:lpstr>
      <vt:lpstr>8. KẾT QUẢ THỰC NGHIỆM</vt:lpstr>
      <vt:lpstr>8. KẾT QUẢ THỰC NGHIỆM</vt:lpstr>
      <vt:lpstr>8. KẾT QUẢ THỰC NGHIỆM</vt:lpstr>
      <vt:lpstr>8. KẾT QUẢ THỰC NGHIỆM</vt:lpstr>
      <vt:lpstr>9. KẾT LUẬN VÀ HƯỚNG PHÁT TRIỂN</vt:lpstr>
      <vt:lpstr>9. KẾT LUẬN VÀ HƯỚNG PHÁT TRIỂN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KẾ ỨNG DỤNG WEB PHỤC VỤ TRA CỨU THÔNG TIN THỰC TẬP CỦA SINH VIÊN TẠI TRƯỜNG ĐẠI HỌC TRÀ VINH</dc:title>
  <dc:creator>mymy119224028@outlook.com.vn</dc:creator>
  <cp:lastModifiedBy>mymy119224028@outlook.com.vn</cp:lastModifiedBy>
  <cp:revision>16</cp:revision>
  <dcterms:created xsi:type="dcterms:W3CDTF">2025-01-08T02:29:16Z</dcterms:created>
  <dcterms:modified xsi:type="dcterms:W3CDTF">2025-01-10T11:50:00Z</dcterms:modified>
</cp:coreProperties>
</file>