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5BA7A9-AF5F-1DE7-7C5D-433F879F67D2}" v="104" dt="2024-05-10T05:33:57.402"/>
    <p1510:client id="{33993B84-6E25-FF70-0E04-329341EF5AFA}" v="117" dt="2024-05-09T18:01:10.962"/>
    <p1510:client id="{D7CCEB68-3107-4A35-B81E-C3F6564514E7}" v="318" dt="2024-05-10T05:30:08.2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77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7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53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06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26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4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98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1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92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3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948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15" r:id="rId6"/>
    <p:sldLayoutId id="2147483711" r:id="rId7"/>
    <p:sldLayoutId id="2147483712" r:id="rId8"/>
    <p:sldLayoutId id="2147483713" r:id="rId9"/>
    <p:sldLayoutId id="2147483714" r:id="rId10"/>
    <p:sldLayoutId id="214748371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0064D7E-06DA-49C2-98D1-4C063EBE9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D1B7231-4CA0-4EF0-A0F6-BBC5D2289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F16C7D2-2C2B-45A2-B877-AD7F29D21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3E4B7AF-75AF-445E-9C56-25B6004E3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F9A02B0-84CC-4983-8CA2-DA39E73F2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AB12A9E-E8F5-4BB6-9FAC-B7528DB78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4E08A66-700A-4A93-8C53-51D5607B8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9E4E565-75A8-4E72-8D5F-0B62E6B49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F1FD7EC-834D-4087-9B69-7793E1A5B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E4853CF-E211-4741-8BB6-936918F20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08328EE-5DD9-49DB-AD4B-4F0A76A0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404B81F-9DCC-4C62-8962-2B6C36255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41ED921-643C-4B5B-86E6-99E818479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AD09725-F1B5-4342-A3A6-25BDC7261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C5251DB-B92C-4E4E-9BAE-B3EB8A9A3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2389C50-96FA-4F8E-A890-EE4967379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497D116-7C85-4317-8284-E647BAFC3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D6ED932-F3DD-4BB6-8FC3-6E205965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850A286-F068-43D3-8DEA-272E28F30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F3A2DA1-C0E2-44DE-AAA4-D2F262CB3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D8CC984-8A5C-4205-9CE0-218DA79F1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12901BA-B376-4054-8C31-BE75DF480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72BA8E1-2C05-43A7-AABF-8D614E07D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3D58E52-4C85-48FF-ADA3-F8F66B995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C61787A-32B8-440E-B1A5-1CAEC9D11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9D651FB-65B3-4DBD-9428-084075111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34A6116-8F7B-4C9A-9B9D-EF25C8BFA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4CC776F-EA3D-4898-9730-88C6605FD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81A3030-F8B6-4D5E-8A8F-7CE0C81E9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49129F1-E775-4904-9569-F08FA175D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C93E5BB-B3BE-4416-A1B2-5A2CDA8B0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3FD179A-45E8-4D8F-8F75-6E4A266F84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25" y="746840"/>
            <a:ext cx="4903438" cy="2099627"/>
          </a:xfrm>
        </p:spPr>
        <p:txBody>
          <a:bodyPr anchor="ctr">
            <a:normAutofit fontScale="90000"/>
          </a:bodyPr>
          <a:lstStyle/>
          <a:p>
            <a:r>
              <a:rPr lang="en-US" sz="6600" b="1" i="1" err="1">
                <a:latin typeface="Times New Roman"/>
                <a:cs typeface="Times New Roman"/>
              </a:rPr>
              <a:t>Dự</a:t>
            </a:r>
            <a:r>
              <a:rPr lang="en-US" sz="6600" b="1" i="1">
                <a:latin typeface="Times New Roman"/>
                <a:cs typeface="Times New Roman"/>
              </a:rPr>
              <a:t> </a:t>
            </a:r>
            <a:r>
              <a:rPr lang="en-US" sz="6600" b="1" i="1" err="1">
                <a:latin typeface="Times New Roman"/>
                <a:cs typeface="Times New Roman"/>
              </a:rPr>
              <a:t>án</a:t>
            </a:r>
            <a:r>
              <a:rPr lang="en-US" sz="6600" b="1" i="1">
                <a:latin typeface="Times New Roman"/>
                <a:cs typeface="Times New Roman"/>
              </a:rPr>
              <a:t> </a:t>
            </a:r>
            <a:r>
              <a:rPr lang="en-US" sz="6600" b="1" i="1" err="1">
                <a:latin typeface="Times New Roman"/>
                <a:cs typeface="Times New Roman"/>
              </a:rPr>
              <a:t>quản</a:t>
            </a:r>
            <a:r>
              <a:rPr lang="en-US" sz="6600" b="1" i="1">
                <a:latin typeface="Times New Roman"/>
                <a:cs typeface="Times New Roman"/>
              </a:rPr>
              <a:t> </a:t>
            </a:r>
            <a:r>
              <a:rPr lang="en-US" sz="6600" b="1" i="1" err="1">
                <a:latin typeface="Times New Roman"/>
                <a:cs typeface="Times New Roman"/>
              </a:rPr>
              <a:t>lý</a:t>
            </a:r>
            <a:r>
              <a:rPr lang="en-US" sz="6600" b="1" i="1">
                <a:latin typeface="Times New Roman"/>
                <a:cs typeface="Times New Roman"/>
              </a:rPr>
              <a:t> </a:t>
            </a:r>
            <a:r>
              <a:rPr lang="en-US" sz="6600" b="1" i="1" err="1">
                <a:latin typeface="Times New Roman"/>
                <a:cs typeface="Times New Roman"/>
              </a:rPr>
              <a:t>bãi</a:t>
            </a:r>
            <a:r>
              <a:rPr lang="en-US" sz="6600" b="1" i="1">
                <a:latin typeface="Times New Roman"/>
                <a:cs typeface="Times New Roman"/>
              </a:rPr>
              <a:t> </a:t>
            </a:r>
            <a:r>
              <a:rPr lang="en-US" sz="6600" b="1" i="1" err="1">
                <a:latin typeface="Times New Roman"/>
                <a:cs typeface="Times New Roman"/>
              </a:rPr>
              <a:t>đỗ</a:t>
            </a:r>
            <a:r>
              <a:rPr lang="en-US" sz="6600" b="1" i="1">
                <a:latin typeface="Times New Roman"/>
                <a:cs typeface="Times New Roman"/>
              </a:rPr>
              <a:t> </a:t>
            </a:r>
            <a:r>
              <a:rPr lang="en-US" sz="6600" b="1" i="1" err="1">
                <a:latin typeface="Times New Roman"/>
                <a:cs typeface="Times New Roman"/>
              </a:rPr>
              <a:t>xe</a:t>
            </a:r>
            <a:r>
              <a:rPr lang="en-US" sz="6600" b="1" i="1">
                <a:latin typeface="Times New Roman"/>
                <a:cs typeface="Times New Roman"/>
              </a:rPr>
              <a:t> </a:t>
            </a:r>
            <a:r>
              <a:rPr lang="en-US" sz="6600" b="1" i="1" err="1">
                <a:latin typeface="Times New Roman"/>
                <a:cs typeface="Times New Roman"/>
              </a:rPr>
              <a:t>oto</a:t>
            </a:r>
            <a:endParaRPr lang="en-US" sz="6600" b="1" i="1">
              <a:latin typeface="Times New Roman"/>
              <a:cs typeface="Times New Roman"/>
            </a:endParaRPr>
          </a:p>
        </p:txBody>
      </p: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729E7B49-E1D9-4EAE-8B30-D958A9580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3144853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D2BA0570-7BB5-4FB7-B41A-048CE0327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7316" y="-3109"/>
            <a:ext cx="6098262" cy="6861109"/>
          </a:xfrm>
          <a:custGeom>
            <a:avLst/>
            <a:gdLst>
              <a:gd name="connsiteX0" fmla="*/ 2247706 w 6098262"/>
              <a:gd name="connsiteY0" fmla="*/ 0 h 6861109"/>
              <a:gd name="connsiteX1" fmla="*/ 6098262 w 6098262"/>
              <a:gd name="connsiteY1" fmla="*/ 0 h 6861109"/>
              <a:gd name="connsiteX2" fmla="*/ 6098262 w 6098262"/>
              <a:gd name="connsiteY2" fmla="*/ 6861109 h 6861109"/>
              <a:gd name="connsiteX3" fmla="*/ 2247706 w 6098262"/>
              <a:gd name="connsiteY3" fmla="*/ 6861109 h 6861109"/>
              <a:gd name="connsiteX4" fmla="*/ 2247706 w 6098262"/>
              <a:gd name="connsiteY4" fmla="*/ 6857999 h 6861109"/>
              <a:gd name="connsiteX5" fmla="*/ 274850 w 6098262"/>
              <a:gd name="connsiteY5" fmla="*/ 6857999 h 6861109"/>
              <a:gd name="connsiteX6" fmla="*/ 954409 w 6098262"/>
              <a:gd name="connsiteY6" fmla="*/ 1 h 6861109"/>
              <a:gd name="connsiteX7" fmla="*/ 2247706 w 6098262"/>
              <a:gd name="connsiteY7" fmla="*/ 1 h 686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8262" h="6861109">
                <a:moveTo>
                  <a:pt x="2247706" y="0"/>
                </a:moveTo>
                <a:lnTo>
                  <a:pt x="6098262" y="0"/>
                </a:lnTo>
                <a:lnTo>
                  <a:pt x="6098262" y="6861109"/>
                </a:lnTo>
                <a:lnTo>
                  <a:pt x="2247706" y="6861109"/>
                </a:lnTo>
                <a:lnTo>
                  <a:pt x="2247706" y="6857999"/>
                </a:lnTo>
                <a:lnTo>
                  <a:pt x="274850" y="6857999"/>
                </a:lnTo>
                <a:cubicBezTo>
                  <a:pt x="-619306" y="3429000"/>
                  <a:pt x="954409" y="3429000"/>
                  <a:pt x="954409" y="1"/>
                </a:cubicBezTo>
                <a:lnTo>
                  <a:pt x="224770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Hệ thống quản lý bãi đỗ xe thông minh | TECHPRO">
            <a:extLst>
              <a:ext uri="{FF2B5EF4-FFF2-40B4-BE49-F238E27FC236}">
                <a16:creationId xmlns:a16="http://schemas.microsoft.com/office/drawing/2014/main" id="{2C6980DD-FD75-8320-31A6-A0919EEE8F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l="30033" r="25526" b="1"/>
          <a:stretch/>
        </p:blipFill>
        <p:spPr>
          <a:xfrm>
            <a:off x="6097316" y="-3108"/>
            <a:ext cx="6098262" cy="6861108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96705" y="3674327"/>
            <a:ext cx="3669711" cy="2415793"/>
          </a:xfrm>
        </p:spPr>
        <p:txBody>
          <a:bodyPr anchor="b">
            <a:normAutofit/>
          </a:bodyPr>
          <a:lstStyle/>
          <a:p>
            <a:pPr algn="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AB65E0-7385-C27B-B17D-109304B59986}"/>
              </a:ext>
            </a:extLst>
          </p:cNvPr>
          <p:cNvSpPr txBox="1"/>
          <p:nvPr/>
        </p:nvSpPr>
        <p:spPr>
          <a:xfrm>
            <a:off x="698500" y="3026833"/>
            <a:ext cx="5129388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i="1">
                <a:latin typeface="Times New Roman"/>
                <a:cs typeface="Times New Roman"/>
              </a:rPr>
              <a:t>Phạm Hiếu - 106230082</a:t>
            </a:r>
          </a:p>
          <a:p>
            <a:r>
              <a:rPr lang="en-US" sz="2400" i="1">
                <a:latin typeface="Times New Roman"/>
                <a:cs typeface="Times New Roman"/>
              </a:rPr>
              <a:t>Nguyễn Công Hoàng Bảo - 106230070</a:t>
            </a:r>
          </a:p>
          <a:p>
            <a:r>
              <a:rPr lang="en-US" sz="2400" i="1" err="1">
                <a:latin typeface="Times New Roman"/>
                <a:cs typeface="Times New Roman"/>
              </a:rPr>
              <a:t>Lớp</a:t>
            </a:r>
            <a:r>
              <a:rPr lang="en-US" sz="2400" i="1">
                <a:latin typeface="Times New Roman"/>
                <a:cs typeface="Times New Roman"/>
              </a:rPr>
              <a:t> HP: 23.38A</a:t>
            </a:r>
          </a:p>
          <a:p>
            <a:r>
              <a:rPr lang="en-US" sz="2400" i="1" err="1">
                <a:latin typeface="Times New Roman"/>
                <a:cs typeface="Times New Roman"/>
              </a:rPr>
              <a:t>Lớp</a:t>
            </a:r>
            <a:r>
              <a:rPr lang="en-US" sz="2400" i="1">
                <a:latin typeface="Times New Roman"/>
                <a:cs typeface="Times New Roman"/>
              </a:rPr>
              <a:t> SH: 23DT1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624B3-9C6F-211F-0DD6-3860101B9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260284"/>
            <a:ext cx="10325000" cy="1442463"/>
          </a:xfrm>
        </p:spPr>
        <p:txBody>
          <a:bodyPr/>
          <a:lstStyle/>
          <a:p>
            <a:r>
              <a:rPr lang="en-US" b="1" i="1" dirty="0">
                <a:solidFill>
                  <a:srgbClr val="FF0000"/>
                </a:solidFill>
              </a:rPr>
              <a:t>1.Mục </a:t>
            </a:r>
            <a:r>
              <a:rPr lang="en-US" b="1" i="1" dirty="0" err="1">
                <a:solidFill>
                  <a:srgbClr val="FF0000"/>
                </a:solidFill>
              </a:rPr>
              <a:t>tiêu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dự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án</a:t>
            </a:r>
            <a:r>
              <a:rPr lang="en-US" b="1" i="1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71EEC-B08E-C539-A4F0-1E8ADA911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945020"/>
            <a:ext cx="10325000" cy="35644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Đảm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bảo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an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ninh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, an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toàn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cho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người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có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nhu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cầu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đỗ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xe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/>
              <a:ea typeface="+mn-lt"/>
              <a:cs typeface="Times New Roman"/>
            </a:endParaRPr>
          </a:p>
          <a:p>
            <a:pPr>
              <a:buClr>
                <a:srgbClr val="8D87A6"/>
              </a:buClr>
            </a:pP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Dễ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dàng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kiểm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soát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xe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ra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vào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.</a:t>
            </a:r>
          </a:p>
          <a:p>
            <a:pPr>
              <a:buClr>
                <a:srgbClr val="8D87A6"/>
              </a:buClr>
            </a:pP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Giảm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thiểu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vụ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trộm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xe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tội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phạm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liên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quan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.</a:t>
            </a:r>
          </a:p>
          <a:p>
            <a:pPr>
              <a:buClr>
                <a:srgbClr val="8D87A6"/>
              </a:buClr>
            </a:pP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Góp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phần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tăng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cường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quản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lý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giao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thông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giảm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thiểu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ùn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tắc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giao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thông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trật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tự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đô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thị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.</a:t>
            </a:r>
          </a:p>
          <a:p>
            <a:pPr>
              <a:buClr>
                <a:srgbClr val="8D87A6"/>
              </a:buClr>
            </a:pP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Thực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hiện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hệ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thống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tổ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chức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quản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lý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phát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triển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công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nghệ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nâng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qua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hiệu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quả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kinh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doanh</a:t>
            </a:r>
            <a:endParaRPr lang="en-US" sz="2400" dirty="0">
              <a:solidFill>
                <a:schemeClr val="tx1"/>
              </a:solidFill>
              <a:latin typeface="Times New Roman"/>
              <a:ea typeface="+mn-lt"/>
              <a:cs typeface="+mn-lt"/>
            </a:endParaRPr>
          </a:p>
          <a:p>
            <a:pPr marL="0" indent="0">
              <a:buClr>
                <a:srgbClr val="8D87A6"/>
              </a:buClr>
              <a:buNone/>
            </a:pPr>
            <a:endParaRPr lang="en-US" sz="2400" dirty="0">
              <a:solidFill>
                <a:schemeClr val="tx1"/>
              </a:solidFill>
              <a:latin typeface="Times New Roman"/>
              <a:ea typeface="+mn-lt"/>
              <a:cs typeface="+mn-lt"/>
            </a:endParaRPr>
          </a:p>
          <a:p>
            <a:pPr>
              <a:buClr>
                <a:srgbClr val="8D87A6"/>
              </a:buClr>
            </a:pPr>
            <a:endParaRPr lang="en-US" sz="2400" dirty="0">
              <a:solidFill>
                <a:srgbClr val="111111"/>
              </a:solidFill>
              <a:latin typeface="Times New Roman"/>
              <a:ea typeface="+mn-lt"/>
              <a:cs typeface="+mn-lt"/>
            </a:endParaRPr>
          </a:p>
          <a:p>
            <a:pPr>
              <a:buClr>
                <a:srgbClr val="8D87A6"/>
              </a:buClr>
            </a:pPr>
            <a:endParaRPr lang="en-US" sz="1100" u="sng" dirty="0">
              <a:solidFill>
                <a:srgbClr val="111111"/>
              </a:solidFill>
              <a:ea typeface="+mn-lt"/>
              <a:cs typeface="+mn-lt"/>
            </a:endParaRPr>
          </a:p>
          <a:p>
            <a:pPr>
              <a:buClr>
                <a:srgbClr val="8D87A6"/>
              </a:buClr>
            </a:pPr>
            <a:endParaRPr lang="en-US" sz="1100" u="sng" dirty="0">
              <a:solidFill>
                <a:srgbClr val="11111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82710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19EF7-B8D9-A428-732F-72B51E08A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6284"/>
            <a:ext cx="10325000" cy="793352"/>
          </a:xfrm>
        </p:spPr>
        <p:txBody>
          <a:bodyPr/>
          <a:lstStyle/>
          <a:p>
            <a:r>
              <a:rPr lang="en-US" b="1" i="1" dirty="0">
                <a:solidFill>
                  <a:srgbClr val="FF0000"/>
                </a:solidFill>
                <a:latin typeface="Times New Roman"/>
                <a:cs typeface="Times New Roman"/>
              </a:rPr>
              <a:t>2.Chức </a:t>
            </a:r>
            <a:r>
              <a:rPr lang="en-US" b="1" i="1" dirty="0" err="1">
                <a:solidFill>
                  <a:srgbClr val="FF0000"/>
                </a:solidFill>
                <a:latin typeface="Times New Roman"/>
                <a:cs typeface="Times New Roman"/>
              </a:rPr>
              <a:t>năng</a:t>
            </a:r>
            <a:r>
              <a:rPr lang="en-US" b="1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b="1" i="1" dirty="0" err="1">
                <a:solidFill>
                  <a:srgbClr val="FF0000"/>
                </a:solidFill>
                <a:latin typeface="Times New Roman"/>
                <a:cs typeface="Times New Roman"/>
              </a:rPr>
              <a:t>dự</a:t>
            </a:r>
            <a:r>
              <a:rPr lang="en-US" b="1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b="1" i="1" dirty="0" err="1">
                <a:solidFill>
                  <a:srgbClr val="FF0000"/>
                </a:solidFill>
                <a:latin typeface="Times New Roman"/>
                <a:cs typeface="Times New Roman"/>
              </a:rPr>
              <a:t>án</a:t>
            </a:r>
            <a:r>
              <a:rPr lang="en-US" b="1" i="1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49289-1C87-BD43-5146-2A22F3C84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802022"/>
            <a:ext cx="11242221" cy="604798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1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Cung </a:t>
            </a:r>
            <a:r>
              <a:rPr lang="en-US" sz="2400" b="1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cấp</a:t>
            </a:r>
            <a:r>
              <a:rPr lang="en-US" sz="2400" b="1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không</a:t>
            </a:r>
            <a:r>
              <a:rPr lang="en-US" sz="2400" b="1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gian</a:t>
            </a:r>
            <a:r>
              <a:rPr lang="en-US" sz="2400" b="1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đỗ</a:t>
            </a:r>
            <a:r>
              <a:rPr lang="en-US" sz="2400" b="1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xe</a:t>
            </a:r>
            <a:r>
              <a:rPr lang="en-US" sz="2400" b="1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an </a:t>
            </a:r>
            <a:r>
              <a:rPr lang="en-US" sz="2400" b="1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toàn</a:t>
            </a:r>
            <a:r>
              <a:rPr lang="en-US" sz="2400" b="1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và</a:t>
            </a:r>
            <a:r>
              <a:rPr lang="en-US" sz="2400" b="1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thuận</a:t>
            </a:r>
            <a:r>
              <a:rPr lang="en-US" sz="2400" b="1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tiện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:</a:t>
            </a:r>
            <a:endParaRPr lang="en-US" sz="2400" dirty="0">
              <a:latin typeface="Times New Roman"/>
              <a:cs typeface="Times New Roman"/>
            </a:endParaRPr>
          </a:p>
          <a:p>
            <a:pPr lvl="1">
              <a:buClr>
                <a:srgbClr val="8D87A6"/>
              </a:buClr>
            </a:pP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Bãi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đỗ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xe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cần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đảm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bảo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đủ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không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gian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để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ô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tô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dễ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dàng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ra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vào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và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đỗ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mà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không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gây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cản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trở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cho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các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phương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tiện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khác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.</a:t>
            </a:r>
            <a:endParaRPr lang="en-US" sz="2400" dirty="0">
              <a:latin typeface="Times New Roman"/>
              <a:cs typeface="Times New Roman"/>
            </a:endParaRPr>
          </a:p>
          <a:p>
            <a:pPr lvl="1">
              <a:buClr>
                <a:srgbClr val="8D87A6"/>
              </a:buClr>
            </a:pP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Đảm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bảo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an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toàn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cho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người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điều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khiển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và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hành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khách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khi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ra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vào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và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rời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khỏi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bãi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đỗ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.</a:t>
            </a:r>
            <a:endParaRPr lang="en-US" sz="2400" dirty="0">
              <a:latin typeface="Times New Roman"/>
              <a:cs typeface="Times New Roman"/>
            </a:endParaRPr>
          </a:p>
          <a:p>
            <a:pPr>
              <a:buClr>
                <a:srgbClr val="8D87A6"/>
              </a:buClr>
            </a:pPr>
            <a:r>
              <a:rPr lang="en-US" sz="2400" b="1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Hệ</a:t>
            </a:r>
            <a:r>
              <a:rPr lang="en-US" sz="2400" b="1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thống</a:t>
            </a:r>
            <a:r>
              <a:rPr lang="en-US" sz="2400" b="1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quản</a:t>
            </a:r>
            <a:r>
              <a:rPr lang="en-US" sz="2400" b="1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lý</a:t>
            </a:r>
            <a:r>
              <a:rPr lang="en-US" sz="2400" b="1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thông</a:t>
            </a:r>
            <a:r>
              <a:rPr lang="en-US" sz="2400" b="1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minh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:</a:t>
            </a:r>
            <a:endParaRPr lang="en-US" sz="2400" dirty="0">
              <a:latin typeface="Times New Roman"/>
              <a:cs typeface="Times New Roman"/>
            </a:endParaRPr>
          </a:p>
          <a:p>
            <a:pPr lvl="1">
              <a:buClr>
                <a:srgbClr val="8D87A6"/>
              </a:buClr>
            </a:pP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Cài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đặt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hệ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thống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quản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lý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thông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minh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để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theo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dõi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số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lượng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xe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đỗ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,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quản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lý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việc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thu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phí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và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cung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cấp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thông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tin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về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tình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trạng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bãi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đỗ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.</a:t>
            </a:r>
            <a:endParaRPr lang="en-US" sz="2400" dirty="0">
              <a:latin typeface="Times New Roman"/>
              <a:cs typeface="Times New Roman"/>
            </a:endParaRPr>
          </a:p>
          <a:p>
            <a:pPr>
              <a:buClr>
                <a:srgbClr val="8D87A6"/>
              </a:buClr>
            </a:pPr>
            <a:r>
              <a:rPr lang="en-US" sz="2400" b="1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An </a:t>
            </a:r>
            <a:r>
              <a:rPr lang="en-US" sz="2400" b="1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ninh</a:t>
            </a:r>
            <a:r>
              <a:rPr lang="en-US" sz="2400" b="1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và</a:t>
            </a:r>
            <a:r>
              <a:rPr lang="en-US" sz="2400" b="1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an </a:t>
            </a:r>
            <a:r>
              <a:rPr lang="en-US" sz="2400" b="1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toàn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:</a:t>
            </a:r>
            <a:endParaRPr lang="en-US" sz="2400" dirty="0">
              <a:latin typeface="Times New Roman"/>
              <a:cs typeface="Times New Roman"/>
            </a:endParaRPr>
          </a:p>
          <a:p>
            <a:pPr lvl="1">
              <a:buClr>
                <a:srgbClr val="8D87A6"/>
              </a:buClr>
            </a:pP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Đảm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bảo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an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ninh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cho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xe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và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tài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sản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của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người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dùng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.</a:t>
            </a:r>
            <a:endParaRPr lang="en-US" sz="2400" dirty="0">
              <a:latin typeface="Times New Roman"/>
              <a:cs typeface="Times New Roman"/>
            </a:endParaRPr>
          </a:p>
          <a:p>
            <a:pPr lvl="1">
              <a:buClr>
                <a:srgbClr val="8D87A6"/>
              </a:buClr>
            </a:pP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Cài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đặt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hệ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thống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giám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sát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an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ninh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,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bảo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vệ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chống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trộm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và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hạn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chế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việc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truy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cập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trái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phép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.</a:t>
            </a:r>
            <a:endParaRPr lang="en-US" sz="2400" dirty="0">
              <a:latin typeface="Times New Roman"/>
              <a:cs typeface="Times New Roman"/>
            </a:endParaRPr>
          </a:p>
          <a:p>
            <a:pPr>
              <a:buClr>
                <a:srgbClr val="8D87A6"/>
              </a:buClr>
            </a:pPr>
            <a:endParaRPr lang="en-US" dirty="0">
              <a:latin typeface="Times New Roman"/>
              <a:cs typeface="Times New Roman"/>
            </a:endParaRPr>
          </a:p>
          <a:p>
            <a:pPr>
              <a:buClr>
                <a:srgbClr val="8D87A6"/>
              </a:buClr>
            </a:pPr>
            <a:endParaRPr lang="en-US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3716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69BA6-1D75-87C6-1EE7-97EA129F4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FF0000"/>
                </a:solidFill>
                <a:latin typeface="Times New Roman"/>
                <a:cs typeface="Times New Roman"/>
              </a:rPr>
              <a:t>3. </a:t>
            </a:r>
            <a:r>
              <a:rPr lang="en-US" b="1" i="1" dirty="0" err="1">
                <a:solidFill>
                  <a:srgbClr val="FF0000"/>
                </a:solidFill>
                <a:latin typeface="Times New Roman"/>
                <a:cs typeface="Times New Roman"/>
              </a:rPr>
              <a:t>Phân</a:t>
            </a:r>
            <a:r>
              <a:rPr lang="en-US" b="1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b="1" i="1" dirty="0" err="1">
                <a:solidFill>
                  <a:srgbClr val="FF0000"/>
                </a:solidFill>
                <a:latin typeface="Times New Roman"/>
                <a:cs typeface="Times New Roman"/>
              </a:rPr>
              <a:t>công</a:t>
            </a:r>
            <a:r>
              <a:rPr lang="en-US" b="1" i="1" dirty="0">
                <a:solidFill>
                  <a:srgbClr val="FF0000"/>
                </a:solidFill>
                <a:latin typeface="Times New Roman"/>
                <a:cs typeface="Times New Roman"/>
              </a:rPr>
              <a:t> </a:t>
            </a:r>
            <a:r>
              <a:rPr lang="en-US" b="1" i="1" dirty="0" err="1">
                <a:solidFill>
                  <a:srgbClr val="FF0000"/>
                </a:solidFill>
                <a:latin typeface="Times New Roman"/>
                <a:cs typeface="Times New Roman"/>
              </a:rPr>
              <a:t>công</a:t>
            </a:r>
            <a:r>
              <a:rPr lang="en-US" b="1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b="1" i="1" dirty="0" err="1">
                <a:solidFill>
                  <a:srgbClr val="FF0000"/>
                </a:solidFill>
                <a:latin typeface="Times New Roman"/>
                <a:cs typeface="Times New Roman"/>
              </a:rPr>
              <a:t>việc</a:t>
            </a:r>
            <a:r>
              <a:rPr lang="en-US" b="1" i="1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endParaRPr lang="en-US" i="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2F7CE-F4C3-A22A-8190-9AF1CA880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latin typeface="Times New Roman"/>
                <a:cs typeface="Times New Roman"/>
              </a:rPr>
              <a:t>			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BA0E5EB-1BC0-32EA-052C-131724B766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028785"/>
              </p:ext>
            </p:extLst>
          </p:nvPr>
        </p:nvGraphicFramePr>
        <p:xfrm>
          <a:off x="587141" y="2275484"/>
          <a:ext cx="9804867" cy="395495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156268">
                  <a:extLst>
                    <a:ext uri="{9D8B030D-6E8A-4147-A177-3AD203B41FA5}">
                      <a16:colId xmlns:a16="http://schemas.microsoft.com/office/drawing/2014/main" val="4278931354"/>
                    </a:ext>
                  </a:extLst>
                </a:gridCol>
                <a:gridCol w="651193">
                  <a:extLst>
                    <a:ext uri="{9D8B030D-6E8A-4147-A177-3AD203B41FA5}">
                      <a16:colId xmlns:a16="http://schemas.microsoft.com/office/drawing/2014/main" val="2616723732"/>
                    </a:ext>
                  </a:extLst>
                </a:gridCol>
                <a:gridCol w="2757805">
                  <a:extLst>
                    <a:ext uri="{9D8B030D-6E8A-4147-A177-3AD203B41FA5}">
                      <a16:colId xmlns:a16="http://schemas.microsoft.com/office/drawing/2014/main" val="1379742714"/>
                    </a:ext>
                  </a:extLst>
                </a:gridCol>
                <a:gridCol w="3239601">
                  <a:extLst>
                    <a:ext uri="{9D8B030D-6E8A-4147-A177-3AD203B41FA5}">
                      <a16:colId xmlns:a16="http://schemas.microsoft.com/office/drawing/2014/main" val="3279259528"/>
                    </a:ext>
                  </a:extLst>
                </a:gridCol>
              </a:tblGrid>
              <a:tr h="473554">
                <a:tc>
                  <a:txBody>
                    <a:bodyPr/>
                    <a:lstStyle/>
                    <a:p>
                      <a:pPr algn="ctr"/>
                      <a:endParaRPr lang="vi-V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vi-V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Hoàng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Bảo</a:t>
                      </a:r>
                      <a:endParaRPr lang="vi-V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Phạm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Hiếu</a:t>
                      </a:r>
                      <a:endParaRPr lang="vi-V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644309"/>
                  </a:ext>
                </a:extLst>
              </a:tr>
              <a:tr h="473554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Ý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tưởng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vi-V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5%</a:t>
                      </a:r>
                      <a:endParaRPr lang="vi-V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090262"/>
                  </a:ext>
                </a:extLst>
              </a:tr>
              <a:tr h="473554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l"/>
                      <a:endParaRPr lang="vi-V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vi-V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364934"/>
                  </a:ext>
                </a:extLst>
              </a:tr>
              <a:tr h="473554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Lập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vi-V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50%</a:t>
                      </a:r>
                      <a:endParaRPr lang="vi-V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vi-V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499170"/>
                  </a:ext>
                </a:extLst>
              </a:tr>
              <a:tr h="473554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thử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(test):</a:t>
                      </a:r>
                      <a:endParaRPr lang="vi-V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15%</a:t>
                      </a:r>
                      <a:endParaRPr lang="vi-V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vi-V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vi-V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324035"/>
                  </a:ext>
                </a:extLst>
              </a:tr>
              <a:tr h="473554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Báo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cáo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vi-V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15%</a:t>
                      </a:r>
                      <a:endParaRPr lang="vi-V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vi-V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vi-V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831391"/>
                  </a:ext>
                </a:extLst>
              </a:tr>
              <a:tr h="473554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Upload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Github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):</a:t>
                      </a:r>
                      <a:endParaRPr lang="vi-V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5%</a:t>
                      </a:r>
                      <a:endParaRPr lang="vi-V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vi-V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vi-V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879884"/>
                  </a:ext>
                </a:extLst>
              </a:tr>
              <a:tr h="473554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cộng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vi-V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vi-V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vi-V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vi-V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164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058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96D82-FB6C-FEAC-B5A9-776BCAC63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78" y="-618495"/>
            <a:ext cx="10325000" cy="1442463"/>
          </a:xfrm>
        </p:spPr>
        <p:txBody>
          <a:bodyPr/>
          <a:lstStyle/>
          <a:p>
            <a:r>
              <a:rPr lang="en-US" b="1" i="1" dirty="0">
                <a:solidFill>
                  <a:srgbClr val="FF0000"/>
                </a:solidFill>
                <a:latin typeface="Times New Roman"/>
                <a:cs typeface="Times New Roman"/>
              </a:rPr>
              <a:t>4. </a:t>
            </a:r>
            <a:r>
              <a:rPr lang="en-US" b="1" i="1" dirty="0" err="1">
                <a:solidFill>
                  <a:srgbClr val="FF0000"/>
                </a:solidFill>
                <a:latin typeface="Times New Roman"/>
                <a:cs typeface="Times New Roman"/>
              </a:rPr>
              <a:t>Một</a:t>
            </a:r>
            <a:r>
              <a:rPr lang="en-US" b="1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b="1" i="1" dirty="0" err="1">
                <a:solidFill>
                  <a:srgbClr val="FF0000"/>
                </a:solidFill>
                <a:latin typeface="Times New Roman"/>
                <a:cs typeface="Times New Roman"/>
              </a:rPr>
              <a:t>số</a:t>
            </a:r>
            <a:r>
              <a:rPr lang="en-US" b="1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b="1" i="1" dirty="0" err="1">
                <a:solidFill>
                  <a:srgbClr val="FF0000"/>
                </a:solidFill>
                <a:latin typeface="Times New Roman"/>
                <a:cs typeface="Times New Roman"/>
              </a:rPr>
              <a:t>hình</a:t>
            </a:r>
            <a:r>
              <a:rPr lang="en-US" b="1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b="1" i="1" dirty="0" err="1">
                <a:solidFill>
                  <a:srgbClr val="FF0000"/>
                </a:solidFill>
                <a:latin typeface="Times New Roman"/>
                <a:cs typeface="Times New Roman"/>
              </a:rPr>
              <a:t>ảnh</a:t>
            </a:r>
            <a:r>
              <a:rPr lang="en-US" b="1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b="1" i="1" dirty="0" err="1">
                <a:solidFill>
                  <a:srgbClr val="FF0000"/>
                </a:solidFill>
                <a:latin typeface="Times New Roman"/>
                <a:cs typeface="Times New Roman"/>
              </a:rPr>
              <a:t>phụ</a:t>
            </a:r>
            <a:r>
              <a:rPr lang="en-US" b="1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b="1" i="1" dirty="0" err="1">
                <a:solidFill>
                  <a:srgbClr val="FF0000"/>
                </a:solidFill>
                <a:latin typeface="Times New Roman"/>
                <a:cs typeface="Times New Roman"/>
              </a:rPr>
              <a:t>lục</a:t>
            </a:r>
            <a:r>
              <a:rPr lang="en-US" b="1" i="1" dirty="0">
                <a:solidFill>
                  <a:srgbClr val="FF0000"/>
                </a:solidFill>
                <a:latin typeface="Times New Roman"/>
                <a:cs typeface="Times New Roman"/>
              </a:rPr>
              <a:t>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B4CAE-586C-D9C2-4947-7484A6703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778" y="734250"/>
            <a:ext cx="10325000" cy="356443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8EB5011-744C-E82B-AA58-B7C4D53DE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78" y="1513897"/>
            <a:ext cx="4562781" cy="356443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175177C-1C2B-6B97-4182-D2646C812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581" y="1513898"/>
            <a:ext cx="4470175" cy="356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74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AA4F4-55C9-15CF-3053-51098F25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841501F5-AA83-0A27-3DE9-AF68867A8B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079" y="725951"/>
            <a:ext cx="4706753" cy="356393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53F78FF-2701-B76B-4939-869E1AF6B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896" y="725951"/>
            <a:ext cx="4706752" cy="356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01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0DBA-48C8-2B14-ABE9-8AF975761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0C38D4-C8ED-CA01-1098-256449E50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5955" y="4102891"/>
            <a:ext cx="114316" cy="3810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E15FE0-BE4A-F241-9B0B-09B0A4236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79" y="725951"/>
            <a:ext cx="5219192" cy="47060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62E1AB-1028-F904-6728-08EE06FE2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0270" y="725951"/>
            <a:ext cx="5590651" cy="470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0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343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Grandview</vt:lpstr>
      <vt:lpstr>Times New Roman</vt:lpstr>
      <vt:lpstr>Wingdings</vt:lpstr>
      <vt:lpstr>CosineVTI</vt:lpstr>
      <vt:lpstr>Dự án quản lý bãi đỗ xe oto</vt:lpstr>
      <vt:lpstr>1.Mục tiêu dự án:</vt:lpstr>
      <vt:lpstr>2.Chức năng dự án:</vt:lpstr>
      <vt:lpstr>3. Phân công công việc:</vt:lpstr>
      <vt:lpstr>4. Một số hình ảnh phụ lục code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Hà Kiều</dc:creator>
  <cp:lastModifiedBy>Hieu Pham</cp:lastModifiedBy>
  <cp:revision>6</cp:revision>
  <dcterms:created xsi:type="dcterms:W3CDTF">2024-05-03T05:12:22Z</dcterms:created>
  <dcterms:modified xsi:type="dcterms:W3CDTF">2024-05-23T12:28:45Z</dcterms:modified>
</cp:coreProperties>
</file>